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2"/>
  </p:notesMasterIdLst>
  <p:sldIdLst>
    <p:sldId id="464" r:id="rId2"/>
    <p:sldId id="465" r:id="rId3"/>
    <p:sldId id="469" r:id="rId4"/>
    <p:sldId id="470" r:id="rId5"/>
    <p:sldId id="482" r:id="rId6"/>
    <p:sldId id="492" r:id="rId7"/>
    <p:sldId id="471" r:id="rId8"/>
    <p:sldId id="493" r:id="rId9"/>
    <p:sldId id="483" r:id="rId10"/>
    <p:sldId id="472" r:id="rId11"/>
    <p:sldId id="484" r:id="rId12"/>
    <p:sldId id="473" r:id="rId13"/>
    <p:sldId id="485" r:id="rId14"/>
    <p:sldId id="474" r:id="rId15"/>
    <p:sldId id="489" r:id="rId16"/>
    <p:sldId id="494" r:id="rId17"/>
    <p:sldId id="495" r:id="rId18"/>
    <p:sldId id="475" r:id="rId19"/>
    <p:sldId id="490" r:id="rId20"/>
    <p:sldId id="476" r:id="rId21"/>
    <p:sldId id="491" r:id="rId22"/>
    <p:sldId id="477" r:id="rId23"/>
    <p:sldId id="496" r:id="rId24"/>
    <p:sldId id="497" r:id="rId25"/>
    <p:sldId id="498" r:id="rId26"/>
    <p:sldId id="486" r:id="rId27"/>
    <p:sldId id="478" r:id="rId28"/>
    <p:sldId id="499" r:id="rId29"/>
    <p:sldId id="488" r:id="rId30"/>
    <p:sldId id="47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18.8.2020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18.8.2020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Solutions/S0804%20Tunnel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Solutions/S0805%20Tunnel%20II%20straight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hyperlink" Target="Solutions/S0805%20Tunnel%20II%20crossed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Solutions/S0806%20Drone%20over%20city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Solutions/S0806%20Drone%20over%20city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Solutions/S0806%20Drone%20over%20city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Solutions/S0807%20Infinite%20tunnel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lhogho.github.io/vrarxr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bg.wikipedia.org/wiki/&#1060;&#1080;&#1075;&#1091;&#1088;&#1072;_&#1085;&#1072;_&#1051;&#1080;&#1089;&#1072;&#1078;&#1091;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Solutions/S0809%20Rollercoaster.html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Solutions/S0810%20In%20rollercoaster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802-Depth-material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802-Depth-material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803%20Anaglyph%20color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№08</a:t>
            </a: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№4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Тунел</a:t>
                </a:r>
              </a:p>
              <a:p>
                <a:pPr lvl="1"/>
                <a:r>
                  <a:rPr lang="bg-BG" dirty="0"/>
                  <a:t>За видим </a:t>
                </a:r>
                <a:r>
                  <a:rPr lang="bg-BG" dirty="0" err="1"/>
                  <a:t>анаглифен</a:t>
                </a:r>
                <a:r>
                  <a:rPr lang="bg-BG" dirty="0"/>
                  <a:t> ефект използваме нашата версия </a:t>
                </a:r>
                <a:r>
                  <a:rPr lang="en-US" dirty="0">
                    <a:solidFill>
                      <a:srgbClr val="FF388C"/>
                    </a:solidFill>
                  </a:rPr>
                  <a:t>vaxAnaglyphEffect.js</a:t>
                </a:r>
              </a:p>
              <a:p>
                <a:pPr lvl="1"/>
                <a:r>
                  <a:rPr lang="bg-BG" dirty="0"/>
                  <a:t>Всяка четириъгълна рамки е тор, разположен с отместване</a:t>
                </a:r>
                <a:r>
                  <a:rPr lang="en-US" dirty="0"/>
                  <a:t> </a:t>
                </a:r>
                <a:r>
                  <a:rPr lang="bg-BG" dirty="0"/>
                  <a:t>по оста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127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9117C78-1771-4B9D-8AF5-81905E233B24}"/>
              </a:ext>
            </a:extLst>
          </p:cNvPr>
          <p:cNvCxnSpPr>
            <a:cxnSpLocks/>
          </p:cNvCxnSpPr>
          <p:nvPr/>
        </p:nvCxnSpPr>
        <p:spPr>
          <a:xfrm flipV="1">
            <a:off x="2286000" y="4952997"/>
            <a:ext cx="5410200" cy="1847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A9F3556-D786-44FE-8342-46A560D1EA79}"/>
              </a:ext>
            </a:extLst>
          </p:cNvPr>
          <p:cNvSpPr/>
          <p:nvPr/>
        </p:nvSpPr>
        <p:spPr>
          <a:xfrm>
            <a:off x="7206943" y="4537248"/>
            <a:ext cx="381000" cy="46603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ndara" panose="020E0502030303020204" pitchFamily="34" charset="0"/>
              </a:rPr>
              <a:t>Z</a:t>
            </a:r>
            <a:endParaRPr lang="bg-BG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54DE02A7-B702-4883-8E2D-87744BCA6428}"/>
              </a:ext>
            </a:extLst>
          </p:cNvPr>
          <p:cNvSpPr/>
          <p:nvPr/>
        </p:nvSpPr>
        <p:spPr>
          <a:xfrm>
            <a:off x="6151690" y="4514273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8C052206-9339-4442-A3FA-4D517C6F6579}"/>
              </a:ext>
            </a:extLst>
          </p:cNvPr>
          <p:cNvSpPr/>
          <p:nvPr/>
        </p:nvSpPr>
        <p:spPr>
          <a:xfrm>
            <a:off x="4610386" y="4514273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C8FED7FF-E8A1-44E2-BE01-9A87457B220C}"/>
              </a:ext>
            </a:extLst>
          </p:cNvPr>
          <p:cNvSpPr/>
          <p:nvPr/>
        </p:nvSpPr>
        <p:spPr>
          <a:xfrm>
            <a:off x="3839735" y="4514273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72FFC0A1-3EBE-4A1C-BAD9-4ED41B8D2EA3}"/>
              </a:ext>
            </a:extLst>
          </p:cNvPr>
          <p:cNvSpPr/>
          <p:nvPr/>
        </p:nvSpPr>
        <p:spPr>
          <a:xfrm>
            <a:off x="3069084" y="4514273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D867B300-CFFC-48DD-9D9C-DF72F03D1E6B}"/>
              </a:ext>
            </a:extLst>
          </p:cNvPr>
          <p:cNvSpPr/>
          <p:nvPr/>
        </p:nvSpPr>
        <p:spPr>
          <a:xfrm>
            <a:off x="2298433" y="4495800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E46FFE6-1AA7-465C-9E10-D34E971FC290}"/>
              </a:ext>
            </a:extLst>
          </p:cNvPr>
          <p:cNvSpPr/>
          <p:nvPr/>
        </p:nvSpPr>
        <p:spPr>
          <a:xfrm>
            <a:off x="5381037" y="4514273"/>
            <a:ext cx="905433" cy="914396"/>
          </a:xfrm>
          <a:prstGeom prst="frame">
            <a:avLst/>
          </a:prstGeom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08387E-D230-4AB4-964C-01D4B9FF049D}"/>
              </a:ext>
            </a:extLst>
          </p:cNvPr>
          <p:cNvGrpSpPr/>
          <p:nvPr/>
        </p:nvGrpSpPr>
        <p:grpSpPr>
          <a:xfrm>
            <a:off x="2052121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93E83C82-9BDF-4374-AF84-5428E507238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−150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 Placeholder 2">
                  <a:extLst>
                    <a:ext uri="{FF2B5EF4-FFF2-40B4-BE49-F238E27FC236}">
                      <a16:creationId xmlns:a16="http://schemas.microsoft.com/office/drawing/2014/main" id="{93E83C82-9BDF-4374-AF84-5428E50723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943151A-C628-40B8-8377-10A8F4A3F398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D07C601-FA1F-415C-8892-95C5541D5798}"/>
              </a:ext>
            </a:extLst>
          </p:cNvPr>
          <p:cNvGrpSpPr/>
          <p:nvPr/>
        </p:nvGrpSpPr>
        <p:grpSpPr>
          <a:xfrm>
            <a:off x="2824103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 Placeholder 2">
                  <a:extLst>
                    <a:ext uri="{FF2B5EF4-FFF2-40B4-BE49-F238E27FC236}">
                      <a16:creationId xmlns:a16="http://schemas.microsoft.com/office/drawing/2014/main" id="{31E0BD96-56BF-464E-8B9A-47B805D1518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−136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 Placeholder 2">
                  <a:extLst>
                    <a:ext uri="{FF2B5EF4-FFF2-40B4-BE49-F238E27FC236}">
                      <a16:creationId xmlns:a16="http://schemas.microsoft.com/office/drawing/2014/main" id="{31E0BD96-56BF-464E-8B9A-47B805D151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B74F03E-9FAF-486F-817E-CE33178E564F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126A56F-BE37-46ED-8264-C69105B047DA}"/>
              </a:ext>
            </a:extLst>
          </p:cNvPr>
          <p:cNvGrpSpPr/>
          <p:nvPr/>
        </p:nvGrpSpPr>
        <p:grpSpPr>
          <a:xfrm>
            <a:off x="3596085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 Placeholder 2">
                  <a:extLst>
                    <a:ext uri="{FF2B5EF4-FFF2-40B4-BE49-F238E27FC236}">
                      <a16:creationId xmlns:a16="http://schemas.microsoft.com/office/drawing/2014/main" id="{E02C2A8D-45D1-48D9-BB28-9F7A97B41D1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−122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 Placeholder 2">
                  <a:extLst>
                    <a:ext uri="{FF2B5EF4-FFF2-40B4-BE49-F238E27FC236}">
                      <a16:creationId xmlns:a16="http://schemas.microsoft.com/office/drawing/2014/main" id="{E02C2A8D-45D1-48D9-BB28-9F7A97B41D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D2C2CD2-698C-4921-AC33-B50E7287B044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FB71D46-B22F-4432-BD78-085F2580E2FB}"/>
              </a:ext>
            </a:extLst>
          </p:cNvPr>
          <p:cNvGrpSpPr/>
          <p:nvPr/>
        </p:nvGrpSpPr>
        <p:grpSpPr>
          <a:xfrm>
            <a:off x="4368067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 Placeholder 2">
                  <a:extLst>
                    <a:ext uri="{FF2B5EF4-FFF2-40B4-BE49-F238E27FC236}">
                      <a16:creationId xmlns:a16="http://schemas.microsoft.com/office/drawing/2014/main" id="{E394CF65-2583-49C6-BFF3-D108B4A709B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−108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 Placeholder 2">
                  <a:extLst>
                    <a:ext uri="{FF2B5EF4-FFF2-40B4-BE49-F238E27FC236}">
                      <a16:creationId xmlns:a16="http://schemas.microsoft.com/office/drawing/2014/main" id="{E394CF65-2583-49C6-BFF3-D108B4A709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BD03668-445D-40B1-8C18-CECE8C02A11D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01808F5-AFE8-4E01-85BC-1F82F47F086C}"/>
              </a:ext>
            </a:extLst>
          </p:cNvPr>
          <p:cNvGrpSpPr/>
          <p:nvPr/>
        </p:nvGrpSpPr>
        <p:grpSpPr>
          <a:xfrm>
            <a:off x="5140049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 Placeholder 2">
                  <a:extLst>
                    <a:ext uri="{FF2B5EF4-FFF2-40B4-BE49-F238E27FC236}">
                      <a16:creationId xmlns:a16="http://schemas.microsoft.com/office/drawing/2014/main" id="{27CF3CB3-3BE3-4F9A-913A-FA283635B2C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−94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 Placeholder 2">
                  <a:extLst>
                    <a:ext uri="{FF2B5EF4-FFF2-40B4-BE49-F238E27FC236}">
                      <a16:creationId xmlns:a16="http://schemas.microsoft.com/office/drawing/2014/main" id="{27CF3CB3-3BE3-4F9A-913A-FA283635B2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8C56FA6-CE36-49A5-BC82-63BBD10C2723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26ADF9E-6C29-4C43-BB7F-499550E0406F}"/>
              </a:ext>
            </a:extLst>
          </p:cNvPr>
          <p:cNvGrpSpPr/>
          <p:nvPr/>
        </p:nvGrpSpPr>
        <p:grpSpPr>
          <a:xfrm>
            <a:off x="5912031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 Placeholder 2">
                  <a:extLst>
                    <a:ext uri="{FF2B5EF4-FFF2-40B4-BE49-F238E27FC236}">
                      <a16:creationId xmlns:a16="http://schemas.microsoft.com/office/drawing/2014/main" id="{E27CD1F6-DF06-4983-96E5-88A761B7541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−80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 Placeholder 2">
                  <a:extLst>
                    <a:ext uri="{FF2B5EF4-FFF2-40B4-BE49-F238E27FC236}">
                      <a16:creationId xmlns:a16="http://schemas.microsoft.com/office/drawing/2014/main" id="{E27CD1F6-DF06-4983-96E5-88A761B754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538709E-AFE9-48AB-AF1E-80E18E743A88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F286DE-56E1-47FC-B982-426B97106380}"/>
              </a:ext>
            </a:extLst>
          </p:cNvPr>
          <p:cNvGrpSpPr/>
          <p:nvPr/>
        </p:nvGrpSpPr>
        <p:grpSpPr>
          <a:xfrm>
            <a:off x="6684014" y="5404618"/>
            <a:ext cx="671320" cy="729673"/>
            <a:chOff x="5729480" y="1226286"/>
            <a:chExt cx="671320" cy="7296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Placeholder 2">
                  <a:extLst>
                    <a:ext uri="{FF2B5EF4-FFF2-40B4-BE49-F238E27FC236}">
                      <a16:creationId xmlns:a16="http://schemas.microsoft.com/office/drawing/2014/main" id="{11CAD8A9-E833-4BBE-A45A-3CDDACD12A4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6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bg-BG" sz="1600" b="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 Placeholder 2">
                  <a:extLst>
                    <a:ext uri="{FF2B5EF4-FFF2-40B4-BE49-F238E27FC236}">
                      <a16:creationId xmlns:a16="http://schemas.microsoft.com/office/drawing/2014/main" id="{11CAD8A9-E833-4BBE-A45A-3CDDACD12A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9480" y="1595802"/>
                  <a:ext cx="671320" cy="36015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BDE5A40-108B-4FD7-9485-CCD8543E0708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1226286"/>
              <a:ext cx="0" cy="72967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4F235DF-11F8-4E0B-9282-A0DB14461117}"/>
              </a:ext>
            </a:extLst>
          </p:cNvPr>
          <p:cNvSpPr txBox="1"/>
          <p:nvPr/>
        </p:nvSpPr>
        <p:spPr>
          <a:xfrm>
            <a:off x="7421420" y="4248125"/>
            <a:ext cx="9144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10800000" rev="0"/>
              </a:camera>
              <a:lightRig rig="threePt" dir="t"/>
            </a:scene3d>
          </a:bodyPr>
          <a:lstStyle/>
          <a:p>
            <a:r>
              <a:rPr lang="bg-BG" sz="6600" dirty="0">
                <a:ln>
                  <a:solidFill>
                    <a:schemeClr val="bg1"/>
                  </a:solidFill>
                </a:ln>
                <a:sym typeface="Webdings"/>
              </a:rPr>
              <a:t></a:t>
            </a:r>
            <a:endParaRPr lang="bg-BG" sz="6600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Променено положение на светлината, за да огрява добре тунела</a:t>
            </a:r>
          </a:p>
          <a:p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C9F4EB1-DB40-4350-B269-7EC3FF2BD9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Тунел </a:t>
                </a:r>
                <a:r>
                  <a:rPr lang="en-US" dirty="0"/>
                  <a:t>II</a:t>
                </a:r>
                <a:endParaRPr lang="bg-BG" dirty="0"/>
              </a:p>
              <a:p>
                <a:pPr lvl="1"/>
                <a:r>
                  <a:rPr lang="bg-BG" dirty="0"/>
                  <a:t>Почти идентичен код като този на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0804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Сменена е библиотеката да е </a:t>
                </a:r>
                <a:r>
                  <a:rPr lang="en-US" dirty="0">
                    <a:solidFill>
                      <a:srgbClr val="FF388C"/>
                    </a:solidFill>
                  </a:rPr>
                  <a:t>StereoEffect.js</a:t>
                </a:r>
                <a:r>
                  <a:rPr lang="bg-BG" dirty="0"/>
                  <a:t>, а инициализирането да е с </a:t>
                </a:r>
                <a:r>
                  <a:rPr lang="en-US" dirty="0" err="1">
                    <a:solidFill>
                      <a:srgbClr val="FF388C"/>
                    </a:solidFill>
                  </a:rPr>
                  <a:t>vaxInitParallax</a:t>
                </a:r>
                <a:endParaRPr lang="en-US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За право гледане параметърът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За кръстосано гледане параметърът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2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Тунел за право гледане (вляво) и за кръстосано гледане (вдясно)</a:t>
            </a:r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9EDBC83D-8CAD-4777-A601-CB5231A59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133600"/>
            <a:ext cx="3657600" cy="2403811"/>
          </a:xfrm>
          <a:prstGeom prst="rect">
            <a:avLst/>
          </a:prstGeom>
        </p:spPr>
      </p:pic>
      <p:pic>
        <p:nvPicPr>
          <p:cNvPr id="5" name="Picture 4">
            <a:hlinkClick r:id="rId4" action="ppaction://hlinkfile"/>
            <a:extLst>
              <a:ext uri="{FF2B5EF4-FFF2-40B4-BE49-F238E27FC236}">
                <a16:creationId xmlns:a16="http://schemas.microsoft.com/office/drawing/2014/main" id="{D432D028-ED64-4B00-B87B-C87DFE506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134956"/>
            <a:ext cx="3657600" cy="240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№6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461D0993-1BC2-43D8-B869-BDB7692C37E0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err="1"/>
                  <a:t>Дрон</a:t>
                </a:r>
                <a:r>
                  <a:rPr lang="bg-BG" dirty="0"/>
                  <a:t> над град</a:t>
                </a:r>
              </a:p>
              <a:p>
                <a:pPr lvl="1"/>
                <a:r>
                  <a:rPr lang="bg-BG" dirty="0"/>
                  <a:t>Градът е квадратна мрежа от високи паралелепипеди</a:t>
                </a:r>
              </a:p>
              <a:p>
                <a:pPr lvl="1"/>
                <a:r>
                  <a:rPr lang="bg-BG" dirty="0"/>
                  <a:t>Камерата </a:t>
                </a:r>
                <a:r>
                  <a:rPr lang="bg-BG" dirty="0" err="1"/>
                  <a:t>осцилира</a:t>
                </a:r>
                <a:r>
                  <a:rPr lang="bg-BG" dirty="0"/>
                  <a:t> над града, като гледа право надолу (към </a:t>
                </a:r>
                <a:r>
                  <a:rPr lang="en-US" dirty="0">
                    <a:solidFill>
                      <a:srgbClr val="FF388C"/>
                    </a:solidFill>
                  </a:rPr>
                  <a:t>target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bg-BG" dirty="0" err="1"/>
                  <a:t>Паралаксът</a:t>
                </a:r>
                <a:r>
                  <a:rPr lang="bg-BG" dirty="0"/>
                  <a:t> се променя през </a:t>
                </a:r>
                <a:r>
                  <a:rPr lang="en-US" dirty="0" err="1">
                    <a:solidFill>
                      <a:srgbClr val="FF388C"/>
                    </a:solidFill>
                  </a:rPr>
                  <a:t>dat.gui</a:t>
                </a:r>
                <a:r>
                  <a:rPr lang="en-US" dirty="0">
                    <a:solidFill>
                      <a:srgbClr val="FF388C"/>
                    </a:solidFill>
                  </a:rPr>
                  <a:t> </a:t>
                </a:r>
                <a:r>
                  <a:rPr lang="bg-BG" dirty="0"/>
                  <a:t>като включва диапазона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[−3,3]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461D0993-1BC2-43D8-B869-BDB7692C37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положителен </a:t>
            </a:r>
            <a:r>
              <a:rPr lang="bg-BG" dirty="0" err="1"/>
              <a:t>паралакс</a:t>
            </a:r>
            <a:r>
              <a:rPr lang="bg-BG" dirty="0"/>
              <a:t> образът е за право гледане</a:t>
            </a:r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AFE7F9CD-095E-4FF9-A0CC-469F47ADA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9934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2B84ECB-7E5E-4F6C-94DA-0F3CDB3BA3F9}"/>
              </a:ext>
            </a:extLst>
          </p:cNvPr>
          <p:cNvGrpSpPr/>
          <p:nvPr/>
        </p:nvGrpSpPr>
        <p:grpSpPr>
          <a:xfrm>
            <a:off x="4830619" y="1409964"/>
            <a:ext cx="2572329" cy="1363253"/>
            <a:chOff x="-424065" y="6690471"/>
            <a:chExt cx="2572329" cy="1363253"/>
          </a:xfrm>
        </p:grpSpPr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D520AD9A-BF15-4731-B140-194EC2248667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424065" y="6690471"/>
              <a:ext cx="2572327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Положителен </a:t>
              </a:r>
              <a:r>
                <a:rPr lang="bg-BG" sz="1800" b="0" dirty="0" err="1">
                  <a:solidFill>
                    <a:schemeClr val="bg1"/>
                  </a:solidFill>
                </a:rPr>
                <a:t>паралакс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A940072-12E5-4D3F-88A8-8883076568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8264" y="6690471"/>
              <a:ext cx="0" cy="136325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отрицателен </a:t>
            </a:r>
            <a:r>
              <a:rPr lang="bg-BG" dirty="0" err="1"/>
              <a:t>паралакс</a:t>
            </a:r>
            <a:r>
              <a:rPr lang="bg-BG" dirty="0"/>
              <a:t> образът е за кръстосано гледане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E6195FF1-ECFF-4F49-9A02-21662933C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5110"/>
            <a:ext cx="6400800" cy="4199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5E03920-0EFC-447A-9B8A-E3C4F9D2FDE7}"/>
              </a:ext>
            </a:extLst>
          </p:cNvPr>
          <p:cNvGrpSpPr/>
          <p:nvPr/>
        </p:nvGrpSpPr>
        <p:grpSpPr>
          <a:xfrm>
            <a:off x="4981444" y="1409964"/>
            <a:ext cx="2467684" cy="1363253"/>
            <a:chOff x="-319420" y="6690471"/>
            <a:chExt cx="2467684" cy="1363253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049419CD-657B-4D01-9226-16E91A53D00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-319420" y="6690471"/>
              <a:ext cx="2467683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Отрицателен </a:t>
              </a:r>
              <a:r>
                <a:rPr lang="bg-BG" sz="1800" b="0" dirty="0" err="1">
                  <a:solidFill>
                    <a:schemeClr val="bg1"/>
                  </a:solidFill>
                </a:rPr>
                <a:t>паралакс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E1127AA-0106-47AB-ACC1-25F9A32B35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8264" y="6690471"/>
              <a:ext cx="0" cy="136325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207268252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При нулев </a:t>
            </a:r>
            <a:r>
              <a:rPr lang="bg-BG" dirty="0" err="1"/>
              <a:t>паралакс</a:t>
            </a:r>
            <a:r>
              <a:rPr lang="bg-BG" dirty="0"/>
              <a:t> двете камери са на едно и също място и генерират един и същ образ</a:t>
            </a:r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BAC093BC-1199-473E-9816-AEC5D8DE9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9934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2B7FC51-8A28-4930-9116-D0CE6FBE2D48}"/>
              </a:ext>
            </a:extLst>
          </p:cNvPr>
          <p:cNvGrpSpPr/>
          <p:nvPr/>
        </p:nvGrpSpPr>
        <p:grpSpPr>
          <a:xfrm>
            <a:off x="5514108" y="1409964"/>
            <a:ext cx="1830377" cy="1363253"/>
            <a:chOff x="317887" y="6690471"/>
            <a:chExt cx="1830377" cy="1363253"/>
          </a:xfrm>
        </p:grpSpPr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5F9D3026-6EEA-4722-B4AB-718841DE43D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887" y="6690471"/>
              <a:ext cx="1830376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Нулев </a:t>
              </a:r>
              <a:r>
                <a:rPr lang="bg-BG" sz="1800" b="0" dirty="0" err="1">
                  <a:solidFill>
                    <a:schemeClr val="bg1"/>
                  </a:solidFill>
                </a:rPr>
                <a:t>паралакс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DFF5B95-046C-4446-978D-56811AC56E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8264" y="6690471"/>
              <a:ext cx="0" cy="1363253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887171766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Безкраен тунел</a:t>
                </a:r>
              </a:p>
              <a:p>
                <a:pPr lvl="1"/>
                <a:r>
                  <a:rPr lang="bg-BG" dirty="0"/>
                  <a:t>Не може реално да го направим безкраен</a:t>
                </a:r>
              </a:p>
              <a:p>
                <a:pPr lvl="1"/>
                <a:r>
                  <a:rPr lang="bg-BG" dirty="0"/>
                  <a:t>Създаваме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пръстена</a:t>
                </a:r>
              </a:p>
              <a:p>
                <a:pPr lvl="1"/>
                <a:r>
                  <a:rPr lang="bg-BG" dirty="0"/>
                  <a:t>Те се движат непрекъснато към нас</a:t>
                </a:r>
              </a:p>
              <a:p>
                <a:pPr lvl="1"/>
                <a:r>
                  <a:rPr lang="bg-BG" dirty="0"/>
                  <a:t>Когато пръстен ни задмине, той се нарежда отново откъм далечния край на тунела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Пръстените в далечината са нагъсто и не се вижда добавянето на нов пръстен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6D20E05-0778-4093-9967-9603C75BC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Дълбочина на </a:t>
            </a:r>
            <a:r>
              <a:rPr lang="en-US" dirty="0"/>
              <a:t>Z-</a:t>
            </a:r>
            <a:r>
              <a:rPr lang="bg-BG" dirty="0"/>
              <a:t>буфер</a:t>
            </a:r>
          </a:p>
          <a:p>
            <a:pPr lvl="1"/>
            <a:r>
              <a:rPr lang="bg-BG" dirty="0"/>
              <a:t>При равномерно разпределени обекти всяка стойност на  </a:t>
            </a:r>
            <a:r>
              <a:rPr lang="en-US" dirty="0"/>
              <a:t>Z-</a:t>
            </a:r>
            <a:r>
              <a:rPr lang="bg-BG" dirty="0"/>
              <a:t>буфера отговаря на еднаква по размер зона от дълбочината</a:t>
            </a:r>
          </a:p>
        </p:txBody>
      </p:sp>
      <p:sp>
        <p:nvSpPr>
          <p:cNvPr id="4" name="Rectangle 3"/>
          <p:cNvSpPr/>
          <p:nvPr/>
        </p:nvSpPr>
        <p:spPr>
          <a:xfrm>
            <a:off x="6459070" y="4038600"/>
            <a:ext cx="1752600" cy="609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b="1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" name="Rectangle 4"/>
          <p:cNvSpPr/>
          <p:nvPr/>
        </p:nvSpPr>
        <p:spPr>
          <a:xfrm>
            <a:off x="4610846" y="4038600"/>
            <a:ext cx="1752600" cy="609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b="1" dirty="0">
                <a:solidFill>
                  <a:schemeClr val="tx1"/>
                </a:solidFill>
              </a:rPr>
              <a:t>01</a:t>
            </a:r>
          </a:p>
        </p:txBody>
      </p:sp>
      <p:sp>
        <p:nvSpPr>
          <p:cNvPr id="6" name="Rectangle 5"/>
          <p:cNvSpPr/>
          <p:nvPr/>
        </p:nvSpPr>
        <p:spPr>
          <a:xfrm>
            <a:off x="2762623" y="4038600"/>
            <a:ext cx="1752600" cy="609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4038600"/>
            <a:ext cx="1752600" cy="609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800" b="1" dirty="0">
                <a:solidFill>
                  <a:schemeClr val="tx1"/>
                </a:solidFill>
              </a:rPr>
              <a:t>11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14400" y="4648200"/>
            <a:ext cx="1418477" cy="1143000"/>
            <a:chOff x="1101824" y="6193915"/>
            <a:chExt cx="1418477" cy="1143000"/>
          </a:xfrm>
        </p:grpSpPr>
        <p:sp>
          <p:nvSpPr>
            <p:cNvPr id="9" name="Text Placeholder 2"/>
            <p:cNvSpPr txBox="1">
              <a:spLocks/>
            </p:cNvSpPr>
            <p:nvPr/>
          </p:nvSpPr>
          <p:spPr>
            <a:xfrm flipH="1">
              <a:off x="1101824" y="6690471"/>
              <a:ext cx="1418477" cy="646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Минимална дълбочина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101824" y="6193915"/>
              <a:ext cx="6" cy="11430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6693086" y="4648200"/>
            <a:ext cx="1527549" cy="1143000"/>
            <a:chOff x="1101823" y="6211844"/>
            <a:chExt cx="1527549" cy="1143000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 flipH="1">
              <a:off x="1101823" y="6690471"/>
              <a:ext cx="1527549" cy="64644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Максимална дълбочина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629366" y="6211844"/>
              <a:ext cx="6" cy="114300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Смартфон</a:t>
            </a:r>
          </a:p>
          <a:p>
            <a:pPr lvl="1"/>
            <a:r>
              <a:rPr lang="bg-BG" dirty="0"/>
              <a:t>Стерео очилата използват право гледане, т.е. трябва да се заложи положителен </a:t>
            </a:r>
            <a:r>
              <a:rPr lang="bg-BG" dirty="0" err="1"/>
              <a:t>паралакс</a:t>
            </a:r>
            <a:endParaRPr lang="bg-BG" dirty="0"/>
          </a:p>
          <a:p>
            <a:pPr lvl="1"/>
            <a:r>
              <a:rPr lang="bg-BG" dirty="0"/>
              <a:t>За да се гледа през смартфон, примерът трябва да е достъпен онлайн</a:t>
            </a:r>
          </a:p>
          <a:p>
            <a:pPr lvl="1"/>
            <a:r>
              <a:rPr lang="bg-BG" dirty="0"/>
              <a:t>Ако нямате собствено място, можете да ползвате </a:t>
            </a:r>
            <a:r>
              <a:rPr lang="en-US" dirty="0"/>
              <a:t>GitHub (</a:t>
            </a:r>
            <a:r>
              <a:rPr lang="bg-BG" dirty="0"/>
              <a:t>разучаването му е част от усилията по задачата)</a:t>
            </a:r>
          </a:p>
        </p:txBody>
      </p:sp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Пробно е качено тук: </a:t>
            </a:r>
            <a:r>
              <a:rPr lang="en-US" dirty="0">
                <a:hlinkClick r:id="rId2"/>
              </a:rPr>
              <a:t>lhogho.github.io/vrarxr/</a:t>
            </a:r>
            <a:endParaRPr lang="bg-BG" dirty="0"/>
          </a:p>
          <a:p>
            <a:pPr lvl="2"/>
            <a:r>
              <a:rPr lang="bg-BG" dirty="0"/>
              <a:t>(не е сигурно дали все още линкът е действащ)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82224A-9084-4CCB-8110-E6D5A8308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78617"/>
            <a:ext cx="7315200" cy="360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Скоростно влакче</a:t>
                </a:r>
              </a:p>
              <a:p>
                <a:pPr lvl="1"/>
                <a:r>
                  <a:rPr lang="bg-BG" dirty="0"/>
                  <a:t>Разделяме задачата на подзадачи</a:t>
                </a:r>
              </a:p>
              <a:p>
                <a:pPr lvl="1"/>
                <a:r>
                  <a:rPr lang="bg-BG" dirty="0"/>
                  <a:t>Подзадача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№1</m:t>
                    </m:r>
                  </m:oMath>
                </a14:m>
                <a:r>
                  <a:rPr lang="bg-BG" dirty="0"/>
                  <a:t> – тунел</a:t>
                </a:r>
              </a:p>
              <a:p>
                <a:pPr lvl="1"/>
                <a:r>
                  <a:rPr lang="bg-BG" dirty="0"/>
                  <a:t>Подзадача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№2</m:t>
                    </m:r>
                  </m:oMath>
                </a14:m>
                <a:r>
                  <a:rPr lang="bg-BG" dirty="0"/>
                  <a:t> – подпори</a:t>
                </a:r>
              </a:p>
              <a:p>
                <a:pPr lvl="1"/>
                <a:r>
                  <a:rPr lang="bg-BG" dirty="0"/>
                  <a:t>Подзадача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№3</m:t>
                    </m:r>
                  </m:oMath>
                </a14:m>
                <a:r>
                  <a:rPr lang="bg-BG" dirty="0"/>
                  <a:t> – движение в тунела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454F2E-48F5-4182-8113-DAEC260ABF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Тунел</a:t>
            </a:r>
          </a:p>
          <a:p>
            <a:pPr lvl="1"/>
            <a:r>
              <a:rPr lang="bg-BG" dirty="0"/>
              <a:t>Започваме от кръгов тунел</a:t>
            </a:r>
          </a:p>
          <a:p>
            <a:pPr lvl="1"/>
            <a:r>
              <a:rPr lang="bg-BG" dirty="0"/>
              <a:t>Преобразуваме го в крива на </a:t>
            </a:r>
            <a:r>
              <a:rPr lang="bg-BG" dirty="0" err="1"/>
              <a:t>Лисажу</a:t>
            </a:r>
            <a:endParaRPr lang="bg-BG" dirty="0"/>
          </a:p>
          <a:p>
            <a:pPr lvl="2"/>
            <a:r>
              <a:rPr lang="en-US" dirty="0"/>
              <a:t>[ </a:t>
            </a:r>
            <a:r>
              <a:rPr lang="en-US" dirty="0">
                <a:hlinkClick r:id="rId2"/>
              </a:rPr>
              <a:t>bg.wikipedia.org/wiki/</a:t>
            </a:r>
            <a:r>
              <a:rPr lang="bg-BG" dirty="0" err="1">
                <a:hlinkClick r:id="rId2"/>
              </a:rPr>
              <a:t>Фигура_на_Лисажу</a:t>
            </a:r>
            <a:r>
              <a:rPr lang="en-US" dirty="0"/>
              <a:t> ]</a:t>
            </a:r>
          </a:p>
          <a:p>
            <a:pPr lvl="1"/>
            <a:r>
              <a:rPr lang="bg-BG" dirty="0"/>
              <a:t>Накъдряме кривата по вертикала по синусоида със 7 „хълмчета“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bg-BG" dirty="0"/>
              <a:t>Забележка: изборът на коефициенти е с налучкване, за да няма </a:t>
            </a:r>
            <a:r>
              <a:rPr lang="bg-BG" dirty="0" err="1"/>
              <a:t>самопресичане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44C7DD82-2BC2-438D-8C2F-5A8E1EBD66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7276497"/>
                  </p:ext>
                </p:extLst>
              </p:nvPr>
            </p:nvGraphicFramePr>
            <p:xfrm>
              <a:off x="571500" y="3429000"/>
              <a:ext cx="800100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67000">
                      <a:extLst>
                        <a:ext uri="{9D8B030D-6E8A-4147-A177-3AD203B41FA5}">
                          <a16:colId xmlns:a16="http://schemas.microsoft.com/office/drawing/2014/main" val="3845352311"/>
                        </a:ext>
                      </a:extLst>
                    </a:gridCol>
                    <a:gridCol w="2667000">
                      <a:extLst>
                        <a:ext uri="{9D8B030D-6E8A-4147-A177-3AD203B41FA5}">
                          <a16:colId xmlns:a16="http://schemas.microsoft.com/office/drawing/2014/main" val="2678178860"/>
                        </a:ext>
                      </a:extLst>
                    </a:gridCol>
                    <a:gridCol w="2667000">
                      <a:extLst>
                        <a:ext uri="{9D8B030D-6E8A-4147-A177-3AD203B41FA5}">
                          <a16:colId xmlns:a16="http://schemas.microsoft.com/office/drawing/2014/main" val="30005474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400" b="0" dirty="0">
                            <a:solidFill>
                              <a:srgbClr val="FF388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400" b="0" dirty="0">
                            <a:solidFill>
                              <a:srgbClr val="FF388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=55+2</m:t>
                                </m:r>
                                <m:r>
                                  <a:rPr lang="bg-BG" sz="2400" b="0" i="1" smtClean="0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func>
                                  <m:funcPr>
                                    <m:ctrlP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 i="0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  <m:oMath xmlns:m="http://schemas.openxmlformats.org/officeDocument/2006/math"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sz="2400" b="0" i="1">
                                    <a:solidFill>
                                      <a:srgbClr val="FF388C"/>
                                    </a:solidFill>
                                    <a:latin typeface="Cambria Math" panose="02040503050406030204" pitchFamily="18" charset="0"/>
                                  </a:rPr>
                                  <m:t>=70</m:t>
                                </m:r>
                                <m:func>
                                  <m:funcPr>
                                    <m:ctrlP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400" b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2400" b="0" i="1" smtClean="0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US" sz="2400" b="0" i="1">
                                        <a:solidFill>
                                          <a:srgbClr val="FF388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400" b="0" dirty="0">
                            <a:solidFill>
                              <a:srgbClr val="FF388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74557818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44C7DD82-2BC2-438D-8C2F-5A8E1EBD66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7276497"/>
                  </p:ext>
                </p:extLst>
              </p:nvPr>
            </p:nvGraphicFramePr>
            <p:xfrm>
              <a:off x="571500" y="3429000"/>
              <a:ext cx="800100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67000">
                      <a:extLst>
                        <a:ext uri="{9D8B030D-6E8A-4147-A177-3AD203B41FA5}">
                          <a16:colId xmlns:a16="http://schemas.microsoft.com/office/drawing/2014/main" val="3845352311"/>
                        </a:ext>
                      </a:extLst>
                    </a:gridCol>
                    <a:gridCol w="2667000">
                      <a:extLst>
                        <a:ext uri="{9D8B030D-6E8A-4147-A177-3AD203B41FA5}">
                          <a16:colId xmlns:a16="http://schemas.microsoft.com/office/drawing/2014/main" val="2678178860"/>
                        </a:ext>
                      </a:extLst>
                    </a:gridCol>
                    <a:gridCol w="2667000">
                      <a:extLst>
                        <a:ext uri="{9D8B030D-6E8A-4147-A177-3AD203B41FA5}">
                          <a16:colId xmlns:a16="http://schemas.microsoft.com/office/drawing/2014/main" val="3000547489"/>
                        </a:ext>
                      </a:extLst>
                    </a:gridCol>
                  </a:tblGrid>
                  <a:tr h="118872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0000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557818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45878531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EE03CE0-FCD2-4A02-9D87-9F170E7888AB}"/>
              </a:ext>
            </a:extLst>
          </p:cNvPr>
          <p:cNvSpPr/>
          <p:nvPr/>
        </p:nvSpPr>
        <p:spPr>
          <a:xfrm>
            <a:off x="5181600" y="2340148"/>
            <a:ext cx="1981200" cy="1241251"/>
          </a:xfrm>
          <a:prstGeom prst="roundRect">
            <a:avLst>
              <a:gd name="adj" fmla="val 10714"/>
            </a:avLst>
          </a:prstGeom>
          <a:noFill/>
          <a:ln w="3175">
            <a:solidFill>
              <a:srgbClr val="FF38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8BF7574-CDDB-47AA-A70E-3BB568D6FFAE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Проблем с кривата</a:t>
                </a:r>
              </a:p>
              <a:p>
                <a:pPr lvl="1"/>
                <a:r>
                  <a:rPr lang="bg-BG" dirty="0"/>
                  <a:t>Прекалено правилна е, понеже и по трите измерения е все синусоида</a:t>
                </a:r>
              </a:p>
              <a:p>
                <a:pPr lvl="1"/>
                <a:r>
                  <a:rPr lang="bg-BG" dirty="0"/>
                  <a:t>Разнообразяваме я с втора синусоида</a:t>
                </a:r>
                <a:br>
                  <a:rPr lang="en-US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    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       70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  <m:r>
                      <a:rPr lang="bg-BG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br>
                  <a:rPr lang="en-US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=55+20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br>
                  <a:rPr lang="en-US" i="1" dirty="0">
                    <a:solidFill>
                      <a:srgbClr val="FF388C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=    </m:t>
                    </m:r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       70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  <m:r>
                      <a:rPr lang="en-US" b="0" i="1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bg-BG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</m:t>
                    </m:r>
                    <m:func>
                      <m:funcPr>
                        <m:ctrlP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solidFill>
                              <a:srgbClr val="FF388C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func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58BF7574-CDDB-47AA-A70E-3BB568D6FF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F2FE6F5-EDE3-4EE1-8880-44332DBFBA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7704" r="16001" b="15950"/>
          <a:stretch/>
        </p:blipFill>
        <p:spPr>
          <a:xfrm>
            <a:off x="895927" y="4442460"/>
            <a:ext cx="2456732" cy="1729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9170C8-160D-40E0-8041-5759243F9A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7704" r="16001" b="15950"/>
          <a:stretch/>
        </p:blipFill>
        <p:spPr>
          <a:xfrm>
            <a:off x="3523129" y="4442460"/>
            <a:ext cx="2456732" cy="1729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FDBCFE-2213-4C01-AFD9-0E71B9BB34C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7704" r="16000" b="15950"/>
          <a:stretch/>
        </p:blipFill>
        <p:spPr>
          <a:xfrm>
            <a:off x="6150331" y="4432185"/>
            <a:ext cx="2456732" cy="1729740"/>
          </a:xfrm>
          <a:prstGeom prst="rect">
            <a:avLst/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D0C5C5-6C85-4415-AA60-2AB1370C86FE}"/>
                  </a:ext>
                </a:extLst>
              </p:cNvPr>
              <p:cNvSpPr txBox="1"/>
              <p:nvPr/>
            </p:nvSpPr>
            <p:spPr>
              <a:xfrm>
                <a:off x="895927" y="4071967"/>
                <a:ext cx="2456732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D0C5C5-6C85-4415-AA60-2AB1370C86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27" y="4071967"/>
                <a:ext cx="2456732" cy="381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FA05774-E068-47B6-AFE9-94C46352A686}"/>
                  </a:ext>
                </a:extLst>
              </p:cNvPr>
              <p:cNvSpPr txBox="1"/>
              <p:nvPr/>
            </p:nvSpPr>
            <p:spPr>
              <a:xfrm>
                <a:off x="3513893" y="4071967"/>
                <a:ext cx="2456732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FA05774-E068-47B6-AFE9-94C46352A6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893" y="4071967"/>
                <a:ext cx="2456732" cy="381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E07CAB-285D-4ACD-B9A3-71378264BF77}"/>
                  </a:ext>
                </a:extLst>
              </p:cNvPr>
              <p:cNvSpPr txBox="1"/>
              <p:nvPr/>
            </p:nvSpPr>
            <p:spPr>
              <a:xfrm>
                <a:off x="6150331" y="4071967"/>
                <a:ext cx="2456732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4E07CAB-285D-4ACD-B9A3-71378264B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331" y="4071967"/>
                <a:ext cx="2456732" cy="381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5C86B84-9A77-45BE-82D4-CE8DB5A58266}"/>
              </a:ext>
            </a:extLst>
          </p:cNvPr>
          <p:cNvGrpSpPr/>
          <p:nvPr/>
        </p:nvGrpSpPr>
        <p:grpSpPr>
          <a:xfrm>
            <a:off x="7162800" y="2926137"/>
            <a:ext cx="1523999" cy="373468"/>
            <a:chOff x="-167021" y="6690471"/>
            <a:chExt cx="1523999" cy="373468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6E31619E-F634-4D2B-81FA-AF616CB667C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317887" y="6690471"/>
              <a:ext cx="1039091" cy="37346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Добавка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415C5A-B686-4828-B838-EA1CD6B0E9AB}"/>
                </a:ext>
              </a:extLst>
            </p:cNvPr>
            <p:cNvCxnSpPr>
              <a:cxnSpLocks/>
            </p:cNvCxnSpPr>
            <p:nvPr/>
          </p:nvCxnSpPr>
          <p:spPr>
            <a:xfrm>
              <a:off x="-167021" y="6690471"/>
              <a:ext cx="15239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929674789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653B9A-8F2C-4886-BB0B-8D664C2DF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тунела</a:t>
            </a:r>
          </a:p>
          <a:p>
            <a:pPr lvl="1"/>
            <a:r>
              <a:rPr lang="bg-BG" dirty="0"/>
              <a:t>Генерираме </a:t>
            </a:r>
            <a:r>
              <a:rPr lang="bg-BG" dirty="0">
                <a:solidFill>
                  <a:srgbClr val="FF388C"/>
                </a:solidFill>
              </a:rPr>
              <a:t>200</a:t>
            </a:r>
            <a:r>
              <a:rPr lang="bg-BG" dirty="0"/>
              <a:t> точки по линията на тунела</a:t>
            </a:r>
            <a:endParaRPr lang="en-US" dirty="0"/>
          </a:p>
          <a:p>
            <a:pPr lvl="1"/>
            <a:r>
              <a:rPr lang="bg-BG" dirty="0"/>
              <a:t>На тяхна база създаваме крива линия чрез обекта </a:t>
            </a:r>
            <a:r>
              <a:rPr lang="en-US" dirty="0">
                <a:solidFill>
                  <a:srgbClr val="FF388C"/>
                </a:solidFill>
              </a:rPr>
              <a:t>CatmullRomCurve3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 </a:t>
            </a:r>
            <a:r>
              <a:rPr lang="en-US" dirty="0" err="1">
                <a:solidFill>
                  <a:srgbClr val="FF388C"/>
                </a:solidFill>
              </a:rPr>
              <a:t>TubeBufferGeometry</a:t>
            </a:r>
            <a:r>
              <a:rPr lang="bg-BG" dirty="0"/>
              <a:t> създаваме тунел по протежение на линията</a:t>
            </a:r>
          </a:p>
          <a:p>
            <a:r>
              <a:rPr lang="bg-BG" dirty="0"/>
              <a:t>Създаване на подпори</a:t>
            </a:r>
          </a:p>
          <a:p>
            <a:pPr lvl="1"/>
            <a:r>
              <a:rPr lang="bg-BG" dirty="0"/>
              <a:t>В масив изчисляваме горната и долната позиция на всяка подпора чрез </a:t>
            </a:r>
            <a:r>
              <a:rPr lang="en-US" dirty="0" err="1"/>
              <a:t>getPointAt</a:t>
            </a:r>
            <a:endParaRPr lang="bg-BG" dirty="0"/>
          </a:p>
          <a:p>
            <a:pPr lvl="1"/>
            <a:r>
              <a:rPr lang="bg-BG" dirty="0"/>
              <a:t>С </a:t>
            </a:r>
            <a:r>
              <a:rPr lang="en-US" dirty="0" err="1">
                <a:solidFill>
                  <a:srgbClr val="FF388C"/>
                </a:solidFill>
              </a:rPr>
              <a:t>LineSegments</a:t>
            </a:r>
            <a:r>
              <a:rPr lang="bg-BG" dirty="0"/>
              <a:t> създаваме всички подпори като един обект</a:t>
            </a:r>
          </a:p>
        </p:txBody>
      </p:sp>
    </p:spTree>
    <p:extLst>
      <p:ext uri="{BB962C8B-B14F-4D97-AF65-F5344CB8AC3E}">
        <p14:creationId xmlns:p14="http://schemas.microsoft.com/office/powerpoint/2010/main" val="3421901713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Движението на топчето също използва </a:t>
            </a:r>
            <a:r>
              <a:rPr lang="en-US" dirty="0" err="1">
                <a:solidFill>
                  <a:srgbClr val="FF388C"/>
                </a:solidFill>
              </a:rPr>
              <a:t>getPoint</a:t>
            </a:r>
            <a:r>
              <a:rPr lang="bg-BG" dirty="0"/>
              <a:t> (или </a:t>
            </a:r>
            <a:r>
              <a:rPr lang="en-US" dirty="0" err="1">
                <a:solidFill>
                  <a:srgbClr val="FF388C"/>
                </a:solidFill>
              </a:rPr>
              <a:t>getPointAt</a:t>
            </a:r>
            <a:r>
              <a:rPr lang="en-US" dirty="0"/>
              <a:t>)</a:t>
            </a:r>
            <a:endParaRPr lang="bg-BG" dirty="0"/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268D24E2-FBBE-4D89-809A-BF8F8E835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 скоростно влакче</a:t>
            </a:r>
          </a:p>
          <a:p>
            <a:pPr lvl="1"/>
            <a:r>
              <a:rPr lang="bg-BG" dirty="0"/>
              <a:t>Полупрозрачни стени на тунела, заедно с арматура – по-голяма гъстота на точките</a:t>
            </a:r>
          </a:p>
          <a:p>
            <a:pPr lvl="1"/>
            <a:r>
              <a:rPr lang="bg-BG" dirty="0"/>
              <a:t>Позицията на камерата е с </a:t>
            </a:r>
            <a:r>
              <a:rPr lang="en-US" dirty="0" err="1">
                <a:solidFill>
                  <a:srgbClr val="FF388C"/>
                </a:solidFill>
              </a:rPr>
              <a:t>getPoint</a:t>
            </a:r>
            <a:r>
              <a:rPr lang="bg-BG" dirty="0"/>
              <a:t>, понеже с </a:t>
            </a:r>
            <a:r>
              <a:rPr lang="en-US" dirty="0" err="1">
                <a:solidFill>
                  <a:srgbClr val="FF388C"/>
                </a:solidFill>
              </a:rPr>
              <a:t>getPointAt</a:t>
            </a:r>
            <a:r>
              <a:rPr lang="bg-BG" dirty="0"/>
              <a:t> ще е по-равномерно движението</a:t>
            </a:r>
          </a:p>
          <a:p>
            <a:pPr lvl="1"/>
            <a:r>
              <a:rPr lang="bg-BG" dirty="0"/>
              <a:t>Светлината </a:t>
            </a:r>
            <a:r>
              <a:rPr lang="en-US" dirty="0">
                <a:solidFill>
                  <a:srgbClr val="FF388C"/>
                </a:solidFill>
              </a:rPr>
              <a:t>light</a:t>
            </a:r>
            <a:r>
              <a:rPr lang="bg-BG" dirty="0"/>
              <a:t> се позиционира напред в тунела (на 10% от дължината му) – така се получава непрекъснато бягаща светлина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F9D9A79-6594-4E77-A314-67216FC1BBD7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pPr lvl="1"/>
                <a:r>
                  <a:rPr lang="bg-BG" dirty="0"/>
                  <a:t>Ориентация на камерата се получава от позицията </a:t>
                </a:r>
                <a:r>
                  <a:rPr lang="en-US" dirty="0" err="1"/>
                  <a:t>getPoint</a:t>
                </a:r>
                <a:r>
                  <a:rPr lang="bg-BG" dirty="0"/>
                  <a:t> и тангентата </a:t>
                </a:r>
                <a:r>
                  <a:rPr lang="en-US" dirty="0" err="1"/>
                  <a:t>getTangent</a:t>
                </a:r>
                <a:endParaRPr lang="en-US" dirty="0"/>
              </a:p>
              <a:p>
                <a:pPr lvl="1"/>
                <a:r>
                  <a:rPr lang="bg-BG" dirty="0"/>
                  <a:t>Особеност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№1</m:t>
                    </m:r>
                  </m:oMath>
                </a14:m>
                <a:r>
                  <a:rPr lang="bg-BG" dirty="0"/>
                  <a:t>: тангентата е изчислена малко напред в бъдещето – така се обръщаме в посоката на завоите малко преди самите тях</a:t>
                </a:r>
              </a:p>
              <a:p>
                <a:pPr lvl="1"/>
                <a:r>
                  <a:rPr lang="bg-BG" dirty="0"/>
                  <a:t>Особеност №2: тангентата е комбинация от реалната тангента и предходната – така се постига плавност на въртенето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8F9D9A79-6594-4E77-A314-67216FC1BB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t="-930" r="-22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3723988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Без очила се вижда как двата образа на тунела се сливат с приближаването към нас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B509FCA2-03F3-4E97-9745-7775CD83D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981200"/>
            <a:ext cx="6400800" cy="418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При равномерно разпределение</a:t>
            </a:r>
          </a:p>
          <a:p>
            <a:pPr lvl="1"/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0328725"/>
                  </p:ext>
                </p:extLst>
              </p:nvPr>
            </p:nvGraphicFramePr>
            <p:xfrm>
              <a:off x="2247899" y="1600200"/>
              <a:ext cx="4648201" cy="206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63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166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01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116">
                      <a:extLst>
                        <a:ext uri="{9D8B030D-6E8A-4147-A177-3AD203B41FA5}">
                          <a16:colId xmlns:a16="http://schemas.microsoft.com/office/drawing/2014/main" val="3933927374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Z-</a:t>
                          </a:r>
                          <a:r>
                            <a:rPr lang="bg-BG" dirty="0"/>
                            <a:t>буфер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dirty="0"/>
                            <a:t>Разстояние</a:t>
                          </a:r>
                        </a:p>
                        <a:p>
                          <a:pPr algn="ctr"/>
                          <a:r>
                            <a:rPr lang="bg-BG" sz="1400" b="0" dirty="0"/>
                            <a:t>от</a:t>
                          </a:r>
                          <a:r>
                            <a:rPr lang="en-US" sz="1400" b="0" dirty="0"/>
                            <a:t> (</a:t>
                          </a:r>
                          <a:r>
                            <a:rPr lang="bg-BG" sz="1400" b="0" dirty="0" err="1"/>
                            <a:t>вкл</a:t>
                          </a:r>
                          <a:r>
                            <a:rPr lang="bg-BG" sz="1400" b="0" dirty="0"/>
                            <a:t>)          до (</a:t>
                          </a:r>
                          <a:r>
                            <a:rPr lang="bg-BG" sz="1400" b="0" dirty="0" err="1"/>
                            <a:t>изкл</a:t>
                          </a:r>
                          <a:r>
                            <a:rPr lang="bg-BG" sz="1400" b="0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bg-BG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18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Разкрач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11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>
                              <a:ea typeface="Cambria Math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r>
                                <a:rPr lang="bg-BG" b="0" i="1" smtClean="0">
                                  <a:latin typeface="Cambria Math"/>
                                  <a:ea typeface="Cambria Math"/>
                                </a:rPr>
                                <m:t>0.0</m:t>
                              </m:r>
                            </m:oMath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3</m:t>
                                </m:r>
                                <m:r>
                                  <a:rPr lang="bg-BG" b="0" i="1" smtClean="0">
                                    <a:latin typeface="Cambria Math"/>
                                    <a:ea typeface="Cambria Math"/>
                                  </a:rPr>
                                  <m:t>2.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22.5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3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55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22.5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smtClean="0">
                                    <a:latin typeface="Cambria Math"/>
                                  </a:rPr>
                                  <m:t>01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55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7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22.5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00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7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7.5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32.5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10328725"/>
                  </p:ext>
                </p:extLst>
              </p:nvPr>
            </p:nvGraphicFramePr>
            <p:xfrm>
              <a:off x="2247899" y="1600200"/>
              <a:ext cx="4648201" cy="206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8630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166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01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116">
                      <a:extLst>
                        <a:ext uri="{9D8B030D-6E8A-4147-A177-3AD203B41FA5}">
                          <a16:colId xmlns:a16="http://schemas.microsoft.com/office/drawing/2014/main" val="3933927374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Z-</a:t>
                          </a:r>
                          <a:r>
                            <a:rPr lang="bg-BG" dirty="0"/>
                            <a:t>буфер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dirty="0"/>
                            <a:t>Разстояние</a:t>
                          </a:r>
                        </a:p>
                        <a:p>
                          <a:pPr algn="ctr"/>
                          <a:r>
                            <a:rPr lang="bg-BG" sz="1400" b="0" dirty="0"/>
                            <a:t>от</a:t>
                          </a:r>
                          <a:r>
                            <a:rPr lang="en-US" sz="1400" b="0" dirty="0"/>
                            <a:t> (</a:t>
                          </a:r>
                          <a:r>
                            <a:rPr lang="bg-BG" sz="1400" b="0" dirty="0" err="1"/>
                            <a:t>вкл</a:t>
                          </a:r>
                          <a:r>
                            <a:rPr lang="bg-BG" sz="1400" b="0" dirty="0"/>
                            <a:t>)          до (</a:t>
                          </a:r>
                          <a:r>
                            <a:rPr lang="bg-BG" sz="1400" b="0" dirty="0" err="1"/>
                            <a:t>изкл</a:t>
                          </a:r>
                          <a:r>
                            <a:rPr lang="bg-BG" sz="1400" b="0" dirty="0"/>
                            <a:t>)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bg-BG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18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Разкрач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439" t="-163934" r="-236842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121809" t="-163934" r="-187234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239655" t="-163934" r="-102299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/>
                            <a:t>22.5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439" t="-263934" r="-236842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3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2.5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55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22.5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439" t="-363934" r="-236842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55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7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22.5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>
                          <a:blip r:embed="rId2"/>
                          <a:stretch>
                            <a:fillRect l="-439" t="-463934" r="-236842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7</a:t>
                          </a: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7.5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100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Cambria" panose="02040503050406030204" pitchFamily="18" charset="0"/>
                            </a:rPr>
                            <a:t>32.5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Дълбочина и перспектива</a:t>
            </a:r>
          </a:p>
          <a:p>
            <a:pPr lvl="1"/>
            <a:r>
              <a:rPr lang="bg-BG" dirty="0"/>
              <a:t>Примерът с </a:t>
            </a:r>
            <a:r>
              <a:rPr lang="en-US" dirty="0" err="1">
                <a:solidFill>
                  <a:srgbClr val="FF388C"/>
                </a:solidFill>
              </a:rPr>
              <a:t>MeshDepthMaterial</a:t>
            </a:r>
            <a:r>
              <a:rPr lang="en-US" dirty="0"/>
              <a:t> </a:t>
            </a:r>
            <a:r>
              <a:rPr lang="bg-BG" dirty="0"/>
              <a:t>в лекцията е с изключена перспектива</a:t>
            </a:r>
          </a:p>
          <a:p>
            <a:pPr lvl="1"/>
            <a:r>
              <a:rPr lang="bg-BG" dirty="0"/>
              <a:t>За включването ѝ махаме</a:t>
            </a:r>
            <a:r>
              <a:rPr lang="en-US" dirty="0"/>
              <a:t> </a:t>
            </a:r>
            <a:r>
              <a:rPr lang="bg-BG" dirty="0"/>
              <a:t>изключването ѝ с флага </a:t>
            </a:r>
            <a:r>
              <a:rPr lang="en-US" dirty="0">
                <a:solidFill>
                  <a:srgbClr val="FF388C"/>
                </a:solidFill>
              </a:rPr>
              <a:t>perspective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Махаме и добавеното мащабиране на камерата с </a:t>
            </a:r>
            <a:r>
              <a:rPr lang="en-US" dirty="0" err="1">
                <a:solidFill>
                  <a:srgbClr val="FF388C"/>
                </a:solidFill>
              </a:rPr>
              <a:t>control.object.zoom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Образ в перспектива</a:t>
            </a:r>
          </a:p>
          <a:p>
            <a:pPr lvl="1"/>
            <a:r>
              <a:rPr lang="bg-BG" dirty="0"/>
              <a:t>Обектите са изцяло черни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8FE3D783-0C91-4F24-BF13-7144284AC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62200"/>
            <a:ext cx="6019800" cy="354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33A119-4AEE-40FE-ABFF-089D43FE66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/>
              <a:t>За видим по-светъл цвят на дълбочина, трябва обект да е много близо до нас</a:t>
            </a:r>
          </a:p>
          <a:p>
            <a:pPr lvl="2"/>
            <a:r>
              <a:rPr lang="bg-BG" dirty="0"/>
              <a:t>(почти на границата на изрязване)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6A9ECE64-2B56-4390-9596-57507ECF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900" y="2057400"/>
            <a:ext cx="6934200" cy="408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67053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№3</a:t>
            </a:r>
            <a:endParaRPr lang="bg-B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Анаглифен</a:t>
            </a:r>
            <a:r>
              <a:rPr lang="bg-BG" dirty="0"/>
              <a:t> цвят</a:t>
            </a:r>
          </a:p>
          <a:p>
            <a:pPr lvl="1"/>
            <a:r>
              <a:rPr lang="bg-BG" dirty="0"/>
              <a:t>Цветовете в резултата се получават от </a:t>
            </a:r>
            <a:r>
              <a:rPr lang="bg-BG" dirty="0" err="1"/>
              <a:t>анаглифните</a:t>
            </a:r>
            <a:r>
              <a:rPr lang="bg-BG" dirty="0"/>
              <a:t> цветове, получени с матрици</a:t>
            </a:r>
          </a:p>
          <a:p>
            <a:pPr lvl="1"/>
            <a:r>
              <a:rPr lang="bg-BG" dirty="0"/>
              <a:t>В </a:t>
            </a:r>
            <a:r>
              <a:rPr lang="en-US" dirty="0">
                <a:solidFill>
                  <a:srgbClr val="FF388C"/>
                </a:solidFill>
              </a:rPr>
              <a:t>AnaglyphEffect.js</a:t>
            </a:r>
            <a:r>
              <a:rPr lang="en-US" dirty="0"/>
              <a:t> </a:t>
            </a:r>
            <a:r>
              <a:rPr lang="bg-BG" dirty="0"/>
              <a:t>са дефинирани двете матрици – </a:t>
            </a:r>
            <a:r>
              <a:rPr lang="en-US" dirty="0" err="1">
                <a:solidFill>
                  <a:srgbClr val="FF388C"/>
                </a:solidFill>
              </a:rPr>
              <a:t>colorMatrixLeft</a:t>
            </a:r>
            <a:r>
              <a:rPr lang="bg-BG" dirty="0"/>
              <a:t> и </a:t>
            </a:r>
            <a:r>
              <a:rPr lang="en-US" dirty="0" err="1">
                <a:solidFill>
                  <a:srgbClr val="FF388C"/>
                </a:solidFill>
              </a:rPr>
              <a:t>colorMatrixRight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Сменяме ги да извличат чисти цветове:</a:t>
            </a:r>
          </a:p>
          <a:p>
            <a:pPr lvl="2"/>
            <a:r>
              <a:rPr lang="bg-BG" dirty="0"/>
              <a:t>Лявата матрица вади само червения цвят</a:t>
            </a:r>
          </a:p>
          <a:p>
            <a:pPr lvl="2"/>
            <a:r>
              <a:rPr lang="bg-BG" dirty="0"/>
              <a:t>Дясната матрица вади светлосиния цвят (това е зеления и синия, но без червения)</a:t>
            </a:r>
          </a:p>
          <a:p>
            <a:pPr lvl="1"/>
            <a:endParaRPr lang="bg-BG" dirty="0"/>
          </a:p>
        </p:txBody>
      </p:sp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01811F6-C47A-423B-8883-89C22BBF591E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Променяме матриците</a:t>
                </a:r>
              </a:p>
              <a:p>
                <a:pPr lvl="1"/>
                <a:r>
                  <a:rPr lang="bg-BG" dirty="0"/>
                  <a:t>Лява матрица запазва само червената компонента </a:t>
                </a:r>
                <a:r>
                  <a:rPr lang="en-US" dirty="0">
                    <a:solidFill>
                      <a:srgbClr val="FF388C"/>
                    </a:solidFill>
                  </a:rPr>
                  <a:t>R</a:t>
                </a:r>
                <a:r>
                  <a:rPr lang="en-US" dirty="0"/>
                  <a:t>:</a:t>
                </a:r>
                <a:endParaRPr lang="bg-BG" dirty="0"/>
              </a:p>
              <a:p>
                <a:pPr lvl="2"/>
                <a:endParaRPr lang="bg-BG" dirty="0"/>
              </a:p>
              <a:p>
                <a:pPr marL="452438" lvl="2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bg-BG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bg-BG" i="1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bg-BG" dirty="0"/>
                  <a:t>Дясна матрица запазва само зелената </a:t>
                </a:r>
                <a:r>
                  <a:rPr lang="en-US" dirty="0">
                    <a:solidFill>
                      <a:srgbClr val="FF388C"/>
                    </a:solidFill>
                  </a:rPr>
                  <a:t>G</a:t>
                </a:r>
                <a:r>
                  <a:rPr lang="bg-BG" dirty="0"/>
                  <a:t> и синята </a:t>
                </a:r>
                <a:r>
                  <a:rPr lang="en-US" dirty="0">
                    <a:solidFill>
                      <a:srgbClr val="FF388C"/>
                    </a:solidFill>
                  </a:rPr>
                  <a:t>B</a:t>
                </a:r>
                <a:r>
                  <a:rPr lang="bg-BG" dirty="0"/>
                  <a:t> компоненти:</a:t>
                </a:r>
              </a:p>
              <a:p>
                <a:pPr marL="452438" lvl="2"/>
                <a:endParaRPr lang="en-US" dirty="0"/>
              </a:p>
              <a:p>
                <a:pPr marL="452438" lvl="2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bg-BG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B01811F6-C47A-423B-8883-89C22BBF59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662985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По-естествени </a:t>
            </a:r>
            <a:r>
              <a:rPr lang="bg-BG" dirty="0" err="1"/>
              <a:t>анаглифни</a:t>
            </a:r>
            <a:r>
              <a:rPr lang="bg-BG" dirty="0"/>
              <a:t> цветове и бял фон</a:t>
            </a:r>
          </a:p>
          <a:p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5A78F1C2-A010-438E-BC52-9265834C5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00200"/>
            <a:ext cx="6400800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13147</TotalTime>
  <Words>919</Words>
  <Application>Microsoft Office PowerPoint</Application>
  <PresentationFormat>On-screen Show (4:3)</PresentationFormat>
  <Paragraphs>158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Arial Black</vt:lpstr>
      <vt:lpstr>Calibri</vt:lpstr>
      <vt:lpstr>Calibri Light</vt:lpstr>
      <vt:lpstr>Cambria</vt:lpstr>
      <vt:lpstr>Cambria Math</vt:lpstr>
      <vt:lpstr>Candara</vt:lpstr>
      <vt:lpstr>Verdana</vt:lpstr>
      <vt:lpstr>Webdings</vt:lpstr>
      <vt:lpstr>Wingdings</vt:lpstr>
      <vt:lpstr>Wingdings 2</vt:lpstr>
      <vt:lpstr>Custom Design</vt:lpstr>
      <vt:lpstr>доц. д-р Павел Бойчев    КИТ-ФМИ-СУ    2020</vt:lpstr>
      <vt:lpstr>Решение №1</vt:lpstr>
      <vt:lpstr>PowerPoint Presentation</vt:lpstr>
      <vt:lpstr>Решение №2</vt:lpstr>
      <vt:lpstr>PowerPoint Presentation</vt:lpstr>
      <vt:lpstr>PowerPoint Presentation</vt:lpstr>
      <vt:lpstr>Решение №3</vt:lpstr>
      <vt:lpstr>PowerPoint Presentation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PowerPoint Presentation</vt:lpstr>
      <vt:lpstr>PowerPoint Presentation</vt:lpstr>
      <vt:lpstr>Решение №7*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541</cp:revision>
  <dcterms:created xsi:type="dcterms:W3CDTF">2013-12-13T09:03:57Z</dcterms:created>
  <dcterms:modified xsi:type="dcterms:W3CDTF">2020-08-18T15:19:04Z</dcterms:modified>
</cp:coreProperties>
</file>