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69"/>
  </p:notesMasterIdLst>
  <p:sldIdLst>
    <p:sldId id="296" r:id="rId2"/>
    <p:sldId id="327" r:id="rId3"/>
    <p:sldId id="385" r:id="rId4"/>
    <p:sldId id="379" r:id="rId5"/>
    <p:sldId id="381" r:id="rId6"/>
    <p:sldId id="380" r:id="rId7"/>
    <p:sldId id="382" r:id="rId8"/>
    <p:sldId id="383" r:id="rId9"/>
    <p:sldId id="384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1" r:id="rId25"/>
    <p:sldId id="400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3" r:id="rId37"/>
    <p:sldId id="412" r:id="rId38"/>
    <p:sldId id="414" r:id="rId39"/>
    <p:sldId id="415" r:id="rId40"/>
    <p:sldId id="416" r:id="rId41"/>
    <p:sldId id="417" r:id="rId42"/>
    <p:sldId id="418" r:id="rId43"/>
    <p:sldId id="419" r:id="rId44"/>
    <p:sldId id="420" r:id="rId45"/>
    <p:sldId id="421" r:id="rId46"/>
    <p:sldId id="422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1" r:id="rId56"/>
    <p:sldId id="432" r:id="rId57"/>
    <p:sldId id="433" r:id="rId58"/>
    <p:sldId id="434" r:id="rId59"/>
    <p:sldId id="435" r:id="rId60"/>
    <p:sldId id="436" r:id="rId61"/>
    <p:sldId id="437" r:id="rId62"/>
    <p:sldId id="438" r:id="rId63"/>
    <p:sldId id="439" r:id="rId64"/>
    <p:sldId id="440" r:id="rId65"/>
    <p:sldId id="441" r:id="rId66"/>
    <p:sldId id="326" r:id="rId67"/>
    <p:sldId id="378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000066"/>
    <a:srgbClr val="FF00FF"/>
    <a:srgbClr val="FFCCFF"/>
    <a:srgbClr val="A1BD63"/>
    <a:srgbClr val="006600"/>
    <a:srgbClr val="336600"/>
    <a:srgbClr val="BBD979"/>
    <a:srgbClr val="0033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 varScale="1">
        <p:scale>
          <a:sx n="84" d="100"/>
          <a:sy n="84" d="100"/>
        </p:scale>
        <p:origin x="135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02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20.4.2021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20.4.2021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localhost/Examples/E1403-3MF-bulldozer-1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localhost/Examples/E1404-3MF-bulldozer-2.html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localhost/Examples/E1405-3MF-bulldozer-3.html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localhost/Examples/E1406-Collada-elf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ketchfab.com/yellow09" TargetMode="External"/><Relationship Id="rId4" Type="http://schemas.openxmlformats.org/officeDocument/2006/relationships/hyperlink" Target="https://sketchfab.com/3d-models/elf-girl-52f2e84961b94760b7805c178890d64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localhost/Examples/E1407-BVH-posture.html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sites.google.com/a/cgspeed.com/cgspeed/motion-capture" TargetMode="External"/><Relationship Id="rId4" Type="http://schemas.openxmlformats.org/officeDocument/2006/relationships/hyperlink" Target="http://mocap.cs.cmu.edu/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localhost/Examples/E1408-BVH-pirouette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ites.google.com/a/cgspeed.com/cgspeed/motion-capture" TargetMode="External"/><Relationship Id="rId4" Type="http://schemas.openxmlformats.org/officeDocument/2006/relationships/hyperlink" Target="http://mocap.cs.cmu.edu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xamo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localhost/Examples/E1409-Mixamo-boss-1.html" TargetMode="Externa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localhost/Examples/E1410-Mixamo-boss-2.html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kfb.ly/YnFH" TargetMode="External"/><Relationship Id="rId4" Type="http://schemas.openxmlformats.org/officeDocument/2006/relationships/hyperlink" Target="https://skfb.ly/6UCLo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localhost/Examples/E1411-Several-models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kfb.ly/YnFH" TargetMode="External"/><Relationship Id="rId4" Type="http://schemas.openxmlformats.org/officeDocument/2006/relationships/hyperlink" Target="https://skfb.ly/6UCLo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sketchfab.com/3d-models/real-time-bones-demo-phoenix-bird-6a8d1fd20a1f46e988d9d06e028f75a0" TargetMode="External"/><Relationship Id="rId2" Type="http://schemas.openxmlformats.org/officeDocument/2006/relationships/hyperlink" Target="https://skfb.ly/6QT6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localhost/Examples/E1412-Phoenix-1.html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localhost/Examples/E1413-Phoenix-2.html" TargetMode="Externa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localhost/Examples/E1415-Phoenix-4.html" TargetMode="Externa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localhost/Examples/E1416-Elephant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skfb.ly/6ZEXz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obsproject.com/" TargetMode="External"/><Relationship Id="rId2" Type="http://schemas.openxmlformats.org/officeDocument/2006/relationships/hyperlink" Target="https://avidemux.org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virtualdub.org/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4.%20Miscallaneous\Videos\E1410-Mixamo-boss-2.mp4" TargetMode="External"/><Relationship Id="rId1" Type="http://schemas.microsoft.com/office/2007/relationships/media" Target="file:///D:\Pavel\Courses\Materials\Course.VR.AR.XR%202021\Lectures\VRARXT-14.%20Miscallaneous\Videos\E1410-Mixamo-boss-2.mp4" TargetMode="External"/><Relationship Id="rId4" Type="http://schemas.openxmlformats.org/officeDocument/2006/relationships/image" Target="../media/image4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s://ezgif.com/" TargetMode="Externa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psum.com/" TargetMode="External"/><Relationship Id="rId7" Type="http://schemas.openxmlformats.org/officeDocument/2006/relationships/image" Target="../media/image44.png"/><Relationship Id="rId2" Type="http://schemas.openxmlformats.org/officeDocument/2006/relationships/hyperlink" Target="https://ezgif.com/video-to-gi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Examples/E1418-GIF-Boss-test.html" TargetMode="External"/><Relationship Id="rId5" Type="http://schemas.openxmlformats.org/officeDocument/2006/relationships/image" Target="../media/image43.png"/><Relationship Id="rId4" Type="http://schemas.openxmlformats.org/officeDocument/2006/relationships/hyperlink" Target="http://localhost/Examples/E1417-GIF-Boss.html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Examples/E1419-GLTF-export.html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threejs.org/editor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localhost/Examples/E1401-Global-audio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localhost/Examples/E1402-Positional-audio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/>
              <a:t>проф. д-р Павел Бойчев    КИТ-ФМИ-СУ    20</a:t>
            </a:r>
            <a:r>
              <a:rPr lang="en-US" noProof="0" dirty="0"/>
              <a:t>2</a:t>
            </a:r>
            <a:r>
              <a:rPr lang="bg-BG" noProof="0" dirty="0"/>
              <a:t>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bg-BG" dirty="0"/>
              <a:t>Разни</a:t>
            </a:r>
            <a:endParaRPr lang="bg-BG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noProof="0" dirty="0"/>
              <a:t>Тема №</a:t>
            </a:r>
            <a:r>
              <a:rPr lang="bg-BG" noProof="0" dirty="0">
                <a:latin typeface="Cambria" panose="02040503050406030204" pitchFamily="18" charset="0"/>
                <a:ea typeface="Cambria" panose="020405030504060302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247130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7242BC-5746-4A90-8751-62119F7F7D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Външни модели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6C5C34-933C-4406-A9A6-6E10CBE191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68738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B019A-97AF-46BB-94AE-E39CFCCF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Зареждачи (</a:t>
            </a:r>
            <a:r>
              <a:rPr lang="en-US" dirty="0"/>
              <a:t>loader-</a:t>
            </a:r>
            <a:r>
              <a:rPr lang="bg-BG" dirty="0"/>
              <a:t>и)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D7397-3AE6-414B-94A8-7458B1C6C9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Зареждане на </a:t>
            </a:r>
            <a:r>
              <a:rPr lang="en-US" dirty="0"/>
              <a:t>Three.js</a:t>
            </a:r>
            <a:r>
              <a:rPr lang="bg-BG" dirty="0"/>
              <a:t> елементи</a:t>
            </a:r>
          </a:p>
          <a:p>
            <a:pPr lvl="1"/>
            <a:r>
              <a:rPr lang="bg-BG" dirty="0"/>
              <a:t>Зареждат предимно данни, специфични за структурите в </a:t>
            </a:r>
            <a:r>
              <a:rPr lang="en-US" dirty="0"/>
              <a:t>Three.js</a:t>
            </a:r>
            <a:endParaRPr lang="bg-BG" dirty="0"/>
          </a:p>
          <a:p>
            <a:pPr lvl="1"/>
            <a:r>
              <a:rPr lang="bg-BG" dirty="0"/>
              <a:t>Всички имат имена </a:t>
            </a:r>
            <a:r>
              <a:rPr lang="bg-BG" i="1" dirty="0" err="1">
                <a:solidFill>
                  <a:srgbClr val="FF388C"/>
                </a:solidFill>
              </a:rPr>
              <a:t>нещоси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Ползвали сме някои от тях: </a:t>
            </a:r>
            <a:r>
              <a:rPr lang="en-GB" dirty="0">
                <a:solidFill>
                  <a:srgbClr val="FF388C"/>
                </a:solidFill>
              </a:rPr>
              <a:t>Texture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r>
              <a:rPr lang="bg-BG" dirty="0"/>
              <a:t>, </a:t>
            </a:r>
            <a:r>
              <a:rPr lang="en-GB" dirty="0">
                <a:solidFill>
                  <a:srgbClr val="FF388C"/>
                </a:solidFill>
              </a:rPr>
              <a:t>Audio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r>
              <a:rPr lang="bg-BG" dirty="0"/>
              <a:t>, </a:t>
            </a:r>
            <a:r>
              <a:rPr lang="en-GB" dirty="0">
                <a:solidFill>
                  <a:srgbClr val="FF388C"/>
                </a:solidFill>
              </a:rPr>
              <a:t>Font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r>
              <a:rPr lang="bg-BG" dirty="0"/>
              <a:t>, </a:t>
            </a:r>
            <a:r>
              <a:rPr lang="en-GB" dirty="0" err="1">
                <a:solidFill>
                  <a:srgbClr val="FF388C"/>
                </a:solidFill>
              </a:rPr>
              <a:t>CubeTexture</a:t>
            </a:r>
            <a:r>
              <a:rPr lang="en-US" dirty="0">
                <a:solidFill>
                  <a:srgbClr val="FF388C"/>
                </a:solidFill>
              </a:rPr>
              <a:t>Loader</a:t>
            </a:r>
          </a:p>
          <a:p>
            <a:pPr lvl="1"/>
            <a:r>
              <a:rPr lang="bg-BG" dirty="0"/>
              <a:t>Съществуват и зареждачи на материали, геометрии,  анимации и т.н.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6627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7FD54-AB7B-4597-82E5-4B646DD5E6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Зареждане на външни формати</a:t>
            </a:r>
          </a:p>
          <a:p>
            <a:pPr lvl="1"/>
            <a:r>
              <a:rPr lang="bg-BG" dirty="0"/>
              <a:t>Зареждат външни данни, специфични за други програми или други файлови формати</a:t>
            </a:r>
          </a:p>
          <a:p>
            <a:pPr lvl="1"/>
            <a:r>
              <a:rPr lang="bg-BG" dirty="0"/>
              <a:t>Името пред „</a:t>
            </a:r>
            <a:r>
              <a:rPr lang="en-US" dirty="0"/>
              <a:t>Loader”</a:t>
            </a:r>
            <a:r>
              <a:rPr lang="bg-BG" dirty="0"/>
              <a:t> най-често е разширението на файл с такъв формат</a:t>
            </a:r>
          </a:p>
          <a:p>
            <a:pPr lvl="1"/>
            <a:r>
              <a:rPr lang="bg-BG" dirty="0"/>
              <a:t>Ползвали сме </a:t>
            </a:r>
            <a:r>
              <a:rPr lang="en-GB" dirty="0">
                <a:solidFill>
                  <a:srgbClr val="FF388C"/>
                </a:solidFill>
              </a:rPr>
              <a:t>GLTF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 </a:t>
            </a:r>
            <a:r>
              <a:rPr lang="en-GB" dirty="0">
                <a:solidFill>
                  <a:srgbClr val="FF388C"/>
                </a:solidFill>
              </a:rPr>
              <a:t>OBJ</a:t>
            </a:r>
            <a:r>
              <a:rPr lang="en-US" dirty="0">
                <a:solidFill>
                  <a:srgbClr val="FF388C"/>
                </a:solidFill>
              </a:rPr>
              <a:t>Loader</a:t>
            </a:r>
            <a:endParaRPr lang="bg-BG" dirty="0"/>
          </a:p>
          <a:p>
            <a:pPr lvl="1"/>
            <a:r>
              <a:rPr lang="bg-BG" dirty="0"/>
              <a:t>В папка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jsm</a:t>
            </a:r>
            <a:r>
              <a:rPr lang="en-GB" dirty="0">
                <a:solidFill>
                  <a:srgbClr val="FF388C"/>
                </a:solidFill>
              </a:rPr>
              <a:t>\loaders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има над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40</a:t>
            </a:r>
            <a:r>
              <a:rPr lang="bg-BG" dirty="0"/>
              <a:t> различни зареждача, а в </a:t>
            </a:r>
            <a:r>
              <a:rPr lang="en-GB" dirty="0">
                <a:solidFill>
                  <a:srgbClr val="FF388C"/>
                </a:solidFill>
              </a:rPr>
              <a:t>examples\models</a:t>
            </a:r>
            <a:r>
              <a:rPr lang="bg-BG" dirty="0"/>
              <a:t> има примерни модели</a:t>
            </a:r>
          </a:p>
        </p:txBody>
      </p:sp>
    </p:spTree>
    <p:extLst>
      <p:ext uri="{BB962C8B-B14F-4D97-AF65-F5344CB8AC3E}">
        <p14:creationId xmlns:p14="http://schemas.microsoft.com/office/powerpoint/2010/main" val="3634317671"/>
      </p:ext>
    </p:extLst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955FB-04C8-4FF6-B808-90249586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Експеримент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0BC957-CBDD-43D1-9DA5-7C0CCD13CD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Булдозер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MF</a:t>
            </a:r>
            <a:r>
              <a:rPr lang="bg-BG" dirty="0"/>
              <a:t> формат</a:t>
            </a:r>
          </a:p>
          <a:p>
            <a:pPr lvl="1"/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MF </a:t>
            </a:r>
            <a:r>
              <a:rPr lang="bg-BG" dirty="0"/>
              <a:t>идва от</a:t>
            </a:r>
            <a:r>
              <a:rPr lang="en-US" dirty="0"/>
              <a:t> </a:t>
            </a:r>
            <a:r>
              <a:rPr lang="en-US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 </a:t>
            </a:r>
            <a:r>
              <a:rPr lang="en-US" dirty="0">
                <a:solidFill>
                  <a:srgbClr val="FF388C"/>
                </a:solidFill>
              </a:rPr>
              <a:t>M</a:t>
            </a:r>
            <a:r>
              <a:rPr lang="en-US" dirty="0"/>
              <a:t>anufacturing </a:t>
            </a:r>
            <a:r>
              <a:rPr lang="en-US" dirty="0">
                <a:solidFill>
                  <a:srgbClr val="FF388C"/>
                </a:solidFill>
              </a:rPr>
              <a:t>F</a:t>
            </a:r>
            <a:r>
              <a:rPr lang="en-US" dirty="0"/>
              <a:t>ormat </a:t>
            </a:r>
            <a:endParaRPr lang="bg-BG" dirty="0"/>
          </a:p>
          <a:p>
            <a:pPr lvl="1"/>
            <a:r>
              <a:rPr lang="bg-BG" dirty="0"/>
              <a:t>Формат за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принтери</a:t>
            </a:r>
          </a:p>
          <a:p>
            <a:pPr lvl="1"/>
            <a:r>
              <a:rPr lang="bg-BG" dirty="0"/>
              <a:t>Съдържа </a:t>
            </a:r>
            <a:r>
              <a:rPr lang="en-US" dirty="0"/>
              <a:t>XML </a:t>
            </a:r>
            <a:r>
              <a:rPr lang="bg-BG" dirty="0"/>
              <a:t>компресиран със </a:t>
            </a:r>
            <a:r>
              <a:rPr lang="en-US" dirty="0"/>
              <a:t>ZIP</a:t>
            </a:r>
            <a:endParaRPr lang="bg-BG" dirty="0"/>
          </a:p>
          <a:p>
            <a:pPr lvl="1"/>
            <a:r>
              <a:rPr lang="bg-BG" dirty="0"/>
              <a:t>Булдозерът е във файл </a:t>
            </a:r>
            <a:r>
              <a:rPr lang="en-GB" dirty="0">
                <a:solidFill>
                  <a:srgbClr val="FF388C"/>
                </a:solidFill>
              </a:rPr>
              <a:t>truck.</a:t>
            </a:r>
            <a:r>
              <a:rPr lang="en-GB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GB" dirty="0">
                <a:solidFill>
                  <a:srgbClr val="FF388C"/>
                </a:solidFill>
              </a:rPr>
              <a:t>mf</a:t>
            </a:r>
            <a:r>
              <a:rPr lang="en-GB" dirty="0"/>
              <a:t> </a:t>
            </a:r>
            <a:r>
              <a:rPr lang="bg-BG" dirty="0"/>
              <a:t>от папка </a:t>
            </a:r>
            <a:r>
              <a:rPr lang="en-GB" dirty="0">
                <a:solidFill>
                  <a:srgbClr val="FF388C"/>
                </a:solidFill>
              </a:rPr>
              <a:t>examples\models\</a:t>
            </a:r>
            <a:r>
              <a:rPr lang="en-GB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GB" dirty="0">
                <a:solidFill>
                  <a:srgbClr val="FF388C"/>
                </a:solidFill>
              </a:rPr>
              <a:t>mf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Зареждачът на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MF </a:t>
            </a:r>
            <a:r>
              <a:rPr lang="bg-BG" dirty="0"/>
              <a:t>е </a:t>
            </a:r>
            <a:r>
              <a:rPr lang="en-GB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GB" dirty="0">
                <a:solidFill>
                  <a:srgbClr val="FF388C"/>
                </a:solidFill>
              </a:rPr>
              <a:t>MFLoader.js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от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</a:t>
            </a:r>
            <a:r>
              <a:rPr lang="en-GB" dirty="0">
                <a:solidFill>
                  <a:srgbClr val="FF388C"/>
                </a:solidFill>
              </a:rPr>
              <a:t>\loaders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566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1560DD-8E54-4142-BC93-E0576C0BDC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Първи опит</a:t>
            </a:r>
          </a:p>
          <a:p>
            <a:pPr lvl="1"/>
            <a:r>
              <a:rPr lang="bg-BG" dirty="0"/>
              <a:t>Зареждаме модела с </a:t>
            </a:r>
            <a:r>
              <a:rPr lang="en-GB" dirty="0" err="1">
                <a:solidFill>
                  <a:srgbClr val="FF388C"/>
                </a:solidFill>
              </a:rPr>
              <a:t>ThreeMFLoader</a:t>
            </a:r>
            <a:endParaRPr lang="bg-BG" dirty="0"/>
          </a:p>
          <a:p>
            <a:pPr lvl="1"/>
            <a:r>
              <a:rPr lang="bg-BG" dirty="0"/>
              <a:t>Става грешка, че данните са </a:t>
            </a:r>
            <a:r>
              <a:rPr lang="en-US" dirty="0"/>
              <a:t>ZIP</a:t>
            </a:r>
            <a:r>
              <a:rPr lang="bg-BG" dirty="0"/>
              <a:t>-</a:t>
            </a:r>
            <a:r>
              <a:rPr lang="bg-BG" dirty="0" err="1"/>
              <a:t>нати</a:t>
            </a:r>
            <a:endParaRPr lang="bg-BG" dirty="0"/>
          </a:p>
          <a:p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A1B7C08-CD63-43D9-93CA-63E047C3DC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CBD05F-427F-45E5-80CD-47F43B11B914}"/>
              </a:ext>
            </a:extLst>
          </p:cNvPr>
          <p:cNvCxnSpPr>
            <a:cxnSpLocks/>
          </p:cNvCxnSpPr>
          <p:nvPr/>
        </p:nvCxnSpPr>
        <p:spPr>
          <a:xfrm flipV="1">
            <a:off x="6858000" y="3505202"/>
            <a:ext cx="0" cy="1447798"/>
          </a:xfrm>
          <a:prstGeom prst="line">
            <a:avLst/>
          </a:prstGeom>
          <a:noFill/>
          <a:ln w="3175">
            <a:solidFill>
              <a:srgbClr val="FF388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F33FD036-294E-40DB-BCF2-CE5DBD1C24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600" y="4953000"/>
            <a:ext cx="4654296" cy="5943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06665377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1560DD-8E54-4142-BC93-E0576C0BDC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Втори опит</a:t>
            </a:r>
          </a:p>
          <a:p>
            <a:pPr lvl="1"/>
            <a:r>
              <a:rPr lang="bg-BG" dirty="0"/>
              <a:t>Добавяме </a:t>
            </a:r>
            <a:r>
              <a:rPr lang="en-GB" dirty="0">
                <a:solidFill>
                  <a:srgbClr val="FF388C"/>
                </a:solidFill>
              </a:rPr>
              <a:t>jszip.min.js</a:t>
            </a:r>
            <a:r>
              <a:rPr lang="en-US" dirty="0"/>
              <a:t> </a:t>
            </a:r>
            <a:r>
              <a:rPr lang="bg-BG" dirty="0"/>
              <a:t>от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</a:t>
            </a:r>
            <a:r>
              <a:rPr lang="en-GB" dirty="0">
                <a:solidFill>
                  <a:srgbClr val="FF388C"/>
                </a:solidFill>
              </a:rPr>
              <a:t>\libs</a:t>
            </a:r>
            <a:r>
              <a:rPr lang="bg-BG" dirty="0"/>
              <a:t> </a:t>
            </a:r>
          </a:p>
          <a:p>
            <a:pPr lvl="1"/>
            <a:r>
              <a:rPr lang="bg-BG" dirty="0"/>
              <a:t>Зареждаме модела, но виси изправен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ADA68BC5-607A-457E-9F24-7C98DE3C25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89937464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1560DD-8E54-4142-BC93-E0576C0BDC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Трети (последен) опит</a:t>
            </a:r>
          </a:p>
          <a:p>
            <a:pPr lvl="1"/>
            <a:r>
              <a:rPr lang="bg-BG" dirty="0"/>
              <a:t>Завъртаме го, слагаме го на земята и добавяме сенки</a:t>
            </a:r>
          </a:p>
          <a:p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B9AD84C3-24DB-469C-8D32-5DCC492329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7032849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ADC3F-9BFC-488B-A7D2-ED1A84F5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Експеримент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470DC-4472-4919-8A91-C4014AEE7F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Елф </a:t>
            </a:r>
            <a:r>
              <a:rPr lang="en-US" dirty="0"/>
              <a:t>COLLADA</a:t>
            </a:r>
            <a:r>
              <a:rPr lang="bg-BG" dirty="0"/>
              <a:t> формат</a:t>
            </a:r>
          </a:p>
          <a:p>
            <a:pPr lvl="1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COLLADA</a:t>
            </a:r>
            <a:r>
              <a:rPr lang="en-US" dirty="0"/>
              <a:t> </a:t>
            </a:r>
            <a:r>
              <a:rPr lang="bg-BG" dirty="0"/>
              <a:t>е </a:t>
            </a:r>
            <a:r>
              <a:rPr lang="en-GB" dirty="0" err="1">
                <a:solidFill>
                  <a:srgbClr val="FF388C"/>
                </a:solidFill>
              </a:rPr>
              <a:t>COLLA</a:t>
            </a:r>
            <a:r>
              <a:rPr lang="en-GB" dirty="0" err="1"/>
              <a:t>borative</a:t>
            </a:r>
            <a:r>
              <a:rPr lang="en-GB" dirty="0"/>
              <a:t> </a:t>
            </a:r>
            <a:r>
              <a:rPr lang="en-GB" dirty="0">
                <a:solidFill>
                  <a:srgbClr val="FF388C"/>
                </a:solidFill>
              </a:rPr>
              <a:t>D</a:t>
            </a:r>
            <a:r>
              <a:rPr lang="en-GB" dirty="0"/>
              <a:t>esign </a:t>
            </a:r>
            <a:r>
              <a:rPr lang="en-GB" dirty="0">
                <a:solidFill>
                  <a:srgbClr val="FF388C"/>
                </a:solidFill>
              </a:rPr>
              <a:t>A</a:t>
            </a:r>
            <a:r>
              <a:rPr lang="en-GB" dirty="0"/>
              <a:t>ctivity</a:t>
            </a:r>
            <a:r>
              <a:rPr lang="bg-BG" dirty="0"/>
              <a:t> и е популярен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формат</a:t>
            </a:r>
          </a:p>
          <a:p>
            <a:pPr lvl="1"/>
            <a:r>
              <a:rPr lang="bg-BG" dirty="0"/>
              <a:t>Разширение </a:t>
            </a:r>
            <a:r>
              <a:rPr lang="en-US" dirty="0"/>
              <a:t>DAE </a:t>
            </a:r>
            <a:r>
              <a:rPr lang="bg-BG" dirty="0"/>
              <a:t>– </a:t>
            </a:r>
            <a:r>
              <a:rPr lang="en-US" dirty="0">
                <a:solidFill>
                  <a:srgbClr val="FF388C"/>
                </a:solidFill>
              </a:rPr>
              <a:t>D</a:t>
            </a:r>
            <a:r>
              <a:rPr lang="en-US" dirty="0"/>
              <a:t>igital </a:t>
            </a:r>
            <a:r>
              <a:rPr lang="en-US" dirty="0">
                <a:solidFill>
                  <a:srgbClr val="FF388C"/>
                </a:solidFill>
              </a:rPr>
              <a:t>A</a:t>
            </a:r>
            <a:r>
              <a:rPr lang="en-US" dirty="0"/>
              <a:t>sset </a:t>
            </a:r>
            <a:r>
              <a:rPr lang="en-US" dirty="0">
                <a:solidFill>
                  <a:srgbClr val="FF388C"/>
                </a:solidFill>
              </a:rPr>
              <a:t>E</a:t>
            </a:r>
            <a:r>
              <a:rPr lang="en-US" dirty="0"/>
              <a:t>xchange</a:t>
            </a:r>
            <a:endParaRPr lang="bg-BG" dirty="0"/>
          </a:p>
          <a:p>
            <a:pPr lvl="1"/>
            <a:r>
              <a:rPr lang="bg-BG" dirty="0"/>
              <a:t>Създаден от </a:t>
            </a:r>
            <a:r>
              <a:rPr lang="en-US" dirty="0"/>
              <a:t>Sony,</a:t>
            </a:r>
            <a:r>
              <a:rPr lang="bg-BG" dirty="0"/>
              <a:t> сега е към </a:t>
            </a:r>
            <a:r>
              <a:rPr lang="en-US" dirty="0"/>
              <a:t>Kronos Group</a:t>
            </a:r>
          </a:p>
          <a:p>
            <a:pPr lvl="1"/>
            <a:r>
              <a:rPr lang="bg-BG" dirty="0"/>
              <a:t>Фигурката на елф заедно с текстурите е в папка </a:t>
            </a:r>
            <a:r>
              <a:rPr lang="en-GB" dirty="0">
                <a:solidFill>
                  <a:srgbClr val="FF388C"/>
                </a:solidFill>
              </a:rPr>
              <a:t>examples\models\</a:t>
            </a:r>
            <a:r>
              <a:rPr lang="en-GB" dirty="0" err="1">
                <a:solidFill>
                  <a:srgbClr val="FF388C"/>
                </a:solidFill>
              </a:rPr>
              <a:t>collada</a:t>
            </a:r>
            <a:r>
              <a:rPr lang="en-GB" dirty="0">
                <a:solidFill>
                  <a:srgbClr val="FF388C"/>
                </a:solidFill>
              </a:rPr>
              <a:t>\elf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Зареждачът на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MF </a:t>
            </a:r>
            <a:r>
              <a:rPr lang="bg-BG" dirty="0"/>
              <a:t>е </a:t>
            </a:r>
            <a:r>
              <a:rPr lang="en-GB" dirty="0">
                <a:solidFill>
                  <a:srgbClr val="FF388C"/>
                </a:solidFill>
              </a:rPr>
              <a:t>ColladaLoader.js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от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</a:t>
            </a:r>
            <a:r>
              <a:rPr lang="en-GB" dirty="0">
                <a:solidFill>
                  <a:srgbClr val="FF388C"/>
                </a:solidFill>
              </a:rPr>
              <a:t>\loaders</a:t>
            </a:r>
            <a:endParaRPr lang="bg-BG" dirty="0">
              <a:solidFill>
                <a:srgbClr val="FF388C"/>
              </a:solidFill>
            </a:endParaRPr>
          </a:p>
          <a:p>
            <a:endParaRPr lang="bg-BG" dirty="0"/>
          </a:p>
          <a:p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31369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6A251-C661-4462-ADC8-68AB27AFF2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Внимание</a:t>
            </a:r>
          </a:p>
          <a:p>
            <a:pPr lvl="1"/>
            <a:r>
              <a:rPr lang="bg-BG" dirty="0"/>
              <a:t>В полето </a:t>
            </a:r>
            <a:r>
              <a:rPr lang="en-US" dirty="0">
                <a:solidFill>
                  <a:srgbClr val="FF388C"/>
                </a:solidFill>
              </a:rPr>
              <a:t>scene</a:t>
            </a:r>
            <a:r>
              <a:rPr lang="bg-BG" dirty="0"/>
              <a:t> на прочетения от зареждача обект се намира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модела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68C17173-6562-4883-B613-1E05AD22B3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448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18BDFA-1BC0-4D63-8139-E44C7B72025B}"/>
              </a:ext>
            </a:extLst>
          </p:cNvPr>
          <p:cNvSpPr txBox="1"/>
          <p:nvPr/>
        </p:nvSpPr>
        <p:spPr>
          <a:xfrm>
            <a:off x="0" y="60915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Elf Girl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sketchfab.com/3d-models/elf-girl-52f2e84961b94760b7805c178890d644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CC-BY-4.0, 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Автор: </a:t>
            </a:r>
            <a:r>
              <a:rPr lang="en-GB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halloween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5"/>
              </a:rPr>
              <a:t>sketchfab.com/yellow09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144384298"/>
      </p:ext>
    </p:extLst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437EBC-CAED-460A-AE2B-E214B4AB64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err="1"/>
              <a:t>Текстурни</a:t>
            </a:r>
            <a:r>
              <a:rPr lang="bg-BG" dirty="0"/>
              <a:t> атласи</a:t>
            </a:r>
          </a:p>
          <a:p>
            <a:pPr lvl="1"/>
            <a:r>
              <a:rPr lang="bg-BG" dirty="0"/>
              <a:t>Отделни картинки събрани в обща текстура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38CB78-E76C-4D87-A471-D5B50B7613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600200"/>
            <a:ext cx="2286000" cy="228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2BB7EB-8799-48BD-B18D-C67DC1A421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3962400"/>
            <a:ext cx="2286000" cy="228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E41BEC-301E-4DC5-8A6C-7041A5A235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2808" y="1530096"/>
            <a:ext cx="1752599" cy="170383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700300-5D82-4DE9-ACCA-01EF35680FDD}"/>
              </a:ext>
            </a:extLst>
          </p:cNvPr>
          <p:cNvCxnSpPr>
            <a:cxnSpLocks/>
          </p:cNvCxnSpPr>
          <p:nvPr/>
        </p:nvCxnSpPr>
        <p:spPr>
          <a:xfrm>
            <a:off x="5486400" y="2176790"/>
            <a:ext cx="986408" cy="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03FC394-46ED-4846-98A6-1C1EDF954F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24" y="1530096"/>
            <a:ext cx="1752600" cy="17038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C29062-E3B5-4C47-855F-D1FDD08FC3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25" y="3741420"/>
            <a:ext cx="1752599" cy="170383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A14D567-9238-4E46-AEFB-9B26A359DDAF}"/>
              </a:ext>
            </a:extLst>
          </p:cNvPr>
          <p:cNvCxnSpPr>
            <a:cxnSpLocks/>
            <a:endCxn id="14" idx="3"/>
          </p:cNvCxnSpPr>
          <p:nvPr/>
        </p:nvCxnSpPr>
        <p:spPr>
          <a:xfrm flipH="1">
            <a:off x="2668524" y="4593336"/>
            <a:ext cx="800100" cy="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EE5E1BC6-1730-412B-99DC-E328368EBC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2808" y="3425989"/>
            <a:ext cx="1752599" cy="170383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9C5EB68-371F-4BDA-B1E2-EA2AF287B3DA}"/>
              </a:ext>
            </a:extLst>
          </p:cNvPr>
          <p:cNvCxnSpPr>
            <a:cxnSpLocks/>
          </p:cNvCxnSpPr>
          <p:nvPr/>
        </p:nvCxnSpPr>
        <p:spPr>
          <a:xfrm flipH="1">
            <a:off x="2667000" y="2438400"/>
            <a:ext cx="952500" cy="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2A06201-4992-4BCB-ADB5-479EFD373CB3}"/>
              </a:ext>
            </a:extLst>
          </p:cNvPr>
          <p:cNvSpPr txBox="1"/>
          <p:nvPr/>
        </p:nvSpPr>
        <p:spPr>
          <a:xfrm>
            <a:off x="2671192" y="2176790"/>
            <a:ext cx="8298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rgbClr val="FF388C"/>
                </a:solidFill>
                <a:latin typeface="Candara" panose="020E0502030303020204" pitchFamily="34" charset="0"/>
              </a:rPr>
              <a:t>Келтски възел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814824-F875-402B-97D2-548A0E4D925B}"/>
              </a:ext>
            </a:extLst>
          </p:cNvPr>
          <p:cNvSpPr txBox="1"/>
          <p:nvPr/>
        </p:nvSpPr>
        <p:spPr>
          <a:xfrm>
            <a:off x="2743200" y="4308901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rgbClr val="FF388C"/>
                </a:solidFill>
                <a:latin typeface="Candara" panose="020E0502030303020204" pitchFamily="34" charset="0"/>
              </a:rPr>
              <a:t>Око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F5077F1-A376-4477-A9F8-F466B8F48A79}"/>
              </a:ext>
            </a:extLst>
          </p:cNvPr>
          <p:cNvSpPr txBox="1"/>
          <p:nvPr/>
        </p:nvSpPr>
        <p:spPr>
          <a:xfrm>
            <a:off x="5680710" y="1905000"/>
            <a:ext cx="75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rgbClr val="FF388C"/>
                </a:solidFill>
                <a:latin typeface="Candara" panose="020E0502030303020204" pitchFamily="34" charset="0"/>
              </a:rPr>
              <a:t>Обувка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65B45CB-A31B-4B34-BC19-973A8B124404}"/>
              </a:ext>
            </a:extLst>
          </p:cNvPr>
          <p:cNvCxnSpPr>
            <a:cxnSpLocks/>
          </p:cNvCxnSpPr>
          <p:nvPr/>
        </p:nvCxnSpPr>
        <p:spPr>
          <a:xfrm>
            <a:off x="5257800" y="4178351"/>
            <a:ext cx="1215008" cy="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5D4019F-83E0-47C3-8FE6-C7FAD9BF6E41}"/>
              </a:ext>
            </a:extLst>
          </p:cNvPr>
          <p:cNvSpPr txBox="1"/>
          <p:nvPr/>
        </p:nvSpPr>
        <p:spPr>
          <a:xfrm>
            <a:off x="5680710" y="3906561"/>
            <a:ext cx="75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rgbClr val="FF388C"/>
                </a:solidFill>
                <a:latin typeface="Candara" panose="020E0502030303020204" pitchFamily="34" charset="0"/>
              </a:rPr>
              <a:t>Ухо</a:t>
            </a:r>
          </a:p>
        </p:txBody>
      </p:sp>
    </p:spTree>
    <p:extLst>
      <p:ext uri="{BB962C8B-B14F-4D97-AF65-F5344CB8AC3E}">
        <p14:creationId xmlns:p14="http://schemas.microsoft.com/office/powerpoint/2010/main" val="2841031574"/>
      </p:ext>
    </p:extLst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В това занятие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noProof="0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noProof="0" dirty="0"/>
              <a:t>D </a:t>
            </a:r>
            <a:r>
              <a:rPr lang="bg-BG" noProof="0" dirty="0"/>
              <a:t>аудио</a:t>
            </a:r>
          </a:p>
          <a:p>
            <a:r>
              <a:rPr lang="bg-BG" dirty="0"/>
              <a:t>Външни модели</a:t>
            </a:r>
            <a:r>
              <a:rPr lang="bg-BG" noProof="0" dirty="0"/>
              <a:t> и анимации</a:t>
            </a:r>
          </a:p>
          <a:p>
            <a:r>
              <a:rPr lang="bg-BG" dirty="0"/>
              <a:t>Записване на модели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41218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3A38E8-98EA-4D7C-BDC6-20C785E25B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Външни анимации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F8C58-2EBB-4AD0-9C5A-BC7B821B91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9709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A08BD-4456-40E4-99B9-643378B76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Външни анимации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8A20E-254F-445E-8EC5-24DBC8698D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Запознаване</a:t>
            </a:r>
          </a:p>
          <a:p>
            <a:pPr lvl="1"/>
            <a:r>
              <a:rPr lang="bg-BG" dirty="0"/>
              <a:t>Някои формати за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модели съдържат и анимации към тях – </a:t>
            </a:r>
            <a:r>
              <a:rPr lang="en-GB" dirty="0"/>
              <a:t>BVH</a:t>
            </a:r>
            <a:r>
              <a:rPr lang="bg-BG" dirty="0"/>
              <a:t>, </a:t>
            </a:r>
            <a:r>
              <a:rPr lang="en-GB" dirty="0" err="1"/>
              <a:t>Collada</a:t>
            </a:r>
            <a:r>
              <a:rPr lang="bg-BG" dirty="0"/>
              <a:t>, </a:t>
            </a:r>
            <a:r>
              <a:rPr lang="en-GB" dirty="0"/>
              <a:t>GLTF</a:t>
            </a:r>
            <a:r>
              <a:rPr lang="bg-BG" dirty="0"/>
              <a:t>, </a:t>
            </a:r>
            <a:r>
              <a:rPr lang="en-GB" dirty="0"/>
              <a:t>MMD</a:t>
            </a:r>
            <a:endParaRPr lang="bg-BG" dirty="0"/>
          </a:p>
          <a:p>
            <a:pPr lvl="1"/>
            <a:r>
              <a:rPr lang="bg-BG" dirty="0"/>
              <a:t>Те могат да отговарят на различни действия, като ходене, бягане, пълзене, скачане, …</a:t>
            </a:r>
          </a:p>
          <a:p>
            <a:pPr lvl="1"/>
            <a:r>
              <a:rPr lang="bg-BG" dirty="0"/>
              <a:t>Могат да се ползват изолирано или да се комбинират едни с други</a:t>
            </a:r>
          </a:p>
        </p:txBody>
      </p:sp>
    </p:spTree>
    <p:extLst>
      <p:ext uri="{BB962C8B-B14F-4D97-AF65-F5344CB8AC3E}">
        <p14:creationId xmlns:p14="http://schemas.microsoft.com/office/powerpoint/2010/main" val="21994775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3AF1F-D525-4623-9070-C7220A02B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Пирует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265EE-E4E3-4900-87D0-341EDA4AC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BHV</a:t>
            </a:r>
            <a:r>
              <a:rPr lang="bg-BG" dirty="0"/>
              <a:t> движение</a:t>
            </a:r>
          </a:p>
          <a:p>
            <a:pPr lvl="1"/>
            <a:r>
              <a:rPr lang="en-US" dirty="0">
                <a:solidFill>
                  <a:srgbClr val="FF388C"/>
                </a:solidFill>
              </a:rPr>
              <a:t>BHV</a:t>
            </a:r>
            <a:r>
              <a:rPr lang="en-US" dirty="0"/>
              <a:t> = </a:t>
            </a:r>
            <a:r>
              <a:rPr lang="en-GB" dirty="0" err="1">
                <a:solidFill>
                  <a:srgbClr val="FF388C"/>
                </a:solidFill>
              </a:rPr>
              <a:t>Biovision</a:t>
            </a:r>
            <a:r>
              <a:rPr lang="en-GB" dirty="0">
                <a:solidFill>
                  <a:srgbClr val="FF388C"/>
                </a:solidFill>
              </a:rPr>
              <a:t> Hierarchy</a:t>
            </a:r>
          </a:p>
          <a:p>
            <a:pPr lvl="1"/>
            <a:r>
              <a:rPr lang="bg-BG" dirty="0"/>
              <a:t>Разпространен формат за описване на движение на скелети</a:t>
            </a:r>
          </a:p>
          <a:p>
            <a:pPr lvl="1"/>
            <a:r>
              <a:rPr lang="bg-BG" dirty="0"/>
              <a:t>Използван за заснемане на движение (</a:t>
            </a:r>
            <a:r>
              <a:rPr lang="en-US" dirty="0"/>
              <a:t>motion capture)</a:t>
            </a:r>
            <a:r>
              <a:rPr lang="bg-BG" dirty="0"/>
              <a:t> и за възпроизвеждане на движение</a:t>
            </a:r>
          </a:p>
        </p:txBody>
      </p:sp>
    </p:spTree>
    <p:extLst>
      <p:ext uri="{BB962C8B-B14F-4D97-AF65-F5344CB8AC3E}">
        <p14:creationId xmlns:p14="http://schemas.microsoft.com/office/powerpoint/2010/main" val="2954002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2BA8A9-2531-421C-A885-D5330FD250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Пирует</a:t>
            </a:r>
            <a:endParaRPr lang="en-US" dirty="0"/>
          </a:p>
          <a:p>
            <a:pPr lvl="1"/>
            <a:r>
              <a:rPr lang="bg-BG" dirty="0"/>
              <a:t>Да разгледаме файла </a:t>
            </a:r>
            <a:r>
              <a:rPr lang="en-GB" dirty="0" err="1">
                <a:solidFill>
                  <a:srgbClr val="FF388C"/>
                </a:solidFill>
              </a:rPr>
              <a:t>pirouette.bvh</a:t>
            </a:r>
            <a:r>
              <a:rPr lang="bg-BG" dirty="0"/>
              <a:t> от </a:t>
            </a:r>
            <a:r>
              <a:rPr lang="en-GB" dirty="0">
                <a:solidFill>
                  <a:srgbClr val="FF388C"/>
                </a:solidFill>
              </a:rPr>
              <a:t>examples\models\</a:t>
            </a:r>
            <a:r>
              <a:rPr lang="en-GB" dirty="0" err="1">
                <a:solidFill>
                  <a:srgbClr val="FF388C"/>
                </a:solidFill>
              </a:rPr>
              <a:t>bvh</a:t>
            </a:r>
            <a:r>
              <a:rPr lang="bg-BG" dirty="0"/>
              <a:t> – състои се от две части</a:t>
            </a:r>
          </a:p>
          <a:p>
            <a:pPr lvl="1"/>
            <a:r>
              <a:rPr lang="bg-BG" dirty="0"/>
              <a:t>Йерархия (</a:t>
            </a:r>
            <a:r>
              <a:rPr lang="en-GB" dirty="0">
                <a:solidFill>
                  <a:srgbClr val="FF388C"/>
                </a:solidFill>
              </a:rPr>
              <a:t>HIERARCHY</a:t>
            </a:r>
            <a:r>
              <a:rPr lang="bg-BG" dirty="0"/>
              <a:t>) – описва елементите на скелета, тяхната свързаност и йерархия</a:t>
            </a:r>
          </a:p>
          <a:p>
            <a:pPr lvl="1"/>
            <a:r>
              <a:rPr lang="bg-BG" dirty="0"/>
              <a:t>Движение (</a:t>
            </a:r>
            <a:r>
              <a:rPr lang="en-US" dirty="0">
                <a:solidFill>
                  <a:srgbClr val="FF388C"/>
                </a:solidFill>
              </a:rPr>
              <a:t>MOTION</a:t>
            </a:r>
            <a:r>
              <a:rPr lang="en-US" dirty="0"/>
              <a:t>) –</a:t>
            </a:r>
            <a:r>
              <a:rPr lang="bg-BG" dirty="0"/>
              <a:t> описва движението кадър по кадър</a:t>
            </a:r>
          </a:p>
          <a:p>
            <a:pPr lvl="1"/>
            <a:r>
              <a:rPr lang="bg-BG" dirty="0"/>
              <a:t>Движението се описва за всички дефинирани в йерархията степени на свобода – освен ротация, може да е и транслация</a:t>
            </a:r>
          </a:p>
        </p:txBody>
      </p:sp>
    </p:spTree>
    <p:extLst>
      <p:ext uri="{BB962C8B-B14F-4D97-AF65-F5344CB8AC3E}">
        <p14:creationId xmlns:p14="http://schemas.microsoft.com/office/powerpoint/2010/main" val="4078835912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03A0C0-B5D0-4158-B612-DB48A73A9B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Стъпка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bg-BG" dirty="0"/>
              <a:t> – поза</a:t>
            </a:r>
          </a:p>
          <a:p>
            <a:pPr lvl="1"/>
            <a:r>
              <a:rPr lang="bg-BG" dirty="0"/>
              <a:t>Използваме </a:t>
            </a:r>
            <a:r>
              <a:rPr lang="en-US" dirty="0" err="1">
                <a:solidFill>
                  <a:srgbClr val="FF388C"/>
                </a:solidFill>
              </a:rPr>
              <a:t>BVHLoader</a:t>
            </a:r>
            <a:r>
              <a:rPr lang="en-US" dirty="0"/>
              <a:t> </a:t>
            </a:r>
            <a:r>
              <a:rPr lang="bg-BG" dirty="0"/>
              <a:t>от </a:t>
            </a:r>
            <a:r>
              <a:rPr lang="en-US" dirty="0">
                <a:solidFill>
                  <a:srgbClr val="FF388C"/>
                </a:solidFill>
              </a:rPr>
              <a:t>BVHLoader.js</a:t>
            </a:r>
            <a:r>
              <a:rPr lang="bg-BG" dirty="0"/>
              <a:t> и зареждаме </a:t>
            </a:r>
            <a:r>
              <a:rPr lang="en-GB" dirty="0" err="1">
                <a:solidFill>
                  <a:srgbClr val="FF388C"/>
                </a:solidFill>
              </a:rPr>
              <a:t>pirouette.bvh</a:t>
            </a:r>
            <a:r>
              <a:rPr lang="bg-BG" dirty="0"/>
              <a:t> файла</a:t>
            </a:r>
            <a:endParaRPr lang="en-US" dirty="0"/>
          </a:p>
          <a:p>
            <a:pPr lvl="1"/>
            <a:r>
              <a:rPr lang="bg-BG" dirty="0"/>
              <a:t>В поле </a:t>
            </a:r>
            <a:r>
              <a:rPr lang="en-US" dirty="0">
                <a:solidFill>
                  <a:srgbClr val="FF388C"/>
                </a:solidFill>
              </a:rPr>
              <a:t>skeleton</a:t>
            </a:r>
            <a:r>
              <a:rPr lang="en-US" dirty="0"/>
              <a:t> </a:t>
            </a:r>
            <a:r>
              <a:rPr lang="bg-BG" dirty="0"/>
              <a:t>на зареденият обект има скелет с главна кост </a:t>
            </a:r>
            <a:r>
              <a:rPr lang="en-US" dirty="0">
                <a:solidFill>
                  <a:srgbClr val="FF388C"/>
                </a:solidFill>
              </a:rPr>
              <a:t>bone[</a:t>
            </a:r>
            <a:r>
              <a:rPr lang="en-US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en-US" dirty="0">
                <a:solidFill>
                  <a:srgbClr val="FF388C"/>
                </a:solidFill>
              </a:rPr>
              <a:t>]</a:t>
            </a:r>
            <a:endParaRPr lang="en-US" dirty="0"/>
          </a:p>
          <a:p>
            <a:pPr lvl="1"/>
            <a:r>
              <a:rPr lang="bg-BG" dirty="0"/>
              <a:t>За да видим скелета правим </a:t>
            </a:r>
            <a:r>
              <a:rPr lang="en-GB" dirty="0" err="1">
                <a:solidFill>
                  <a:srgbClr val="FF388C"/>
                </a:solidFill>
              </a:rPr>
              <a:t>dancerSkeleton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 err="1"/>
              <a:t>Сагаме</a:t>
            </a:r>
            <a:r>
              <a:rPr lang="bg-BG" dirty="0"/>
              <a:t> </a:t>
            </a:r>
            <a:r>
              <a:rPr lang="en-GB" dirty="0" err="1">
                <a:solidFill>
                  <a:srgbClr val="FF388C"/>
                </a:solidFill>
              </a:rPr>
              <a:t>depthTest</a:t>
            </a:r>
            <a:r>
              <a:rPr lang="en-US" dirty="0"/>
              <a:t> </a:t>
            </a:r>
            <a:r>
              <a:rPr lang="bg-BG" dirty="0"/>
              <a:t>и </a:t>
            </a:r>
            <a:r>
              <a:rPr lang="en-GB" dirty="0" err="1">
                <a:solidFill>
                  <a:srgbClr val="FF388C"/>
                </a:solidFill>
              </a:rPr>
              <a:t>depthWrite</a:t>
            </a:r>
            <a:r>
              <a:rPr lang="bg-BG" dirty="0"/>
              <a:t>, за да не се рисува винаги над сцената</a:t>
            </a:r>
          </a:p>
          <a:p>
            <a:pPr lvl="1"/>
            <a:r>
              <a:rPr lang="bg-BG" dirty="0"/>
              <a:t>Добавяме хвърлянето на сянка </a:t>
            </a:r>
            <a:r>
              <a:rPr lang="en-US" dirty="0" err="1">
                <a:solidFill>
                  <a:srgbClr val="FF388C"/>
                </a:solidFill>
              </a:rPr>
              <a:t>castShadow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Променяме цветовете, за да се отличава от фона (оригиналните са синьо и зелено)</a:t>
            </a:r>
          </a:p>
        </p:txBody>
      </p:sp>
    </p:spTree>
    <p:extLst>
      <p:ext uri="{BB962C8B-B14F-4D97-AF65-F5344CB8AC3E}">
        <p14:creationId xmlns:p14="http://schemas.microsoft.com/office/powerpoint/2010/main" val="3385867855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D1D6BA7D-2C99-4DFC-9BA7-E85F293F6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87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997AC3-845C-4D24-BC86-54B70CEE5BC1}"/>
              </a:ext>
            </a:extLst>
          </p:cNvPr>
          <p:cNvSpPr txBox="1"/>
          <p:nvPr/>
        </p:nvSpPr>
        <p:spPr>
          <a:xfrm>
            <a:off x="0" y="5486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на движението: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CMU Graphics Lab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mocap.cs.cmu.edu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  <a:p>
            <a:pPr algn="ctr"/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BVH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файл: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Bruce Hahne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5"/>
              </a:rPr>
              <a:t>sites.google.com/a/cgspeed.com/cgspeed/motion-capture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5439864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771981-4B2B-4494-8D84-CD329829CA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Стъпка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bg-BG" dirty="0"/>
              <a:t> – пирует</a:t>
            </a:r>
          </a:p>
          <a:p>
            <a:pPr lvl="1"/>
            <a:r>
              <a:rPr lang="bg-BG" dirty="0"/>
              <a:t>Създаваме обекта </a:t>
            </a:r>
            <a:r>
              <a:rPr lang="en-US" dirty="0">
                <a:solidFill>
                  <a:srgbClr val="FF388C"/>
                </a:solidFill>
              </a:rPr>
              <a:t>animator</a:t>
            </a:r>
            <a:r>
              <a:rPr lang="bg-BG" dirty="0"/>
              <a:t> като инстанция на </a:t>
            </a:r>
            <a:r>
              <a:rPr lang="en-GB" dirty="0" err="1">
                <a:solidFill>
                  <a:srgbClr val="FF388C"/>
                </a:solidFill>
              </a:rPr>
              <a:t>AnimationMixer</a:t>
            </a:r>
            <a:r>
              <a:rPr lang="bg-BG" dirty="0"/>
              <a:t> – той реализира анимацията</a:t>
            </a:r>
          </a:p>
          <a:p>
            <a:pPr lvl="1"/>
            <a:r>
              <a:rPr lang="bg-BG" dirty="0"/>
              <a:t>В прочетения с </a:t>
            </a:r>
            <a:r>
              <a:rPr lang="en-US" dirty="0" err="1"/>
              <a:t>BVHLoader</a:t>
            </a:r>
            <a:r>
              <a:rPr lang="bg-BG" dirty="0"/>
              <a:t> освен поле </a:t>
            </a:r>
            <a:r>
              <a:rPr lang="en-US" dirty="0">
                <a:solidFill>
                  <a:srgbClr val="FF388C"/>
                </a:solidFill>
              </a:rPr>
              <a:t>skeleton</a:t>
            </a:r>
            <a:r>
              <a:rPr lang="bg-BG" dirty="0"/>
              <a:t> им и поле </a:t>
            </a:r>
            <a:r>
              <a:rPr lang="en-US" dirty="0">
                <a:solidFill>
                  <a:srgbClr val="FF388C"/>
                </a:solidFill>
              </a:rPr>
              <a:t>clip</a:t>
            </a:r>
            <a:r>
              <a:rPr lang="bg-BG" dirty="0"/>
              <a:t> с анимация</a:t>
            </a:r>
          </a:p>
          <a:p>
            <a:pPr lvl="1"/>
            <a:r>
              <a:rPr lang="bg-BG" dirty="0"/>
              <a:t>Добавяме анимацията от </a:t>
            </a:r>
            <a:r>
              <a:rPr lang="en-US" dirty="0">
                <a:solidFill>
                  <a:srgbClr val="FF388C"/>
                </a:solidFill>
              </a:rPr>
              <a:t>clip</a:t>
            </a:r>
            <a:r>
              <a:rPr lang="en-US" dirty="0"/>
              <a:t> </a:t>
            </a:r>
            <a:r>
              <a:rPr lang="bg-BG" dirty="0"/>
              <a:t>в аниматора с </a:t>
            </a:r>
            <a:r>
              <a:rPr lang="en-GB" dirty="0" err="1">
                <a:solidFill>
                  <a:srgbClr val="FF388C"/>
                </a:solidFill>
              </a:rPr>
              <a:t>clipAction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 я активираме с метода </a:t>
            </a:r>
            <a:r>
              <a:rPr lang="en-US" dirty="0">
                <a:solidFill>
                  <a:srgbClr val="FF388C"/>
                </a:solidFill>
              </a:rPr>
              <a:t>play</a:t>
            </a:r>
          </a:p>
          <a:p>
            <a:pPr lvl="1"/>
            <a:r>
              <a:rPr lang="bg-BG" dirty="0"/>
              <a:t>В анимационния цикъл викаме </a:t>
            </a:r>
            <a:r>
              <a:rPr lang="en-US" dirty="0">
                <a:solidFill>
                  <a:srgbClr val="FF388C"/>
                </a:solidFill>
              </a:rPr>
              <a:t>update</a:t>
            </a:r>
            <a:r>
              <a:rPr lang="bg-BG" dirty="0"/>
              <a:t> на аниматора, ако той е дефиниран</a:t>
            </a:r>
          </a:p>
          <a:p>
            <a:pPr lvl="2"/>
            <a:r>
              <a:rPr lang="bg-BG" dirty="0"/>
              <a:t>(</a:t>
            </a:r>
            <a:r>
              <a:rPr lang="en-US" dirty="0"/>
              <a:t>BVH</a:t>
            </a:r>
            <a:r>
              <a:rPr lang="bg-BG" dirty="0"/>
              <a:t> се зарежда асинхронно, затова аниматорът е наличен едва след пълното обработване на файла)</a:t>
            </a:r>
          </a:p>
        </p:txBody>
      </p:sp>
    </p:spTree>
    <p:extLst>
      <p:ext uri="{BB962C8B-B14F-4D97-AF65-F5344CB8AC3E}">
        <p14:creationId xmlns:p14="http://schemas.microsoft.com/office/powerpoint/2010/main" val="4133616660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84C31E-0583-456E-AD99-A48537DBE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Мащабираме размера с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0.1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, но а</a:t>
            </a:r>
            <a:r>
              <a:rPr lang="bg-BG" dirty="0"/>
              <a:t>ниматорът променя и положението, затова след всяко движение на скелета и него мащабираме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967E6CA-84B1-45DA-A1FC-DBAEA7DFC8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544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D2CEAE-877E-4A35-A5C2-9C5AB5CCFCBA}"/>
              </a:ext>
            </a:extLst>
          </p:cNvPr>
          <p:cNvSpPr txBox="1"/>
          <p:nvPr/>
        </p:nvSpPr>
        <p:spPr>
          <a:xfrm>
            <a:off x="0" y="610320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на движението: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CMU Graphics Lab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mocap.cs.cmu.edu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  <a:p>
            <a:pPr algn="ctr"/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BVH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файл: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Bruce Hahne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5"/>
              </a:rPr>
              <a:t>sites.google.com/a/cgspeed.com/cgspeed/motion-capture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910219689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486607-0AC1-42EC-842C-7B3E80C8CB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Модели с анимации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DE924-B7CB-4195-9FF9-47DCF607AA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53859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66CD3F-8CFC-43AD-A7BE-C635908D0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Модели с анимации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52940-50E2-46D8-8CDD-25A8FD15A6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Видове модели</a:t>
            </a:r>
          </a:p>
          <a:p>
            <a:pPr lvl="1"/>
            <a:r>
              <a:rPr lang="bg-BG" dirty="0"/>
              <a:t>Модели, които могат да се </a:t>
            </a:r>
            <a:r>
              <a:rPr lang="bg-BG" dirty="0" err="1"/>
              <a:t>анимират</a:t>
            </a:r>
            <a:r>
              <a:rPr lang="bg-BG" dirty="0"/>
              <a:t>, се казват </a:t>
            </a:r>
            <a:r>
              <a:rPr lang="en-US" dirty="0"/>
              <a:t>(</a:t>
            </a:r>
            <a:r>
              <a:rPr lang="en-US" dirty="0">
                <a:solidFill>
                  <a:srgbClr val="FF388C"/>
                </a:solidFill>
              </a:rPr>
              <a:t>rigged</a:t>
            </a:r>
            <a:r>
              <a:rPr lang="bg-BG" dirty="0"/>
              <a:t>, от англ. нагласени)</a:t>
            </a:r>
          </a:p>
          <a:p>
            <a:pPr lvl="1"/>
            <a:r>
              <a:rPr lang="bg-BG" dirty="0"/>
              <a:t>Някои модели съдържат и анимации</a:t>
            </a:r>
          </a:p>
          <a:p>
            <a:r>
              <a:rPr lang="bg-BG" dirty="0"/>
              <a:t>Пример от </a:t>
            </a:r>
            <a:r>
              <a:rPr lang="en-US" dirty="0"/>
              <a:t>Adobe</a:t>
            </a:r>
            <a:endParaRPr lang="bg-BG" dirty="0"/>
          </a:p>
          <a:p>
            <a:pPr lvl="1"/>
            <a:r>
              <a:rPr lang="bg-BG" dirty="0"/>
              <a:t>Модели с анимации от </a:t>
            </a:r>
            <a:r>
              <a:rPr lang="en-GB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www.mixamo.com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Свалянето и ползването изисква профил (</a:t>
            </a:r>
            <a:r>
              <a:rPr lang="en-US" dirty="0"/>
              <a:t>Adobe Id),</a:t>
            </a:r>
            <a:r>
              <a:rPr lang="bg-BG" dirty="0"/>
              <a:t> който е безплатен</a:t>
            </a:r>
          </a:p>
        </p:txBody>
      </p:sp>
    </p:spTree>
    <p:extLst>
      <p:ext uri="{BB962C8B-B14F-4D97-AF65-F5344CB8AC3E}">
        <p14:creationId xmlns:p14="http://schemas.microsoft.com/office/powerpoint/2010/main" val="3985600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AA8276-5605-4985-8673-F26C9DFBDD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 </a:t>
            </a:r>
            <a:r>
              <a:rPr lang="bg-BG" dirty="0"/>
              <a:t>аудио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17A95-AAEB-4270-823B-F08740DB4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05869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B0FB6A-EA88-4D2E-B471-E33A60C2BC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Модел</a:t>
            </a:r>
          </a:p>
          <a:p>
            <a:pPr lvl="1"/>
            <a:r>
              <a:rPr lang="bg-BG" dirty="0"/>
              <a:t>Фигура: </a:t>
            </a:r>
            <a:r>
              <a:rPr lang="en-US" dirty="0"/>
              <a:t>Boss, </a:t>
            </a:r>
            <a:r>
              <a:rPr lang="bg-BG" dirty="0"/>
              <a:t>действие: </a:t>
            </a:r>
            <a:r>
              <a:rPr lang="en-US" dirty="0"/>
              <a:t>Offensive Idle</a:t>
            </a:r>
            <a:endParaRPr lang="bg-BG" dirty="0"/>
          </a:p>
          <a:p>
            <a:pPr lvl="1"/>
            <a:r>
              <a:rPr lang="bg-BG" dirty="0"/>
              <a:t>Файлов формат</a:t>
            </a:r>
            <a:r>
              <a:rPr lang="en-US" dirty="0"/>
              <a:t> </a:t>
            </a:r>
            <a:r>
              <a:rPr lang="en-US" dirty="0">
                <a:solidFill>
                  <a:srgbClr val="FF388C"/>
                </a:solidFill>
              </a:rPr>
              <a:t>FBX</a:t>
            </a:r>
            <a:r>
              <a:rPr lang="en-US" dirty="0"/>
              <a:t> (</a:t>
            </a:r>
            <a:r>
              <a:rPr lang="en-US" dirty="0" err="1"/>
              <a:t>Filmbox</a:t>
            </a:r>
            <a:r>
              <a:rPr lang="en-US" dirty="0"/>
              <a:t>, </a:t>
            </a:r>
            <a:r>
              <a:rPr lang="en-US" dirty="0" err="1"/>
              <a:t>Autocad</a:t>
            </a:r>
            <a:r>
              <a:rPr lang="en-US" dirty="0"/>
              <a:t>)</a:t>
            </a:r>
            <a:endParaRPr lang="bg-BG" dirty="0"/>
          </a:p>
          <a:p>
            <a:r>
              <a:rPr lang="bg-BG" dirty="0"/>
              <a:t>Код</a:t>
            </a:r>
            <a:endParaRPr lang="en-US" dirty="0"/>
          </a:p>
          <a:p>
            <a:pPr lvl="1"/>
            <a:r>
              <a:rPr lang="bg-BG" dirty="0"/>
              <a:t>Библиотека за зареждане </a:t>
            </a:r>
            <a:r>
              <a:rPr lang="en-US" dirty="0">
                <a:solidFill>
                  <a:srgbClr val="FF388C"/>
                </a:solidFill>
              </a:rPr>
              <a:t>FBXLoader.js</a:t>
            </a:r>
          </a:p>
          <a:p>
            <a:pPr lvl="1"/>
            <a:r>
              <a:rPr lang="bg-BG" dirty="0"/>
              <a:t>Допълнителна библиотека </a:t>
            </a:r>
            <a:r>
              <a:rPr lang="en-US" dirty="0" err="1">
                <a:solidFill>
                  <a:srgbClr val="FF388C"/>
                </a:solidFill>
              </a:rPr>
              <a:t>i</a:t>
            </a:r>
            <a:r>
              <a:rPr lang="en-GB" dirty="0">
                <a:solidFill>
                  <a:srgbClr val="FF388C"/>
                </a:solidFill>
              </a:rPr>
              <a:t>nflate.min.js</a:t>
            </a:r>
            <a:r>
              <a:rPr lang="en-GB" dirty="0"/>
              <a:t> </a:t>
            </a:r>
            <a:r>
              <a:rPr lang="bg-BG" dirty="0"/>
              <a:t>за разкомпресиране (от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</a:t>
            </a:r>
            <a:r>
              <a:rPr lang="en-GB" dirty="0">
                <a:solidFill>
                  <a:srgbClr val="FF388C"/>
                </a:solidFill>
              </a:rPr>
              <a:t>\libs</a:t>
            </a:r>
            <a:r>
              <a:rPr lang="bg-BG" dirty="0"/>
              <a:t>)</a:t>
            </a:r>
            <a:endParaRPr lang="en-US" dirty="0"/>
          </a:p>
          <a:p>
            <a:pPr lvl="1"/>
            <a:r>
              <a:rPr lang="bg-BG" dirty="0"/>
              <a:t>Ако я забравим, </a:t>
            </a:r>
            <a:r>
              <a:rPr lang="en-US" dirty="0"/>
              <a:t>Three.js</a:t>
            </a:r>
            <a:r>
              <a:rPr lang="bg-BG" dirty="0"/>
              <a:t> ни напомня: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117855-0277-41A1-990C-55667415BD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0" y="4800600"/>
            <a:ext cx="5486400" cy="7509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0934328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14E7C9-60CB-4ED0-9442-4E9B261581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Първи опит</a:t>
            </a:r>
          </a:p>
          <a:p>
            <a:pPr lvl="1"/>
            <a:r>
              <a:rPr lang="bg-BG" dirty="0"/>
              <a:t>Тъмни цветове на фигурата от вградени текстури, нямаме пряк достъп до тях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BA288D52-8CC5-4C0C-A455-0CCB767467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1667360"/>
      </p:ext>
    </p:ext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51CF01-9AC5-4D98-AB37-06397263B34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Гама</a:t>
                </a:r>
                <a:r>
                  <a:rPr lang="en-US" dirty="0"/>
                  <a:t> </a:t>
                </a:r>
                <a:r>
                  <a:rPr lang="bg-BG" dirty="0"/>
                  <a:t>корекция</a:t>
                </a:r>
              </a:p>
              <a:p>
                <a:pPr lvl="1"/>
                <a:r>
                  <a:rPr lang="bg-BG" dirty="0"/>
                  <a:t>Вид нелинейна промяна на осветеността</a:t>
                </a:r>
              </a:p>
              <a:p>
                <a:pPr lvl="1"/>
                <a:r>
                  <a:rPr lang="bg-BG" dirty="0"/>
                  <a:t>Запазва най-тъмните цветове тъмни, а най-светлите – светли</a:t>
                </a:r>
              </a:p>
              <a:p>
                <a:pPr lvl="1"/>
                <a:r>
                  <a:rPr lang="bg-BG" dirty="0"/>
                  <a:t>При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bg-BG" dirty="0"/>
                  <a:t> няма промяна</a:t>
                </a:r>
              </a:p>
              <a:p>
                <a:pPr lvl="1"/>
                <a:r>
                  <a:rPr lang="bg-BG" dirty="0"/>
                  <a:t>При корекция на изходния цвят при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bg-BG" dirty="0"/>
                  <a:t> има изсветляване, при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bg-BG" dirty="0"/>
                  <a:t> има потъмняване</a:t>
                </a:r>
              </a:p>
              <a:p>
                <a:pPr lvl="1"/>
                <a:r>
                  <a:rPr lang="bg-BG" dirty="0"/>
                  <a:t>При корекция на входния цвят е обратното</a:t>
                </a:r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51CF01-9AC5-4D98-AB37-06397263B3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94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6037751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349586D-3A02-47A8-8F4E-781A084137EC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Промяна на гамата</a:t>
                </a:r>
              </a:p>
              <a:p>
                <a:pPr lvl="1"/>
                <a:r>
                  <a:rPr lang="bg-BG" dirty="0"/>
                  <a:t>Слагаме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bg-BG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bg-BG" dirty="0"/>
                  <a:t>в </a:t>
                </a:r>
                <a:r>
                  <a:rPr lang="en-GB" dirty="0" err="1">
                    <a:solidFill>
                      <a:srgbClr val="FF388C"/>
                    </a:solidFill>
                  </a:rPr>
                  <a:t>gammaFactor</a:t>
                </a:r>
                <a:r>
                  <a:rPr lang="bg-BG" dirty="0"/>
                  <a:t> на </a:t>
                </a:r>
                <a:r>
                  <a:rPr lang="en-US" dirty="0">
                    <a:solidFill>
                      <a:srgbClr val="FF388C"/>
                    </a:solidFill>
                  </a:rPr>
                  <a:t>renderer</a:t>
                </a:r>
                <a:r>
                  <a:rPr lang="en-US" dirty="0"/>
                  <a:t>, </a:t>
                </a:r>
                <a:r>
                  <a:rPr lang="bg-BG" dirty="0"/>
                  <a:t>за да изсветлим</a:t>
                </a:r>
                <a:endParaRPr lang="en-US" dirty="0"/>
              </a:p>
              <a:p>
                <a:pPr lvl="1"/>
                <a:r>
                  <a:rPr lang="bg-BG" dirty="0"/>
                  <a:t>Правим </a:t>
                </a:r>
                <a:r>
                  <a:rPr lang="en-GB" dirty="0">
                    <a:solidFill>
                      <a:srgbClr val="FF388C"/>
                    </a:solidFill>
                  </a:rPr>
                  <a:t>encoding</a:t>
                </a:r>
                <a:r>
                  <a:rPr lang="en-GB" dirty="0"/>
                  <a:t> </a:t>
                </a:r>
                <a:r>
                  <a:rPr lang="bg-BG" dirty="0"/>
                  <a:t>на текстурите във фигурата</a:t>
                </a:r>
                <a:r>
                  <a:rPr lang="en-US" dirty="0"/>
                  <a:t> </a:t>
                </a:r>
                <a:r>
                  <a:rPr lang="en-US" dirty="0" err="1">
                    <a:solidFill>
                      <a:srgbClr val="FF388C"/>
                    </a:solidFill>
                  </a:rPr>
                  <a:t>material.map</a:t>
                </a:r>
                <a:r>
                  <a:rPr lang="bg-BG" dirty="0"/>
                  <a:t> да е </a:t>
                </a:r>
                <a:r>
                  <a:rPr lang="en-GB" dirty="0" err="1">
                    <a:solidFill>
                      <a:srgbClr val="FF388C"/>
                    </a:solidFill>
                  </a:rPr>
                  <a:t>GammaEncoding</a:t>
                </a:r>
                <a:endParaRPr lang="bg-BG" dirty="0"/>
              </a:p>
              <a:p>
                <a:pPr lvl="1"/>
                <a:r>
                  <a:rPr lang="bg-BG" dirty="0"/>
                  <a:t>Така се активира гама корекция конкретно за цветовете на текстурата</a:t>
                </a:r>
              </a:p>
              <a:p>
                <a:r>
                  <a:rPr lang="bg-BG" dirty="0"/>
                  <a:t>Забележка</a:t>
                </a:r>
              </a:p>
              <a:p>
                <a:pPr lvl="1"/>
                <a:r>
                  <a:rPr lang="bg-BG" dirty="0"/>
                  <a:t>Можем да изсветлим цялата сцена (не само текстурите) през </a:t>
                </a:r>
                <a:r>
                  <a:rPr lang="en-GB" dirty="0" err="1">
                    <a:solidFill>
                      <a:srgbClr val="FF388C"/>
                    </a:solidFill>
                  </a:rPr>
                  <a:t>outputEncoding</a:t>
                </a:r>
                <a:r>
                  <a:rPr lang="bg-BG" dirty="0"/>
                  <a:t> на </a:t>
                </a:r>
                <a:r>
                  <a:rPr lang="en-US" dirty="0">
                    <a:solidFill>
                      <a:srgbClr val="FF388C"/>
                    </a:solidFill>
                  </a:rPr>
                  <a:t>renderer</a:t>
                </a:r>
                <a:r>
                  <a:rPr lang="bg-BG" dirty="0"/>
                  <a:t> и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349586D-3A02-47A8-8F4E-781A084137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4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9500840"/>
      </p:ext>
    </p:extLst>
  </p:cSld>
  <p:clrMapOvr>
    <a:masterClrMapping/>
  </p:clrMapOvr>
  <p:transition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3F8092-6D2A-4FC8-B9E6-0654D458E6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По-светли текстури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07FA2053-A222-4CDE-BB94-B4728C25CA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63543588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93213-F334-45D9-8596-016022A48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Няколко модела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A0AC7-AC1C-49E4-A03C-102C454278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Проблем при външни модели</a:t>
            </a:r>
          </a:p>
          <a:p>
            <a:pPr lvl="1"/>
            <a:r>
              <a:rPr lang="bg-BG" dirty="0"/>
              <a:t>Зареждачите не винаги са съвместими с намерените файлове</a:t>
            </a:r>
          </a:p>
          <a:p>
            <a:pPr lvl="1"/>
            <a:r>
              <a:rPr lang="bg-BG" dirty="0"/>
              <a:t>Резултат – дефекти по моделите, по цветовете им, по анимациите им</a:t>
            </a:r>
          </a:p>
          <a:p>
            <a:pPr lvl="1"/>
            <a:r>
              <a:rPr lang="bg-BG" dirty="0"/>
              <a:t>Може би с най-новата версия на </a:t>
            </a:r>
            <a:r>
              <a:rPr lang="en-US" dirty="0"/>
              <a:t>Three.js</a:t>
            </a:r>
            <a:r>
              <a:rPr lang="bg-BG" dirty="0"/>
              <a:t> не се получават подобни проблеми</a:t>
            </a:r>
          </a:p>
        </p:txBody>
      </p:sp>
    </p:spTree>
    <p:extLst>
      <p:ext uri="{BB962C8B-B14F-4D97-AF65-F5344CB8AC3E}">
        <p14:creationId xmlns:p14="http://schemas.microsoft.com/office/powerpoint/2010/main" val="25486385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904953-69B5-4644-83D1-FC6CFCA397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 с два модела</a:t>
            </a:r>
          </a:p>
          <a:p>
            <a:pPr lvl="1"/>
            <a:r>
              <a:rPr lang="bg-BG" dirty="0"/>
              <a:t>Модел на сцена с дървета</a:t>
            </a:r>
          </a:p>
          <a:p>
            <a:pPr lvl="1"/>
            <a:r>
              <a:rPr lang="bg-BG" dirty="0"/>
              <a:t>Модел на бягащата Мей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DDBE84-F113-4AF9-A6B9-702440E704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98" r="7302"/>
          <a:stretch/>
        </p:blipFill>
        <p:spPr>
          <a:xfrm>
            <a:off x="1205092" y="2259765"/>
            <a:ext cx="3223652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D8B430-ADA0-4678-8E13-CDB69D08CF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258" y="2259765"/>
            <a:ext cx="3246941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658640-8899-43C9-AC72-F9ADCD8625CA}"/>
              </a:ext>
            </a:extLst>
          </p:cNvPr>
          <p:cNvSpPr txBox="1"/>
          <p:nvPr/>
        </p:nvSpPr>
        <p:spPr>
          <a:xfrm>
            <a:off x="0" y="60198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Stylized Hand painted Tree (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skfb.ly/6UCLo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Satendra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Saraswat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</a:p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Mei (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5"/>
              </a:rPr>
              <a:t>skfb.ly/YnFH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cgart.com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  <a:endParaRPr lang="bg-BG" sz="1200" i="1" dirty="0">
              <a:solidFill>
                <a:schemeClr val="accent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988263"/>
      </p:ext>
    </p:extLst>
  </p:cSld>
  <p:clrMapOvr>
    <a:masterClrMapping/>
  </p:clrMapOvr>
  <p:transition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ACEF74-2AE8-484C-B5F8-FD2E78DB4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Корекции по дърветата</a:t>
            </a:r>
          </a:p>
          <a:p>
            <a:pPr lvl="1"/>
            <a:r>
              <a:rPr lang="bg-BG" dirty="0"/>
              <a:t>Зареждането с </a:t>
            </a:r>
            <a:r>
              <a:rPr lang="en-US" dirty="0" err="1">
                <a:solidFill>
                  <a:srgbClr val="FF388C"/>
                </a:solidFill>
              </a:rPr>
              <a:t>OBJLoader</a:t>
            </a:r>
            <a:r>
              <a:rPr lang="bg-BG" dirty="0"/>
              <a:t> включва само геометрията на сцената</a:t>
            </a:r>
          </a:p>
          <a:p>
            <a:pPr lvl="1"/>
            <a:r>
              <a:rPr lang="bg-BG" dirty="0"/>
              <a:t>На земята слагаме цвят като на основната земя от </a:t>
            </a:r>
            <a:r>
              <a:rPr lang="en-US" dirty="0">
                <a:solidFill>
                  <a:srgbClr val="FF388C"/>
                </a:solidFill>
              </a:rPr>
              <a:t>scene.js</a:t>
            </a:r>
          </a:p>
          <a:p>
            <a:pPr lvl="1"/>
            <a:r>
              <a:rPr lang="bg-BG" dirty="0"/>
              <a:t>На дърветата слагаме текстура на цвета </a:t>
            </a:r>
            <a:r>
              <a:rPr lang="en-US" dirty="0">
                <a:solidFill>
                  <a:srgbClr val="FF388C"/>
                </a:solidFill>
              </a:rPr>
              <a:t>map</a:t>
            </a:r>
            <a:r>
              <a:rPr lang="bg-BG" dirty="0"/>
              <a:t> и на прозрачността </a:t>
            </a:r>
            <a:r>
              <a:rPr lang="en-US" dirty="0" err="1">
                <a:solidFill>
                  <a:srgbClr val="FF388C"/>
                </a:solidFill>
              </a:rPr>
              <a:t>alphaMap</a:t>
            </a:r>
            <a:r>
              <a:rPr lang="bg-BG" dirty="0"/>
              <a:t> като ръчно ги четем с </a:t>
            </a:r>
            <a:r>
              <a:rPr lang="en-GB" dirty="0" err="1">
                <a:solidFill>
                  <a:srgbClr val="FF388C"/>
                </a:solidFill>
              </a:rPr>
              <a:t>TextureLoader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На цялата сцена слагаме двустранно осветяване и наличие на сенки</a:t>
            </a:r>
          </a:p>
        </p:txBody>
      </p:sp>
    </p:spTree>
    <p:extLst>
      <p:ext uri="{BB962C8B-B14F-4D97-AF65-F5344CB8AC3E}">
        <p14:creationId xmlns:p14="http://schemas.microsoft.com/office/powerpoint/2010/main" val="2248337885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F07572-DEBC-460F-B67D-1BF03A787E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Корекции по Мей</a:t>
            </a:r>
          </a:p>
          <a:p>
            <a:pPr lvl="1"/>
            <a:r>
              <a:rPr lang="bg-BG" dirty="0"/>
              <a:t>Геометрията и материалът се зареждат с </a:t>
            </a:r>
            <a:r>
              <a:rPr lang="en-US" dirty="0" err="1">
                <a:solidFill>
                  <a:srgbClr val="FF388C"/>
                </a:solidFill>
              </a:rPr>
              <a:t>FBXLoader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Променяме гамата и сенките</a:t>
            </a:r>
          </a:p>
          <a:p>
            <a:pPr lvl="1"/>
            <a:r>
              <a:rPr lang="bg-BG" dirty="0"/>
              <a:t>В главния анимационен цикъл добавяме бягане на Мей в кръг и завъртането ѝ в посоката на движение</a:t>
            </a:r>
          </a:p>
        </p:txBody>
      </p:sp>
    </p:spTree>
    <p:extLst>
      <p:ext uri="{BB962C8B-B14F-4D97-AF65-F5344CB8AC3E}">
        <p14:creationId xmlns:p14="http://schemas.microsoft.com/office/powerpoint/2010/main" val="1796168007"/>
      </p:ext>
    </p:extLst>
  </p:cSld>
  <p:clrMapOvr>
    <a:masterClrMapping/>
  </p:clrMapOvr>
  <p:transition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99BDEB-53C4-4342-B8BA-40DF1B3166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След неуспешни проби да сложа слон, феникс, къщичка, </a:t>
            </a:r>
            <a:r>
              <a:rPr lang="bg-BG" dirty="0" err="1"/>
              <a:t>велоцираптор</a:t>
            </a:r>
            <a:r>
              <a:rPr lang="bg-BG" dirty="0"/>
              <a:t> и т.н.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F9FDFA5B-51A7-459B-ABD0-DEAF3267A4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940242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A455DF-8D99-4CA0-90E9-A1A22782486F}"/>
              </a:ext>
            </a:extLst>
          </p:cNvPr>
          <p:cNvSpPr txBox="1"/>
          <p:nvPr/>
        </p:nvSpPr>
        <p:spPr>
          <a:xfrm>
            <a:off x="0" y="60198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Stylized Hand painted Tree (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skfb.ly/6UCLo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Satendra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Saraswat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</a:p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Mei (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5"/>
              </a:rPr>
              <a:t>skfb.ly/YnFH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cgart.com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  <a:endParaRPr lang="bg-BG" sz="1200" i="1" dirty="0">
              <a:solidFill>
                <a:schemeClr val="accent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438721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64093-545C-473D-9C3D-1C1B76BE8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 </a:t>
            </a:r>
            <a:r>
              <a:rPr lang="bg-BG" dirty="0"/>
              <a:t>аудио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B59D0-86A6-4644-BE1C-3AA9C1FF37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Звук в уеб страница</a:t>
            </a:r>
          </a:p>
          <a:p>
            <a:pPr lvl="1"/>
            <a:r>
              <a:rPr lang="bg-BG" dirty="0"/>
              <a:t>Стандарт </a:t>
            </a:r>
            <a:r>
              <a:rPr lang="en-GB" dirty="0">
                <a:solidFill>
                  <a:srgbClr val="FF388C"/>
                </a:solidFill>
              </a:rPr>
              <a:t>Web Audio API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 </a:t>
            </a:r>
            <a:r>
              <a:rPr lang="en-US" dirty="0"/>
              <a:t>HTML </a:t>
            </a:r>
            <a:r>
              <a:rPr lang="bg-BG" dirty="0"/>
              <a:t>таговете </a:t>
            </a:r>
            <a:r>
              <a:rPr lang="en-US" dirty="0">
                <a:solidFill>
                  <a:srgbClr val="FF388C"/>
                </a:solidFill>
              </a:rPr>
              <a:t>&lt;audio&gt;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 </a:t>
            </a:r>
            <a:r>
              <a:rPr lang="en-US" dirty="0">
                <a:solidFill>
                  <a:srgbClr val="FF388C"/>
                </a:solidFill>
              </a:rPr>
              <a:t>&lt;source&gt;</a:t>
            </a:r>
            <a:endParaRPr lang="bg-BG" dirty="0">
              <a:solidFill>
                <a:srgbClr val="FF388C"/>
              </a:solidFill>
            </a:endParaRPr>
          </a:p>
          <a:p>
            <a:r>
              <a:rPr lang="bg-BG" dirty="0"/>
              <a:t>Звук в </a:t>
            </a:r>
            <a:r>
              <a:rPr lang="en-US" dirty="0"/>
              <a:t>Three.js</a:t>
            </a:r>
            <a:r>
              <a:rPr lang="bg-BG" dirty="0"/>
              <a:t> сцена</a:t>
            </a:r>
          </a:p>
          <a:p>
            <a:pPr lvl="1"/>
            <a:r>
              <a:rPr lang="bg-BG" dirty="0"/>
              <a:t>Вътрешно използва </a:t>
            </a:r>
            <a:r>
              <a:rPr lang="en-US" dirty="0"/>
              <a:t>Web Audio API</a:t>
            </a:r>
            <a:endParaRPr lang="bg-BG" dirty="0"/>
          </a:p>
          <a:p>
            <a:pPr lvl="1"/>
            <a:r>
              <a:rPr lang="bg-BG" dirty="0"/>
              <a:t>С обекти </a:t>
            </a:r>
            <a:r>
              <a:rPr lang="en-GB" b="0" dirty="0">
                <a:solidFill>
                  <a:srgbClr val="FF388C"/>
                </a:solidFill>
              </a:rPr>
              <a:t>Audio</a:t>
            </a:r>
            <a:r>
              <a:rPr lang="bg-BG" b="0" dirty="0"/>
              <a:t> и </a:t>
            </a:r>
            <a:r>
              <a:rPr lang="en-GB" dirty="0" err="1">
                <a:solidFill>
                  <a:srgbClr val="FF388C"/>
                </a:solidFill>
              </a:rPr>
              <a:t>PositionalAudio</a:t>
            </a:r>
            <a:endParaRPr lang="en-GB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Помощни обекти </a:t>
            </a:r>
            <a:r>
              <a:rPr lang="en-GB" dirty="0" err="1">
                <a:solidFill>
                  <a:srgbClr val="FF388C"/>
                </a:solidFill>
              </a:rPr>
              <a:t>AudioListener</a:t>
            </a:r>
            <a:r>
              <a:rPr lang="bg-BG" dirty="0"/>
              <a:t> и </a:t>
            </a:r>
            <a:r>
              <a:rPr lang="en-GB" dirty="0">
                <a:solidFill>
                  <a:srgbClr val="FF388C"/>
                </a:solidFill>
              </a:rPr>
              <a:t>AudioLoader</a:t>
            </a:r>
          </a:p>
          <a:p>
            <a:pPr lvl="1"/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332097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752B1-2FDE-4295-9B30-3974CB6F0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Проблемен модел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F70CC7-9A81-46DC-B5A9-8E2347878C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Птицата феникс</a:t>
            </a:r>
          </a:p>
          <a:p>
            <a:pPr lvl="1"/>
            <a:r>
              <a:rPr lang="bg-BG" dirty="0"/>
              <a:t>Използваме </a:t>
            </a:r>
            <a:r>
              <a:rPr lang="en-US" dirty="0"/>
              <a:t>GLTF</a:t>
            </a:r>
            <a:r>
              <a:rPr lang="bg-BG" dirty="0"/>
              <a:t> формат</a:t>
            </a:r>
            <a:endParaRPr lang="en-US" dirty="0"/>
          </a:p>
          <a:p>
            <a:pPr lvl="1"/>
            <a:r>
              <a:rPr lang="bg-BG" dirty="0"/>
              <a:t>Вярваме сляпо, че всичко е наред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D4C1F4-D178-41F9-B084-F6B7516A4EDE}"/>
              </a:ext>
            </a:extLst>
          </p:cNvPr>
          <p:cNvSpPr txBox="1"/>
          <p:nvPr/>
        </p:nvSpPr>
        <p:spPr>
          <a:xfrm>
            <a:off x="0" y="640080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Real-time Bones Demo: Phoenix Bird (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2"/>
              </a:rPr>
              <a:t>skfb.ly/6QT6E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Sketchfab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  <a:endParaRPr lang="bg-BG" sz="1200" i="1" dirty="0">
              <a:solidFill>
                <a:schemeClr val="accent1"/>
              </a:solidFill>
              <a:latin typeface="Candara" panose="020E0502030303020204" pitchFamily="34" charset="0"/>
            </a:endParaRPr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AD039DD1-E87E-42F5-88BC-90586EBD7D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0" y="3384145"/>
            <a:ext cx="5486400" cy="291265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36760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8E6729-09F1-44B3-8B14-1D13122D67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Грешка в </a:t>
            </a:r>
            <a:r>
              <a:rPr lang="bg-BG" dirty="0" err="1"/>
              <a:t>шейдъра</a:t>
            </a:r>
            <a:r>
              <a:rPr lang="bg-BG" dirty="0"/>
              <a:t>, която не ни помага</a:t>
            </a:r>
          </a:p>
          <a:p>
            <a:pPr lvl="1"/>
            <a:r>
              <a:rPr lang="bg-BG" dirty="0"/>
              <a:t>Сега може да открием сезона на паниката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5A4DC466-F28A-418B-85D4-2505E91BD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2098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6270597"/>
      </p:ext>
    </p:extLst>
  </p:cSld>
  <p:clrMapOvr>
    <a:masterClrMapping/>
  </p:clrMapOvr>
  <p:transition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F238F7-3C43-44F5-82C6-BD9E334826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Опити и грешки</a:t>
            </a:r>
          </a:p>
          <a:p>
            <a:pPr lvl="1"/>
            <a:r>
              <a:rPr lang="bg-BG" dirty="0"/>
              <a:t>Установяваме, че проблем прави материала</a:t>
            </a:r>
          </a:p>
          <a:p>
            <a:pPr lvl="1"/>
            <a:r>
              <a:rPr lang="bg-BG" dirty="0"/>
              <a:t>Подменяме го изцяло с наш материал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3D595873-0BE9-48F9-9073-42BE3D84A2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2098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0713873"/>
      </p:ext>
    </p:extLst>
  </p:cSld>
  <p:clrMapOvr>
    <a:masterClrMapping/>
  </p:clrMapOvr>
  <p:transition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70599F-A995-42EF-9A41-630F605A59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Възстановяване на текстурите</a:t>
            </a:r>
          </a:p>
          <a:p>
            <a:pPr lvl="1"/>
            <a:r>
              <a:rPr lang="bg-BG" dirty="0"/>
              <a:t>Забелязваме, че са две двойки – цвят (</a:t>
            </a:r>
            <a:r>
              <a:rPr lang="en-US" dirty="0"/>
              <a:t>map)</a:t>
            </a:r>
            <a:r>
              <a:rPr lang="bg-BG" dirty="0"/>
              <a:t> и излъчвана светлина (</a:t>
            </a:r>
            <a:r>
              <a:rPr lang="en-US" dirty="0"/>
              <a:t>emissive)</a:t>
            </a:r>
          </a:p>
          <a:p>
            <a:pPr lvl="1"/>
            <a:r>
              <a:rPr lang="bg-BG" dirty="0"/>
              <a:t>Вероятно има два подобекта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EE0F6E-6FA5-44EF-8D16-FD30D412CF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514600"/>
            <a:ext cx="1828800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DB0881-CF52-41AE-9A7D-20E6010F1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4495800"/>
            <a:ext cx="1828800" cy="1828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CBCAAA-F474-4EBA-9798-6E9BA8A3D6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2" y="2514600"/>
            <a:ext cx="1828800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755272-CC41-4C8F-9440-B3CB78B2F5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2" y="4486656"/>
            <a:ext cx="1828800" cy="18288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CFC000B-F84E-45DE-AA98-2F663653FE56}"/>
              </a:ext>
            </a:extLst>
          </p:cNvPr>
          <p:cNvGrpSpPr/>
          <p:nvPr/>
        </p:nvGrpSpPr>
        <p:grpSpPr>
          <a:xfrm>
            <a:off x="4805436" y="3041904"/>
            <a:ext cx="1595366" cy="387096"/>
            <a:chOff x="486281" y="3545361"/>
            <a:chExt cx="1595366" cy="683959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E2C98EF3-1A59-4172-862B-35FDE9165E19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545361"/>
              <a:ext cx="879509" cy="6731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Крила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1B7CF2D-CB16-46EC-86DC-A68F5CAA0242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>
              <a:off x="486281" y="4229320"/>
              <a:ext cx="159536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567A506-AD70-46DF-AD67-CA50934EBF02}"/>
              </a:ext>
            </a:extLst>
          </p:cNvPr>
          <p:cNvGrpSpPr/>
          <p:nvPr/>
        </p:nvGrpSpPr>
        <p:grpSpPr>
          <a:xfrm>
            <a:off x="2743199" y="3048000"/>
            <a:ext cx="1595366" cy="381000"/>
            <a:chOff x="-229576" y="3545361"/>
            <a:chExt cx="1595366" cy="673188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DF38CE27-0B9F-459A-BA63-EAAA4259E1A0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545361"/>
              <a:ext cx="879509" cy="6731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Глава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48473E5-3354-4C70-A0BD-3EE0E5A728F6}"/>
                </a:ext>
              </a:extLst>
            </p:cNvPr>
            <p:cNvCxnSpPr>
              <a:cxnSpLocks/>
            </p:cNvCxnSpPr>
            <p:nvPr/>
          </p:nvCxnSpPr>
          <p:spPr>
            <a:xfrm>
              <a:off x="-229576" y="4218549"/>
              <a:ext cx="159536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CF8E1C0-C2A8-4CD8-BBFD-67B768C13FB8}"/>
              </a:ext>
            </a:extLst>
          </p:cNvPr>
          <p:cNvGrpSpPr/>
          <p:nvPr/>
        </p:nvGrpSpPr>
        <p:grpSpPr>
          <a:xfrm>
            <a:off x="2743199" y="4876803"/>
            <a:ext cx="3657603" cy="609596"/>
            <a:chOff x="-229576" y="3141455"/>
            <a:chExt cx="3657603" cy="1077094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9E6EF526-3E2F-43C2-B3BA-78B558A02365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141455"/>
              <a:ext cx="2225889" cy="107709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</a:rPr>
                <a:t>Излъчване от главата и крилата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AD4B189-1E50-406F-AB9C-12A4BD3DD381}"/>
                </a:ext>
              </a:extLst>
            </p:cNvPr>
            <p:cNvCxnSpPr>
              <a:cxnSpLocks/>
            </p:cNvCxnSpPr>
            <p:nvPr/>
          </p:nvCxnSpPr>
          <p:spPr>
            <a:xfrm>
              <a:off x="-229576" y="4218549"/>
              <a:ext cx="365760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320323149"/>
      </p:ext>
    </p:extLst>
  </p:cSld>
  <p:clrMapOvr>
    <a:masterClrMapping/>
  </p:clrMapOvr>
  <p:transition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56CA5B-59DA-4AA4-8F74-7E68886B4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Разпознаване на подобектите</a:t>
            </a:r>
          </a:p>
          <a:p>
            <a:pPr lvl="1"/>
            <a:r>
              <a:rPr lang="bg-BG" dirty="0"/>
              <a:t>Сред разглеждане на структурата на обекта  двата подобекта могат да се различат по име:</a:t>
            </a:r>
          </a:p>
          <a:p>
            <a:pPr lvl="2"/>
            <a:r>
              <a:rPr lang="en-GB" spc="-150" dirty="0">
                <a:solidFill>
                  <a:srgbClr val="FF388C"/>
                </a:solidFill>
              </a:rPr>
              <a:t>AMesh_Ride_FengHuang_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r>
              <a:rPr lang="en-GB" spc="-150" dirty="0">
                <a:solidFill>
                  <a:srgbClr val="FF388C"/>
                </a:solidFill>
              </a:rPr>
              <a:t>_MatI_Ride_FengHuang_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r>
              <a:rPr lang="en-GB" spc="-150" dirty="0">
                <a:solidFill>
                  <a:srgbClr val="FF388C"/>
                </a:solidFill>
              </a:rPr>
              <a:t>a_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endParaRPr lang="bg-BG" spc="-150" dirty="0">
              <a:solidFill>
                <a:srgbClr val="FF388C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2"/>
            <a:r>
              <a:rPr lang="en-GB" spc="-150" dirty="0">
                <a:solidFill>
                  <a:srgbClr val="FF388C"/>
                </a:solidFill>
              </a:rPr>
              <a:t>AMesh_Ride_FengHuang_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r>
              <a:rPr lang="en-GB" spc="-150" dirty="0">
                <a:solidFill>
                  <a:srgbClr val="FF388C"/>
                </a:solidFill>
              </a:rPr>
              <a:t>_MatI_Ride_FengHuang_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r>
              <a:rPr lang="en-GB" spc="-150" dirty="0">
                <a:solidFill>
                  <a:srgbClr val="FF388C"/>
                </a:solidFill>
              </a:rPr>
              <a:t>b_</a:t>
            </a:r>
            <a:r>
              <a:rPr lang="en-GB" spc="-15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endParaRPr lang="bg-BG" spc="-150" dirty="0">
              <a:solidFill>
                <a:srgbClr val="FF388C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/>
              <a:t>Зареждаме текстурите в </a:t>
            </a:r>
            <a:r>
              <a:rPr lang="en-US" dirty="0">
                <a:solidFill>
                  <a:srgbClr val="FF388C"/>
                </a:solidFill>
              </a:rPr>
              <a:t>map</a:t>
            </a:r>
            <a:r>
              <a:rPr lang="bg-BG" dirty="0"/>
              <a:t> и </a:t>
            </a:r>
            <a:r>
              <a:rPr lang="en-US" dirty="0" err="1">
                <a:solidFill>
                  <a:srgbClr val="FF388C"/>
                </a:solidFill>
              </a:rPr>
              <a:t>emissiveMap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Добавяме обработване на прозрачност към материала, защото те имат прозрачност</a:t>
            </a:r>
          </a:p>
          <a:p>
            <a:pPr lvl="2"/>
            <a:endParaRPr lang="bg-BG" spc="-150" dirty="0"/>
          </a:p>
          <a:p>
            <a:pPr lvl="1"/>
            <a:endParaRPr lang="bg-BG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057F99-243E-4014-8B6F-7DAA32A7ADAD}"/>
              </a:ext>
            </a:extLst>
          </p:cNvPr>
          <p:cNvSpPr/>
          <p:nvPr/>
        </p:nvSpPr>
        <p:spPr>
          <a:xfrm rot="20983528">
            <a:off x="1828800" y="4838700"/>
            <a:ext cx="5486400" cy="838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F388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E15649-44E0-4BCA-838C-373EB7700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1" y="4343400"/>
            <a:ext cx="1828800" cy="1828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40999D-0597-442D-9014-CA088715A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43434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96322"/>
      </p:ext>
    </p:extLst>
  </p:cSld>
  <p:clrMapOvr>
    <a:masterClrMapping/>
  </p:clrMapOvr>
  <p:transition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5DF741-60E0-48B1-A6F9-086960FD4A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Нещо средно между плашило и клоун</a:t>
            </a:r>
          </a:p>
          <a:p>
            <a:pPr lvl="1"/>
            <a:r>
              <a:rPr lang="bg-BG" dirty="0"/>
              <a:t>Ориентацията на текстурите не е наред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BBA70A-530B-481D-8373-FF84C0E466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4188476"/>
      </p:ext>
    </p:extLst>
  </p:cSld>
  <p:clrMapOvr>
    <a:masterClrMapping/>
  </p:clrMapOvr>
  <p:transition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B1DE19-A8D3-4690-BF34-726EDC7AB3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Последен напън</a:t>
            </a:r>
          </a:p>
          <a:p>
            <a:pPr lvl="1"/>
            <a:r>
              <a:rPr lang="bg-BG" dirty="0"/>
              <a:t>Променяме вертикалната ориентация на текстурите с </a:t>
            </a:r>
            <a:r>
              <a:rPr lang="en-US" dirty="0" err="1">
                <a:solidFill>
                  <a:srgbClr val="FF388C"/>
                </a:solidFill>
              </a:rPr>
              <a:t>flipY</a:t>
            </a:r>
            <a:r>
              <a:rPr lang="en-US" dirty="0"/>
              <a:t>,</a:t>
            </a:r>
            <a:r>
              <a:rPr lang="bg-BG" dirty="0"/>
              <a:t> добавяме и бял цвят (що?)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0C99CCB8-E9A7-4240-8B85-E5F1C85B8C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64499795"/>
      </p:ext>
    </p:extLst>
  </p:cSld>
  <p:clrMapOvr>
    <a:masterClrMapping/>
  </p:clrMapOvr>
  <p:transition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4609C-1793-4B68-826F-DF19D6EAC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Друг проблемен модел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DEB3B-00A1-4CCD-8EE7-A036135F4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Слон</a:t>
            </a:r>
          </a:p>
          <a:p>
            <a:pPr lvl="1"/>
            <a:r>
              <a:rPr lang="bg-BG" dirty="0"/>
              <a:t>Същият проблем с </a:t>
            </a:r>
            <a:r>
              <a:rPr lang="bg-BG" dirty="0" err="1"/>
              <a:t>шейдъра</a:t>
            </a:r>
            <a:endParaRPr lang="bg-BG" dirty="0"/>
          </a:p>
          <a:p>
            <a:pPr lvl="1"/>
            <a:r>
              <a:rPr lang="bg-BG" dirty="0"/>
              <a:t>Използваме стандартните техники</a:t>
            </a:r>
          </a:p>
          <a:p>
            <a:pPr marL="1257300" lvl="2" indent="-342900">
              <a:buFont typeface="Candara" panose="020E0502030303020204" pitchFamily="34" charset="0"/>
              <a:buChar char="–"/>
            </a:pPr>
            <a:r>
              <a:rPr lang="bg-BG" dirty="0"/>
              <a:t>ръчно променен материал</a:t>
            </a:r>
          </a:p>
          <a:p>
            <a:pPr marL="1257300" lvl="2" indent="-342900">
              <a:buFont typeface="Candara" panose="020E0502030303020204" pitchFamily="34" charset="0"/>
              <a:buChar char="–"/>
            </a:pPr>
            <a:r>
              <a:rPr lang="bg-BG" dirty="0"/>
              <a:t>ръчно заредени текстури</a:t>
            </a:r>
          </a:p>
          <a:p>
            <a:pPr marL="1257300" lvl="2" indent="-342900">
              <a:buFont typeface="Candara" panose="020E0502030303020204" pitchFamily="34" charset="0"/>
              <a:buChar char="–"/>
            </a:pPr>
            <a:r>
              <a:rPr lang="bg-BG" dirty="0"/>
              <a:t>обръщане по вертикала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296741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0543F4-A025-4722-90F1-A1D3FF3016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Текстура за нормали</a:t>
            </a:r>
          </a:p>
          <a:p>
            <a:pPr lvl="1"/>
            <a:r>
              <a:rPr lang="bg-BG" dirty="0"/>
              <a:t>Придава релеф на слонската кожа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AB9492-F8D1-4A56-BE2E-3A2D70F0DD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0016" y="1447800"/>
            <a:ext cx="3505200" cy="1981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C6EABD-9645-4A05-B15B-6C34E7F5F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592" y="1447800"/>
            <a:ext cx="3505200" cy="1981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E289A-FB4D-4243-9CBF-73E9BBEBED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3581400"/>
            <a:ext cx="3517392" cy="2209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2113F9-AE46-4F1E-9E1F-6CE98041BF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7824" y="3581400"/>
            <a:ext cx="3517392" cy="22098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809886B-ED8C-4C2F-A304-B68EFB4B3311}"/>
              </a:ext>
            </a:extLst>
          </p:cNvPr>
          <p:cNvGrpSpPr/>
          <p:nvPr/>
        </p:nvGrpSpPr>
        <p:grpSpPr>
          <a:xfrm>
            <a:off x="2773258" y="5791199"/>
            <a:ext cx="579544" cy="560832"/>
            <a:chOff x="486282" y="3227616"/>
            <a:chExt cx="579544" cy="990933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371B3697-4B1F-4768-A952-EA2AD7E69452}"/>
                </a:ext>
              </a:extLst>
            </p:cNvPr>
            <p:cNvSpPr txBox="1">
              <a:spLocks/>
            </p:cNvSpPr>
            <p:nvPr/>
          </p:nvSpPr>
          <p:spPr>
            <a:xfrm>
              <a:off x="486282" y="3545361"/>
              <a:ext cx="579544" cy="6731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С––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C7FBED9-6FAD-4DD5-81B2-96CC87EBC0DD}"/>
                </a:ext>
              </a:extLst>
            </p:cNvPr>
            <p:cNvCxnSpPr>
              <a:cxnSpLocks/>
            </p:cNvCxnSpPr>
            <p:nvPr/>
          </p:nvCxnSpPr>
          <p:spPr>
            <a:xfrm>
              <a:off x="486282" y="3227616"/>
              <a:ext cx="0" cy="99093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01F977-064B-47F0-99B6-D1ED31EF50FF}"/>
              </a:ext>
            </a:extLst>
          </p:cNvPr>
          <p:cNvGrpSpPr/>
          <p:nvPr/>
        </p:nvGrpSpPr>
        <p:grpSpPr>
          <a:xfrm>
            <a:off x="6705599" y="5791200"/>
            <a:ext cx="579543" cy="560832"/>
            <a:chOff x="486281" y="3227616"/>
            <a:chExt cx="579543" cy="990933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028D6013-BE68-4A0E-8D9E-199458EF952D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545361"/>
              <a:ext cx="579543" cy="6731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С++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3AE3E4C-D8C6-4DA2-A6C7-8E41BAA0D8E7}"/>
                </a:ext>
              </a:extLst>
            </p:cNvPr>
            <p:cNvCxnSpPr>
              <a:cxnSpLocks/>
            </p:cNvCxnSpPr>
            <p:nvPr/>
          </p:nvCxnSpPr>
          <p:spPr>
            <a:xfrm>
              <a:off x="486282" y="3227616"/>
              <a:ext cx="0" cy="99093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135295176"/>
      </p:ext>
    </p:extLst>
  </p:cSld>
  <p:clrMapOvr>
    <a:masterClrMapping/>
  </p:clrMapOvr>
  <p:transition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BF8088-42B3-4B7C-A550-93DED18CB1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err="1"/>
              <a:t>Резутат</a:t>
            </a:r>
            <a:endParaRPr lang="bg-BG" dirty="0"/>
          </a:p>
          <a:p>
            <a:pPr lvl="1"/>
            <a:r>
              <a:rPr lang="bg-BG" dirty="0"/>
              <a:t>Почти перфектен</a:t>
            </a:r>
          </a:p>
          <a:p>
            <a:pPr lvl="1"/>
            <a:r>
              <a:rPr lang="bg-BG" dirty="0"/>
              <a:t>Виждате ли дефекта?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0EB1CA12-07D0-4199-A3FF-6E103C984B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2D4DAA-808B-400F-AC64-3810A286A533}"/>
              </a:ext>
            </a:extLst>
          </p:cNvPr>
          <p:cNvSpPr txBox="1"/>
          <p:nvPr/>
        </p:nvSpPr>
        <p:spPr>
          <a:xfrm>
            <a:off x="0" y="612761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Модел: </a:t>
            </a:r>
            <a:r>
              <a:rPr lang="en-US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elephant_idle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(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4"/>
              </a:rPr>
              <a:t>skfb.ly/6ZEXz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)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автор: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 </a:t>
            </a:r>
            <a:r>
              <a:rPr lang="en-US" sz="1200" i="1" dirty="0" err="1">
                <a:solidFill>
                  <a:schemeClr val="accent1"/>
                </a:solidFill>
                <a:latin typeface="Candara" panose="020E0502030303020204" pitchFamily="34" charset="0"/>
              </a:rPr>
              <a:t>cyberdan</a:t>
            </a:r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, лиценз: </a:t>
            </a:r>
            <a:r>
              <a:rPr lang="en-US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CC-BY-4.0</a:t>
            </a:r>
            <a:endParaRPr lang="bg-BG" sz="1200" i="1" dirty="0">
              <a:solidFill>
                <a:schemeClr val="accent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166128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3D53AA-0D3C-4D44-86B2-FAE0144585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Защита от </a:t>
            </a:r>
            <a:r>
              <a:rPr lang="bg-BG" dirty="0" err="1"/>
              <a:t>непоискан</a:t>
            </a:r>
            <a:r>
              <a:rPr lang="bg-BG" dirty="0"/>
              <a:t> звук</a:t>
            </a:r>
          </a:p>
          <a:p>
            <a:pPr lvl="1"/>
            <a:r>
              <a:rPr lang="bg-BG" dirty="0"/>
              <a:t>Браузърите не пускат сами звук</a:t>
            </a:r>
          </a:p>
          <a:p>
            <a:pPr lvl="1"/>
            <a:r>
              <a:rPr lang="bg-BG" dirty="0"/>
              <a:t>Изискват потребителска реакция</a:t>
            </a:r>
          </a:p>
          <a:p>
            <a:r>
              <a:rPr lang="bg-BG" dirty="0"/>
              <a:t>Решение</a:t>
            </a:r>
          </a:p>
          <a:p>
            <a:pPr lvl="1"/>
            <a:r>
              <a:rPr lang="bg-BG" dirty="0"/>
              <a:t>Добавяме бутон</a:t>
            </a:r>
            <a:r>
              <a:rPr lang="en-US" dirty="0"/>
              <a:t> </a:t>
            </a:r>
            <a:r>
              <a:rPr lang="bg-BG" dirty="0"/>
              <a:t>с </a:t>
            </a:r>
            <a:r>
              <a:rPr lang="en-US" dirty="0">
                <a:solidFill>
                  <a:srgbClr val="FF388C"/>
                </a:solidFill>
              </a:rPr>
              <a:t>&lt;button&gt;</a:t>
            </a:r>
            <a:r>
              <a:rPr lang="en-US" dirty="0"/>
              <a:t>,</a:t>
            </a:r>
            <a:r>
              <a:rPr lang="bg-BG" dirty="0"/>
              <a:t> който за красота е пъхнат в </a:t>
            </a:r>
            <a:r>
              <a:rPr lang="en-US" dirty="0">
                <a:solidFill>
                  <a:srgbClr val="FF388C"/>
                </a:solidFill>
              </a:rPr>
              <a:t>&lt;div&gt;</a:t>
            </a:r>
          </a:p>
          <a:p>
            <a:pPr lvl="1"/>
            <a:r>
              <a:rPr lang="bg-BG" dirty="0"/>
              <a:t>Кликването на бутона вика наша функция </a:t>
            </a:r>
            <a:r>
              <a:rPr lang="en-US" dirty="0" err="1">
                <a:solidFill>
                  <a:srgbClr val="FF388C"/>
                </a:solidFill>
              </a:rPr>
              <a:t>startMusic</a:t>
            </a:r>
            <a:r>
              <a:rPr lang="bg-BG" dirty="0"/>
              <a:t>, която го и пуска музиката</a:t>
            </a:r>
          </a:p>
        </p:txBody>
      </p:sp>
    </p:spTree>
    <p:extLst>
      <p:ext uri="{BB962C8B-B14F-4D97-AF65-F5344CB8AC3E}">
        <p14:creationId xmlns:p14="http://schemas.microsoft.com/office/powerpoint/2010/main" val="618849813"/>
      </p:ext>
    </p:extLst>
  </p:cSld>
  <p:clrMapOvr>
    <a:masterClrMapping/>
  </p:clrMapOvr>
  <p:transition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185810-7CA5-4C0F-A3FA-6C6A6C5A2A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Проблемът е с опашката</a:t>
            </a:r>
          </a:p>
          <a:p>
            <a:pPr lvl="1"/>
            <a:r>
              <a:rPr lang="bg-BG" dirty="0">
                <a:solidFill>
                  <a:srgbClr val="FF388C"/>
                </a:solidFill>
              </a:rPr>
              <a:t>Бонус </a:t>
            </a:r>
            <a:r>
              <a:rPr lang="bg-BG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bg-BG" dirty="0">
                <a:solidFill>
                  <a:srgbClr val="FF388C"/>
                </a:solidFill>
              </a:rPr>
              <a:t> точки </a:t>
            </a:r>
            <a:r>
              <a:rPr lang="bg-BG" dirty="0"/>
              <a:t>за първия изпратил слона с хубава, космата опашка и без нови дефекти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F5212B-B52E-4F9F-A011-52EC1D3631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1981200"/>
            <a:ext cx="73152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083898-C19B-4B11-ABF5-CA9A2B6684C4}"/>
              </a:ext>
            </a:extLst>
          </p:cNvPr>
          <p:cNvGrpSpPr/>
          <p:nvPr/>
        </p:nvGrpSpPr>
        <p:grpSpPr>
          <a:xfrm>
            <a:off x="2514600" y="4876800"/>
            <a:ext cx="2255942" cy="1333500"/>
            <a:chOff x="486281" y="1862390"/>
            <a:chExt cx="2255942" cy="2356159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23E06961-BC67-40A8-A83B-85733181C295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545361"/>
              <a:ext cx="2255942" cy="6731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Ето тук е проблемът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AB01444-44E2-47E2-8C7A-3CE03B68CDDD}"/>
                </a:ext>
              </a:extLst>
            </p:cNvPr>
            <p:cNvCxnSpPr>
              <a:cxnSpLocks/>
            </p:cNvCxnSpPr>
            <p:nvPr/>
          </p:nvCxnSpPr>
          <p:spPr>
            <a:xfrm>
              <a:off x="486282" y="1862390"/>
              <a:ext cx="0" cy="235615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155362294"/>
      </p:ext>
    </p:extLst>
  </p:cSld>
  <p:clrMapOvr>
    <a:masterClrMapping/>
  </p:clrMapOvr>
  <p:transition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185810-7CA5-4C0F-A3FA-6C6A6C5A2A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Такава опашка също не е добра – няма косъмчета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16986A-C8E4-4BA4-B61A-70DF9FA6B1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1447800"/>
            <a:ext cx="73152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9839380"/>
      </p:ext>
    </p:extLst>
  </p:cSld>
  <p:clrMapOvr>
    <a:masterClrMapping/>
  </p:clrMapOvr>
  <p:transition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BC3B9E-11BF-401F-8588-E42037D720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Записване на модели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E77E5-1682-406C-AFCB-492555D708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60936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F8AF1-907A-4E94-BADF-394B04E8C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Записване на модели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70DAD-C60E-44B6-B3AF-31AA6D21F6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Често срещани ситуации</a:t>
            </a:r>
          </a:p>
          <a:p>
            <a:pPr lvl="1"/>
            <a:r>
              <a:rPr lang="bg-BG" dirty="0"/>
              <a:t>Създаване на видеоклип</a:t>
            </a:r>
          </a:p>
          <a:p>
            <a:pPr lvl="1"/>
            <a:r>
              <a:rPr lang="bg-BG" dirty="0"/>
              <a:t>Създаване на кратка анимация</a:t>
            </a:r>
          </a:p>
          <a:p>
            <a:pPr lvl="1"/>
            <a:r>
              <a:rPr lang="bg-BG" dirty="0"/>
              <a:t>Създаване на готов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 </a:t>
            </a:r>
            <a:r>
              <a:rPr lang="bg-BG" dirty="0"/>
              <a:t>обект за вкарване </a:t>
            </a:r>
            <a:r>
              <a:rPr lang="en-US" dirty="0"/>
              <a:t>(</a:t>
            </a:r>
            <a:r>
              <a:rPr lang="bg-BG" dirty="0"/>
              <a:t>импортиране) в друга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11022758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0DE40-8E5D-40D9-947E-D59609083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Видеоклипове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350ED-D952-4FE6-AE88-D48C3935E9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Създаване на видеоклипове</a:t>
            </a:r>
          </a:p>
          <a:p>
            <a:pPr lvl="1"/>
            <a:r>
              <a:rPr lang="bg-BG" dirty="0"/>
              <a:t>Много и различни алтернативи за „сваляне“ на анимация от екран</a:t>
            </a:r>
          </a:p>
          <a:p>
            <a:pPr lvl="1"/>
            <a:r>
              <a:rPr lang="bg-BG" dirty="0"/>
              <a:t>За всички </a:t>
            </a:r>
            <a:r>
              <a:rPr lang="en-US" dirty="0"/>
              <a:t>MP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bg-BG" dirty="0"/>
              <a:t> клипове в курса са използвани </a:t>
            </a:r>
            <a:r>
              <a:rPr lang="en-US" dirty="0" err="1"/>
              <a:t>AVIDemux</a:t>
            </a:r>
            <a:r>
              <a:rPr lang="bg-BG" dirty="0"/>
              <a:t> </a:t>
            </a:r>
            <a:r>
              <a:rPr lang="en-US" dirty="0"/>
              <a:t>[</a:t>
            </a:r>
            <a:r>
              <a:rPr lang="en-US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avidemux.org</a:t>
            </a:r>
            <a:r>
              <a:rPr lang="en-US" dirty="0"/>
              <a:t>] </a:t>
            </a:r>
            <a:r>
              <a:rPr lang="bg-BG" dirty="0"/>
              <a:t>и </a:t>
            </a:r>
            <a:r>
              <a:rPr lang="en-US" dirty="0"/>
              <a:t>OBS Studio [</a:t>
            </a:r>
            <a:r>
              <a:rPr lang="en-US" dirty="0">
                <a:solidFill>
                  <a:srgbClr val="FF388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obsproject.com</a:t>
            </a:r>
            <a:r>
              <a:rPr lang="en-US" dirty="0"/>
              <a:t>] </a:t>
            </a:r>
            <a:r>
              <a:rPr lang="bg-BG" dirty="0"/>
              <a:t>и </a:t>
            </a:r>
            <a:r>
              <a:rPr lang="en-US" dirty="0" err="1"/>
              <a:t>VirtualDub</a:t>
            </a:r>
            <a:r>
              <a:rPr lang="bg-BG" dirty="0"/>
              <a:t> </a:t>
            </a:r>
            <a:r>
              <a:rPr lang="en-US" dirty="0"/>
              <a:t>[</a:t>
            </a:r>
            <a:r>
              <a:rPr lang="en-US" dirty="0">
                <a:solidFill>
                  <a:srgbClr val="FF388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virtualdub.org</a:t>
            </a:r>
            <a:r>
              <a:rPr lang="en-US" dirty="0"/>
              <a:t>]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389158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367988-76A6-4BD6-9DC7-3A629180BC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Основни проблеми</a:t>
            </a:r>
          </a:p>
          <a:p>
            <a:pPr lvl="1"/>
            <a:r>
              <a:rPr lang="bg-BG" dirty="0"/>
              <a:t>Пропускане на кадри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Самата графика е твърде тежка за процесора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Не е включено хардуерно графично ускорение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Компресирането в реално време е бавно</a:t>
            </a:r>
          </a:p>
          <a:p>
            <a:pPr lvl="1"/>
            <a:r>
              <a:rPr lang="bg-BG" dirty="0"/>
              <a:t>Твърде голям файл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Не е избран подходящ видео формат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Не е избрано разумно качество на компресиране</a:t>
            </a:r>
          </a:p>
          <a:p>
            <a:pPr lvl="1"/>
            <a:r>
              <a:rPr lang="bg-BG" dirty="0"/>
              <a:t>Видеофайлът не работи или не се качва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Няма инсталиран декодер за видео формата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 err="1"/>
              <a:t>Видеосайт</a:t>
            </a:r>
            <a:r>
              <a:rPr lang="bg-BG" dirty="0"/>
              <a:t> има изисквания за формат и размер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endParaRPr lang="bg-BG" dirty="0"/>
          </a:p>
          <a:p>
            <a:pPr marL="1081088" lvl="2" indent="-342900">
              <a:buFont typeface="Candara" panose="020E0502030303020204" pitchFamily="34" charset="0"/>
              <a:buChar char="–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08951618"/>
      </p:ext>
    </p:extLst>
  </p:cSld>
  <p:clrMapOvr>
    <a:masterClrMapping/>
  </p:clrMapOvr>
  <p:transition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BA9A74-C72F-41D4-9293-195528701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Проба</a:t>
            </a:r>
          </a:p>
          <a:p>
            <a:pPr lvl="1"/>
            <a:r>
              <a:rPr lang="bg-BG" dirty="0"/>
              <a:t>За макет – модела с боса </a:t>
            </a:r>
            <a:r>
              <a:rPr lang="en-US" dirty="0"/>
              <a:t>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1410</a:t>
            </a:r>
          </a:p>
          <a:p>
            <a:pPr lvl="1"/>
            <a:r>
              <a:rPr lang="bg-BG" dirty="0"/>
              <a:t>Записване на екрана с </a:t>
            </a:r>
            <a:r>
              <a:rPr lang="en-US" dirty="0"/>
              <a:t>OBS Studio</a:t>
            </a:r>
          </a:p>
          <a:p>
            <a:pPr lvl="1"/>
            <a:r>
              <a:rPr lang="bg-BG" dirty="0"/>
              <a:t>Изрязване на началото и края от видео клипа с </a:t>
            </a:r>
            <a:r>
              <a:rPr lang="en-US" dirty="0" err="1"/>
              <a:t>AVIDemux</a:t>
            </a:r>
            <a:endParaRPr lang="en-US" dirty="0"/>
          </a:p>
          <a:p>
            <a:pPr lvl="1"/>
            <a:r>
              <a:rPr lang="bg-BG" dirty="0"/>
              <a:t>Изрязване на кадъра пак с </a:t>
            </a:r>
            <a:r>
              <a:rPr lang="en-US" dirty="0" err="1"/>
              <a:t>AVIDemux</a:t>
            </a:r>
            <a:endParaRPr lang="en-US" dirty="0"/>
          </a:p>
          <a:p>
            <a:pPr lvl="1"/>
            <a:r>
              <a:rPr lang="bg-BG" dirty="0"/>
              <a:t>Записване като </a:t>
            </a:r>
            <a:r>
              <a:rPr lang="en-US" dirty="0"/>
              <a:t>MP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bg-BG" dirty="0"/>
              <a:t>Следва демонстрация на живо</a:t>
            </a:r>
          </a:p>
          <a:p>
            <a:pPr lvl="1"/>
            <a:r>
              <a:rPr lang="bg-BG" dirty="0"/>
              <a:t>Поне опит за демонстрация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914952"/>
      </p:ext>
    </p:extLst>
  </p:cSld>
  <p:clrMapOvr>
    <a:masterClrMapping/>
  </p:clrMapOvr>
  <p:transition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BBDE4A-4BFA-4CD3-8170-CD26C54ECB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Първичен запис </a:t>
            </a:r>
            <a:r>
              <a:rPr lang="en-US" dirty="0"/>
              <a:t>MP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/>
              <a:t>,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1280</a:t>
            </a:r>
            <a:r>
              <a:rPr lang="bg-BG" dirty="0"/>
              <a:t>х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720</a:t>
            </a:r>
            <a:r>
              <a:rPr lang="bg-BG" dirty="0"/>
              <a:t>,</a:t>
            </a:r>
            <a:r>
              <a:rPr lang="en-US" dirty="0"/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5.5</a:t>
            </a:r>
            <a:r>
              <a:rPr lang="en-US" dirty="0"/>
              <a:t>MB,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1:18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/>
              <a:t>След обработка </a:t>
            </a:r>
            <a:r>
              <a:rPr lang="en-US" dirty="0"/>
              <a:t>MP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/>
              <a:t>,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600</a:t>
            </a:r>
            <a:r>
              <a:rPr lang="bg-BG" dirty="0"/>
              <a:t>х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320</a:t>
            </a:r>
            <a:r>
              <a:rPr lang="bg-BG" dirty="0"/>
              <a:t>,</a:t>
            </a:r>
            <a:r>
              <a:rPr lang="en-US" dirty="0"/>
              <a:t>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dirty="0"/>
              <a:t>MB,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  <a:p>
            <a:pPr lvl="1"/>
            <a:r>
              <a:rPr lang="bg-BG" dirty="0"/>
              <a:t>За проба е качено в </a:t>
            </a:r>
            <a:r>
              <a:rPr lang="en-US" dirty="0"/>
              <a:t>Twitter</a:t>
            </a:r>
            <a:r>
              <a:rPr lang="bg-BG" dirty="0"/>
              <a:t> и </a:t>
            </a:r>
            <a:r>
              <a:rPr lang="bg-BG"/>
              <a:t>работи добре</a:t>
            </a:r>
            <a:endParaRPr lang="bg-BG" dirty="0">
              <a:solidFill>
                <a:srgbClr val="FF388C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E1410-Mixamo-boss-2">
            <a:hlinkClick r:id="" action="ppaction://media"/>
            <a:extLst>
              <a:ext uri="{FF2B5EF4-FFF2-40B4-BE49-F238E27FC236}">
                <a16:creationId xmlns:a16="http://schemas.microsoft.com/office/drawing/2014/main" id="{F2F1AC2A-937F-48E9-AC99-BB3BFBB007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2819400"/>
            <a:ext cx="5486400" cy="29260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00048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E8DAC-4D0F-469A-858C-115CE6FDE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Кратка анимация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35CDE-3FB1-471B-A79D-8E2BBA6C37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Кратки клипове</a:t>
            </a:r>
          </a:p>
          <a:p>
            <a:pPr lvl="1"/>
            <a:r>
              <a:rPr lang="bg-BG" dirty="0"/>
              <a:t>От обикновен видеоклип се конвертира до анимиран </a:t>
            </a:r>
            <a:r>
              <a:rPr lang="en-US" dirty="0"/>
              <a:t>GIF</a:t>
            </a:r>
            <a:r>
              <a:rPr lang="bg-BG" dirty="0"/>
              <a:t> или </a:t>
            </a:r>
            <a:r>
              <a:rPr lang="en-US" dirty="0"/>
              <a:t>PNG</a:t>
            </a:r>
          </a:p>
          <a:p>
            <a:pPr lvl="1"/>
            <a:r>
              <a:rPr lang="bg-BG" dirty="0"/>
              <a:t>Освен офлайн средства (като </a:t>
            </a:r>
            <a:r>
              <a:rPr lang="en-US" dirty="0" err="1"/>
              <a:t>VirtualDub</a:t>
            </a:r>
            <a:r>
              <a:rPr lang="en-US" dirty="0"/>
              <a:t>)</a:t>
            </a:r>
            <a:r>
              <a:rPr lang="bg-BG" dirty="0"/>
              <a:t> има и сайтове (като </a:t>
            </a:r>
            <a:r>
              <a:rPr lang="en-GB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ezgif.com</a:t>
            </a:r>
            <a:r>
              <a:rPr lang="bg-BG" dirty="0"/>
              <a:t>)</a:t>
            </a:r>
          </a:p>
          <a:p>
            <a:pPr lvl="1"/>
            <a:r>
              <a:rPr lang="bg-BG" dirty="0"/>
              <a:t>Да направим същия бос, но като миниатюрен анимиран </a:t>
            </a:r>
            <a:r>
              <a:rPr lang="en-US" dirty="0"/>
              <a:t>GIF</a:t>
            </a:r>
            <a:r>
              <a:rPr lang="bg-BG" dirty="0"/>
              <a:t> на бял фон</a:t>
            </a:r>
          </a:p>
        </p:txBody>
      </p:sp>
    </p:spTree>
    <p:extLst>
      <p:ext uri="{BB962C8B-B14F-4D97-AF65-F5344CB8AC3E}">
        <p14:creationId xmlns:p14="http://schemas.microsoft.com/office/powerpoint/2010/main" val="33039301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1E49586-26D0-47B0-94C7-D154E047AA6E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При анимиран </a:t>
                </a:r>
                <a:r>
                  <a:rPr lang="en-US" dirty="0"/>
                  <a:t>GIF</a:t>
                </a:r>
              </a:p>
              <a:p>
                <a:pPr lvl="1"/>
                <a:r>
                  <a:rPr lang="bg-BG" dirty="0"/>
                  <a:t>Добре е анимацията да е пълен цикъл, за да започне точно където е свършила</a:t>
                </a:r>
              </a:p>
              <a:p>
                <a:pPr lvl="1"/>
                <a:r>
                  <a:rPr lang="bg-BG" dirty="0"/>
                  <a:t>Продължителност на анимацията  в </a:t>
                </a:r>
                <a:r>
                  <a:rPr lang="en-GB" dirty="0">
                    <a:solidFill>
                      <a:srgbClr val="FF388C"/>
                    </a:solidFill>
                  </a:rPr>
                  <a:t>duration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Скорост на анимацията </a:t>
                </a:r>
                <a14:m>
                  <m:oMath xmlns:m="http://schemas.openxmlformats.org/officeDocument/2006/math"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𝑑𝑢𝑟𝑎𝑡𝑖𝑜𝑛</m:t>
                    </m:r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Ъгъл на завъртане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bg-BG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bg-BG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𝑑𝑢𝑟𝑎𝑡𝑖𝑜𝑛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Размерът на кадъра е малък</a:t>
                </a:r>
              </a:p>
              <a:p>
                <a:pPr lvl="1"/>
                <a:r>
                  <a:rPr lang="bg-BG" dirty="0"/>
                  <a:t>Махаме земята и пилоните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1E49586-26D0-47B0-94C7-D154E047AA6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7046315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B5649F-9E89-47C4-91AE-D5405EE644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Глобален звук в сцена</a:t>
            </a:r>
          </a:p>
          <a:p>
            <a:pPr lvl="1"/>
            <a:r>
              <a:rPr lang="bg-BG" dirty="0"/>
              <a:t>Звукът няма конкретен източник</a:t>
            </a:r>
          </a:p>
          <a:p>
            <a:pPr lvl="1"/>
            <a:r>
              <a:rPr lang="bg-BG" dirty="0"/>
              <a:t>Създаваме уши за музиката с </a:t>
            </a:r>
            <a:r>
              <a:rPr lang="en-GB" dirty="0" err="1">
                <a:solidFill>
                  <a:srgbClr val="FF388C"/>
                </a:solidFill>
              </a:rPr>
              <a:t>AudioListener</a:t>
            </a:r>
            <a:endParaRPr lang="bg-BG" dirty="0">
              <a:solidFill>
                <a:srgbClr val="FF388C"/>
              </a:solidFill>
            </a:endParaRPr>
          </a:p>
          <a:p>
            <a:pPr lvl="2"/>
            <a:r>
              <a:rPr lang="bg-BG" dirty="0"/>
              <a:t>(няма връзка със слушателите на събития)</a:t>
            </a:r>
          </a:p>
          <a:p>
            <a:pPr lvl="1"/>
            <a:r>
              <a:rPr lang="bg-BG" dirty="0"/>
              <a:t>Създаваме самия аудио обект с </a:t>
            </a:r>
            <a:r>
              <a:rPr lang="en-GB" dirty="0">
                <a:solidFill>
                  <a:srgbClr val="FF388C"/>
                </a:solidFill>
              </a:rPr>
              <a:t>Audio</a:t>
            </a:r>
            <a:r>
              <a:rPr lang="bg-BG" dirty="0"/>
              <a:t> и параметър ушите</a:t>
            </a:r>
          </a:p>
          <a:p>
            <a:pPr lvl="1"/>
            <a:r>
              <a:rPr lang="bg-BG" dirty="0"/>
              <a:t>Зареждаме музиката с </a:t>
            </a:r>
            <a:r>
              <a:rPr lang="en-US" dirty="0">
                <a:solidFill>
                  <a:srgbClr val="FF388C"/>
                </a:solidFill>
              </a:rPr>
              <a:t>load</a:t>
            </a:r>
            <a:r>
              <a:rPr lang="en-US" dirty="0"/>
              <a:t> </a:t>
            </a:r>
            <a:r>
              <a:rPr lang="bg-BG" dirty="0"/>
              <a:t>на </a:t>
            </a:r>
            <a:r>
              <a:rPr lang="en-GB" dirty="0" err="1">
                <a:solidFill>
                  <a:srgbClr val="FF388C"/>
                </a:solidFill>
              </a:rPr>
              <a:t>AudioLoader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Зареждането е асинхронно и когато приключи, се вика наша функция </a:t>
            </a:r>
            <a:r>
              <a:rPr lang="en-US" dirty="0">
                <a:solidFill>
                  <a:srgbClr val="FF388C"/>
                </a:solidFill>
              </a:rPr>
              <a:t>onloaded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Тя зарежда прочетените данни в аудио обекта и той вече е готов за активиране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7578167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F04608-94B0-4DD1-A963-239888656B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Конверсия до </a:t>
            </a:r>
            <a:r>
              <a:rPr lang="en-US" dirty="0"/>
              <a:t>GIF</a:t>
            </a:r>
          </a:p>
          <a:p>
            <a:pPr lvl="1"/>
            <a:r>
              <a:rPr lang="bg-BG" dirty="0"/>
              <a:t>Използван е </a:t>
            </a:r>
            <a:r>
              <a:rPr lang="en-GB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ezgif.com/video-to-gif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Полученият </a:t>
            </a:r>
            <a:r>
              <a:rPr lang="en-US" dirty="0"/>
              <a:t>GIF</a:t>
            </a:r>
            <a:r>
              <a:rPr lang="bg-BG" dirty="0"/>
              <a:t> после е оптимизиран леко</a:t>
            </a:r>
          </a:p>
          <a:p>
            <a:pPr lvl="1"/>
            <a:r>
              <a:rPr lang="bg-BG" dirty="0"/>
              <a:t>Пробва в нормална страница, напълнена с текст от </a:t>
            </a:r>
            <a:r>
              <a:rPr lang="en-GB" dirty="0">
                <a:solidFill>
                  <a:srgbClr val="FF388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www.lipsum.com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endParaRPr lang="bg-BG" dirty="0"/>
          </a:p>
          <a:p>
            <a:endParaRPr lang="bg-BG" dirty="0"/>
          </a:p>
        </p:txBody>
      </p:sp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761F4412-735D-4800-BBF0-AD442ABEA7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3048000"/>
            <a:ext cx="3657601" cy="19850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hlinkClick r:id="rId6" action="ppaction://hlinkfile"/>
            <a:extLst>
              <a:ext uri="{FF2B5EF4-FFF2-40B4-BE49-F238E27FC236}">
                <a16:creationId xmlns:a16="http://schemas.microsoft.com/office/drawing/2014/main" id="{7240988F-2333-4067-AE02-C70B05EADC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399" y="3048003"/>
            <a:ext cx="3657601" cy="198501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E581EC1-0CEF-4C66-B388-4B60496A13EA}"/>
              </a:ext>
            </a:extLst>
          </p:cNvPr>
          <p:cNvGrpSpPr/>
          <p:nvPr/>
        </p:nvGrpSpPr>
        <p:grpSpPr>
          <a:xfrm>
            <a:off x="2590800" y="5033013"/>
            <a:ext cx="1417741" cy="1319018"/>
            <a:chOff x="486281" y="1887979"/>
            <a:chExt cx="1417741" cy="2330570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1143A791-09F6-483E-ADFF-22783BE618D3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092980"/>
              <a:ext cx="1417741" cy="112556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Генериране с </a:t>
              </a:r>
              <a:r>
                <a:rPr lang="en-US" sz="1800" b="0" dirty="0">
                  <a:solidFill>
                    <a:schemeClr val="bg1"/>
                  </a:solidFill>
                </a:rPr>
                <a:t>Three.js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A3FC55D-53C2-49B6-9D16-60032A4C3F1D}"/>
                </a:ext>
              </a:extLst>
            </p:cNvPr>
            <p:cNvCxnSpPr>
              <a:cxnSpLocks/>
            </p:cNvCxnSpPr>
            <p:nvPr/>
          </p:nvCxnSpPr>
          <p:spPr>
            <a:xfrm>
              <a:off x="486282" y="1887979"/>
              <a:ext cx="0" cy="233057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B057E6C-A333-4F06-8E82-BD4BBD8B7D4B}"/>
              </a:ext>
            </a:extLst>
          </p:cNvPr>
          <p:cNvGrpSpPr/>
          <p:nvPr/>
        </p:nvGrpSpPr>
        <p:grpSpPr>
          <a:xfrm>
            <a:off x="5098882" y="5033013"/>
            <a:ext cx="1417741" cy="1319018"/>
            <a:chOff x="486281" y="1887979"/>
            <a:chExt cx="1417741" cy="2330570"/>
          </a:xfrm>
        </p:grpSpPr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B7918FED-7180-474F-9963-9D13D7C2E493}"/>
                </a:ext>
              </a:extLst>
            </p:cNvPr>
            <p:cNvSpPr txBox="1">
              <a:spLocks/>
            </p:cNvSpPr>
            <p:nvPr/>
          </p:nvSpPr>
          <p:spPr>
            <a:xfrm>
              <a:off x="486281" y="3092980"/>
              <a:ext cx="1417741" cy="112556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Проверка в страница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2D9F1E3-2677-4095-AA0E-6648D91E2E04}"/>
                </a:ext>
              </a:extLst>
            </p:cNvPr>
            <p:cNvCxnSpPr>
              <a:cxnSpLocks/>
            </p:cNvCxnSpPr>
            <p:nvPr/>
          </p:nvCxnSpPr>
          <p:spPr>
            <a:xfrm>
              <a:off x="1891409" y="1887979"/>
              <a:ext cx="0" cy="233057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84629807"/>
      </p:ext>
    </p:extLst>
  </p:cSld>
  <p:clrMapOvr>
    <a:masterClrMapping/>
  </p:clrMapOvr>
  <p:transition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BED21-791D-44C1-BC05-BDF884944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Създаване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модели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07950-D662-405C-8B39-4E77C3D3AB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Модел на вирус</a:t>
            </a:r>
          </a:p>
          <a:p>
            <a:pPr lvl="1"/>
            <a:r>
              <a:rPr lang="bg-BG" dirty="0"/>
              <a:t>Програмно създаден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файл в </a:t>
            </a:r>
            <a:r>
              <a:rPr lang="en-US" dirty="0"/>
              <a:t>GLTF</a:t>
            </a:r>
            <a:r>
              <a:rPr lang="bg-BG" dirty="0"/>
              <a:t> формат</a:t>
            </a:r>
          </a:p>
          <a:p>
            <a:pPr lvl="1"/>
            <a:r>
              <a:rPr lang="bg-BG" dirty="0" err="1"/>
              <a:t>Икосаедър</a:t>
            </a:r>
            <a:r>
              <a:rPr lang="bg-BG" dirty="0"/>
              <a:t> с долепени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20</a:t>
            </a:r>
            <a:r>
              <a:rPr lang="bg-BG" dirty="0"/>
              <a:t> пилона</a:t>
            </a:r>
          </a:p>
          <a:p>
            <a:pPr lvl="1"/>
            <a:r>
              <a:rPr lang="bg-BG" dirty="0"/>
              <a:t>Върховете им са свързани с додекаедър</a:t>
            </a:r>
          </a:p>
          <a:p>
            <a:pPr lvl="1"/>
            <a:endParaRPr lang="bg-B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D92FD3-CB8A-415B-8F8D-A137AD32CF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3733800"/>
            <a:ext cx="3890963" cy="263197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3F7B8AC-46E3-4335-8C28-D3CA4E17661C}"/>
              </a:ext>
            </a:extLst>
          </p:cNvPr>
          <p:cNvCxnSpPr>
            <a:cxnSpLocks/>
          </p:cNvCxnSpPr>
          <p:nvPr/>
        </p:nvCxnSpPr>
        <p:spPr>
          <a:xfrm flipH="1">
            <a:off x="5069682" y="4404360"/>
            <a:ext cx="198120" cy="193040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5CFCA3C-CE29-46D8-B2BC-6E31609C5213}"/>
              </a:ext>
            </a:extLst>
          </p:cNvPr>
          <p:cNvCxnSpPr>
            <a:cxnSpLocks/>
          </p:cNvCxnSpPr>
          <p:nvPr/>
        </p:nvCxnSpPr>
        <p:spPr>
          <a:xfrm>
            <a:off x="3884010" y="4462272"/>
            <a:ext cx="658368" cy="249936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4E6A125-EF0A-4F84-B8F5-784AADBDFCE2}"/>
              </a:ext>
            </a:extLst>
          </p:cNvPr>
          <p:cNvCxnSpPr>
            <a:cxnSpLocks/>
          </p:cNvCxnSpPr>
          <p:nvPr/>
        </p:nvCxnSpPr>
        <p:spPr>
          <a:xfrm flipV="1">
            <a:off x="3545682" y="5187696"/>
            <a:ext cx="899160" cy="656937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9704A9C-DCE5-4BA1-9591-CC72A9271D63}"/>
              </a:ext>
            </a:extLst>
          </p:cNvPr>
          <p:cNvCxnSpPr>
            <a:cxnSpLocks/>
          </p:cNvCxnSpPr>
          <p:nvPr/>
        </p:nvCxnSpPr>
        <p:spPr>
          <a:xfrm flipH="1" flipV="1">
            <a:off x="5298282" y="5114545"/>
            <a:ext cx="744141" cy="550155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574685D5-9E42-404A-A230-D5025DCBBBDC}"/>
              </a:ext>
            </a:extLst>
          </p:cNvPr>
          <p:cNvSpPr/>
          <p:nvPr/>
        </p:nvSpPr>
        <p:spPr>
          <a:xfrm rot="19411313">
            <a:off x="4842103" y="4320726"/>
            <a:ext cx="459537" cy="566671"/>
          </a:xfrm>
          <a:prstGeom prst="ellipse">
            <a:avLst/>
          </a:prstGeom>
          <a:noFill/>
          <a:ln w="3175">
            <a:solidFill>
              <a:srgbClr val="FF388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087894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D5B32B-9AED-4250-B9C5-0E2A2DB4A6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Създаване на </a:t>
            </a:r>
            <a:r>
              <a:rPr lang="en-US" dirty="0"/>
              <a:t>GLTF</a:t>
            </a:r>
            <a:r>
              <a:rPr lang="bg-BG" dirty="0"/>
              <a:t> файл</a:t>
            </a:r>
            <a:endParaRPr lang="en-US" dirty="0"/>
          </a:p>
          <a:p>
            <a:pPr lvl="1"/>
            <a:r>
              <a:rPr lang="bg-BG" dirty="0"/>
              <a:t>Използваме класа </a:t>
            </a:r>
            <a:r>
              <a:rPr lang="en-GB" dirty="0" err="1">
                <a:solidFill>
                  <a:srgbClr val="FF388C"/>
                </a:solidFill>
              </a:rPr>
              <a:t>GLTFExporter</a:t>
            </a:r>
            <a:r>
              <a:rPr lang="bg-BG" dirty="0"/>
              <a:t> от папка </a:t>
            </a:r>
            <a:r>
              <a:rPr lang="en-GB" dirty="0">
                <a:solidFill>
                  <a:srgbClr val="FF388C"/>
                </a:solidFill>
              </a:rPr>
              <a:t>examples\</a:t>
            </a:r>
            <a:r>
              <a:rPr lang="en-GB" dirty="0" err="1">
                <a:solidFill>
                  <a:srgbClr val="FF388C"/>
                </a:solidFill>
              </a:rPr>
              <a:t>js</a:t>
            </a:r>
            <a:r>
              <a:rPr lang="en-GB" dirty="0">
                <a:solidFill>
                  <a:srgbClr val="FF388C"/>
                </a:solidFill>
              </a:rPr>
              <a:t>\exporters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 метода </a:t>
            </a:r>
            <a:r>
              <a:rPr lang="en-US" dirty="0">
                <a:solidFill>
                  <a:srgbClr val="FF388C"/>
                </a:solidFill>
              </a:rPr>
              <a:t>parse</a:t>
            </a:r>
            <a:r>
              <a:rPr lang="en-US" dirty="0"/>
              <a:t> </a:t>
            </a:r>
            <a:r>
              <a:rPr lang="bg-BG" dirty="0"/>
              <a:t>преобразуваме обекта </a:t>
            </a:r>
            <a:r>
              <a:rPr lang="en-US" dirty="0">
                <a:solidFill>
                  <a:srgbClr val="FF388C"/>
                </a:solidFill>
              </a:rPr>
              <a:t>virus</a:t>
            </a:r>
            <a:r>
              <a:rPr lang="bg-BG" dirty="0"/>
              <a:t> в масив от байтове и ги записваме в </a:t>
            </a:r>
            <a:r>
              <a:rPr lang="en-US" dirty="0">
                <a:solidFill>
                  <a:srgbClr val="FF388C"/>
                </a:solidFill>
              </a:rPr>
              <a:t>Blob</a:t>
            </a:r>
            <a:r>
              <a:rPr lang="bg-BG" dirty="0"/>
              <a:t> обект (в </a:t>
            </a:r>
            <a:r>
              <a:rPr lang="en-US" dirty="0"/>
              <a:t>Blob</a:t>
            </a:r>
            <a:r>
              <a:rPr lang="bg-BG" dirty="0"/>
              <a:t> се съхраняват неформатирани данни)</a:t>
            </a:r>
          </a:p>
          <a:p>
            <a:pPr lvl="1"/>
            <a:r>
              <a:rPr lang="bg-BG" dirty="0"/>
              <a:t>С </a:t>
            </a:r>
            <a:r>
              <a:rPr lang="en-GB" dirty="0" err="1">
                <a:solidFill>
                  <a:srgbClr val="FF388C"/>
                </a:solidFill>
              </a:rPr>
              <a:t>createObjectURL</a:t>
            </a:r>
            <a:r>
              <a:rPr lang="bg-BG" dirty="0"/>
              <a:t> създаваме линк към данните и го записваме в невидим </a:t>
            </a:r>
            <a:r>
              <a:rPr lang="en-US" dirty="0">
                <a:solidFill>
                  <a:srgbClr val="FF388C"/>
                </a:solidFill>
              </a:rPr>
              <a:t>&lt;a&gt;</a:t>
            </a:r>
            <a:r>
              <a:rPr lang="bg-BG" dirty="0"/>
              <a:t> таг</a:t>
            </a:r>
          </a:p>
          <a:p>
            <a:pPr lvl="1"/>
            <a:r>
              <a:rPr lang="bg-BG" dirty="0"/>
              <a:t>В </a:t>
            </a:r>
            <a:r>
              <a:rPr lang="en-US" dirty="0">
                <a:solidFill>
                  <a:srgbClr val="FF388C"/>
                </a:solidFill>
              </a:rPr>
              <a:t>download</a:t>
            </a:r>
            <a:r>
              <a:rPr lang="en-US" dirty="0"/>
              <a:t> </a:t>
            </a:r>
            <a:r>
              <a:rPr lang="bg-BG" dirty="0"/>
              <a:t>е името на файла, а с </a:t>
            </a:r>
            <a:r>
              <a:rPr lang="en-US" dirty="0">
                <a:solidFill>
                  <a:srgbClr val="FF388C"/>
                </a:solidFill>
              </a:rPr>
              <a:t>click</a:t>
            </a:r>
            <a:r>
              <a:rPr lang="bg-BG" dirty="0"/>
              <a:t> предизвикваме отварянето му – на него браузърът реагира с предложение за запис</a:t>
            </a:r>
          </a:p>
        </p:txBody>
      </p:sp>
    </p:spTree>
    <p:extLst>
      <p:ext uri="{BB962C8B-B14F-4D97-AF65-F5344CB8AC3E}">
        <p14:creationId xmlns:p14="http://schemas.microsoft.com/office/powerpoint/2010/main" val="2738119257"/>
      </p:ext>
    </p:extLst>
  </p:cSld>
  <p:clrMapOvr>
    <a:masterClrMapping/>
  </p:clrMapOvr>
  <p:transition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7DBAEC-ACAC-4C23-BEE3-A93FDE1775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Бутонът за запис е сгушен горе вляво</a:t>
            </a:r>
          </a:p>
          <a:p>
            <a:pPr lvl="1"/>
            <a:r>
              <a:rPr lang="bg-BG" dirty="0"/>
              <a:t>При ползване предлага да запишем </a:t>
            </a:r>
            <a:r>
              <a:rPr lang="en-US" dirty="0"/>
              <a:t>GLB</a:t>
            </a:r>
            <a:r>
              <a:rPr lang="bg-BG" dirty="0"/>
              <a:t> файл</a:t>
            </a:r>
            <a:r>
              <a:rPr lang="en-US" dirty="0"/>
              <a:t> (</a:t>
            </a:r>
            <a:r>
              <a:rPr lang="bg-BG" dirty="0"/>
              <a:t>това е </a:t>
            </a:r>
            <a:r>
              <a:rPr lang="en-US" dirty="0"/>
              <a:t>GLTF Binary</a:t>
            </a:r>
            <a:r>
              <a:rPr lang="bg-BG" dirty="0"/>
              <a:t> формат, не е текстов)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ABA4D37E-D59A-40C2-9562-D14DE5F6EC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83E3F1F-4D23-492E-964C-303352FF8FF6}"/>
              </a:ext>
            </a:extLst>
          </p:cNvPr>
          <p:cNvGrpSpPr/>
          <p:nvPr/>
        </p:nvGrpSpPr>
        <p:grpSpPr>
          <a:xfrm>
            <a:off x="1036321" y="2499361"/>
            <a:ext cx="609600" cy="786383"/>
            <a:chOff x="486282" y="2829091"/>
            <a:chExt cx="609600" cy="1389458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A65747B7-E9A8-455F-BDDB-4B473636C03D}"/>
                </a:ext>
              </a:extLst>
            </p:cNvPr>
            <p:cNvSpPr txBox="1">
              <a:spLocks/>
            </p:cNvSpPr>
            <p:nvPr/>
          </p:nvSpPr>
          <p:spPr>
            <a:xfrm>
              <a:off x="486282" y="3631531"/>
              <a:ext cx="609600" cy="58701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Тук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7A90568-3071-4B56-8D6E-0908C67FFDA1}"/>
                </a:ext>
              </a:extLst>
            </p:cNvPr>
            <p:cNvCxnSpPr>
              <a:cxnSpLocks/>
            </p:cNvCxnSpPr>
            <p:nvPr/>
          </p:nvCxnSpPr>
          <p:spPr>
            <a:xfrm>
              <a:off x="486282" y="2829091"/>
              <a:ext cx="0" cy="138945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057818337"/>
      </p:ext>
    </p:extLst>
  </p:cSld>
  <p:clrMapOvr>
    <a:masterClrMapping/>
  </p:clrMapOvr>
  <p:transition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411BDF-EE39-4C68-AC7A-D3E1EE5317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 проба</a:t>
            </a:r>
          </a:p>
          <a:p>
            <a:pPr lvl="1"/>
            <a:r>
              <a:rPr lang="bg-BG" dirty="0"/>
              <a:t>Зареждане на файла в </a:t>
            </a:r>
            <a:r>
              <a:rPr lang="en-US" dirty="0"/>
              <a:t>Blender</a:t>
            </a:r>
            <a:endParaRPr lang="bg-B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59A019-20D7-4475-85B6-655A33D1D2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16002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3780863"/>
      </p:ext>
    </p:extLst>
  </p:cSld>
  <p:clrMapOvr>
    <a:masterClrMapping/>
  </p:clrMapOvr>
  <p:transition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C5EF0FC-723F-43D5-8B0C-BA1487007795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Зареждане в </a:t>
                </a:r>
                <a:r>
                  <a:rPr lang="en-US" dirty="0"/>
                  <a:t>Three.js Editor</a:t>
                </a:r>
              </a:p>
              <a:p>
                <a:pPr lvl="1"/>
                <a:r>
                  <a:rPr lang="bg-BG" dirty="0"/>
                  <a:t>Първоначално е чисто черен обект</a:t>
                </a:r>
              </a:p>
              <a:p>
                <a:pPr lvl="1"/>
                <a:r>
                  <a:rPr lang="bg-BG" dirty="0"/>
                  <a:t>Добавяме светлина с </a:t>
                </a:r>
                <a:r>
                  <a:rPr lang="en-US" dirty="0">
                    <a:solidFill>
                      <a:srgbClr val="FF388C"/>
                    </a:solidFill>
                  </a:rPr>
                  <a:t>Add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err="1">
                    <a:solidFill>
                      <a:srgbClr val="FF388C"/>
                    </a:solidFill>
                  </a:rPr>
                  <a:t>DirectionalLight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C5EF0FC-723F-43D5-8B0C-BA148700779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D85585C9-4B61-495C-B796-C35B5702EF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2854692"/>
      </p:ext>
    </p:extLst>
  </p:cSld>
  <p:clrMapOvr>
    <a:masterClrMapping/>
  </p:clrMapOvr>
  <p:transition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Въпроси и коментари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12284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6875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7BDA20-C96D-4EAB-AC9C-45ABDB90A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Добавено е летене с </a:t>
            </a:r>
            <a:r>
              <a:rPr lang="en-GB" dirty="0" err="1">
                <a:solidFill>
                  <a:srgbClr val="FF388C"/>
                </a:solidFill>
              </a:rPr>
              <a:t>FirstPersonControls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Глобалният звук не зависи от положението ни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527E46DB-AAA6-4677-AF7D-EF90CEE1EC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6658FE-8DA7-4D06-AAB9-0C5E43F3A1E5}"/>
              </a:ext>
            </a:extLst>
          </p:cNvPr>
          <p:cNvSpPr txBox="1"/>
          <p:nvPr/>
        </p:nvSpPr>
        <p:spPr>
          <a:xfrm>
            <a:off x="2236754" y="6334780"/>
            <a:ext cx="6904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Музика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: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And Then We Take Them Down Again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на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DoKashiteru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с лиценз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CC-BY-3.0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от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2009</a:t>
            </a:r>
            <a:endParaRPr lang="bg-BG" sz="1400" dirty="0">
              <a:solidFill>
                <a:schemeClr val="bg1">
                  <a:lumMod val="65000"/>
                </a:schemeClr>
              </a:solidFill>
            </a:endParaRPr>
          </a:p>
          <a:p>
            <a:pPr algn="r"/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Вокал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: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The White Cube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на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Сюзън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Джоузеф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с лиценз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CC-BY-3.0</a:t>
            </a:r>
            <a:r>
              <a:rPr lang="bg-BG" sz="1400" dirty="0">
                <a:solidFill>
                  <a:schemeClr val="bg1">
                    <a:lumMod val="65000"/>
                  </a:schemeClr>
                </a:solidFill>
              </a:rPr>
              <a:t> от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2009</a:t>
            </a:r>
            <a:endParaRPr lang="bg-BG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40653"/>
      </p:ext>
    </p:extLst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A81E94-FF55-4664-8D32-5AC732D5E1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Позиционен звук</a:t>
            </a:r>
          </a:p>
          <a:p>
            <a:pPr lvl="1"/>
            <a:r>
              <a:rPr lang="bg-BG" dirty="0"/>
              <a:t>Звукът има конкретен източник</a:t>
            </a:r>
          </a:p>
          <a:p>
            <a:pPr lvl="1"/>
            <a:r>
              <a:rPr lang="bg-BG" dirty="0"/>
              <a:t>Ушите (</a:t>
            </a:r>
            <a:r>
              <a:rPr lang="en-GB" dirty="0" err="1">
                <a:solidFill>
                  <a:srgbClr val="FF388C"/>
                </a:solidFill>
              </a:rPr>
              <a:t>AudioListener</a:t>
            </a:r>
            <a:r>
              <a:rPr lang="bg-BG" dirty="0"/>
              <a:t>) са сложени в камерата</a:t>
            </a:r>
          </a:p>
          <a:p>
            <a:pPr lvl="1"/>
            <a:r>
              <a:rPr lang="bg-BG" dirty="0"/>
              <a:t>Аудио обектът е с </a:t>
            </a:r>
            <a:r>
              <a:rPr lang="en-US" dirty="0">
                <a:solidFill>
                  <a:srgbClr val="FF388C"/>
                </a:solidFill>
              </a:rPr>
              <a:t>Positional</a:t>
            </a:r>
            <a:r>
              <a:rPr lang="en-GB" dirty="0">
                <a:solidFill>
                  <a:srgbClr val="FF388C"/>
                </a:solidFill>
              </a:rPr>
              <a:t>Audio</a:t>
            </a:r>
            <a:r>
              <a:rPr lang="bg-BG" dirty="0"/>
              <a:t> и е сложен в графичен обект, който излъчва звука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CF8662-417F-42AE-9359-F0B2CE44C50A}"/>
              </a:ext>
            </a:extLst>
          </p:cNvPr>
          <p:cNvSpPr/>
          <p:nvPr/>
        </p:nvSpPr>
        <p:spPr>
          <a:xfrm>
            <a:off x="1828800" y="4339614"/>
            <a:ext cx="9144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694C02-B61A-4403-9C1A-C373BA6C20B1}"/>
              </a:ext>
            </a:extLst>
          </p:cNvPr>
          <p:cNvGrpSpPr/>
          <p:nvPr/>
        </p:nvGrpSpPr>
        <p:grpSpPr>
          <a:xfrm rot="16200000">
            <a:off x="7885790" y="4603423"/>
            <a:ext cx="776810" cy="386781"/>
            <a:chOff x="4003337" y="5611688"/>
            <a:chExt cx="1137327" cy="56628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74DF948-8779-4337-A39F-8C3BE70DD08A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B6B1376-D621-458C-9530-1D215ABDB996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E6F3298-8BD0-46AC-ADE2-59A49889C3CE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B52D0E0-9001-481B-83CF-A8C0B75429A6}"/>
              </a:ext>
            </a:extLst>
          </p:cNvPr>
          <p:cNvGrpSpPr/>
          <p:nvPr/>
        </p:nvGrpSpPr>
        <p:grpSpPr>
          <a:xfrm rot="16200000">
            <a:off x="3843586" y="4603421"/>
            <a:ext cx="776810" cy="386781"/>
            <a:chOff x="4003337" y="5611688"/>
            <a:chExt cx="1137327" cy="56628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59C1127-7251-4957-A132-FEC3CB502BF7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1AA054A-3642-437A-A8BE-3539E9E55B32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8156EBB-54AB-4B95-97A0-0AC3F1E3B5BC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8F12B4-D645-443A-93A1-2BE56420D97F}"/>
              </a:ext>
            </a:extLst>
          </p:cNvPr>
          <p:cNvGrpSpPr/>
          <p:nvPr/>
        </p:nvGrpSpPr>
        <p:grpSpPr>
          <a:xfrm rot="16200000">
            <a:off x="2369737" y="6047604"/>
            <a:ext cx="776810" cy="386781"/>
            <a:chOff x="4003337" y="5611688"/>
            <a:chExt cx="1137327" cy="566285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0939A3E-ACF8-439C-AF6D-1CA2D5EB8198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1383EF5-ADE9-442E-9D0D-5994557405ED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219510F-00C0-425E-85DD-B8BE6F1F570E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12472EF-2B0F-4A67-A8B5-AB6F8227EE37}"/>
              </a:ext>
            </a:extLst>
          </p:cNvPr>
          <p:cNvGrpSpPr/>
          <p:nvPr/>
        </p:nvGrpSpPr>
        <p:grpSpPr>
          <a:xfrm rot="16200000">
            <a:off x="2397318" y="3166815"/>
            <a:ext cx="776810" cy="386781"/>
            <a:chOff x="4003337" y="5611688"/>
            <a:chExt cx="1137327" cy="566285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0B9B794-6953-4E5E-A5B3-0602283ADB5E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AF2C602-E497-4852-8439-38B46308885A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E273144-A7A3-46AD-BF05-A08618B1F56B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8B6B03-692B-418F-9D07-8C70588D3145}"/>
              </a:ext>
            </a:extLst>
          </p:cNvPr>
          <p:cNvGrpSpPr/>
          <p:nvPr/>
        </p:nvGrpSpPr>
        <p:grpSpPr>
          <a:xfrm>
            <a:off x="6406449" y="4972031"/>
            <a:ext cx="1239743" cy="958457"/>
            <a:chOff x="-252174" y="3153870"/>
            <a:chExt cx="1239743" cy="1693495"/>
          </a:xfrm>
        </p:grpSpPr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id="{7A08A04C-2CD1-41F4-9B1D-F6DD2078141B}"/>
                </a:ext>
              </a:extLst>
            </p:cNvPr>
            <p:cNvSpPr txBox="1">
              <a:spLocks/>
            </p:cNvSpPr>
            <p:nvPr/>
          </p:nvSpPr>
          <p:spPr>
            <a:xfrm>
              <a:off x="-252174" y="4218551"/>
              <a:ext cx="1236920" cy="62881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Слаб звук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00F6681-5C85-4981-95A7-A1E844A412A5}"/>
                </a:ext>
              </a:extLst>
            </p:cNvPr>
            <p:cNvCxnSpPr>
              <a:cxnSpLocks/>
            </p:cNvCxnSpPr>
            <p:nvPr/>
          </p:nvCxnSpPr>
          <p:spPr>
            <a:xfrm>
              <a:off x="984745" y="3153870"/>
              <a:ext cx="2824" cy="169349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3AA1E5E-68CB-4A69-94FF-56B2E43C82E8}"/>
              </a:ext>
            </a:extLst>
          </p:cNvPr>
          <p:cNvGrpSpPr/>
          <p:nvPr/>
        </p:nvGrpSpPr>
        <p:grpSpPr>
          <a:xfrm>
            <a:off x="3731389" y="3255934"/>
            <a:ext cx="797777" cy="1286606"/>
            <a:chOff x="-87512" y="4218549"/>
            <a:chExt cx="797777" cy="2273300"/>
          </a:xfrm>
        </p:grpSpPr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id="{06A98BE0-4B40-438B-972D-FBD415E4CB37}"/>
                </a:ext>
              </a:extLst>
            </p:cNvPr>
            <p:cNvSpPr txBox="1">
              <a:spLocks/>
            </p:cNvSpPr>
            <p:nvPr/>
          </p:nvSpPr>
          <p:spPr>
            <a:xfrm>
              <a:off x="-81972" y="4218549"/>
              <a:ext cx="792237" cy="109447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Силен звук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7B08970-1E4B-488A-A3BC-A0CE79D590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87512" y="4218551"/>
              <a:ext cx="0" cy="22732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7796872-9619-426B-BCAF-B8D79D62288D}"/>
              </a:ext>
            </a:extLst>
          </p:cNvPr>
          <p:cNvGrpSpPr/>
          <p:nvPr/>
        </p:nvGrpSpPr>
        <p:grpSpPr>
          <a:xfrm>
            <a:off x="304800" y="3374593"/>
            <a:ext cx="1902933" cy="604913"/>
            <a:chOff x="412149" y="3149730"/>
            <a:chExt cx="1902933" cy="1068819"/>
          </a:xfrm>
        </p:grpSpPr>
        <p:sp>
          <p:nvSpPr>
            <p:cNvPr id="57" name="Text Placeholder 2">
              <a:extLst>
                <a:ext uri="{FF2B5EF4-FFF2-40B4-BE49-F238E27FC236}">
                  <a16:creationId xmlns:a16="http://schemas.microsoft.com/office/drawing/2014/main" id="{A6C8B708-394E-41D3-BB69-D103A73EA754}"/>
                </a:ext>
              </a:extLst>
            </p:cNvPr>
            <p:cNvSpPr txBox="1">
              <a:spLocks/>
            </p:cNvSpPr>
            <p:nvPr/>
          </p:nvSpPr>
          <p:spPr>
            <a:xfrm>
              <a:off x="412149" y="3149730"/>
              <a:ext cx="953642" cy="10688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Звук отляво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886111D-9AD5-44B4-9269-E18F0D7BC36E}"/>
                </a:ext>
              </a:extLst>
            </p:cNvPr>
            <p:cNvCxnSpPr>
              <a:cxnSpLocks/>
            </p:cNvCxnSpPr>
            <p:nvPr/>
          </p:nvCxnSpPr>
          <p:spPr>
            <a:xfrm>
              <a:off x="412149" y="4218549"/>
              <a:ext cx="190293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D3BAFF2-17BA-4A8C-97AE-A6B4AA0183A8}"/>
              </a:ext>
            </a:extLst>
          </p:cNvPr>
          <p:cNvGrpSpPr/>
          <p:nvPr/>
        </p:nvGrpSpPr>
        <p:grpSpPr>
          <a:xfrm>
            <a:off x="2669910" y="5574602"/>
            <a:ext cx="2039499" cy="634834"/>
            <a:chOff x="-564326" y="1957015"/>
            <a:chExt cx="2039499" cy="1121686"/>
          </a:xfrm>
        </p:grpSpPr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id="{1BC5F2A4-4408-4399-B94B-6835DC71D80C}"/>
                </a:ext>
              </a:extLst>
            </p:cNvPr>
            <p:cNvSpPr txBox="1">
              <a:spLocks/>
            </p:cNvSpPr>
            <p:nvPr/>
          </p:nvSpPr>
          <p:spPr>
            <a:xfrm>
              <a:off x="417080" y="1957015"/>
              <a:ext cx="1058093" cy="112168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Звук отдясно</a:t>
              </a: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146A0DD-589F-4D14-82EF-B3E996078234}"/>
                </a:ext>
              </a:extLst>
            </p:cNvPr>
            <p:cNvCxnSpPr>
              <a:cxnSpLocks/>
            </p:cNvCxnSpPr>
            <p:nvPr/>
          </p:nvCxnSpPr>
          <p:spPr>
            <a:xfrm>
              <a:off x="-564326" y="1957015"/>
              <a:ext cx="203949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F1F4DDD-DA1E-45C7-BEBA-00BD32597724}"/>
              </a:ext>
            </a:extLst>
          </p:cNvPr>
          <p:cNvGrpSpPr/>
          <p:nvPr/>
        </p:nvGrpSpPr>
        <p:grpSpPr>
          <a:xfrm>
            <a:off x="6722729" y="4204173"/>
            <a:ext cx="1198626" cy="1198626"/>
            <a:chOff x="4806198" y="2676485"/>
            <a:chExt cx="3326257" cy="3326257"/>
          </a:xfrm>
        </p:grpSpPr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27F1C7F2-DBCD-4334-9F80-33B943D2623D}"/>
                </a:ext>
              </a:extLst>
            </p:cNvPr>
            <p:cNvSpPr/>
            <p:nvPr/>
          </p:nvSpPr>
          <p:spPr>
            <a:xfrm>
              <a:off x="4806198" y="2676485"/>
              <a:ext cx="3326257" cy="3326257"/>
            </a:xfrm>
            <a:prstGeom prst="arc">
              <a:avLst>
                <a:gd name="adj1" fmla="val 20012369"/>
                <a:gd name="adj2" fmla="val 160014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3" name="Arc 62">
              <a:extLst>
                <a:ext uri="{FF2B5EF4-FFF2-40B4-BE49-F238E27FC236}">
                  <a16:creationId xmlns:a16="http://schemas.microsoft.com/office/drawing/2014/main" id="{A64BD596-20BE-498B-85F7-126C63AE2160}"/>
                </a:ext>
              </a:extLst>
            </p:cNvPr>
            <p:cNvSpPr/>
            <p:nvPr/>
          </p:nvSpPr>
          <p:spPr>
            <a:xfrm>
              <a:off x="4888968" y="2955642"/>
              <a:ext cx="2748973" cy="2748973"/>
            </a:xfrm>
            <a:prstGeom prst="arc">
              <a:avLst>
                <a:gd name="adj1" fmla="val 20288300"/>
                <a:gd name="adj2" fmla="val 137146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4" name="Arc 63">
              <a:extLst>
                <a:ext uri="{FF2B5EF4-FFF2-40B4-BE49-F238E27FC236}">
                  <a16:creationId xmlns:a16="http://schemas.microsoft.com/office/drawing/2014/main" id="{EA4961C0-9CD3-49B8-8E9F-13922044FF04}"/>
                </a:ext>
              </a:extLst>
            </p:cNvPr>
            <p:cNvSpPr/>
            <p:nvPr/>
          </p:nvSpPr>
          <p:spPr>
            <a:xfrm>
              <a:off x="4969274" y="3194189"/>
              <a:ext cx="2271879" cy="2271879"/>
            </a:xfrm>
            <a:prstGeom prst="arc">
              <a:avLst>
                <a:gd name="adj1" fmla="val 20486369"/>
                <a:gd name="adj2" fmla="val 116680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ADA28A69-E7AB-4D20-AF8F-6500DF14ED24}"/>
                </a:ext>
              </a:extLst>
            </p:cNvPr>
            <p:cNvSpPr/>
            <p:nvPr/>
          </p:nvSpPr>
          <p:spPr>
            <a:xfrm>
              <a:off x="5181583" y="3458735"/>
              <a:ext cx="1706897" cy="1706897"/>
            </a:xfrm>
            <a:prstGeom prst="arc">
              <a:avLst>
                <a:gd name="adj1" fmla="val 20709530"/>
                <a:gd name="adj2" fmla="val 1134709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3BCD4AB-8B63-4D18-8902-518D41E251D3}"/>
              </a:ext>
            </a:extLst>
          </p:cNvPr>
          <p:cNvGrpSpPr/>
          <p:nvPr/>
        </p:nvGrpSpPr>
        <p:grpSpPr>
          <a:xfrm>
            <a:off x="2737242" y="4224311"/>
            <a:ext cx="1198626" cy="1198626"/>
            <a:chOff x="4806198" y="2676485"/>
            <a:chExt cx="3326257" cy="3326257"/>
          </a:xfrm>
        </p:grpSpPr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9C428B08-C796-47A3-9C02-5A1CD80347DC}"/>
                </a:ext>
              </a:extLst>
            </p:cNvPr>
            <p:cNvSpPr/>
            <p:nvPr/>
          </p:nvSpPr>
          <p:spPr>
            <a:xfrm>
              <a:off x="4806198" y="2676485"/>
              <a:ext cx="3326257" cy="3326257"/>
            </a:xfrm>
            <a:prstGeom prst="arc">
              <a:avLst>
                <a:gd name="adj1" fmla="val 20012369"/>
                <a:gd name="adj2" fmla="val 1600144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16BE697F-CE6C-4292-9FD9-3E98F61BC681}"/>
                </a:ext>
              </a:extLst>
            </p:cNvPr>
            <p:cNvSpPr/>
            <p:nvPr/>
          </p:nvSpPr>
          <p:spPr>
            <a:xfrm>
              <a:off x="4939717" y="2955642"/>
              <a:ext cx="2748973" cy="2748973"/>
            </a:xfrm>
            <a:prstGeom prst="arc">
              <a:avLst>
                <a:gd name="adj1" fmla="val 20288300"/>
                <a:gd name="adj2" fmla="val 1371463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12FE48B3-35DB-4F72-932F-4827938C3C49}"/>
                </a:ext>
              </a:extLst>
            </p:cNvPr>
            <p:cNvSpPr/>
            <p:nvPr/>
          </p:nvSpPr>
          <p:spPr>
            <a:xfrm>
              <a:off x="5036941" y="3194189"/>
              <a:ext cx="2271879" cy="2271879"/>
            </a:xfrm>
            <a:prstGeom prst="arc">
              <a:avLst>
                <a:gd name="adj1" fmla="val 20486369"/>
                <a:gd name="adj2" fmla="val 1166801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AA6C6BC1-CDD5-4383-BC9C-63E7E9B15093}"/>
                </a:ext>
              </a:extLst>
            </p:cNvPr>
            <p:cNvSpPr/>
            <p:nvPr/>
          </p:nvSpPr>
          <p:spPr>
            <a:xfrm>
              <a:off x="5245651" y="3458735"/>
              <a:ext cx="1706897" cy="1706897"/>
            </a:xfrm>
            <a:prstGeom prst="arc">
              <a:avLst>
                <a:gd name="adj1" fmla="val 20709530"/>
                <a:gd name="adj2" fmla="val 1134709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1BC3E3D-0044-451E-B1A0-65C23C2573DE}"/>
              </a:ext>
            </a:extLst>
          </p:cNvPr>
          <p:cNvGrpSpPr/>
          <p:nvPr/>
        </p:nvGrpSpPr>
        <p:grpSpPr>
          <a:xfrm rot="18000000">
            <a:off x="1637126" y="3761574"/>
            <a:ext cx="1203854" cy="1203144"/>
            <a:chOff x="5628777" y="2829687"/>
            <a:chExt cx="1203854" cy="1203144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407F44F-C39E-4B7B-95BB-C68A0B46E9F4}"/>
                </a:ext>
              </a:extLst>
            </p:cNvPr>
            <p:cNvGrpSpPr/>
            <p:nvPr/>
          </p:nvGrpSpPr>
          <p:grpSpPr>
            <a:xfrm>
              <a:off x="5634005" y="2834205"/>
              <a:ext cx="1198626" cy="1198626"/>
              <a:chOff x="4806198" y="2676485"/>
              <a:chExt cx="3326257" cy="3326257"/>
            </a:xfrm>
          </p:grpSpPr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19ACFFC7-15FE-46C8-84A1-2CF12DB003C7}"/>
                  </a:ext>
                </a:extLst>
              </p:cNvPr>
              <p:cNvSpPr/>
              <p:nvPr/>
            </p:nvSpPr>
            <p:spPr>
              <a:xfrm>
                <a:off x="4806198" y="2676485"/>
                <a:ext cx="3326257" cy="3326257"/>
              </a:xfrm>
              <a:prstGeom prst="arc">
                <a:avLst>
                  <a:gd name="adj1" fmla="val 20012369"/>
                  <a:gd name="adj2" fmla="val 1600144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FCA595EA-A915-4167-B394-6FE32FA9C025}"/>
                  </a:ext>
                </a:extLst>
              </p:cNvPr>
              <p:cNvSpPr/>
              <p:nvPr/>
            </p:nvSpPr>
            <p:spPr>
              <a:xfrm>
                <a:off x="4888967" y="2955642"/>
                <a:ext cx="2748973" cy="2748973"/>
              </a:xfrm>
              <a:prstGeom prst="arc">
                <a:avLst>
                  <a:gd name="adj1" fmla="val 20288300"/>
                  <a:gd name="adj2" fmla="val 1371463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81" name="Arc 80">
                <a:extLst>
                  <a:ext uri="{FF2B5EF4-FFF2-40B4-BE49-F238E27FC236}">
                    <a16:creationId xmlns:a16="http://schemas.microsoft.com/office/drawing/2014/main" id="{0E54AE22-259F-4B87-8223-1FBDA109BD56}"/>
                  </a:ext>
                </a:extLst>
              </p:cNvPr>
              <p:cNvSpPr/>
              <p:nvPr/>
            </p:nvSpPr>
            <p:spPr>
              <a:xfrm>
                <a:off x="5011566" y="3194189"/>
                <a:ext cx="2271879" cy="2271879"/>
              </a:xfrm>
              <a:prstGeom prst="arc">
                <a:avLst>
                  <a:gd name="adj1" fmla="val 20486369"/>
                  <a:gd name="adj2" fmla="val 1166801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82" name="Arc 81">
                <a:extLst>
                  <a:ext uri="{FF2B5EF4-FFF2-40B4-BE49-F238E27FC236}">
                    <a16:creationId xmlns:a16="http://schemas.microsoft.com/office/drawing/2014/main" id="{BECB4330-018E-4925-89DC-0C3828950E18}"/>
                  </a:ext>
                </a:extLst>
              </p:cNvPr>
              <p:cNvSpPr/>
              <p:nvPr/>
            </p:nvSpPr>
            <p:spPr>
              <a:xfrm>
                <a:off x="5245651" y="3458735"/>
                <a:ext cx="1706897" cy="1706897"/>
              </a:xfrm>
              <a:prstGeom prst="arc">
                <a:avLst>
                  <a:gd name="adj1" fmla="val 20709530"/>
                  <a:gd name="adj2" fmla="val 1134709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305AB69-CA12-4CDE-B059-639C241ACF51}"/>
                </a:ext>
              </a:extLst>
            </p:cNvPr>
            <p:cNvGrpSpPr/>
            <p:nvPr/>
          </p:nvGrpSpPr>
          <p:grpSpPr>
            <a:xfrm>
              <a:off x="5628777" y="2829687"/>
              <a:ext cx="1198626" cy="1198626"/>
              <a:chOff x="4806198" y="2676485"/>
              <a:chExt cx="3326257" cy="3326257"/>
            </a:xfrm>
          </p:grpSpPr>
          <p:sp>
            <p:nvSpPr>
              <p:cNvPr id="74" name="Arc 73">
                <a:extLst>
                  <a:ext uri="{FF2B5EF4-FFF2-40B4-BE49-F238E27FC236}">
                    <a16:creationId xmlns:a16="http://schemas.microsoft.com/office/drawing/2014/main" id="{C08806F5-686B-445B-B8E4-020FA922392D}"/>
                  </a:ext>
                </a:extLst>
              </p:cNvPr>
              <p:cNvSpPr/>
              <p:nvPr/>
            </p:nvSpPr>
            <p:spPr>
              <a:xfrm>
                <a:off x="4806198" y="2676485"/>
                <a:ext cx="3326257" cy="3326257"/>
              </a:xfrm>
              <a:prstGeom prst="arc">
                <a:avLst>
                  <a:gd name="adj1" fmla="val 21584287"/>
                  <a:gd name="adj2" fmla="val 1600144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75" name="Arc 74">
                <a:extLst>
                  <a:ext uri="{FF2B5EF4-FFF2-40B4-BE49-F238E27FC236}">
                    <a16:creationId xmlns:a16="http://schemas.microsoft.com/office/drawing/2014/main" id="{FBD84DF8-62D0-445D-9DF1-4F48401076C6}"/>
                  </a:ext>
                </a:extLst>
              </p:cNvPr>
              <p:cNvSpPr/>
              <p:nvPr/>
            </p:nvSpPr>
            <p:spPr>
              <a:xfrm>
                <a:off x="4888968" y="2955642"/>
                <a:ext cx="2748973" cy="2748973"/>
              </a:xfrm>
              <a:prstGeom prst="arc">
                <a:avLst>
                  <a:gd name="adj1" fmla="val 22626"/>
                  <a:gd name="adj2" fmla="val 1371463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76" name="Arc 75">
                <a:extLst>
                  <a:ext uri="{FF2B5EF4-FFF2-40B4-BE49-F238E27FC236}">
                    <a16:creationId xmlns:a16="http://schemas.microsoft.com/office/drawing/2014/main" id="{C69A9F4C-38C6-4BE9-ACFC-97C330B23FA0}"/>
                  </a:ext>
                </a:extLst>
              </p:cNvPr>
              <p:cNvSpPr/>
              <p:nvPr/>
            </p:nvSpPr>
            <p:spPr>
              <a:xfrm>
                <a:off x="5011570" y="3194189"/>
                <a:ext cx="2271879" cy="2271879"/>
              </a:xfrm>
              <a:prstGeom prst="arc">
                <a:avLst>
                  <a:gd name="adj1" fmla="val 13744"/>
                  <a:gd name="adj2" fmla="val 1166801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77" name="Arc 76">
                <a:extLst>
                  <a:ext uri="{FF2B5EF4-FFF2-40B4-BE49-F238E27FC236}">
                    <a16:creationId xmlns:a16="http://schemas.microsoft.com/office/drawing/2014/main" id="{A82C4964-7B0A-404E-8B3A-7FCD6F2B227E}"/>
                  </a:ext>
                </a:extLst>
              </p:cNvPr>
              <p:cNvSpPr/>
              <p:nvPr/>
            </p:nvSpPr>
            <p:spPr>
              <a:xfrm>
                <a:off x="5245651" y="3458735"/>
                <a:ext cx="1706897" cy="1706897"/>
              </a:xfrm>
              <a:prstGeom prst="arc">
                <a:avLst>
                  <a:gd name="adj1" fmla="val 99250"/>
                  <a:gd name="adj2" fmla="val 1134709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4F07D5A-B0D1-411D-8AEE-2C40670DCB75}"/>
              </a:ext>
            </a:extLst>
          </p:cNvPr>
          <p:cNvGrpSpPr/>
          <p:nvPr/>
        </p:nvGrpSpPr>
        <p:grpSpPr>
          <a:xfrm rot="3600000" flipV="1">
            <a:off x="1645308" y="4681234"/>
            <a:ext cx="1203854" cy="1203144"/>
            <a:chOff x="5628777" y="2829687"/>
            <a:chExt cx="1203854" cy="1203144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9ED3CA1A-8A70-45F8-8F68-D9FB2C64589E}"/>
                </a:ext>
              </a:extLst>
            </p:cNvPr>
            <p:cNvGrpSpPr/>
            <p:nvPr/>
          </p:nvGrpSpPr>
          <p:grpSpPr>
            <a:xfrm>
              <a:off x="5634005" y="2834205"/>
              <a:ext cx="1198626" cy="1198626"/>
              <a:chOff x="4806198" y="2676485"/>
              <a:chExt cx="3326257" cy="3326257"/>
            </a:xfrm>
          </p:grpSpPr>
          <p:sp>
            <p:nvSpPr>
              <p:cNvPr id="96" name="Arc 95">
                <a:extLst>
                  <a:ext uri="{FF2B5EF4-FFF2-40B4-BE49-F238E27FC236}">
                    <a16:creationId xmlns:a16="http://schemas.microsoft.com/office/drawing/2014/main" id="{721ADB03-411A-4452-812C-7B57F498BB0F}"/>
                  </a:ext>
                </a:extLst>
              </p:cNvPr>
              <p:cNvSpPr/>
              <p:nvPr/>
            </p:nvSpPr>
            <p:spPr>
              <a:xfrm>
                <a:off x="4806198" y="2676485"/>
                <a:ext cx="3326257" cy="3326257"/>
              </a:xfrm>
              <a:prstGeom prst="arc">
                <a:avLst>
                  <a:gd name="adj1" fmla="val 20012369"/>
                  <a:gd name="adj2" fmla="val 1600144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7" name="Arc 96">
                <a:extLst>
                  <a:ext uri="{FF2B5EF4-FFF2-40B4-BE49-F238E27FC236}">
                    <a16:creationId xmlns:a16="http://schemas.microsoft.com/office/drawing/2014/main" id="{33BA1337-5F3C-4761-9BCA-A3D7F9D81670}"/>
                  </a:ext>
                </a:extLst>
              </p:cNvPr>
              <p:cNvSpPr/>
              <p:nvPr/>
            </p:nvSpPr>
            <p:spPr>
              <a:xfrm>
                <a:off x="4888967" y="2955642"/>
                <a:ext cx="2748973" cy="2748973"/>
              </a:xfrm>
              <a:prstGeom prst="arc">
                <a:avLst>
                  <a:gd name="adj1" fmla="val 20288300"/>
                  <a:gd name="adj2" fmla="val 1371463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DB80EA2A-ABAB-4859-91FB-3A951D2AC324}"/>
                  </a:ext>
                </a:extLst>
              </p:cNvPr>
              <p:cNvSpPr/>
              <p:nvPr/>
            </p:nvSpPr>
            <p:spPr>
              <a:xfrm>
                <a:off x="5011566" y="3194189"/>
                <a:ext cx="2271879" cy="2271879"/>
              </a:xfrm>
              <a:prstGeom prst="arc">
                <a:avLst>
                  <a:gd name="adj1" fmla="val 20486369"/>
                  <a:gd name="adj2" fmla="val 1166801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9" name="Arc 98">
                <a:extLst>
                  <a:ext uri="{FF2B5EF4-FFF2-40B4-BE49-F238E27FC236}">
                    <a16:creationId xmlns:a16="http://schemas.microsoft.com/office/drawing/2014/main" id="{1FA8D44D-E468-49DF-AE7B-BB74117CC63C}"/>
                  </a:ext>
                </a:extLst>
              </p:cNvPr>
              <p:cNvSpPr/>
              <p:nvPr/>
            </p:nvSpPr>
            <p:spPr>
              <a:xfrm>
                <a:off x="5245651" y="3458735"/>
                <a:ext cx="1706897" cy="1706897"/>
              </a:xfrm>
              <a:prstGeom prst="arc">
                <a:avLst>
                  <a:gd name="adj1" fmla="val 20709530"/>
                  <a:gd name="adj2" fmla="val 1134709"/>
                </a:avLst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D1914598-3596-492F-AB1B-5B2E78DBE842}"/>
                </a:ext>
              </a:extLst>
            </p:cNvPr>
            <p:cNvGrpSpPr/>
            <p:nvPr/>
          </p:nvGrpSpPr>
          <p:grpSpPr>
            <a:xfrm>
              <a:off x="5628777" y="2829687"/>
              <a:ext cx="1198626" cy="1198626"/>
              <a:chOff x="4806198" y="2676485"/>
              <a:chExt cx="3326257" cy="3326257"/>
            </a:xfrm>
          </p:grpSpPr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A5FD2DFE-07AC-4469-B7E1-ACB7D2C11C34}"/>
                  </a:ext>
                </a:extLst>
              </p:cNvPr>
              <p:cNvSpPr/>
              <p:nvPr/>
            </p:nvSpPr>
            <p:spPr>
              <a:xfrm>
                <a:off x="4806198" y="2676485"/>
                <a:ext cx="3326257" cy="3326257"/>
              </a:xfrm>
              <a:prstGeom prst="arc">
                <a:avLst>
                  <a:gd name="adj1" fmla="val 21584287"/>
                  <a:gd name="adj2" fmla="val 1600144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3" name="Arc 92">
                <a:extLst>
                  <a:ext uri="{FF2B5EF4-FFF2-40B4-BE49-F238E27FC236}">
                    <a16:creationId xmlns:a16="http://schemas.microsoft.com/office/drawing/2014/main" id="{84C234F5-EC8D-45D2-A46C-31959C3E5FEE}"/>
                  </a:ext>
                </a:extLst>
              </p:cNvPr>
              <p:cNvSpPr/>
              <p:nvPr/>
            </p:nvSpPr>
            <p:spPr>
              <a:xfrm>
                <a:off x="4888968" y="2955642"/>
                <a:ext cx="2748973" cy="2748973"/>
              </a:xfrm>
              <a:prstGeom prst="arc">
                <a:avLst>
                  <a:gd name="adj1" fmla="val 22626"/>
                  <a:gd name="adj2" fmla="val 1371463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4" name="Arc 93">
                <a:extLst>
                  <a:ext uri="{FF2B5EF4-FFF2-40B4-BE49-F238E27FC236}">
                    <a16:creationId xmlns:a16="http://schemas.microsoft.com/office/drawing/2014/main" id="{79D1A59D-27B0-432F-9FA2-A7E25C2DCABB}"/>
                  </a:ext>
                </a:extLst>
              </p:cNvPr>
              <p:cNvSpPr/>
              <p:nvPr/>
            </p:nvSpPr>
            <p:spPr>
              <a:xfrm>
                <a:off x="5011570" y="3194189"/>
                <a:ext cx="2271879" cy="2271879"/>
              </a:xfrm>
              <a:prstGeom prst="arc">
                <a:avLst>
                  <a:gd name="adj1" fmla="val 13744"/>
                  <a:gd name="adj2" fmla="val 1166801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443E0F7E-BF4C-4556-8121-9E5BF7203660}"/>
                  </a:ext>
                </a:extLst>
              </p:cNvPr>
              <p:cNvSpPr/>
              <p:nvPr/>
            </p:nvSpPr>
            <p:spPr>
              <a:xfrm>
                <a:off x="5245651" y="3458735"/>
                <a:ext cx="1706897" cy="1706897"/>
              </a:xfrm>
              <a:prstGeom prst="arc">
                <a:avLst>
                  <a:gd name="adj1" fmla="val 99250"/>
                  <a:gd name="adj2" fmla="val 1134709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2405952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7BDA20-C96D-4EAB-AC9C-45ABDB90A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Бял куб</a:t>
            </a:r>
          </a:p>
          <a:p>
            <a:pPr lvl="1"/>
            <a:r>
              <a:rPr lang="bg-BG" dirty="0"/>
              <a:t>Белият куб излъчва музиката (защото в песента се пее за бял куб)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4C9BFEB7-5F32-4652-9E84-91C1A046D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DA673C3-0EFA-41C1-A9F0-D252467ED888}"/>
              </a:ext>
            </a:extLst>
          </p:cNvPr>
          <p:cNvGrpSpPr/>
          <p:nvPr/>
        </p:nvGrpSpPr>
        <p:grpSpPr>
          <a:xfrm>
            <a:off x="4114800" y="2856768"/>
            <a:ext cx="1450211" cy="1296863"/>
            <a:chOff x="-87512" y="4218549"/>
            <a:chExt cx="1450211" cy="229142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19C47A22-7C02-48DB-A244-2CD0F5403AA7}"/>
                </a:ext>
              </a:extLst>
            </p:cNvPr>
            <p:cNvSpPr txBox="1">
              <a:spLocks/>
            </p:cNvSpPr>
            <p:nvPr/>
          </p:nvSpPr>
          <p:spPr>
            <a:xfrm>
              <a:off x="-81972" y="4218549"/>
              <a:ext cx="1444671" cy="109447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Звукът идва от тук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4640881-A8DF-4580-9E5D-49FDACE06E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87512" y="4218551"/>
              <a:ext cx="23806" cy="229142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192987961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12547</TotalTime>
  <Words>2232</Words>
  <Application>Microsoft Office PowerPoint</Application>
  <PresentationFormat>On-screen Show (4:3)</PresentationFormat>
  <Paragraphs>299</Paragraphs>
  <Slides>67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8" baseType="lpstr">
      <vt:lpstr>Arial</vt:lpstr>
      <vt:lpstr>Arial Black</vt:lpstr>
      <vt:lpstr>Calibri</vt:lpstr>
      <vt:lpstr>Calibri Light</vt:lpstr>
      <vt:lpstr>Cambria</vt:lpstr>
      <vt:lpstr>Cambria Math</vt:lpstr>
      <vt:lpstr>Candara</vt:lpstr>
      <vt:lpstr>Verdana</vt:lpstr>
      <vt:lpstr>Wingdings</vt:lpstr>
      <vt:lpstr>Wingdings 2</vt:lpstr>
      <vt:lpstr>Custom Design</vt:lpstr>
      <vt:lpstr>проф. д-р Павел Бойчев    КИТ-ФМИ-СУ    2021</vt:lpstr>
      <vt:lpstr>PowerPoint Presentation</vt:lpstr>
      <vt:lpstr>PowerPoint Presentation</vt:lpstr>
      <vt:lpstr>3D аудио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Зареждачи (loader-и)</vt:lpstr>
      <vt:lpstr>PowerPoint Presentation</vt:lpstr>
      <vt:lpstr>Експеримент 1</vt:lpstr>
      <vt:lpstr>PowerPoint Presentation</vt:lpstr>
      <vt:lpstr>PowerPoint Presentation</vt:lpstr>
      <vt:lpstr>PowerPoint Presentation</vt:lpstr>
      <vt:lpstr>Експеримент 2</vt:lpstr>
      <vt:lpstr>PowerPoint Presentation</vt:lpstr>
      <vt:lpstr>PowerPoint Presentation</vt:lpstr>
      <vt:lpstr>PowerPoint Presentation</vt:lpstr>
      <vt:lpstr>Външни анимации</vt:lpstr>
      <vt:lpstr>Пирует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Модели с анимации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Няколко модела</vt:lpstr>
      <vt:lpstr>PowerPoint Presentation</vt:lpstr>
      <vt:lpstr>PowerPoint Presentation</vt:lpstr>
      <vt:lpstr>PowerPoint Presentation</vt:lpstr>
      <vt:lpstr>PowerPoint Presentation</vt:lpstr>
      <vt:lpstr>Проблемен модел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Друг проблемен модел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Записване на модели</vt:lpstr>
      <vt:lpstr>Видеоклипове</vt:lpstr>
      <vt:lpstr>PowerPoint Presentation</vt:lpstr>
      <vt:lpstr>PowerPoint Presentation</vt:lpstr>
      <vt:lpstr>PowerPoint Presentation</vt:lpstr>
      <vt:lpstr>Кратка анимация</vt:lpstr>
      <vt:lpstr>PowerPoint Presentation</vt:lpstr>
      <vt:lpstr>PowerPoint Presentation</vt:lpstr>
      <vt:lpstr>Създаване 3D модели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601</cp:revision>
  <dcterms:created xsi:type="dcterms:W3CDTF">2013-12-13T09:03:57Z</dcterms:created>
  <dcterms:modified xsi:type="dcterms:W3CDTF">2021-04-20T19:49:53Z</dcterms:modified>
</cp:coreProperties>
</file>