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24"/>
  </p:notesMasterIdLst>
  <p:sldIdLst>
    <p:sldId id="444" r:id="rId2"/>
    <p:sldId id="445" r:id="rId3"/>
    <p:sldId id="446" r:id="rId4"/>
    <p:sldId id="467" r:id="rId5"/>
    <p:sldId id="447" r:id="rId6"/>
    <p:sldId id="468" r:id="rId7"/>
    <p:sldId id="449" r:id="rId8"/>
    <p:sldId id="450" r:id="rId9"/>
    <p:sldId id="451" r:id="rId10"/>
    <p:sldId id="461" r:id="rId11"/>
    <p:sldId id="469" r:id="rId12"/>
    <p:sldId id="452" r:id="rId13"/>
    <p:sldId id="464" r:id="rId14"/>
    <p:sldId id="453" r:id="rId15"/>
    <p:sldId id="465" r:id="rId16"/>
    <p:sldId id="454" r:id="rId17"/>
    <p:sldId id="466" r:id="rId18"/>
    <p:sldId id="455" r:id="rId19"/>
    <p:sldId id="462" r:id="rId20"/>
    <p:sldId id="456" r:id="rId21"/>
    <p:sldId id="463" r:id="rId22"/>
    <p:sldId id="45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FFCCFF"/>
    <a:srgbClr val="FF00FF"/>
    <a:srgbClr val="000066"/>
    <a:srgbClr val="A1BD63"/>
    <a:srgbClr val="006600"/>
    <a:srgbClr val="336600"/>
    <a:srgbClr val="BBD979"/>
    <a:srgbClr val="0033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9" autoAdjust="0"/>
    <p:restoredTop sz="88482" autoAdjust="0"/>
  </p:normalViewPr>
  <p:slideViewPr>
    <p:cSldViewPr>
      <p:cViewPr varScale="1">
        <p:scale>
          <a:sx n="83" d="100"/>
          <a:sy n="83" d="100"/>
        </p:scale>
        <p:origin x="1387" y="72"/>
      </p:cViewPr>
      <p:guideLst>
        <p:guide orient="horz" pos="4319"/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5.9.2020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5.9.2020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Solutions/S1005%20Haar-1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Solutions/S1005%20Haar-2.htm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localhost/Solutions/S1006%20Face%20video%20detection%20(pico.js)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localhost/Solutions/S1008%20Face%20video%20detection%20(tracking.js).html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auduno/clmtrackr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Solutions/S1001%20Front%20camera.html" TargetMode="External"/><Relationship Id="rId2" Type="http://schemas.openxmlformats.org/officeDocument/2006/relationships/hyperlink" Target="https://pixabay.com/photos/human-man-face-mimic-surprise-joy-773712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Solutions/S1001%20Rear%20camera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Solutions/S1002%20Black%20and%20white%20photo.html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доц. д-р Павел Бойчев</a:t>
            </a:r>
            <a:r>
              <a:rPr lang="en-US" dirty="0"/>
              <a:t> </a:t>
            </a:r>
            <a:r>
              <a:rPr lang="bg-BG" dirty="0"/>
              <a:t>  </a:t>
            </a:r>
            <a:r>
              <a:rPr lang="en-US" dirty="0"/>
              <a:t> </a:t>
            </a:r>
            <a:r>
              <a:rPr lang="bg-BG" dirty="0" err="1"/>
              <a:t>КИТ-ФМИ-СУ</a:t>
            </a:r>
            <a:r>
              <a:rPr lang="en-US" dirty="0"/>
              <a:t> </a:t>
            </a:r>
            <a:r>
              <a:rPr lang="bg-BG" dirty="0"/>
              <a:t>  </a:t>
            </a:r>
            <a:r>
              <a:rPr lang="en-US" dirty="0"/>
              <a:t> </a:t>
            </a:r>
            <a:r>
              <a:rPr lang="bg-BG" dirty="0"/>
              <a:t>2020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r>
              <a:rPr lang="bg-BG" dirty="0"/>
              <a:t>Задачи за упражнения</a:t>
            </a:r>
            <a:endParaRPr lang="bg-BG" sz="5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dirty="0">
                <a:latin typeface="Calibri Light" panose="020F0302020204030204" pitchFamily="34" charset="0"/>
              </a:rPr>
              <a:t>Тема №</a:t>
            </a:r>
            <a:r>
              <a:rPr lang="en-US" dirty="0">
                <a:latin typeface="Calibri Light" panose="020F0302020204030204" pitchFamily="34" charset="0"/>
              </a:rPr>
              <a:t>10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5335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/>
              <p:cNvSpPr>
                <a:spLocks noGrp="1"/>
              </p:cNvSpPr>
              <p:nvPr>
                <p:ph type="body" sz="quarter" idx="10"/>
              </p:nvPr>
            </p:nvSpPr>
            <p:spPr>
              <a:noFill/>
            </p:spPr>
            <p:txBody>
              <a:bodyPr/>
              <a:lstStyle/>
              <a:p>
                <a:r>
                  <a:rPr lang="bg-BG" dirty="0"/>
                  <a:t>Проба със снимка</a:t>
                </a:r>
              </a:p>
              <a:p>
                <a:pPr lvl="1"/>
                <a:r>
                  <a:rPr lang="bg-BG" dirty="0"/>
                  <a:t>Долната зона е по-светла от горната с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20%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Централната е по-светла от околните с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 action="ppaction://hlinkfile"/>
            <a:extLst>
              <a:ext uri="{FF2B5EF4-FFF2-40B4-BE49-F238E27FC236}">
                <a16:creationId xmlns:a16="http://schemas.microsoft.com/office/drawing/2014/main" id="{BB3002B9-1532-47A3-8B70-95C3C708F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2057400"/>
            <a:ext cx="6400800" cy="422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47663"/>
      </p:ext>
    </p:ext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C194D44-7103-4EAA-A41D-D05C5ACEBFF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Проба с друга снимка</a:t>
                </a:r>
              </a:p>
              <a:p>
                <a:pPr lvl="1"/>
                <a:r>
                  <a:rPr lang="bg-BG" dirty="0"/>
                  <a:t>Долната зона е по-светла от горната с </a:t>
                </a:r>
                <a14:m>
                  <m:oMath xmlns:m="http://schemas.openxmlformats.org/officeDocument/2006/math">
                    <m:r>
                      <a:rPr lang="bg-BG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15</m:t>
                    </m:r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Централната е по-светла от околните с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10%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C194D44-7103-4EAA-A41D-D05C5ACEBF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 action="ppaction://hlinkfile"/>
            <a:extLst>
              <a:ext uri="{FF2B5EF4-FFF2-40B4-BE49-F238E27FC236}">
                <a16:creationId xmlns:a16="http://schemas.microsoft.com/office/drawing/2014/main" id="{5F928316-5427-4598-99EF-D03853D39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44420"/>
            <a:ext cx="6400800" cy="422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68280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Задача №</a:t>
            </a:r>
            <a:r>
              <a:rPr lang="en-US"/>
              <a:t>6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Видео и </a:t>
            </a:r>
            <a:r>
              <a:rPr lang="en-US" dirty="0">
                <a:solidFill>
                  <a:srgbClr val="FF388C"/>
                </a:solidFill>
              </a:rPr>
              <a:t>pico.js</a:t>
            </a:r>
          </a:p>
          <a:p>
            <a:pPr lvl="1"/>
            <a:r>
              <a:rPr lang="bg-BG" dirty="0"/>
              <a:t>Намерете си видео или използвайте предоставеното в </a:t>
            </a:r>
            <a:r>
              <a:rPr lang="en-US" dirty="0">
                <a:solidFill>
                  <a:srgbClr val="FF388C"/>
                </a:solidFill>
              </a:rPr>
              <a:t>charlie.mp4</a:t>
            </a:r>
          </a:p>
          <a:p>
            <a:pPr lvl="1"/>
            <a:r>
              <a:rPr lang="bg-BG" dirty="0"/>
              <a:t>С </a:t>
            </a:r>
            <a:r>
              <a:rPr lang="en-US" dirty="0">
                <a:solidFill>
                  <a:srgbClr val="FF388C"/>
                </a:solidFill>
              </a:rPr>
              <a:t>pico.js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направете разпознаване на лица, докато видеото се проиграва</a:t>
            </a:r>
          </a:p>
          <a:p>
            <a:pPr lvl="1"/>
            <a:r>
              <a:rPr lang="bg-BG" dirty="0"/>
              <a:t>Маркираните с правоъгълници лица да се движат заедно с движението на хората от кадрите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61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В малкото </a:t>
            </a:r>
            <a:r>
              <a:rPr lang="bg-BG" dirty="0" err="1"/>
              <a:t>правоъгълниче</a:t>
            </a:r>
            <a:r>
              <a:rPr lang="bg-BG" dirty="0"/>
              <a:t> тече видеото с маркирани лица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C741E0C1-800D-4846-9B4E-D25D5DFE9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05000"/>
            <a:ext cx="6400800" cy="425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373342"/>
      </p:ext>
    </p:extLst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№7</a:t>
            </a:r>
            <a:r>
              <a:rPr lang="bg-BG" dirty="0">
                <a:solidFill>
                  <a:srgbClr val="FF388C"/>
                </a:solidFill>
              </a:rPr>
              <a:t>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Командване с лице</a:t>
            </a:r>
          </a:p>
          <a:p>
            <a:pPr lvl="1"/>
            <a:r>
              <a:rPr lang="bg-BG" dirty="0"/>
              <a:t>Имате сцена с 3</a:t>
            </a:r>
            <a:r>
              <a:rPr lang="en-US" dirty="0"/>
              <a:t>D</a:t>
            </a:r>
            <a:r>
              <a:rPr lang="bg-BG" dirty="0"/>
              <a:t> обекти</a:t>
            </a:r>
          </a:p>
          <a:p>
            <a:pPr lvl="1"/>
            <a:r>
              <a:rPr lang="bg-BG" dirty="0"/>
              <a:t>С движение на главата сцената се върти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C6BF60-856E-407F-A105-5A2F8AAFE98C}"/>
              </a:ext>
            </a:extLst>
          </p:cNvPr>
          <p:cNvSpPr txBox="1"/>
          <p:nvPr/>
        </p:nvSpPr>
        <p:spPr>
          <a:xfrm>
            <a:off x="4480766" y="3084255"/>
            <a:ext cx="24649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0" dirty="0">
                <a:solidFill>
                  <a:schemeClr val="accent1"/>
                </a:solidFill>
                <a:sym typeface="Wingdings"/>
              </a:rPr>
              <a:t></a:t>
            </a:r>
            <a:endParaRPr lang="bg-BG" sz="16000" dirty="0">
              <a:solidFill>
                <a:schemeClr val="accent1"/>
              </a:solidFill>
            </a:endParaRPr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EA51A835-775F-4FAE-803D-B832E7A3127E}"/>
              </a:ext>
            </a:extLst>
          </p:cNvPr>
          <p:cNvSpPr/>
          <p:nvPr/>
        </p:nvSpPr>
        <p:spPr>
          <a:xfrm rot="1800000">
            <a:off x="5361555" y="3912055"/>
            <a:ext cx="325600" cy="325600"/>
          </a:xfrm>
          <a:prstGeom prst="cube">
            <a:avLst/>
          </a:prstGeom>
          <a:solidFill>
            <a:srgbClr val="0070C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2D8FF6C-2604-4672-B473-E8B5F16059E3}"/>
              </a:ext>
            </a:extLst>
          </p:cNvPr>
          <p:cNvGrpSpPr/>
          <p:nvPr/>
        </p:nvGrpSpPr>
        <p:grpSpPr>
          <a:xfrm>
            <a:off x="2406366" y="4151055"/>
            <a:ext cx="3276600" cy="2013274"/>
            <a:chOff x="1202200" y="4267200"/>
            <a:chExt cx="3276600" cy="2013274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327939F1-61B5-4B1A-996D-2977DC274B85}"/>
                </a:ext>
              </a:extLst>
            </p:cNvPr>
            <p:cNvCxnSpPr>
              <a:cxnSpLocks/>
            </p:cNvCxnSpPr>
            <p:nvPr/>
          </p:nvCxnSpPr>
          <p:spPr>
            <a:xfrm>
              <a:off x="1202200" y="5273837"/>
              <a:ext cx="3276600" cy="0"/>
            </a:xfrm>
            <a:prstGeom prst="straightConnector1">
              <a:avLst/>
            </a:prstGeom>
            <a:ln w="76200">
              <a:solidFill>
                <a:srgbClr val="FF388C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B8289459-AAAE-4455-B1CA-42CA077A38DD}"/>
                </a:ext>
              </a:extLst>
            </p:cNvPr>
            <p:cNvCxnSpPr>
              <a:cxnSpLocks/>
            </p:cNvCxnSpPr>
            <p:nvPr/>
          </p:nvCxnSpPr>
          <p:spPr>
            <a:xfrm>
              <a:off x="2743200" y="4267200"/>
              <a:ext cx="0" cy="2013274"/>
            </a:xfrm>
            <a:prstGeom prst="straightConnector1">
              <a:avLst/>
            </a:prstGeom>
            <a:ln w="76200">
              <a:solidFill>
                <a:srgbClr val="FF388C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E04E82-36B2-42F8-A7F7-49167FB521A9}"/>
                </a:ext>
              </a:extLst>
            </p:cNvPr>
            <p:cNvSpPr/>
            <p:nvPr/>
          </p:nvSpPr>
          <p:spPr>
            <a:xfrm>
              <a:off x="2362200" y="4916750"/>
              <a:ext cx="762000" cy="838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392A678-F04E-4694-A179-CD1849CB5274}"/>
                </a:ext>
              </a:extLst>
            </p:cNvPr>
            <p:cNvSpPr txBox="1"/>
            <p:nvPr/>
          </p:nvSpPr>
          <p:spPr>
            <a:xfrm>
              <a:off x="1964200" y="4331724"/>
              <a:ext cx="1752600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11100" dirty="0">
                  <a:solidFill>
                    <a:schemeClr val="accent1"/>
                  </a:solidFill>
                  <a:sym typeface="Webdings" panose="05030102010509060703" pitchFamily="18" charset="2"/>
                </a:rPr>
                <a:t></a:t>
              </a:r>
              <a:endParaRPr lang="bg-BG" sz="111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Arc 15">
            <a:extLst>
              <a:ext uri="{FF2B5EF4-FFF2-40B4-BE49-F238E27FC236}">
                <a16:creationId xmlns:a16="http://schemas.microsoft.com/office/drawing/2014/main" id="{A68811C1-7E8D-4BC9-BF7E-792E4AB55742}"/>
              </a:ext>
            </a:extLst>
          </p:cNvPr>
          <p:cNvSpPr/>
          <p:nvPr/>
        </p:nvSpPr>
        <p:spPr>
          <a:xfrm>
            <a:off x="5084155" y="3941505"/>
            <a:ext cx="920611" cy="175230"/>
          </a:xfrm>
          <a:prstGeom prst="arc">
            <a:avLst>
              <a:gd name="adj1" fmla="val 20436265"/>
              <a:gd name="adj2" fmla="val 11934212"/>
            </a:avLst>
          </a:prstGeom>
          <a:ln w="6350">
            <a:solidFill>
              <a:srgbClr val="FF388C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5123936A-29C9-444B-96DC-1C186656AD5D}"/>
              </a:ext>
            </a:extLst>
          </p:cNvPr>
          <p:cNvSpPr/>
          <p:nvPr/>
        </p:nvSpPr>
        <p:spPr>
          <a:xfrm rot="5400000">
            <a:off x="5254188" y="3987246"/>
            <a:ext cx="609587" cy="175230"/>
          </a:xfrm>
          <a:prstGeom prst="arc">
            <a:avLst>
              <a:gd name="adj1" fmla="val 564165"/>
              <a:gd name="adj2" fmla="val 10348102"/>
            </a:avLst>
          </a:prstGeom>
          <a:ln w="6350">
            <a:solidFill>
              <a:srgbClr val="FF388C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B6E3C02-072B-4F34-B1E3-F2295ED3ABE6}"/>
              </a:ext>
            </a:extLst>
          </p:cNvPr>
          <p:cNvSpPr/>
          <p:nvPr/>
        </p:nvSpPr>
        <p:spPr>
          <a:xfrm>
            <a:off x="5484385" y="3613772"/>
            <a:ext cx="79940" cy="79940"/>
          </a:xfrm>
          <a:prstGeom prst="ellipse">
            <a:avLst/>
          </a:prstGeom>
          <a:solidFill>
            <a:srgbClr val="FF3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B204421-6B5A-4CFC-9058-08BE1917B446}"/>
              </a:ext>
            </a:extLst>
          </p:cNvPr>
          <p:cNvGrpSpPr/>
          <p:nvPr/>
        </p:nvGrpSpPr>
        <p:grpSpPr>
          <a:xfrm>
            <a:off x="1295400" y="5534277"/>
            <a:ext cx="2221932" cy="657446"/>
            <a:chOff x="-1972331" y="4218549"/>
            <a:chExt cx="2221932" cy="1161640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39BB0DF3-57FD-424A-818E-FD91857BBFCC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0" y="4218549"/>
              <a:ext cx="1204161" cy="116164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Движеща се глава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A8ECBA5-E0D5-4236-8152-6E96F2DDDC4A}"/>
                </a:ext>
              </a:extLst>
            </p:cNvPr>
            <p:cNvCxnSpPr>
              <a:cxnSpLocks/>
            </p:cNvCxnSpPr>
            <p:nvPr/>
          </p:nvCxnSpPr>
          <p:spPr>
            <a:xfrm>
              <a:off x="-1972331" y="4218549"/>
              <a:ext cx="2221932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D6C14D-FB17-40DE-9D84-0C62E1972C80}"/>
              </a:ext>
            </a:extLst>
          </p:cNvPr>
          <p:cNvGrpSpPr/>
          <p:nvPr/>
        </p:nvGrpSpPr>
        <p:grpSpPr>
          <a:xfrm>
            <a:off x="1295400" y="3646698"/>
            <a:ext cx="4228955" cy="657446"/>
            <a:chOff x="-1972331" y="4218549"/>
            <a:chExt cx="4228955" cy="1161640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65BE1D14-9C15-4277-BA84-D02750DB9650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0" y="4218549"/>
              <a:ext cx="1204161" cy="116164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Следяща камера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E0AFCB-730A-4125-9C0B-F645E8ED4D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972331" y="4218549"/>
              <a:ext cx="4228955" cy="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3A91B24-69D0-455E-9225-5587CA25EFC5}"/>
              </a:ext>
            </a:extLst>
          </p:cNvPr>
          <p:cNvGrpSpPr/>
          <p:nvPr/>
        </p:nvGrpSpPr>
        <p:grpSpPr>
          <a:xfrm>
            <a:off x="6014002" y="4033865"/>
            <a:ext cx="2209800" cy="907586"/>
            <a:chOff x="-2874599" y="4218549"/>
            <a:chExt cx="2209800" cy="1603612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0A29B5F2-6CD9-4CE9-B869-7E753B541C08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0" y="4218549"/>
              <a:ext cx="1307531" cy="160361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Сцената реагира на главата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4314178-D9B8-4021-BE9C-1CE1A18D3D97}"/>
                </a:ext>
              </a:extLst>
            </p:cNvPr>
            <p:cNvCxnSpPr>
              <a:cxnSpLocks/>
            </p:cNvCxnSpPr>
            <p:nvPr/>
          </p:nvCxnSpPr>
          <p:spPr>
            <a:xfrm>
              <a:off x="-2874599" y="4218549"/>
              <a:ext cx="22098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458561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Очаква се нещо подобно (в случая се използва снимка от рекламна брошура)</a:t>
            </a:r>
          </a:p>
        </p:txBody>
      </p:sp>
      <p:pic>
        <p:nvPicPr>
          <p:cNvPr id="3" name="control">
            <a:hlinkClick r:id="" action="ppaction://media"/>
            <a:extLst>
              <a:ext uri="{FF2B5EF4-FFF2-40B4-BE49-F238E27FC236}">
                <a16:creationId xmlns:a16="http://schemas.microsoft.com/office/drawing/2014/main" id="{69373CFF-6427-45A4-A9A3-20A4A09303D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46408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№8</a:t>
            </a:r>
            <a:r>
              <a:rPr lang="bg-BG" dirty="0">
                <a:solidFill>
                  <a:srgbClr val="FF388C"/>
                </a:solidFill>
              </a:rPr>
              <a:t>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Видео и </a:t>
            </a:r>
            <a:r>
              <a:rPr lang="en-US" dirty="0">
                <a:solidFill>
                  <a:srgbClr val="FF388C"/>
                </a:solidFill>
              </a:rPr>
              <a:t>tracking.js</a:t>
            </a:r>
          </a:p>
          <a:p>
            <a:pPr lvl="1"/>
            <a:r>
              <a:rPr lang="bg-BG" dirty="0"/>
              <a:t>Намерете си видео или използвайте предоставеното в </a:t>
            </a:r>
            <a:r>
              <a:rPr lang="en-US" dirty="0">
                <a:solidFill>
                  <a:srgbClr val="FF388C"/>
                </a:solidFill>
              </a:rPr>
              <a:t>video.mp4</a:t>
            </a:r>
          </a:p>
          <a:p>
            <a:pPr lvl="1"/>
            <a:r>
              <a:rPr lang="bg-BG" dirty="0"/>
              <a:t>С </a:t>
            </a:r>
            <a:r>
              <a:rPr lang="en-US" dirty="0">
                <a:solidFill>
                  <a:srgbClr val="FF388C"/>
                </a:solidFill>
              </a:rPr>
              <a:t>tracking.js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направете разпознаване на лица, докато видеото се проиграва</a:t>
            </a:r>
          </a:p>
          <a:p>
            <a:pPr lvl="1"/>
            <a:r>
              <a:rPr lang="bg-BG" dirty="0"/>
              <a:t>Лицата да се маркират с полупрозрачни правоъгълници</a:t>
            </a:r>
          </a:p>
          <a:p>
            <a:pPr lvl="1"/>
            <a:r>
              <a:rPr lang="bg-BG" dirty="0"/>
              <a:t>Да не се </a:t>
            </a:r>
            <a:r>
              <a:rPr lang="bg-BG" dirty="0" err="1"/>
              <a:t>прерисува</a:t>
            </a:r>
            <a:r>
              <a:rPr lang="bg-BG" dirty="0"/>
              <a:t> всеки кадър с </a:t>
            </a:r>
            <a:r>
              <a:rPr lang="en-US" dirty="0" err="1">
                <a:solidFill>
                  <a:srgbClr val="FF388C"/>
                </a:solidFill>
              </a:rPr>
              <a:t>drawImage</a:t>
            </a:r>
            <a:r>
              <a:rPr lang="bg-BG" dirty="0"/>
              <a:t>, а да се маркира върху видеото</a:t>
            </a:r>
          </a:p>
        </p:txBody>
      </p:sp>
    </p:spTree>
    <p:extLst>
      <p:ext uri="{BB962C8B-B14F-4D97-AF65-F5344CB8AC3E}">
        <p14:creationId xmlns:p14="http://schemas.microsoft.com/office/powerpoint/2010/main" val="2564333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Червени зони върху лицата на хората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38914833-1AA2-480C-8CEE-2F4BBDFA1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29391"/>
            <a:ext cx="6400800" cy="424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33501"/>
      </p:ext>
    </p:extLst>
  </p:cSld>
  <p:clrMapOvr>
    <a:masterClrMapping/>
  </p:clrMapOvr>
  <p:transition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№9</a:t>
            </a:r>
            <a:r>
              <a:rPr lang="bg-BG" dirty="0">
                <a:solidFill>
                  <a:srgbClr val="FF388C"/>
                </a:solidFill>
              </a:rPr>
              <a:t>**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НЛО</a:t>
            </a:r>
          </a:p>
          <a:p>
            <a:pPr lvl="1"/>
            <a:r>
              <a:rPr lang="bg-BG" dirty="0"/>
              <a:t>Направете с добавена реалност ескадрила НЛО в нощен градски пейзаж</a:t>
            </a:r>
          </a:p>
          <a:p>
            <a:pPr lvl="1"/>
            <a:r>
              <a:rPr lang="bg-BG" dirty="0"/>
              <a:t>Те профучават покрай нас, докато камерата ги следи</a:t>
            </a:r>
          </a:p>
          <a:p>
            <a:pPr lvl="1"/>
            <a:r>
              <a:rPr lang="bg-BG" dirty="0"/>
              <a:t>Добре е да е с ниско качество, без звук и с треперене на кадъра, за да е по-автентично</a:t>
            </a:r>
          </a:p>
        </p:txBody>
      </p:sp>
    </p:spTree>
    <p:extLst>
      <p:ext uri="{BB962C8B-B14F-4D97-AF65-F5344CB8AC3E}">
        <p14:creationId xmlns:p14="http://schemas.microsoft.com/office/powerpoint/2010/main" val="743504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Пример</a:t>
            </a:r>
          </a:p>
          <a:p>
            <a:pPr lvl="1"/>
            <a:r>
              <a:rPr lang="bg-BG" dirty="0"/>
              <a:t>Ескадрила от 16 летящи чинии</a:t>
            </a:r>
          </a:p>
          <a:p>
            <a:pPr lvl="1"/>
            <a:r>
              <a:rPr lang="bg-BG" dirty="0"/>
              <a:t>Камерата се затруднява да ги следи</a:t>
            </a:r>
          </a:p>
        </p:txBody>
      </p:sp>
      <p:pic>
        <p:nvPicPr>
          <p:cNvPr id="3" name="S1009-UFO">
            <a:hlinkClick r:id="" action="ppaction://media"/>
            <a:extLst>
              <a:ext uri="{FF2B5EF4-FFF2-40B4-BE49-F238E27FC236}">
                <a16:creationId xmlns:a16="http://schemas.microsoft.com/office/drawing/2014/main" id="{1CAC6291-7376-4E95-B4D8-B29A372D7F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2133600"/>
            <a:ext cx="73152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100474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Избор на предна/задна камера</a:t>
            </a:r>
          </a:p>
          <a:p>
            <a:pPr lvl="1"/>
            <a:r>
              <a:rPr lang="bg-BG" dirty="0"/>
              <a:t>Намерете как да извлечете видео от конкретна камера на смартфон:</a:t>
            </a:r>
          </a:p>
          <a:p>
            <a:pPr marL="1257300" lvl="2" indent="-342900">
              <a:buFont typeface="Candara" panose="020E0502030303020204" pitchFamily="34" charset="0"/>
              <a:buChar char="–"/>
            </a:pPr>
            <a:r>
              <a:rPr lang="bg-BG" dirty="0"/>
              <a:t>От предна (</a:t>
            </a:r>
            <a:r>
              <a:rPr lang="bg-BG" dirty="0" err="1"/>
              <a:t>селфи</a:t>
            </a:r>
            <a:r>
              <a:rPr lang="bg-BG" dirty="0"/>
              <a:t>) камера</a:t>
            </a:r>
          </a:p>
          <a:p>
            <a:pPr marL="1257300" lvl="2" indent="-342900">
              <a:buFont typeface="Candara" panose="020E0502030303020204" pitchFamily="34" charset="0"/>
              <a:buChar char="–"/>
            </a:pPr>
            <a:r>
              <a:rPr lang="bg-BG" dirty="0"/>
              <a:t>От задна камера</a:t>
            </a:r>
          </a:p>
          <a:p>
            <a:pPr marL="738188" lvl="1" indent="-276225">
              <a:tabLst>
                <a:tab pos="461963" algn="l"/>
              </a:tabLst>
            </a:pPr>
            <a:r>
              <a:rPr lang="bg-BG" dirty="0"/>
              <a:t>Не разчитайте, че на всички телефони редът на камерите е един и същ</a:t>
            </a:r>
          </a:p>
        </p:txBody>
      </p:sp>
    </p:spTree>
    <p:extLst>
      <p:ext uri="{BB962C8B-B14F-4D97-AF65-F5344CB8AC3E}">
        <p14:creationId xmlns:p14="http://schemas.microsoft.com/office/powerpoint/2010/main" val="1965891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№10</a:t>
            </a:r>
            <a:r>
              <a:rPr lang="bg-BG" dirty="0">
                <a:solidFill>
                  <a:srgbClr val="FF388C"/>
                </a:solidFill>
              </a:rPr>
              <a:t>**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Лице от точки</a:t>
            </a:r>
          </a:p>
          <a:p>
            <a:pPr lvl="1"/>
            <a:r>
              <a:rPr lang="bg-BG" dirty="0"/>
              <a:t>Разучете библиотеката </a:t>
            </a:r>
            <a:r>
              <a:rPr lang="en-US" dirty="0" err="1">
                <a:solidFill>
                  <a:srgbClr val="FF388C"/>
                </a:solidFill>
              </a:rPr>
              <a:t>clmtrackr</a:t>
            </a:r>
            <a:r>
              <a:rPr lang="bg-BG" dirty="0"/>
              <a:t> от тук </a:t>
            </a:r>
            <a:r>
              <a:rPr lang="en-US" dirty="0">
                <a:hlinkClick r:id="rId2"/>
              </a:rPr>
              <a:t>github.com/auduno/clmtrackr</a:t>
            </a:r>
            <a:endParaRPr lang="bg-BG" dirty="0"/>
          </a:p>
          <a:p>
            <a:pPr lvl="1"/>
            <a:r>
              <a:rPr lang="bg-BG" dirty="0"/>
              <a:t>Направете през камерата да се вижда лицето ви, но от свързани точки</a:t>
            </a:r>
          </a:p>
          <a:p>
            <a:pPr lvl="1"/>
            <a:r>
              <a:rPr lang="bg-BG" dirty="0"/>
              <a:t>Когато го движите или правите гримаси, те да се отразяват на рисуваното лице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58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Пример</a:t>
            </a:r>
          </a:p>
          <a:p>
            <a:pPr lvl="1"/>
            <a:r>
              <a:rPr lang="bg-BG" dirty="0"/>
              <a:t>Проиграване на живо</a:t>
            </a:r>
          </a:p>
        </p:txBody>
      </p:sp>
      <p:pic>
        <p:nvPicPr>
          <p:cNvPr id="3" name="face-rec">
            <a:hlinkClick r:id="" action="ppaction://media"/>
            <a:extLst>
              <a:ext uri="{FF2B5EF4-FFF2-40B4-BE49-F238E27FC236}">
                <a16:creationId xmlns:a16="http://schemas.microsoft.com/office/drawing/2014/main" id="{F4CF6DFB-154B-42E5-9118-E805947573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600200"/>
            <a:ext cx="6096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243087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52681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A4A071-2A0C-452F-BD9E-11A7B2B67F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Избор на предна камера</a:t>
            </a:r>
          </a:p>
          <a:p>
            <a:pPr lvl="1" algn="just"/>
            <a:r>
              <a:rPr lang="bg-BG" dirty="0"/>
              <a:t>Не съм аз, а монтаж със снимка от </a:t>
            </a:r>
            <a:r>
              <a:rPr lang="en-US" dirty="0" err="1">
                <a:hlinkClick r:id="rId2"/>
              </a:rPr>
              <a:t>PixaBay</a:t>
            </a:r>
            <a:endParaRPr lang="bg-BG" dirty="0"/>
          </a:p>
        </p:txBody>
      </p:sp>
      <p:pic>
        <p:nvPicPr>
          <p:cNvPr id="5" name="Picture 4">
            <a:hlinkClick r:id="rId3" action="ppaction://hlinkfile"/>
            <a:extLst>
              <a:ext uri="{FF2B5EF4-FFF2-40B4-BE49-F238E27FC236}">
                <a16:creationId xmlns:a16="http://schemas.microsoft.com/office/drawing/2014/main" id="{AE5F5E5A-4FC7-4F65-9779-EA2801FE1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600200"/>
            <a:ext cx="6400800" cy="4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9547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437149-ACE3-47FC-AB15-06D6E57915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Избор на задна камера</a:t>
            </a:r>
          </a:p>
          <a:p>
            <a:pPr lvl="1"/>
            <a:r>
              <a:rPr lang="bg-BG" dirty="0"/>
              <a:t>Гледка от прозореца на кабинета ми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B2571790-678E-4560-8FE0-2AFE81F39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00200"/>
            <a:ext cx="6400800" cy="4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00661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Черно-бяла снимка</a:t>
            </a:r>
          </a:p>
          <a:p>
            <a:pPr lvl="1"/>
            <a:r>
              <a:rPr lang="bg-BG" dirty="0"/>
              <a:t>Страница с единствен бутон</a:t>
            </a:r>
          </a:p>
          <a:p>
            <a:r>
              <a:rPr lang="bg-BG" dirty="0"/>
              <a:t>При кликването му</a:t>
            </a:r>
          </a:p>
          <a:p>
            <a:pPr lvl="1"/>
            <a:r>
              <a:rPr lang="bg-BG" dirty="0"/>
              <a:t>Появява се черно-бяла снимка от камерата, без да се показва видео</a:t>
            </a:r>
          </a:p>
          <a:p>
            <a:pPr lvl="1"/>
            <a:r>
              <a:rPr lang="bg-BG" dirty="0"/>
              <a:t>Камерата се изключва веднага след това</a:t>
            </a:r>
            <a:endParaRPr lang="en-US" dirty="0"/>
          </a:p>
          <a:p>
            <a:pPr lvl="1"/>
            <a:r>
              <a:rPr lang="bg-BG" dirty="0"/>
              <a:t>Да не се обработват индивидуалните пиксели </a:t>
            </a:r>
            <a:r>
              <a:rPr lang="bg-BG"/>
              <a:t>от картинката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4541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02EC56-4FBE-4F18-A61C-9A3E5E1078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Подсказка</a:t>
            </a:r>
          </a:p>
          <a:p>
            <a:pPr lvl="1"/>
            <a:r>
              <a:rPr lang="bg-BG" dirty="0"/>
              <a:t>Видеото може да е скрит елемент или поначало да не е част от страницата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688A6EAA-F222-4FB6-8C0C-6F7D81FAB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16842"/>
      </p:ext>
    </p:extLst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Черно-бели коефициенти</a:t>
                </a:r>
              </a:p>
              <a:p>
                <a:pPr lvl="1"/>
                <a:r>
                  <a:rPr lang="bg-BG" dirty="0"/>
                  <a:t>Каква е ролята на коефициентите при преобразуването от цветно към черно-бяло изображение с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0.</m:t>
                    </m:r>
                    <m:r>
                      <a:rPr lang="bg-BG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𝑅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+0.6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𝐺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+0.1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𝐵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Намерете по-точни стойности на тези коефициенти</a:t>
                </a: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2090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Зрителен ъгъл</a:t>
            </a:r>
          </a:p>
          <a:p>
            <a:pPr lvl="1"/>
            <a:r>
              <a:rPr lang="bg-BG" dirty="0"/>
              <a:t>Предложете алгоритъм за измерване на зрителния ъгъл на мобилното ви устройство</a:t>
            </a:r>
          </a:p>
        </p:txBody>
      </p:sp>
    </p:spTree>
    <p:extLst>
      <p:ext uri="{BB962C8B-B14F-4D97-AF65-F5344CB8AC3E}">
        <p14:creationId xmlns:p14="http://schemas.microsoft.com/office/powerpoint/2010/main" val="397892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r>
              <a:rPr lang="bg-BG" dirty="0"/>
              <a:t>Виола-Джоунс-</a:t>
            </a:r>
            <a:r>
              <a:rPr lang="bg-BG" dirty="0" err="1"/>
              <a:t>Хаар</a:t>
            </a:r>
            <a:endParaRPr lang="bg-BG" dirty="0"/>
          </a:p>
          <a:p>
            <a:pPr lvl="1"/>
            <a:r>
              <a:rPr lang="bg-BG" dirty="0"/>
              <a:t>Намерете няколко снимки на лица или използвайте свои колеги</a:t>
            </a:r>
          </a:p>
          <a:p>
            <a:pPr lvl="1"/>
            <a:r>
              <a:rPr lang="bg-BG" dirty="0"/>
              <a:t>Маркирайте зоните на </a:t>
            </a:r>
            <a:r>
              <a:rPr lang="bg-BG" dirty="0" err="1"/>
              <a:t>Хаар</a:t>
            </a:r>
            <a:r>
              <a:rPr lang="bg-BG" dirty="0"/>
              <a:t>-шаблоните според за метода на Виола-Джоунс</a:t>
            </a:r>
          </a:p>
          <a:p>
            <a:pPr lvl="1"/>
            <a:r>
              <a:rPr lang="bg-BG" dirty="0"/>
              <a:t>Проверете дали са ясно </a:t>
            </a:r>
            <a:r>
              <a:rPr lang="bg-BG" dirty="0" err="1"/>
              <a:t>разграничими</a:t>
            </a:r>
            <a:endParaRPr lang="bg-B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F0CFA1-4BBA-46E5-B782-8DE805A3EE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999" y="4800599"/>
            <a:ext cx="812801" cy="12192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F4ADE8-1EE1-463E-84CF-1CDCAFE1EB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679" y="4800599"/>
            <a:ext cx="1828800" cy="1219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ADBDDD-8CDC-443A-A642-94A3230C05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358" y="4800599"/>
            <a:ext cx="1828800" cy="1219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D2F87E-4D72-4E66-B0FD-73E32B16D9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036" y="4800599"/>
            <a:ext cx="1828800" cy="1219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569018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10214</TotalTime>
  <Words>519</Words>
  <Application>Microsoft Office PowerPoint</Application>
  <PresentationFormat>On-screen Show (4:3)</PresentationFormat>
  <Paragraphs>83</Paragraphs>
  <Slides>22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Cambria Math</vt:lpstr>
      <vt:lpstr>Candara</vt:lpstr>
      <vt:lpstr>Verdana</vt:lpstr>
      <vt:lpstr>Webdings</vt:lpstr>
      <vt:lpstr>Wingdings</vt:lpstr>
      <vt:lpstr>Wingdings 2</vt:lpstr>
      <vt:lpstr>Custom Design</vt:lpstr>
      <vt:lpstr>доц. д-р Павел Бойчев    КИТ-ФМИ-СУ    2020</vt:lpstr>
      <vt:lpstr>Задача №1</vt:lpstr>
      <vt:lpstr>PowerPoint Presentation</vt:lpstr>
      <vt:lpstr>PowerPoint Presentation</vt:lpstr>
      <vt:lpstr>Задача №2</vt:lpstr>
      <vt:lpstr>PowerPoint Presentation</vt:lpstr>
      <vt:lpstr>Задача №3</vt:lpstr>
      <vt:lpstr>Задача №4</vt:lpstr>
      <vt:lpstr>Задача №5</vt:lpstr>
      <vt:lpstr>PowerPoint Presentation</vt:lpstr>
      <vt:lpstr>PowerPoint Presentation</vt:lpstr>
      <vt:lpstr>Задача №6</vt:lpstr>
      <vt:lpstr>PowerPoint Presentation</vt:lpstr>
      <vt:lpstr>Задача №7*</vt:lpstr>
      <vt:lpstr>PowerPoint Presentation</vt:lpstr>
      <vt:lpstr>Задача №8*</vt:lpstr>
      <vt:lpstr>PowerPoint Presentation</vt:lpstr>
      <vt:lpstr>Задача №9**</vt:lpstr>
      <vt:lpstr>PowerPoint Presentation</vt:lpstr>
      <vt:lpstr>Задача №10**</vt:lpstr>
      <vt:lpstr>PowerPoint Presentation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577</cp:revision>
  <dcterms:created xsi:type="dcterms:W3CDTF">2013-12-13T09:03:57Z</dcterms:created>
  <dcterms:modified xsi:type="dcterms:W3CDTF">2020-09-05T09:17:38Z</dcterms:modified>
</cp:coreProperties>
</file>