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44"/>
  </p:notesMasterIdLst>
  <p:handoutMasterIdLst>
    <p:handoutMasterId r:id="rId45"/>
  </p:handoutMasterIdLst>
  <p:sldIdLst>
    <p:sldId id="274" r:id="rId3"/>
    <p:sldId id="276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7" r:id="rId40"/>
    <p:sldId id="494" r:id="rId41"/>
    <p:sldId id="495" r:id="rId42"/>
    <p:sldId id="496" r:id="rId4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F0A22E"/>
    <a:srgbClr val="603A14"/>
    <a:srgbClr val="E85C0E"/>
    <a:srgbClr val="BAB398"/>
    <a:srgbClr val="ADA485"/>
    <a:srgbClr val="C6C0AA"/>
    <a:srgbClr val="663606"/>
    <a:srgbClr val="663106"/>
    <a:srgbClr val="F8DC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533" autoAdjust="0"/>
  </p:normalViewPr>
  <p:slideViewPr>
    <p:cSldViewPr>
      <p:cViewPr varScale="1">
        <p:scale>
          <a:sx n="76" d="100"/>
          <a:sy n="76" d="100"/>
        </p:scale>
        <p:origin x="132" y="15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5/23/2016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3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164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7535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71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0042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836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111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960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10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968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294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818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946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753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415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73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046412" y="185747"/>
            <a:ext cx="6391275" cy="1087437"/>
          </a:xfrm>
        </p:spPr>
        <p:txBody>
          <a:bodyPr>
            <a:normAutofit/>
          </a:bodyPr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253649" y="1011237"/>
            <a:ext cx="7305675" cy="1281113"/>
          </a:xfrm>
        </p:spPr>
        <p:txBody>
          <a:bodyPr>
            <a:normAutofit/>
          </a:bodyPr>
          <a:lstStyle/>
          <a:p>
            <a:r>
              <a:rPr lang="en-US" dirty="0" smtClean="0"/>
              <a:t>Creating E/R Diagrams</a:t>
            </a:r>
          </a:p>
        </p:txBody>
      </p:sp>
      <p:pic>
        <p:nvPicPr>
          <p:cNvPr id="17" name="Picture 2" descr="http://www.filebuzz.com/software_screenshot/full/27769-database_icon_librar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12" y="2098674"/>
            <a:ext cx="1843881" cy="1688042"/>
          </a:xfrm>
          <a:prstGeom prst="roundRect">
            <a:avLst>
              <a:gd name="adj" fmla="val 3536"/>
            </a:avLst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3014922"/>
            <a:ext cx="3363639" cy="2663564"/>
          </a:xfrm>
          <a:prstGeom prst="rect">
            <a:avLst/>
          </a:prstGeom>
        </p:spPr>
      </p:pic>
      <p:pic>
        <p:nvPicPr>
          <p:cNvPr id="19" name="Picture 2" descr="database, storag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133600"/>
            <a:ext cx="1715156" cy="17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atabase, storag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02" y="4463316"/>
            <a:ext cx="1352459" cy="14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Types in</a:t>
            </a:r>
            <a:r>
              <a:rPr lang="bg-BG" dirty="0" smtClean="0"/>
              <a:t> </a:t>
            </a:r>
            <a:r>
              <a:rPr lang="en-US" dirty="0" smtClean="0"/>
              <a:t>SQL Server 20</a:t>
            </a:r>
            <a:r>
              <a:rPr lang="bg-BG" dirty="0" smtClean="0"/>
              <a:t>12</a:t>
            </a:r>
            <a:endParaRPr lang="en-US" dirty="0"/>
          </a:p>
        </p:txBody>
      </p:sp>
      <p:pic>
        <p:nvPicPr>
          <p:cNvPr id="3075" name="Picture 3" descr="C:\downloads\Space Art HD Wallpapers\96 Space Art HD Wallpapers 1920x1080\Space.Art.Wallpaper.1920x1080_009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 rot="850003">
            <a:off x="858470" y="110999"/>
            <a:ext cx="4322656" cy="2431494"/>
          </a:xfrm>
          <a:prstGeom prst="roundRect">
            <a:avLst>
              <a:gd name="adj" fmla="val 13004"/>
            </a:avLst>
          </a:prstGeom>
          <a:noFill/>
          <a:ln w="254000">
            <a:solidFill>
              <a:schemeClr val="tx1"/>
            </a:solidFill>
          </a:ln>
          <a:effectLst>
            <a:softEdge rad="635000"/>
          </a:effectLst>
        </p:spPr>
      </p:pic>
      <p:pic>
        <p:nvPicPr>
          <p:cNvPr id="36867" name="Picture 3" descr="C:\Trash\SQL-data-type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553127">
            <a:off x="2540362" y="2890642"/>
            <a:ext cx="2466166" cy="4054545"/>
          </a:xfrm>
          <a:prstGeom prst="roundRect">
            <a:avLst>
              <a:gd name="adj" fmla="val 3179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409628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in</a:t>
            </a:r>
            <a:r>
              <a:rPr lang="bg-BG" dirty="0" smtClean="0"/>
              <a:t> </a:t>
            </a:r>
            <a:r>
              <a:rPr lang="en-US" dirty="0" smtClean="0"/>
              <a:t>SQL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Numeric</a:t>
            </a:r>
            <a:endParaRPr lang="en-US" noProof="1" smtClean="0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bit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(1-bit),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integer</a:t>
            </a:r>
            <a:r>
              <a:rPr lang="en-US" noProof="1"/>
              <a:t> </a:t>
            </a:r>
            <a:r>
              <a:rPr lang="en-US" noProof="1" smtClean="0"/>
              <a:t>(32-bit),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bigint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(64-bit)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noProof="1" smtClean="0"/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real</a:t>
            </a:r>
            <a:r>
              <a:rPr lang="en-US" noProof="1" smtClean="0"/>
              <a:t>,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numeric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(scale,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precision)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money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– </a:t>
            </a:r>
            <a:r>
              <a:rPr lang="en-US" dirty="0" smtClean="0"/>
              <a:t>for money (precise) operations</a:t>
            </a:r>
            <a:endParaRPr lang="en-US" noProof="1" smtClean="0"/>
          </a:p>
          <a:p>
            <a:pPr>
              <a:lnSpc>
                <a:spcPct val="100000"/>
              </a:lnSpc>
            </a:pPr>
            <a:r>
              <a:rPr lang="en-US" dirty="0" smtClean="0"/>
              <a:t>Strings</a:t>
            </a:r>
            <a:endParaRPr lang="en-US" noProof="1" smtClean="0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char(size)</a:t>
            </a:r>
            <a:r>
              <a:rPr lang="en-US" sz="2800" noProof="1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noProof="1" smtClean="0"/>
              <a:t>– </a:t>
            </a:r>
            <a:r>
              <a:rPr lang="en-US" dirty="0" smtClean="0"/>
              <a:t>fixed size string</a:t>
            </a:r>
            <a:endParaRPr lang="en-US" noProof="1" smtClean="0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varchar(size)</a:t>
            </a:r>
            <a:r>
              <a:rPr lang="en-US" sz="2800" noProof="1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noProof="1" smtClean="0"/>
              <a:t>– </a:t>
            </a:r>
            <a:r>
              <a:rPr lang="en-US" dirty="0" smtClean="0"/>
              <a:t>variable size string</a:t>
            </a:r>
            <a:endParaRPr lang="en-US" noProof="1" smtClean="0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nvarchar(size)</a:t>
            </a:r>
            <a:r>
              <a:rPr lang="en-US" sz="2800" noProof="1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noProof="1" smtClean="0"/>
              <a:t>– Unicode </a:t>
            </a:r>
            <a:r>
              <a:rPr lang="en-US" dirty="0" smtClean="0"/>
              <a:t>variable size string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text / ntext</a:t>
            </a:r>
            <a:r>
              <a:rPr lang="en-US" noProof="1" smtClean="0"/>
              <a:t> – text data block (unlimited size)</a:t>
            </a:r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7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in</a:t>
            </a:r>
            <a:r>
              <a:rPr lang="bg-BG" dirty="0" smtClean="0"/>
              <a:t> </a:t>
            </a:r>
            <a:r>
              <a:rPr lang="en-US" dirty="0" smtClean="0"/>
              <a:t>SQL Server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data</a:t>
            </a:r>
            <a:endParaRPr lang="bg-BG" dirty="0" smtClean="0"/>
          </a:p>
          <a:p>
            <a:pPr lvl="1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varbinary(size)</a:t>
            </a:r>
            <a:r>
              <a:rPr lang="bg-BG" dirty="0" smtClean="0"/>
              <a:t> – </a:t>
            </a:r>
            <a:r>
              <a:rPr lang="en-US" dirty="0" smtClean="0"/>
              <a:t>a sequence of bits</a:t>
            </a:r>
          </a:p>
          <a:p>
            <a:pPr lvl="1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image</a:t>
            </a:r>
            <a:r>
              <a:rPr lang="en-US" dirty="0" smtClean="0"/>
              <a:t> – a binary block up to</a:t>
            </a:r>
            <a:r>
              <a:rPr lang="bg-BG" dirty="0" smtClean="0"/>
              <a:t> </a:t>
            </a:r>
            <a:r>
              <a:rPr lang="en-US" dirty="0" smtClean="0"/>
              <a:t>1 GB</a:t>
            </a:r>
            <a:endParaRPr lang="bg-BG" dirty="0" smtClean="0"/>
          </a:p>
          <a:p>
            <a:r>
              <a:rPr lang="en-US" dirty="0" smtClean="0"/>
              <a:t>Date and time</a:t>
            </a:r>
          </a:p>
          <a:p>
            <a:pPr lvl="1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datetime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bg-BG" dirty="0" smtClean="0"/>
              <a:t>– </a:t>
            </a:r>
            <a:r>
              <a:rPr lang="en-US" dirty="0" smtClean="0"/>
              <a:t>date and time starting from</a:t>
            </a:r>
            <a:r>
              <a:rPr lang="bg-BG" dirty="0" smtClean="0"/>
              <a:t> </a:t>
            </a:r>
            <a:r>
              <a:rPr lang="en-US" dirty="0" smtClean="0"/>
              <a:t>1.1.17</a:t>
            </a:r>
            <a:r>
              <a:rPr lang="bg-BG" dirty="0" smtClean="0"/>
              <a:t>5</a:t>
            </a:r>
            <a:r>
              <a:rPr lang="en-US" dirty="0" smtClean="0"/>
              <a:t>3</a:t>
            </a:r>
            <a:r>
              <a:rPr lang="bg-BG" dirty="0" smtClean="0"/>
              <a:t> </a:t>
            </a:r>
            <a:r>
              <a:rPr lang="en-US" dirty="0" smtClean="0"/>
              <a:t>to</a:t>
            </a:r>
            <a:r>
              <a:rPr lang="bg-BG" dirty="0" smtClean="0"/>
              <a:t> 31.12. 9999</a:t>
            </a:r>
            <a:r>
              <a:rPr lang="en-US" dirty="0" smtClean="0"/>
              <a:t>, a precision of</a:t>
            </a:r>
            <a:r>
              <a:rPr lang="bg-BG" dirty="0" smtClean="0"/>
              <a:t> 1/300 </a:t>
            </a:r>
            <a:r>
              <a:rPr lang="en-US" dirty="0" smtClean="0"/>
              <a:t>sec</a:t>
            </a:r>
            <a:r>
              <a:rPr lang="bg-BG" dirty="0" smtClean="0"/>
              <a:t>.</a:t>
            </a:r>
            <a:endParaRPr lang="en-US" dirty="0" smtClean="0"/>
          </a:p>
          <a:p>
            <a:pPr lvl="1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smalldatetime</a:t>
            </a:r>
            <a:r>
              <a:rPr lang="en-US" dirty="0" smtClean="0"/>
              <a:t> – date and time (1-minute precision)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3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in</a:t>
            </a:r>
            <a:r>
              <a:rPr lang="bg-BG" dirty="0" smtClean="0"/>
              <a:t> </a:t>
            </a:r>
            <a:r>
              <a:rPr lang="en-US" dirty="0" smtClean="0"/>
              <a:t>SQL Server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</a:t>
            </a:r>
            <a:endParaRPr lang="bg-BG" dirty="0" smtClean="0"/>
          </a:p>
          <a:p>
            <a:pPr lvl="1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timestamp</a:t>
            </a:r>
            <a:r>
              <a:rPr lang="bg-BG" dirty="0" smtClean="0"/>
              <a:t> </a:t>
            </a:r>
            <a:r>
              <a:rPr lang="en-US" dirty="0" smtClean="0"/>
              <a:t>– automatically generated number whenever a change is made to the data row</a:t>
            </a:r>
          </a:p>
          <a:p>
            <a:pPr lvl="1"/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uniqueidentifier</a:t>
            </a:r>
            <a:r>
              <a:rPr lang="en-US" dirty="0" smtClean="0"/>
              <a:t> – GUID identifier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xml</a:t>
            </a:r>
            <a:r>
              <a:rPr lang="en-US" dirty="0" smtClean="0"/>
              <a:t> – data in XML format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 descr="C:\downloads\Space Art HD Wallpapers\96 Space Art HD Wallpapers 1920x1080\Space.Art.Wallpaper.1920x1080_0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2012" y="4343400"/>
            <a:ext cx="7924800" cy="2133600"/>
          </a:xfrm>
          <a:prstGeom prst="roundRect">
            <a:avLst>
              <a:gd name="adj" fmla="val 31022"/>
            </a:avLst>
          </a:prstGeom>
          <a:noFill/>
          <a:effectLst>
            <a:softEdge rad="317500"/>
          </a:effectLst>
        </p:spPr>
      </p:pic>
      <p:pic>
        <p:nvPicPr>
          <p:cNvPr id="7" name="Picture 3" descr="C:\Trash\SQL-data-types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496078" y="4448921"/>
            <a:ext cx="2167468" cy="1828800"/>
          </a:xfrm>
          <a:prstGeom prst="roundRect">
            <a:avLst>
              <a:gd name="adj" fmla="val 3624"/>
            </a:avLst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8" name="Picture 3" descr="C:\Trash\SQL-data-types.pn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95080" y="4495800"/>
            <a:ext cx="2099732" cy="1828800"/>
          </a:xfrm>
          <a:prstGeom prst="roundRect">
            <a:avLst>
              <a:gd name="adj" fmla="val 3624"/>
            </a:avLst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33793" name="Picture 1" descr="C:\Trash\db-diagra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1075">
            <a:off x="6614979" y="663389"/>
            <a:ext cx="2574728" cy="1213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95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in</a:t>
            </a:r>
            <a:r>
              <a:rPr lang="bg-BG" dirty="0" smtClean="0"/>
              <a:t> </a:t>
            </a:r>
            <a:r>
              <a:rPr lang="en-US" dirty="0" smtClean="0"/>
              <a:t>SQL Server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Nullable</a:t>
            </a:r>
            <a:r>
              <a:rPr lang="en-US" dirty="0" smtClean="0"/>
              <a:t> and</a:t>
            </a:r>
            <a:r>
              <a:rPr lang="bg-BG" dirty="0" smtClean="0"/>
              <a:t>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NOT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 smtClean="0"/>
              <a:t>types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All types in</a:t>
            </a:r>
            <a:r>
              <a:rPr lang="bg-BG" dirty="0" smtClean="0"/>
              <a:t> </a:t>
            </a:r>
            <a:r>
              <a:rPr lang="en-US" dirty="0" smtClean="0"/>
              <a:t>SQL Server may or may not allow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 smtClean="0"/>
              <a:t> values</a:t>
            </a:r>
            <a:endParaRPr lang="bg-BG" dirty="0" smtClean="0"/>
          </a:p>
          <a:p>
            <a:pPr>
              <a:lnSpc>
                <a:spcPct val="10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Primary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 smtClean="0"/>
              <a:t>columns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Define the primary key</a:t>
            </a:r>
            <a:endParaRPr lang="bg-BG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Identity</a:t>
            </a:r>
            <a:r>
              <a:rPr lang="en-US" dirty="0" smtClean="0"/>
              <a:t> columns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Automatically increased values when a new row is inserted </a:t>
            </a:r>
            <a:r>
              <a:rPr lang="bg-BG" dirty="0" smtClean="0"/>
              <a:t>(</a:t>
            </a:r>
            <a:r>
              <a:rPr lang="en-US" dirty="0" smtClean="0"/>
              <a:t>auto-increment values)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Used in combination with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primary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2770" name="Picture 2" descr="http://www.claritykit.com/web/Portals/0/images/icon_checkbox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5738" y="4860263"/>
            <a:ext cx="1181100" cy="1181100"/>
          </a:xfrm>
          <a:prstGeom prst="roundRect">
            <a:avLst>
              <a:gd name="adj" fmla="val 6232"/>
            </a:avLst>
          </a:prstGeom>
          <a:noFill/>
        </p:spPr>
      </p:pic>
      <p:pic>
        <p:nvPicPr>
          <p:cNvPr id="32772" name="Picture 4" descr="http://www.iconshock.com/img_jpg/REALVISTA/database/jpg/128/primary_key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738" y="747643"/>
            <a:ext cx="1182757" cy="1182757"/>
          </a:xfrm>
          <a:prstGeom prst="roundRect">
            <a:avLst>
              <a:gd name="adj" fmla="val 6232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7233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2" y="655406"/>
            <a:ext cx="8229600" cy="2316394"/>
          </a:xfrm>
        </p:spPr>
        <p:txBody>
          <a:bodyPr/>
          <a:lstStyle/>
          <a:p>
            <a:r>
              <a:rPr lang="en-US" dirty="0" smtClean="0"/>
              <a:t>Database Modeling with</a:t>
            </a:r>
            <a:r>
              <a:rPr lang="bg-BG" dirty="0" smtClean="0"/>
              <a:t> </a:t>
            </a:r>
            <a:r>
              <a:rPr lang="en-US" dirty="0" smtClean="0"/>
              <a:t>SQL Server Management Studio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51012" y="2611438"/>
            <a:ext cx="8229600" cy="3766022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Creating Database</a:t>
            </a:r>
            <a:endParaRPr lang="bg-BG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noProof="1" smtClean="0"/>
          </a:p>
        </p:txBody>
      </p:sp>
      <p:pic>
        <p:nvPicPr>
          <p:cNvPr id="5122" name="Picture 2" descr="C:\downloads\Space Art HD Wallpapers\96 Space Art HD Wallpapers 1920x1080\Space.Art.Wallpaper.1920x1080_095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389795" y="4015260"/>
            <a:ext cx="7620000" cy="2400300"/>
          </a:xfrm>
          <a:prstGeom prst="roundRect">
            <a:avLst>
              <a:gd name="adj" fmla="val 28261"/>
            </a:avLst>
          </a:prstGeom>
          <a:noFill/>
          <a:effectLst>
            <a:softEdge rad="317500"/>
          </a:effectLst>
        </p:spPr>
      </p:pic>
      <p:pic>
        <p:nvPicPr>
          <p:cNvPr id="31746" name="Picture 2" descr="http://theappslab.com/wp-content/uploads/2009/12/Free-Database-Add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723">
            <a:off x="613738" y="4225344"/>
            <a:ext cx="1980130" cy="1980130"/>
          </a:xfrm>
          <a:prstGeom prst="rect">
            <a:avLst/>
          </a:prstGeom>
          <a:noFill/>
        </p:spPr>
      </p:pic>
      <p:pic>
        <p:nvPicPr>
          <p:cNvPr id="31748" name="Picture 4" descr="http://www.artistsvalley.com/images/icons/Database%20Application%20Icons/Table%20Entry%20Sort%20Ascending/256x256/Table%20Entry%20Sort%20Ascen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293">
            <a:off x="5643913" y="4438340"/>
            <a:ext cx="1621674" cy="1621674"/>
          </a:xfrm>
          <a:prstGeom prst="roundRect">
            <a:avLst>
              <a:gd name="adj" fmla="val 6550"/>
            </a:avLst>
          </a:prstGeom>
          <a:noFill/>
        </p:spPr>
      </p:pic>
      <p:pic>
        <p:nvPicPr>
          <p:cNvPr id="31750" name="Picture 6" descr="http://www.coxfarms.com/assets/2007PicnicTableIcon2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506" y="4441503"/>
            <a:ext cx="2852208" cy="1714500"/>
          </a:xfrm>
          <a:prstGeom prst="rect">
            <a:avLst/>
          </a:prstGeom>
          <a:noFill/>
        </p:spPr>
      </p:pic>
      <p:pic>
        <p:nvPicPr>
          <p:cNvPr id="9" name="Picture 8" descr="http://www.thesug.org/mossasaurus/Wiki%20Documents/PivotTable_Dat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463791">
            <a:off x="3586421" y="2436425"/>
            <a:ext cx="1742557" cy="1349077"/>
          </a:xfrm>
          <a:prstGeom prst="roundRect">
            <a:avLst>
              <a:gd name="adj" fmla="val 3624"/>
            </a:avLst>
          </a:prstGeom>
          <a:noFill/>
          <a:ln>
            <a:noFill/>
          </a:ln>
          <a:effectLst/>
          <a:scene3d>
            <a:camera prst="isometricTopUp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15783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</a:t>
            </a:r>
            <a:r>
              <a:rPr lang="bg-BG" dirty="0" smtClean="0"/>
              <a:t> </a:t>
            </a:r>
            <a:r>
              <a:rPr lang="en-US" dirty="0" smtClean="0"/>
              <a:t>SQL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mtClean="0"/>
              <a:t>starting</a:t>
            </a:r>
            <a:r>
              <a:rPr lang="bg-BG" dirty="0" smtClean="0"/>
              <a:t> </a:t>
            </a:r>
            <a:r>
              <a:rPr lang="en-US" dirty="0" smtClean="0"/>
              <a:t>SSMS a window pops up</a:t>
            </a:r>
            <a:endParaRPr lang="bg-BG" dirty="0" smtClean="0"/>
          </a:p>
          <a:p>
            <a:r>
              <a:rPr lang="en-US" dirty="0" smtClean="0"/>
              <a:t>Usually it is enough to just click the "Connect" button without changing anything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721" y="3207846"/>
            <a:ext cx="4402206" cy="3317156"/>
          </a:xfrm>
          <a:prstGeom prst="roundRect">
            <a:avLst>
              <a:gd name="adj" fmla="val 2115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95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</a:t>
            </a:r>
            <a:r>
              <a:rPr lang="bg-BG" dirty="0" smtClean="0"/>
              <a:t> </a:t>
            </a:r>
            <a:r>
              <a:rPr lang="en-US" dirty="0" smtClean="0"/>
              <a:t>Object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50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Object Explorer </a:t>
            </a:r>
            <a:r>
              <a:rPr lang="en-US" dirty="0" smtClean="0"/>
              <a:t>is the main tool</a:t>
            </a:r>
            <a:r>
              <a:rPr lang="bg-BG" dirty="0" smtClean="0"/>
              <a:t> </a:t>
            </a:r>
            <a:r>
              <a:rPr lang="en-US" dirty="0" smtClean="0"/>
              <a:t>to use when working with the database</a:t>
            </a:r>
            <a:r>
              <a:rPr lang="bg-BG" dirty="0" smtClean="0"/>
              <a:t> </a:t>
            </a:r>
            <a:r>
              <a:rPr lang="en-US" dirty="0" smtClean="0"/>
              <a:t>and its objects</a:t>
            </a:r>
            <a:endParaRPr lang="bg-BG" dirty="0" smtClean="0"/>
          </a:p>
          <a:p>
            <a:pPr>
              <a:spcBef>
                <a:spcPct val="45000"/>
              </a:spcBef>
            </a:pPr>
            <a:r>
              <a:rPr lang="en-US" dirty="0" smtClean="0"/>
              <a:t>Enables us</a:t>
            </a:r>
            <a:r>
              <a:rPr lang="bg-BG" dirty="0" smtClean="0"/>
              <a:t>:</a:t>
            </a:r>
          </a:p>
          <a:p>
            <a:pPr lvl="1"/>
            <a:r>
              <a:rPr lang="en-US" dirty="0" smtClean="0"/>
              <a:t>To create a new database</a:t>
            </a:r>
            <a:endParaRPr lang="bg-BG" dirty="0" smtClean="0"/>
          </a:p>
          <a:p>
            <a:pPr lvl="1"/>
            <a:r>
              <a:rPr lang="en-US" dirty="0" smtClean="0"/>
              <a:t>To create objects in the database</a:t>
            </a:r>
            <a:r>
              <a:rPr lang="bg-BG" dirty="0" smtClean="0"/>
              <a:t> (</a:t>
            </a:r>
            <a:r>
              <a:rPr lang="en-US" dirty="0" smtClean="0"/>
              <a:t>tables</a:t>
            </a:r>
            <a:r>
              <a:rPr lang="bg-BG" dirty="0" smtClean="0"/>
              <a:t>, </a:t>
            </a:r>
            <a:r>
              <a:rPr lang="en-US" dirty="0" smtClean="0"/>
              <a:t>stored procedures</a:t>
            </a:r>
            <a:r>
              <a:rPr lang="bg-BG" dirty="0" smtClean="0"/>
              <a:t>, </a:t>
            </a:r>
            <a:r>
              <a:rPr lang="en-US" dirty="0" smtClean="0"/>
              <a:t>relationships and others</a:t>
            </a:r>
            <a:r>
              <a:rPr lang="bg-BG" dirty="0" smtClean="0"/>
              <a:t>)</a:t>
            </a:r>
          </a:p>
          <a:p>
            <a:pPr lvl="1"/>
            <a:r>
              <a:rPr lang="en-US" dirty="0" smtClean="0"/>
              <a:t>To change the properties of objects</a:t>
            </a:r>
            <a:endParaRPr lang="bg-BG" dirty="0" smtClean="0"/>
          </a:p>
          <a:p>
            <a:pPr lvl="1"/>
            <a:r>
              <a:rPr lang="en-US" dirty="0" smtClean="0"/>
              <a:t>To enter records into the tables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smtClean="0"/>
              <a:t>New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</a:t>
            </a:r>
            <a:r>
              <a:rPr lang="bg-BG" sz="3200" dirty="0"/>
              <a:t> </a:t>
            </a:r>
            <a:r>
              <a:rPr lang="en-US" sz="3200" dirty="0"/>
              <a:t>Object Explorer we go to the "Databases"</a:t>
            </a:r>
            <a:r>
              <a:rPr lang="bg-BG" sz="3200" dirty="0"/>
              <a:t> </a:t>
            </a:r>
            <a:r>
              <a:rPr lang="en-US" sz="3200" dirty="0"/>
              <a:t>and choose</a:t>
            </a:r>
            <a:r>
              <a:rPr lang="bg-BG" sz="3200" dirty="0"/>
              <a:t> "</a:t>
            </a:r>
            <a:r>
              <a:rPr lang="en-US" sz="3200" dirty="0"/>
              <a:t>New Database…</a:t>
            </a:r>
            <a:r>
              <a:rPr lang="bg-BG" sz="3200" dirty="0"/>
              <a:t>"</a:t>
            </a:r>
            <a:r>
              <a:rPr lang="en-US" sz="3200" dirty="0"/>
              <a:t> from the context menu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2" y="3276600"/>
            <a:ext cx="5742472" cy="3300249"/>
          </a:xfrm>
          <a:prstGeom prst="roundRect">
            <a:avLst>
              <a:gd name="adj" fmla="val 1285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23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Database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82700"/>
            <a:ext cx="8594429" cy="3880773"/>
          </a:xfrm>
        </p:spPr>
        <p:txBody>
          <a:bodyPr>
            <a:normAutofit/>
          </a:bodyPr>
          <a:lstStyle/>
          <a:p>
            <a:r>
              <a:rPr lang="en-US" sz="3200" dirty="0"/>
              <a:t>In the</a:t>
            </a:r>
            <a:r>
              <a:rPr lang="bg-BG" sz="3200" dirty="0"/>
              <a:t> </a:t>
            </a:r>
            <a:r>
              <a:rPr lang="en-US" sz="3200" dirty="0"/>
              <a:t>"New Database" window enter the name of the new database and click [OK]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6628" name="Picture 4" descr="C:\Trash\new-d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740" y="2412552"/>
            <a:ext cx="5717072" cy="4140648"/>
          </a:xfrm>
          <a:prstGeom prst="roundRect">
            <a:avLst>
              <a:gd name="adj" fmla="val 1785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72599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Data Modeling – Principles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Data Types in SQL Server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Creating Databases in SQL Server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Creating Tables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Defining a Primary Key and Identity Columns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Creating Relationships between the Tables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en-US" dirty="0"/>
              <a:t>One-to-many, Many-to-many, One-to-one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Naming Conventions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dirty="0" smtClean="0"/>
              <a:t>Data Modeling in MySQL Workbench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4" y="457200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3761698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Trash\stored-db-procedur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4091">
            <a:off x="876300" y="102992"/>
            <a:ext cx="1233671" cy="1360247"/>
          </a:xfrm>
          <a:prstGeom prst="rect">
            <a:avLst/>
          </a:prstGeom>
          <a:noFill/>
        </p:spPr>
      </p:pic>
      <p:pic>
        <p:nvPicPr>
          <p:cNvPr id="25604" name="Picture 4" descr="C:\Trash\db-diagram-sql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42296">
            <a:off x="1508649" y="2023170"/>
            <a:ext cx="3509496" cy="51246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76198"/>
            <a:ext cx="6172200" cy="3974636"/>
          </a:xfrm>
        </p:spPr>
        <p:txBody>
          <a:bodyPr/>
          <a:lstStyle/>
          <a:p>
            <a:r>
              <a:rPr lang="en-US" dirty="0" smtClean="0"/>
              <a:t>Database Modeling with</a:t>
            </a:r>
            <a:r>
              <a:rPr lang="bg-BG" dirty="0" smtClean="0"/>
              <a:t> </a:t>
            </a:r>
            <a:r>
              <a:rPr lang="en-US" dirty="0" smtClean="0"/>
              <a:t>SQL Server Management Studio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008812" y="4050834"/>
            <a:ext cx="2262776" cy="10968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Creating E/R Diagrams</a:t>
            </a:r>
            <a:endParaRPr lang="bg-BG" dirty="0" smtClean="0"/>
          </a:p>
          <a:p>
            <a:pPr>
              <a:lnSpc>
                <a:spcPct val="110000"/>
              </a:lnSpc>
            </a:pPr>
            <a:endParaRPr lang="bg-BG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4117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E/R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7" y="1412413"/>
            <a:ext cx="8594429" cy="3880773"/>
          </a:xfrm>
        </p:spPr>
        <p:txBody>
          <a:bodyPr>
            <a:noAutofit/>
          </a:bodyPr>
          <a:lstStyle/>
          <a:p>
            <a:r>
              <a:rPr lang="en-US" sz="3200" dirty="0"/>
              <a:t>In the</a:t>
            </a:r>
            <a:r>
              <a:rPr lang="bg-BG" sz="3200" dirty="0"/>
              <a:t> "</a:t>
            </a:r>
            <a:r>
              <a:rPr lang="en-US" sz="3200" dirty="0"/>
              <a:t>Database Diagrams</a:t>
            </a:r>
            <a:r>
              <a:rPr lang="bg-BG" sz="3200" dirty="0"/>
              <a:t>"</a:t>
            </a:r>
            <a:r>
              <a:rPr lang="en-US" sz="3200" dirty="0"/>
              <a:t> menu choose the</a:t>
            </a:r>
            <a:r>
              <a:rPr lang="bg-BG" sz="3200" dirty="0"/>
              <a:t> "</a:t>
            </a:r>
            <a:r>
              <a:rPr lang="en-US" sz="3200" dirty="0"/>
              <a:t>New Database Diagram</a:t>
            </a:r>
            <a:r>
              <a:rPr lang="bg-BG" sz="3200" dirty="0"/>
              <a:t>"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bg-BG" sz="3200" dirty="0"/>
          </a:p>
          <a:p>
            <a:r>
              <a:rPr lang="en-US" sz="3200" dirty="0"/>
              <a:t>We can choose from the existing tables</a:t>
            </a:r>
            <a:r>
              <a:rPr lang="bg-BG" sz="3200" dirty="0"/>
              <a:t>, </a:t>
            </a:r>
            <a:r>
              <a:rPr lang="en-US" sz="3200" dirty="0"/>
              <a:t>which we want to add to the diagram</a:t>
            </a:r>
            <a:endParaRPr lang="bg-BG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4" descr="New-diagr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8268" y="2720513"/>
            <a:ext cx="4503229" cy="250659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6422" y="2728581"/>
            <a:ext cx="3219296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303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2924">
            <a:off x="886067" y="1059563"/>
            <a:ext cx="4848225" cy="1466850"/>
          </a:xfrm>
          <a:prstGeom prst="roundRect">
            <a:avLst>
              <a:gd name="adj" fmla="val 3116"/>
            </a:avLst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5275400"/>
            <a:ext cx="8938472" cy="820600"/>
          </a:xfrm>
        </p:spPr>
        <p:txBody>
          <a:bodyPr/>
          <a:lstStyle/>
          <a:p>
            <a:r>
              <a:rPr lang="en-US" dirty="0" smtClean="0"/>
              <a:t>Database Modeling with</a:t>
            </a:r>
            <a:r>
              <a:rPr lang="bg-BG" dirty="0" smtClean="0"/>
              <a:t> </a:t>
            </a:r>
            <a:r>
              <a:rPr lang="en-US" dirty="0" smtClean="0"/>
              <a:t>SQL Server Management Studio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Creating Tables</a:t>
            </a:r>
            <a:endParaRPr lang="bg-BG" dirty="0" smtClean="0"/>
          </a:p>
          <a:p>
            <a:pPr>
              <a:lnSpc>
                <a:spcPct val="110000"/>
              </a:lnSpc>
            </a:pPr>
            <a:endParaRPr lang="bg-BG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noProof="1" smtClean="0"/>
          </a:p>
        </p:txBody>
      </p:sp>
      <p:pic>
        <p:nvPicPr>
          <p:cNvPr id="23554" name="Picture 2" descr="http://www.artistsvalley.com/images/icons/Database%20Application%20Icons/Table%20Entry%20Insert/256x256/Table%20Entry%20In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8421">
            <a:off x="6820858" y="186710"/>
            <a:ext cx="2362200" cy="2362200"/>
          </a:xfrm>
          <a:prstGeom prst="roundRect">
            <a:avLst>
              <a:gd name="adj" fmla="val 6406"/>
            </a:avLst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23555" name="Picture 3" descr="C:\Trash\DB-bar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0609" flipH="1">
            <a:off x="5454349" y="2738963"/>
            <a:ext cx="1938907" cy="1584099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2057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database doesn't show immediately in</a:t>
            </a:r>
            <a:r>
              <a:rPr lang="bg-BG" dirty="0" smtClean="0"/>
              <a:t> </a:t>
            </a:r>
            <a:r>
              <a:rPr lang="en-US" dirty="0" smtClean="0"/>
              <a:t>Object Explorer perform</a:t>
            </a:r>
            <a:r>
              <a:rPr lang="bg-BG" dirty="0" smtClean="0"/>
              <a:t> </a:t>
            </a:r>
            <a:r>
              <a:rPr lang="en-US" dirty="0" smtClean="0"/>
              <a:t>"Refresh" [F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5</a:t>
            </a:r>
            <a:r>
              <a:rPr lang="en-US" dirty="0" smtClean="0"/>
              <a:t>]</a:t>
            </a:r>
            <a:endParaRPr lang="bg-BG" dirty="0" smtClean="0"/>
          </a:p>
          <a:p>
            <a:r>
              <a:rPr lang="en-US" dirty="0" smtClean="0"/>
              <a:t>Creating new table: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5570" y="3564863"/>
            <a:ext cx="4164586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268" y="2802863"/>
            <a:ext cx="321945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854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524000"/>
            <a:ext cx="8594429" cy="3880773"/>
          </a:xfrm>
        </p:spPr>
        <p:txBody>
          <a:bodyPr/>
          <a:lstStyle/>
          <a:p>
            <a:r>
              <a:rPr lang="en-US" dirty="0" smtClean="0"/>
              <a:t>Enter table name  and define the table columns (name and type):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150914" y="3981450"/>
            <a:ext cx="782969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98612" y="2362201"/>
            <a:ext cx="2590800" cy="1379101"/>
          </a:xfrm>
          <a:prstGeom prst="wedgeRoundRectCallout">
            <a:avLst>
              <a:gd name="adj1" fmla="val -188"/>
              <a:gd name="adj2" fmla="val 14686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Enter the name of the column here</a:t>
            </a:r>
            <a:endParaRPr lang="bg-BG" sz="26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570413" y="2362201"/>
            <a:ext cx="3048000" cy="1379101"/>
          </a:xfrm>
          <a:prstGeom prst="wedgeRoundRectCallout">
            <a:avLst>
              <a:gd name="adj1" fmla="val 8794"/>
              <a:gd name="adj2" fmla="val 146875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Choose the data type of the column here</a:t>
            </a:r>
            <a:endParaRPr lang="bg-BG" sz="26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618413" y="2362201"/>
            <a:ext cx="3124199" cy="1379101"/>
          </a:xfrm>
          <a:prstGeom prst="wedgeRoundRectCallout">
            <a:avLst>
              <a:gd name="adj1" fmla="val 4771"/>
              <a:gd name="adj2" fmla="val 14377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Choose whether NULLs are allowed</a:t>
            </a:r>
            <a:endParaRPr lang="bg-BG" sz="26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5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7" y="1371600"/>
            <a:ext cx="8594429" cy="3880773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dirty="0" smtClean="0"/>
              <a:t>Defining a primary key</a:t>
            </a:r>
            <a:r>
              <a:rPr lang="bg-BG" dirty="0" smtClean="0"/>
              <a:t> </a:t>
            </a:r>
          </a:p>
          <a:p>
            <a:pPr>
              <a:spcBef>
                <a:spcPct val="45000"/>
              </a:spcBef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94" y="2897660"/>
            <a:ext cx="5001846" cy="3483428"/>
          </a:xfrm>
          <a:prstGeom prst="roundRect">
            <a:avLst>
              <a:gd name="adj" fmla="val 68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46212" y="1828801"/>
            <a:ext cx="4267200" cy="1379101"/>
          </a:xfrm>
          <a:prstGeom prst="wedgeRoundRectCallout">
            <a:avLst>
              <a:gd name="adj1" fmla="val 34824"/>
              <a:gd name="adj2" fmla="val 7010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Right click on the column start and select "Set Primary Key"</a:t>
            </a:r>
            <a:endParaRPr lang="bg-BG" sz="2600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6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an</a:t>
            </a:r>
            <a:r>
              <a:rPr lang="bg-BG" dirty="0" smtClean="0"/>
              <a:t> </a:t>
            </a:r>
            <a:r>
              <a:rPr lang="en-US" dirty="0" smtClean="0"/>
              <a:t>identity columns</a:t>
            </a:r>
          </a:p>
          <a:p>
            <a:pPr lvl="1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Identity</a:t>
            </a:r>
            <a:r>
              <a:rPr lang="en-US" dirty="0" smtClean="0"/>
              <a:t> means that the values in a certain column</a:t>
            </a:r>
            <a:r>
              <a:rPr lang="bg-BG" dirty="0" smtClean="0"/>
              <a:t> </a:t>
            </a:r>
            <a:r>
              <a:rPr lang="en-US" dirty="0" smtClean="0"/>
              <a:t>are auto generated</a:t>
            </a:r>
            <a:r>
              <a:rPr lang="bg-BG" dirty="0" smtClean="0"/>
              <a:t> </a:t>
            </a:r>
            <a:r>
              <a:rPr lang="en-US" dirty="0" smtClean="0"/>
              <a:t>(for </a:t>
            </a:r>
            <a:r>
              <a:rPr lang="en-US" sz="2800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bg-BG" dirty="0" smtClean="0"/>
              <a:t> </a:t>
            </a:r>
            <a:r>
              <a:rPr lang="en-US" dirty="0" smtClean="0"/>
              <a:t>columns</a:t>
            </a:r>
            <a:r>
              <a:rPr lang="bg-BG" dirty="0" smtClean="0"/>
              <a:t>)</a:t>
            </a:r>
          </a:p>
          <a:p>
            <a:pPr lvl="1"/>
            <a:r>
              <a:rPr lang="en-US" dirty="0" smtClean="0"/>
              <a:t>These values cannot be assigned manually</a:t>
            </a:r>
          </a:p>
          <a:p>
            <a:pPr lvl="1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Identity Seed </a:t>
            </a:r>
            <a:r>
              <a:rPr lang="en-US" dirty="0" smtClean="0"/>
              <a:t>– the starting number from which the values in the column begin to increase</a:t>
            </a:r>
            <a:r>
              <a:rPr lang="bg-BG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Identity</a:t>
            </a:r>
            <a:r>
              <a:rPr lang="bg-B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Increment </a:t>
            </a:r>
            <a:r>
              <a:rPr lang="en-US" dirty="0" smtClean="0"/>
              <a:t>– by how much each consecutive value is increased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600200"/>
            <a:ext cx="8594429" cy="3880773"/>
          </a:xfrm>
        </p:spPr>
        <p:txBody>
          <a:bodyPr/>
          <a:lstStyle/>
          <a:p>
            <a:r>
              <a:rPr lang="en-US" dirty="0" smtClean="0"/>
              <a:t>Setting an</a:t>
            </a:r>
            <a:r>
              <a:rPr lang="bg-BG" dirty="0" smtClean="0"/>
              <a:t> </a:t>
            </a:r>
            <a:r>
              <a:rPr lang="en-US" dirty="0" smtClean="0"/>
              <a:t>identity</a:t>
            </a:r>
            <a:r>
              <a:rPr lang="bg-BG" dirty="0" smtClean="0"/>
              <a:t> </a:t>
            </a:r>
            <a:r>
              <a:rPr lang="en-US" dirty="0" smtClean="0"/>
              <a:t>through the</a:t>
            </a:r>
            <a:r>
              <a:rPr lang="bg-BG" dirty="0" smtClean="0"/>
              <a:t> </a:t>
            </a:r>
            <a:r>
              <a:rPr lang="en-US" dirty="0" smtClean="0"/>
              <a:t>"Column Properties"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7212" y="2145638"/>
            <a:ext cx="5616575" cy="3895725"/>
          </a:xfrm>
          <a:prstGeom prst="roundRect">
            <a:avLst>
              <a:gd name="adj" fmla="val 1359"/>
            </a:avLst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47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37" y="1404015"/>
            <a:ext cx="8594429" cy="3880773"/>
          </a:xfrm>
        </p:spPr>
        <p:txBody>
          <a:bodyPr/>
          <a:lstStyle/>
          <a:p>
            <a:r>
              <a:rPr lang="en-US" sz="3000" dirty="0"/>
              <a:t>It is a good practice to</a:t>
            </a:r>
            <a:r>
              <a:rPr lang="bg-BG" sz="3000" dirty="0"/>
              <a:t> </a:t>
            </a:r>
            <a:r>
              <a:rPr lang="en-US" sz="3000" dirty="0"/>
              <a:t>set the name of the table at the time it is created</a:t>
            </a:r>
          </a:p>
          <a:p>
            <a:pPr lvl="1"/>
            <a:r>
              <a:rPr lang="en-US" sz="2600" dirty="0"/>
              <a:t>Use the</a:t>
            </a:r>
            <a:r>
              <a:rPr lang="bg-BG" sz="2600" dirty="0"/>
              <a:t> </a:t>
            </a:r>
            <a:r>
              <a:rPr lang="en-US" sz="2600" dirty="0"/>
              <a:t>"Properties" window</a:t>
            </a:r>
          </a:p>
          <a:p>
            <a:pPr lvl="1"/>
            <a:r>
              <a:rPr lang="en-US" sz="2800" dirty="0"/>
              <a:t>If it's not visible use</a:t>
            </a:r>
            <a:r>
              <a:rPr lang="bg-BG" sz="2800" dirty="0"/>
              <a:t> </a:t>
            </a:r>
            <a:r>
              <a:rPr lang="en-US" sz="2800" dirty="0"/>
              <a:t>"View"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/>
              <a:t>"</a:t>
            </a:r>
            <a:r>
              <a:rPr lang="en-US" sz="2800" dirty="0"/>
              <a:t>Properties Window" or press [F4]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18412" y="2102011"/>
            <a:ext cx="3200400" cy="4298789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3412" y="1797211"/>
            <a:ext cx="1219200" cy="953453"/>
          </a:xfrm>
          <a:prstGeom prst="wedgeRoundRectCallout">
            <a:avLst>
              <a:gd name="adj1" fmla="val -9800"/>
              <a:gd name="adj2" fmla="val 11500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Tablename</a:t>
            </a:r>
          </a:p>
        </p:txBody>
      </p:sp>
      <p:sp>
        <p:nvSpPr>
          <p:cNvPr id="9" name="Freeform 8"/>
          <p:cNvSpPr/>
          <p:nvPr/>
        </p:nvSpPr>
        <p:spPr>
          <a:xfrm>
            <a:off x="9469865" y="3168811"/>
            <a:ext cx="891748" cy="351183"/>
          </a:xfrm>
          <a:custGeom>
            <a:avLst/>
            <a:gdLst>
              <a:gd name="connsiteX0" fmla="*/ 765851 w 765851"/>
              <a:gd name="connsiteY0" fmla="*/ 104669 h 313391"/>
              <a:gd name="connsiteX1" fmla="*/ 736034 w 765851"/>
              <a:gd name="connsiteY1" fmla="*/ 84791 h 313391"/>
              <a:gd name="connsiteX2" fmla="*/ 70112 w 765851"/>
              <a:gd name="connsiteY2" fmla="*/ 74851 h 313391"/>
              <a:gd name="connsiteX3" fmla="*/ 40295 w 765851"/>
              <a:gd name="connsiteY3" fmla="*/ 84791 h 313391"/>
              <a:gd name="connsiteX4" fmla="*/ 10477 w 765851"/>
              <a:gd name="connsiteY4" fmla="*/ 144425 h 313391"/>
              <a:gd name="connsiteX5" fmla="*/ 538 w 765851"/>
              <a:gd name="connsiteY5" fmla="*/ 174243 h 313391"/>
              <a:gd name="connsiteX6" fmla="*/ 10477 w 765851"/>
              <a:gd name="connsiteY6" fmla="*/ 243817 h 313391"/>
              <a:gd name="connsiteX7" fmla="*/ 40295 w 765851"/>
              <a:gd name="connsiteY7" fmla="*/ 253756 h 313391"/>
              <a:gd name="connsiteX8" fmla="*/ 109869 w 765851"/>
              <a:gd name="connsiteY8" fmla="*/ 293512 h 313391"/>
              <a:gd name="connsiteX9" fmla="*/ 209260 w 765851"/>
              <a:gd name="connsiteY9" fmla="*/ 313391 h 313391"/>
              <a:gd name="connsiteX10" fmla="*/ 686338 w 765851"/>
              <a:gd name="connsiteY10" fmla="*/ 303451 h 313391"/>
              <a:gd name="connsiteX11" fmla="*/ 716156 w 765851"/>
              <a:gd name="connsiteY11" fmla="*/ 293512 h 313391"/>
              <a:gd name="connsiteX12" fmla="*/ 736034 w 765851"/>
              <a:gd name="connsiteY12" fmla="*/ 233878 h 313391"/>
              <a:gd name="connsiteX13" fmla="*/ 726095 w 765851"/>
              <a:gd name="connsiteY13" fmla="*/ 164304 h 313391"/>
              <a:gd name="connsiteX14" fmla="*/ 696277 w 765851"/>
              <a:gd name="connsiteY14" fmla="*/ 144425 h 313391"/>
              <a:gd name="connsiteX15" fmla="*/ 537251 w 765851"/>
              <a:gd name="connsiteY15" fmla="*/ 134486 h 313391"/>
              <a:gd name="connsiteX16" fmla="*/ 229138 w 765851"/>
              <a:gd name="connsiteY16" fmla="*/ 104669 h 313391"/>
              <a:gd name="connsiteX17" fmla="*/ 139686 w 765851"/>
              <a:gd name="connsiteY17" fmla="*/ 74851 h 313391"/>
              <a:gd name="connsiteX18" fmla="*/ 109869 w 765851"/>
              <a:gd name="connsiteY18" fmla="*/ 64912 h 313391"/>
              <a:gd name="connsiteX19" fmla="*/ 50234 w 765851"/>
              <a:gd name="connsiteY19" fmla="*/ 45034 h 31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851" h="313391">
                <a:moveTo>
                  <a:pt x="765851" y="104669"/>
                </a:moveTo>
                <a:cubicBezTo>
                  <a:pt x="755912" y="98043"/>
                  <a:pt x="746950" y="89642"/>
                  <a:pt x="736034" y="84791"/>
                </a:cubicBezTo>
                <a:cubicBezTo>
                  <a:pt x="545256" y="0"/>
                  <a:pt x="112723" y="74152"/>
                  <a:pt x="70112" y="74851"/>
                </a:cubicBezTo>
                <a:cubicBezTo>
                  <a:pt x="60173" y="78164"/>
                  <a:pt x="49279" y="79401"/>
                  <a:pt x="40295" y="84791"/>
                </a:cubicBezTo>
                <a:cubicBezTo>
                  <a:pt x="13386" y="100937"/>
                  <a:pt x="18856" y="115098"/>
                  <a:pt x="10477" y="144425"/>
                </a:cubicBezTo>
                <a:cubicBezTo>
                  <a:pt x="7599" y="154499"/>
                  <a:pt x="3851" y="164304"/>
                  <a:pt x="538" y="174243"/>
                </a:cubicBezTo>
                <a:cubicBezTo>
                  <a:pt x="3851" y="197434"/>
                  <a:pt x="0" y="222864"/>
                  <a:pt x="10477" y="243817"/>
                </a:cubicBezTo>
                <a:cubicBezTo>
                  <a:pt x="15162" y="253188"/>
                  <a:pt x="30924" y="249071"/>
                  <a:pt x="40295" y="253756"/>
                </a:cubicBezTo>
                <a:cubicBezTo>
                  <a:pt x="97973" y="282595"/>
                  <a:pt x="40161" y="267372"/>
                  <a:pt x="109869" y="293512"/>
                </a:cubicBezTo>
                <a:cubicBezTo>
                  <a:pt x="133590" y="302407"/>
                  <a:pt x="188652" y="309956"/>
                  <a:pt x="209260" y="313391"/>
                </a:cubicBezTo>
                <a:lnTo>
                  <a:pt x="686338" y="303451"/>
                </a:lnTo>
                <a:cubicBezTo>
                  <a:pt x="696807" y="303040"/>
                  <a:pt x="710066" y="302037"/>
                  <a:pt x="716156" y="293512"/>
                </a:cubicBezTo>
                <a:cubicBezTo>
                  <a:pt x="728335" y="276462"/>
                  <a:pt x="736034" y="233878"/>
                  <a:pt x="736034" y="233878"/>
                </a:cubicBezTo>
                <a:cubicBezTo>
                  <a:pt x="732721" y="210687"/>
                  <a:pt x="735610" y="185712"/>
                  <a:pt x="726095" y="164304"/>
                </a:cubicBezTo>
                <a:cubicBezTo>
                  <a:pt x="721243" y="153388"/>
                  <a:pt x="708076" y="146288"/>
                  <a:pt x="696277" y="144425"/>
                </a:cubicBezTo>
                <a:cubicBezTo>
                  <a:pt x="643815" y="136141"/>
                  <a:pt x="590260" y="137799"/>
                  <a:pt x="537251" y="134486"/>
                </a:cubicBezTo>
                <a:cubicBezTo>
                  <a:pt x="355805" y="104245"/>
                  <a:pt x="458231" y="116726"/>
                  <a:pt x="229138" y="104669"/>
                </a:cubicBezTo>
                <a:lnTo>
                  <a:pt x="139686" y="74851"/>
                </a:lnTo>
                <a:cubicBezTo>
                  <a:pt x="129747" y="71538"/>
                  <a:pt x="118586" y="70723"/>
                  <a:pt x="109869" y="64912"/>
                </a:cubicBezTo>
                <a:cubicBezTo>
                  <a:pt x="71781" y="39521"/>
                  <a:pt x="91996" y="45034"/>
                  <a:pt x="50234" y="45034"/>
                </a:cubicBezTo>
              </a:path>
            </a:pathLst>
          </a:cu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2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7" y="1308100"/>
            <a:ext cx="8594429" cy="3880773"/>
          </a:xfrm>
        </p:spPr>
        <p:txBody>
          <a:bodyPr/>
          <a:lstStyle/>
          <a:p>
            <a:r>
              <a:rPr lang="en-US" sz="3000" dirty="0"/>
              <a:t>When closing the window for the table</a:t>
            </a:r>
            <a:r>
              <a:rPr lang="bg-BG" sz="3000" dirty="0"/>
              <a:t>, </a:t>
            </a:r>
            <a:r>
              <a:rPr lang="en-US" sz="3000" dirty="0"/>
              <a:t>SSMS asks whether to save the table</a:t>
            </a:r>
            <a:endParaRPr lang="bg-BG" sz="3000" dirty="0"/>
          </a:p>
          <a:p>
            <a:pPr lvl="1"/>
            <a:r>
              <a:rPr lang="en-US" sz="2800" dirty="0"/>
              <a:t>You can do it manually by choosing</a:t>
            </a:r>
            <a:r>
              <a:rPr lang="bg-BG" sz="2800" dirty="0"/>
              <a:t> </a:t>
            </a:r>
            <a:r>
              <a:rPr lang="en-US" sz="2800" dirty="0"/>
              <a:t>“Save Table” from the</a:t>
            </a:r>
            <a:r>
              <a:rPr lang="bg-BG" sz="2800" dirty="0"/>
              <a:t> </a:t>
            </a:r>
            <a:r>
              <a:rPr lang="en-US" sz="2800" dirty="0"/>
              <a:t>“File” menu or by pressing</a:t>
            </a:r>
            <a:r>
              <a:rPr lang="bg-BG" sz="2800" dirty="0"/>
              <a:t> </a:t>
            </a:r>
            <a:r>
              <a:rPr lang="en-US" sz="2800" dirty="0"/>
              <a:t>Ctrl + S</a:t>
            </a:r>
            <a:endParaRPr lang="bg-B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012" y="3352800"/>
            <a:ext cx="4568688" cy="3278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078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Relational Data</a:t>
            </a:r>
            <a:r>
              <a:rPr lang="bg-BG" dirty="0" smtClean="0"/>
              <a:t>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Fundamental</a:t>
            </a:r>
            <a:r>
              <a:rPr lang="bg-BG" dirty="0" smtClean="0"/>
              <a:t> </a:t>
            </a:r>
            <a:r>
              <a:rPr lang="en-US" dirty="0" smtClean="0"/>
              <a:t>Concepts</a:t>
            </a:r>
          </a:p>
        </p:txBody>
      </p:sp>
      <p:pic>
        <p:nvPicPr>
          <p:cNvPr id="44038" name="Picture 6" descr="http://www.artistsvalley.com/vector/images/vector-database-icons-ai-preview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9048" y="3559406"/>
            <a:ext cx="4764984" cy="3176654"/>
          </a:xfrm>
          <a:prstGeom prst="roundRect">
            <a:avLst>
              <a:gd name="adj" fmla="val 2250"/>
            </a:avLst>
          </a:prstGeom>
          <a:noFill/>
        </p:spPr>
      </p:pic>
      <p:pic>
        <p:nvPicPr>
          <p:cNvPr id="44039" name="Picture 7" descr="C:\Trash\zeroes-one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7412" y="517956"/>
            <a:ext cx="1362075" cy="1362075"/>
          </a:xfrm>
          <a:prstGeom prst="rect">
            <a:avLst/>
          </a:prstGeom>
          <a:noFill/>
        </p:spPr>
      </p:pic>
      <p:pic>
        <p:nvPicPr>
          <p:cNvPr id="44040" name="Picture 8" descr="C:\Trash\data-diagra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52790">
            <a:off x="1495397" y="304436"/>
            <a:ext cx="2681298" cy="2962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79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381000"/>
            <a:ext cx="7764913" cy="2831636"/>
          </a:xfrm>
        </p:spPr>
        <p:txBody>
          <a:bodyPr/>
          <a:lstStyle/>
          <a:p>
            <a:r>
              <a:rPr lang="en-US" dirty="0" smtClean="0"/>
              <a:t>Database Modeling with</a:t>
            </a:r>
            <a:r>
              <a:rPr lang="bg-BG" dirty="0" smtClean="0"/>
              <a:t> </a:t>
            </a:r>
            <a:r>
              <a:rPr lang="en-US" dirty="0" smtClean="0"/>
              <a:t>SQL Server Management Studio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492386" y="3301070"/>
            <a:ext cx="7764913" cy="10968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Creating Relationships between Tables</a:t>
            </a:r>
            <a:endParaRPr lang="en-US" noProof="1" smtClean="0"/>
          </a:p>
        </p:txBody>
      </p:sp>
      <p:pic>
        <p:nvPicPr>
          <p:cNvPr id="15362" name="Picture 2" descr="http://www.allfacebook.com/images/pro-relationsh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554" y="4003211"/>
            <a:ext cx="3848100" cy="2295525"/>
          </a:xfrm>
          <a:prstGeom prst="roundRect">
            <a:avLst>
              <a:gd name="adj" fmla="val 8783"/>
            </a:avLst>
          </a:prstGeom>
          <a:noFill/>
        </p:spPr>
      </p:pic>
      <p:pic>
        <p:nvPicPr>
          <p:cNvPr id="15364" name="Picture 4" descr="http://dryicons.com/images/icon_sets/aesthetica/png/128x128/data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861" y="4546136"/>
            <a:ext cx="2057400" cy="1752600"/>
          </a:xfrm>
          <a:prstGeom prst="rect">
            <a:avLst/>
          </a:prstGeom>
          <a:noFill/>
        </p:spPr>
      </p:pic>
      <p:pic>
        <p:nvPicPr>
          <p:cNvPr id="7" name="Picture 6" descr="http://www.thesug.org/mossasaurus/Wiki%20Documents/PivotTable_Data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99188" y="2590800"/>
            <a:ext cx="2854325" cy="2209800"/>
          </a:xfrm>
          <a:prstGeom prst="roundRect">
            <a:avLst>
              <a:gd name="adj" fmla="val 3624"/>
            </a:avLst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172905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70" y="1382556"/>
            <a:ext cx="8594429" cy="3880773"/>
          </a:xfrm>
        </p:spPr>
        <p:txBody>
          <a:bodyPr/>
          <a:lstStyle/>
          <a:p>
            <a:r>
              <a:rPr lang="en-US" dirty="0" smtClean="0"/>
              <a:t>To create one-to-many</a:t>
            </a:r>
            <a:r>
              <a:rPr lang="bg-BG" dirty="0" smtClean="0"/>
              <a:t> </a:t>
            </a:r>
            <a:r>
              <a:rPr lang="en-US" dirty="0" smtClean="0"/>
              <a:t>relationship drag the foreign key column onto the other table</a:t>
            </a:r>
          </a:p>
          <a:p>
            <a:pPr lvl="1"/>
            <a:r>
              <a:rPr lang="en-US" dirty="0" smtClean="0"/>
              <a:t>Drag from the child table to the</a:t>
            </a:r>
            <a:r>
              <a:rPr lang="bg-BG" dirty="0" smtClean="0"/>
              <a:t> </a:t>
            </a:r>
            <a:r>
              <a:rPr lang="en-US" dirty="0" smtClean="0"/>
              <a:t>parent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2" y="2494577"/>
            <a:ext cx="7308914" cy="1675524"/>
          </a:xfrm>
          <a:prstGeom prst="roundRect">
            <a:avLst>
              <a:gd name="adj" fmla="val 3676"/>
            </a:avLst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2" y="4260006"/>
            <a:ext cx="4822962" cy="2146482"/>
          </a:xfrm>
          <a:prstGeom prst="roundRect">
            <a:avLst>
              <a:gd name="adj" fmla="val 29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52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295400"/>
            <a:ext cx="8594429" cy="3880773"/>
          </a:xfrm>
        </p:spPr>
        <p:txBody>
          <a:bodyPr/>
          <a:lstStyle/>
          <a:p>
            <a:r>
              <a:rPr lang="en-US" dirty="0" smtClean="0"/>
              <a:t>Self-relationship can be created by dragging a foreign key onto the same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4" descr="Self-relationshi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9493" y="2021813"/>
            <a:ext cx="7896225" cy="4019550"/>
          </a:xfrm>
          <a:prstGeom prst="roundRect">
            <a:avLst>
              <a:gd name="adj" fmla="val 1178"/>
            </a:avLst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4373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158787"/>
            <a:ext cx="7764913" cy="2374436"/>
          </a:xfrm>
        </p:spPr>
        <p:txBody>
          <a:bodyPr/>
          <a:lstStyle/>
          <a:p>
            <a:r>
              <a:rPr lang="en-US" dirty="0" smtClean="0"/>
              <a:t>Database Modeling with</a:t>
            </a:r>
            <a:r>
              <a:rPr lang="bg-BG" dirty="0" smtClean="0"/>
              <a:t> </a:t>
            </a:r>
            <a:r>
              <a:rPr lang="en-US" dirty="0" smtClean="0"/>
              <a:t>SQL Server Management Studio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674812" y="2932305"/>
            <a:ext cx="7764913" cy="10968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Naming Conventions</a:t>
            </a:r>
            <a:endParaRPr lang="en-US" noProof="1" smtClean="0"/>
          </a:p>
        </p:txBody>
      </p:sp>
      <p:pic>
        <p:nvPicPr>
          <p:cNvPr id="36866" name="Picture 2" descr="C:\downloads\Space Art HD Wallpapers\96 Space Art HD Wallpapers 1920x1080\HUBBLE\Nebulae\hs-2007-16-h-large_web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00846">
            <a:off x="6510511" y="4616494"/>
            <a:ext cx="3127406" cy="2113112"/>
          </a:xfrm>
          <a:prstGeom prst="roundRect">
            <a:avLst>
              <a:gd name="adj" fmla="val 29593"/>
            </a:avLst>
          </a:prstGeom>
          <a:noFill/>
          <a:ln w="31750">
            <a:solidFill>
              <a:schemeClr val="accent5">
                <a:lumMod val="20000"/>
                <a:lumOff val="80000"/>
              </a:schemeClr>
            </a:solidFill>
          </a:ln>
          <a:effectLst>
            <a:softEdge rad="127000"/>
          </a:effectLst>
        </p:spPr>
      </p:pic>
      <p:pic>
        <p:nvPicPr>
          <p:cNvPr id="11268" name="Picture 4" descr="http://www.iconarchive.com/icons/deleket/sleek-xp-basic/256/Document-Writ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5811">
            <a:off x="4572371" y="2301785"/>
            <a:ext cx="2408948" cy="240894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269" name="Picture 5" descr="C:\Trash\db-diagra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6702">
            <a:off x="2402375" y="5213014"/>
            <a:ext cx="2590916" cy="1220851"/>
          </a:xfrm>
          <a:prstGeom prst="rect">
            <a:avLst/>
          </a:prstGeom>
          <a:noFill/>
        </p:spPr>
      </p:pic>
      <p:pic>
        <p:nvPicPr>
          <p:cNvPr id="6" name="Picture 5" descr="http://www.thesug.org/mossasaurus/Wiki%20Documents/PivotTable_Data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314823">
            <a:off x="739128" y="2394271"/>
            <a:ext cx="2854325" cy="2413539"/>
          </a:xfrm>
          <a:prstGeom prst="roundRect">
            <a:avLst>
              <a:gd name="adj" fmla="val 3624"/>
            </a:avLst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4279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Tables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Each word is capitalized </a:t>
            </a:r>
            <a:r>
              <a:rPr lang="bg-BG" dirty="0" smtClean="0"/>
              <a:t>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Pascal Case</a:t>
            </a:r>
            <a:r>
              <a:rPr lang="en-US" dirty="0" smtClean="0"/>
              <a:t>)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In English</a:t>
            </a:r>
            <a:r>
              <a:rPr lang="bg-BG" dirty="0" smtClean="0"/>
              <a:t>, </a:t>
            </a:r>
            <a:r>
              <a:rPr lang="en-US" dirty="0" smtClean="0"/>
              <a:t>plural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Examples</a:t>
            </a:r>
            <a:r>
              <a:rPr lang="bg-BG" dirty="0" smtClean="0"/>
              <a:t>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Users</a:t>
            </a:r>
            <a:r>
              <a:rPr lang="en-US" dirty="0" smtClean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PhotoAlbums</a:t>
            </a:r>
            <a:r>
              <a:rPr lang="en-US" dirty="0" smtClean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Countries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Columns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In English</a:t>
            </a:r>
            <a:r>
              <a:rPr lang="bg-BG" dirty="0" smtClean="0"/>
              <a:t>, singular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Each word is capitalized </a:t>
            </a:r>
            <a:r>
              <a:rPr lang="bg-BG" dirty="0" smtClean="0"/>
              <a:t>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Pascal Case</a:t>
            </a:r>
            <a:r>
              <a:rPr lang="en-US" dirty="0" smtClean="0"/>
              <a:t>)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Avoid reserved words</a:t>
            </a:r>
            <a:r>
              <a:rPr lang="bg-BG" dirty="0" smtClean="0"/>
              <a:t> (</a:t>
            </a:r>
            <a:r>
              <a:rPr lang="en-US" dirty="0" smtClean="0"/>
              <a:t>e.g</a:t>
            </a:r>
            <a:r>
              <a:rPr lang="bg-BG" dirty="0" smtClean="0"/>
              <a:t>.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en-US" dirty="0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date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Examples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dirty="0" smtClean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OrderDate</a:t>
            </a:r>
            <a:r>
              <a:rPr lang="en-US" dirty="0" smtClean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5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Primary key</a:t>
            </a:r>
          </a:p>
          <a:p>
            <a:pPr lvl="1"/>
            <a:r>
              <a:rPr lang="en-US" noProof="1" smtClean="0"/>
              <a:t>Use 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noProof="1" smtClean="0"/>
              <a:t>" or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name_of_the_table</a:t>
            </a:r>
            <a:r>
              <a:rPr lang="en-US" noProof="1" smtClean="0"/>
              <a:t> + 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noProof="1" smtClean="0"/>
              <a:t>"</a:t>
            </a:r>
          </a:p>
          <a:p>
            <a:pPr lvl="1"/>
            <a:r>
              <a:rPr lang="en-US" noProof="1" smtClean="0"/>
              <a:t>Example: in the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Users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table the PK column should be be called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or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UserId</a:t>
            </a:r>
          </a:p>
          <a:p>
            <a:r>
              <a:rPr lang="en-US" noProof="1" smtClean="0"/>
              <a:t>Foreign key</a:t>
            </a:r>
          </a:p>
          <a:p>
            <a:pPr lvl="1"/>
            <a:r>
              <a:rPr lang="en-US" noProof="1" smtClean="0"/>
              <a:t>Use the name of the referenced table + 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noProof="1" smtClean="0"/>
              <a:t>"</a:t>
            </a:r>
          </a:p>
          <a:p>
            <a:pPr lvl="1"/>
            <a:r>
              <a:rPr lang="en-US" noProof="1" smtClean="0"/>
              <a:t>Example: in the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Users</a:t>
            </a:r>
            <a:r>
              <a:rPr lang="en-US" noProof="1" smtClean="0"/>
              <a:t> table the foreign key column that references the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Groups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table should be named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GroupId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5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Relationship names (constraints)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In English, Pascal Case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FK_</a:t>
            </a:r>
            <a:r>
              <a:rPr lang="en-US" dirty="0" smtClean="0"/>
              <a:t>" 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table1</a:t>
            </a:r>
            <a:r>
              <a:rPr lang="bg-BG" dirty="0" smtClean="0"/>
              <a:t> + </a:t>
            </a:r>
            <a:r>
              <a:rPr lang="en-US" dirty="0" smtClean="0"/>
              <a:t>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_</a:t>
            </a:r>
            <a:r>
              <a:rPr lang="en-US" dirty="0" smtClean="0"/>
              <a:t>" 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table2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For example</a:t>
            </a:r>
            <a:r>
              <a:rPr lang="bg-BG" dirty="0" smtClean="0"/>
              <a:t>: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FK_Users_Groups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Index names</a:t>
            </a:r>
            <a:endParaRPr lang="bg-BG" dirty="0" smtClean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IX_</a:t>
            </a:r>
            <a:r>
              <a:rPr lang="en-US" dirty="0" smtClean="0">
                <a:latin typeface="Courier New" pitchFamily="49" charset="0"/>
              </a:rPr>
              <a:t>"</a:t>
            </a:r>
            <a:r>
              <a:rPr lang="en-US" dirty="0" smtClean="0"/>
              <a:t> 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smtClean="0"/>
              <a:t>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column</a:t>
            </a:r>
            <a:endParaRPr lang="bg-BG" b="1" noProof="1" smtClean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For example</a:t>
            </a:r>
            <a:r>
              <a:rPr lang="bg-BG" dirty="0" smtClean="0"/>
              <a:t>: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IX_Users_UserName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noProof="1" smtClean="0"/>
              <a:t>Unique key constraints names</a:t>
            </a:r>
          </a:p>
          <a:p>
            <a:pPr lvl="1">
              <a:lnSpc>
                <a:spcPct val="90000"/>
              </a:lnSpc>
            </a:pPr>
            <a:r>
              <a:rPr lang="en-US" noProof="1" smtClean="0"/>
              <a:t>"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UK_</a:t>
            </a:r>
            <a:r>
              <a:rPr lang="en-US" noProof="1" smtClean="0"/>
              <a:t>" 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en-US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noProof="1" smtClean="0"/>
              <a:t>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column</a:t>
            </a:r>
          </a:p>
          <a:p>
            <a:pPr lvl="1">
              <a:lnSpc>
                <a:spcPct val="90000"/>
              </a:lnSpc>
            </a:pPr>
            <a:r>
              <a:rPr lang="en-US" noProof="1" smtClean="0"/>
              <a:t>For instance: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UK_Users_UserName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noProof="1" smtClean="0"/>
              <a:t>Views names</a:t>
            </a:r>
          </a:p>
          <a:p>
            <a:pPr lvl="1">
              <a:lnSpc>
                <a:spcPct val="9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V_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noProof="1" smtClean="0"/>
              <a:t>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noProof="1" smtClean="0"/>
              <a:t>Example: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V_BGCompanies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noProof="1" smtClean="0"/>
              <a:t>Stored procedures names</a:t>
            </a:r>
          </a:p>
          <a:p>
            <a:pPr lvl="1">
              <a:lnSpc>
                <a:spcPct val="9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usp_ </a:t>
            </a:r>
            <a:r>
              <a:rPr lang="en-US" noProof="1" smtClean="0"/>
              <a:t>+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noProof="1" smtClean="0"/>
              <a:t>Example: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usp_InsertCustomer(@name)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2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4205103"/>
            <a:ext cx="8938472" cy="1568497"/>
          </a:xfrm>
        </p:spPr>
        <p:txBody>
          <a:bodyPr/>
          <a:lstStyle/>
          <a:p>
            <a:r>
              <a:rPr lang="en-US" dirty="0"/>
              <a:t>Database Modeling with</a:t>
            </a:r>
            <a:r>
              <a:rPr lang="bg-BG" dirty="0"/>
              <a:t> </a:t>
            </a:r>
            <a:r>
              <a:rPr lang="en-US" dirty="0"/>
              <a:t>SQL Server Management Studio</a:t>
            </a:r>
            <a:endParaRPr lang="en-GB" dirty="0"/>
          </a:p>
        </p:txBody>
      </p:sp>
      <p:pic>
        <p:nvPicPr>
          <p:cNvPr id="4" name="Picture 6" descr="http://www.artistsvalley.com/vector/images/vector-database-icons-ai-preview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78666" y="1222672"/>
            <a:ext cx="3911406" cy="2607602"/>
          </a:xfrm>
          <a:prstGeom prst="roundRect">
            <a:avLst>
              <a:gd name="adj" fmla="val 2250"/>
            </a:avLst>
          </a:prstGeom>
          <a:noFill/>
        </p:spPr>
      </p:pic>
      <p:pic>
        <p:nvPicPr>
          <p:cNvPr id="5" name="Picture 4" descr="C:\Trash\db-diagram-sql-serv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6529" y="829187"/>
            <a:ext cx="3855786" cy="280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dryicons.com/files/previews/simplistica_previe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0946">
            <a:off x="7995199" y="897106"/>
            <a:ext cx="1618287" cy="1705219"/>
          </a:xfrm>
          <a:prstGeom prst="roundRect">
            <a:avLst>
              <a:gd name="adj" fmla="val 816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114300" dist="63500" sx="110000" sy="11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0963">
            <a:off x="2505595" y="2885181"/>
            <a:ext cx="7308914" cy="1675524"/>
          </a:xfrm>
          <a:prstGeom prst="roundRect">
            <a:avLst>
              <a:gd name="adj" fmla="val 3676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scene3d>
            <a:camera prst="isometricOffAxis2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663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7012" y="3962400"/>
            <a:ext cx="7764913" cy="1646302"/>
          </a:xfrm>
        </p:spPr>
        <p:txBody>
          <a:bodyPr/>
          <a:lstStyle/>
          <a:p>
            <a:r>
              <a:rPr lang="en-US" dirty="0"/>
              <a:t>Data Modeling in </a:t>
            </a:r>
            <a:r>
              <a:rPr lang="en-US" dirty="0" smtClean="0"/>
              <a:t>MySQL</a:t>
            </a:r>
            <a:endParaRPr lang="bg-B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89212" y="5791200"/>
            <a:ext cx="5029200" cy="688256"/>
          </a:xfrm>
        </p:spPr>
        <p:txBody>
          <a:bodyPr/>
          <a:lstStyle/>
          <a:p>
            <a:r>
              <a:rPr lang="en-US" dirty="0" smtClean="0"/>
              <a:t>Creating E/R Diagrams with MySQL Workbench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812" y="38100"/>
            <a:ext cx="6456099" cy="43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5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</a:t>
            </a:r>
            <a:r>
              <a:rPr lang="bg-BG" dirty="0" smtClean="0"/>
              <a:t> </a:t>
            </a:r>
            <a:r>
              <a:rPr lang="en-US" dirty="0" smtClean="0"/>
              <a:t>Database</a:t>
            </a:r>
            <a:r>
              <a:rPr lang="bg-BG" dirty="0" smtClean="0"/>
              <a:t>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Steps in the database design process: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Identification of the entities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Identification of the columns in the</a:t>
            </a:r>
            <a:r>
              <a:rPr lang="bg-BG" dirty="0" smtClean="0"/>
              <a:t> </a:t>
            </a:r>
            <a:r>
              <a:rPr lang="en-US" dirty="0" smtClean="0"/>
              <a:t>tables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Defining a</a:t>
            </a:r>
            <a:r>
              <a:rPr lang="bg-BG" dirty="0" smtClean="0"/>
              <a:t> </a:t>
            </a:r>
            <a:r>
              <a:rPr lang="en-US" dirty="0" smtClean="0"/>
              <a:t>primary key for each</a:t>
            </a:r>
            <a:r>
              <a:rPr lang="bg-BG" dirty="0" smtClean="0"/>
              <a:t> </a:t>
            </a:r>
            <a:r>
              <a:rPr lang="en-US" dirty="0" smtClean="0"/>
              <a:t>entity table</a:t>
            </a:r>
            <a:endParaRPr lang="bg-BG" dirty="0" smtClean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Identification and modeling of relationships</a:t>
            </a:r>
            <a:endParaRPr lang="bg-BG" dirty="0" smtClean="0"/>
          </a:p>
          <a:p>
            <a:pPr marL="1163638" lvl="2" indent="-514350">
              <a:lnSpc>
                <a:spcPct val="100000"/>
              </a:lnSpc>
            </a:pPr>
            <a:r>
              <a:rPr lang="en-US" dirty="0" smtClean="0"/>
              <a:t>Multiplicity of relationships</a:t>
            </a:r>
            <a:endParaRPr lang="bg-BG" dirty="0" smtClean="0"/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Defining other constraints</a:t>
            </a:r>
          </a:p>
          <a:p>
            <a:pPr marL="871538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Filling test data in the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3549">
            <a:off x="6359099" y="2185415"/>
            <a:ext cx="3931738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E/R Diagrams in MySQL Workbench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MySQL </a:t>
            </a:r>
            <a:r>
              <a:rPr lang="en-US" dirty="0" smtClean="0"/>
              <a:t>Workbench supports database schema design (E/R diagrams)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reverse engineer</a:t>
            </a:r>
            <a:r>
              <a:rPr lang="en-US" dirty="0" smtClean="0"/>
              <a:t> an existing database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forward engineer</a:t>
            </a:r>
            <a:r>
              <a:rPr lang="en-US" dirty="0" smtClean="0"/>
              <a:t> the diagram into SQL script / existing / new database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synchronize schema changes </a:t>
            </a:r>
            <a:r>
              <a:rPr lang="en-US" dirty="0" smtClean="0"/>
              <a:t>with existing database</a:t>
            </a:r>
          </a:p>
          <a:p>
            <a:pPr lvl="1"/>
            <a:r>
              <a:rPr lang="en-US" dirty="0"/>
              <a:t>User-unfriendly UI but  better than nothing</a:t>
            </a:r>
          </a:p>
          <a:p>
            <a:pPr lvl="2"/>
            <a:r>
              <a:rPr lang="en-US" dirty="0" smtClean="0"/>
              <a:t>Edit tables, relationships, indices, triggers, …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7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5637" y="5334000"/>
            <a:ext cx="7924800" cy="830508"/>
          </a:xfrm>
        </p:spPr>
        <p:txBody>
          <a:bodyPr/>
          <a:lstStyle/>
          <a:p>
            <a:r>
              <a:rPr lang="en-US" dirty="0"/>
              <a:t>Data Modeling in </a:t>
            </a:r>
            <a:r>
              <a:rPr lang="en-US" dirty="0" smtClean="0"/>
              <a:t>MySQL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2" y="228600"/>
            <a:ext cx="7192825" cy="48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</a:t>
            </a:r>
            <a:r>
              <a:rPr lang="bg-BG" dirty="0" smtClean="0"/>
              <a:t> </a:t>
            </a: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Entity tables represent objects from the real world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Most often they are nouns in the specification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For example</a:t>
            </a:r>
            <a:r>
              <a:rPr lang="bg-BG" dirty="0" smtClean="0"/>
              <a:t>:</a:t>
            </a:r>
            <a:endParaRPr lang="en-US" dirty="0" smtClean="0"/>
          </a:p>
          <a:p>
            <a:pPr lvl="1">
              <a:lnSpc>
                <a:spcPct val="100000"/>
              </a:lnSpc>
            </a:pPr>
            <a:endParaRPr lang="bg-BG" dirty="0" smtClean="0"/>
          </a:p>
          <a:p>
            <a:pPr lvl="1">
              <a:lnSpc>
                <a:spcPct val="100000"/>
              </a:lnSpc>
            </a:pPr>
            <a:endParaRPr lang="bg-BG" dirty="0" smtClean="0"/>
          </a:p>
          <a:p>
            <a:pPr lvl="1">
              <a:lnSpc>
                <a:spcPct val="100000"/>
              </a:lnSpc>
              <a:buFontTx/>
              <a:buNone/>
            </a:pPr>
            <a:endParaRPr lang="bg-BG" dirty="0" smtClean="0"/>
          </a:p>
          <a:p>
            <a:pPr lvl="1">
              <a:lnSpc>
                <a:spcPct val="100000"/>
              </a:lnSpc>
            </a:pPr>
            <a:endParaRPr lang="bg-BG" dirty="0" smtClean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Entities</a:t>
            </a:r>
            <a:r>
              <a:rPr lang="bg-BG" dirty="0" smtClean="0"/>
              <a:t>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Student</a:t>
            </a:r>
            <a:r>
              <a:rPr lang="bg-BG" dirty="0" smtClean="0"/>
              <a:t>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Course</a:t>
            </a:r>
            <a:r>
              <a:rPr lang="bg-BG" dirty="0" smtClean="0"/>
              <a:t>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Town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7612" y="3379682"/>
            <a:ext cx="7924801" cy="18876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We need to develop a system that stores information about students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which are trained in various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courses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The courses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are held in different towns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When registering a new student the following information is entered: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name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faculty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number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photo and date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40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www.iconspedia.com/uploads/1160917852.png"/>
          <p:cNvPicPr>
            <a:picLocks noChangeAspect="1" noChangeArrowheads="1"/>
          </p:cNvPicPr>
          <p:nvPr/>
        </p:nvPicPr>
        <p:blipFill>
          <a:blip r:embed="rId2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90928">
            <a:off x="7826424" y="3638961"/>
            <a:ext cx="15240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 in the tables are characteristics of the entities</a:t>
            </a:r>
            <a:endParaRPr lang="bg-BG" dirty="0" smtClean="0"/>
          </a:p>
          <a:p>
            <a:pPr lvl="1"/>
            <a:r>
              <a:rPr lang="en-US" dirty="0" smtClean="0"/>
              <a:t>They have name and type</a:t>
            </a:r>
            <a:endParaRPr lang="bg-BG" dirty="0" smtClean="0"/>
          </a:p>
          <a:p>
            <a:r>
              <a:rPr lang="en-US" dirty="0" smtClean="0"/>
              <a:t>For example students have</a:t>
            </a:r>
            <a:r>
              <a:rPr lang="bg-BG" dirty="0" smtClean="0"/>
              <a:t>: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Name</a:t>
            </a:r>
            <a:r>
              <a:rPr lang="bg-BG" dirty="0" smtClean="0"/>
              <a:t> (</a:t>
            </a:r>
            <a:r>
              <a:rPr lang="en-US" dirty="0" smtClean="0"/>
              <a:t>text</a:t>
            </a:r>
            <a:r>
              <a:rPr lang="bg-BG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Faculty number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smtClean="0"/>
              <a:t>(</a:t>
            </a:r>
            <a:r>
              <a:rPr lang="en-US" dirty="0" smtClean="0"/>
              <a:t>number</a:t>
            </a:r>
            <a:r>
              <a:rPr lang="bg-BG" dirty="0" smtClean="0"/>
              <a:t>)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Photo</a:t>
            </a:r>
            <a:r>
              <a:rPr lang="bg-BG" dirty="0" smtClean="0"/>
              <a:t> (</a:t>
            </a:r>
            <a:r>
              <a:rPr lang="en-US" dirty="0" smtClean="0"/>
              <a:t>binary block</a:t>
            </a:r>
            <a:r>
              <a:rPr lang="bg-BG" dirty="0" smtClean="0"/>
              <a:t>)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Date of enlistment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smtClean="0"/>
              <a:t>(</a:t>
            </a:r>
            <a:r>
              <a:rPr lang="en-US" dirty="0" smtClean="0"/>
              <a:t>date</a:t>
            </a:r>
            <a:r>
              <a:rPr lang="bg-BG" dirty="0" smtClean="0"/>
              <a:t>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63" name="Picture 3" descr="C:\Trash\db-diagra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041189">
            <a:off x="4390466" y="2641023"/>
            <a:ext cx="4706594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23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the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Columns are clarifications for the entities in the text of the specification</a:t>
            </a:r>
            <a:r>
              <a:rPr lang="bg-BG" dirty="0" smtClean="0"/>
              <a:t>, </a:t>
            </a:r>
            <a:r>
              <a:rPr lang="en-US" dirty="0" smtClean="0"/>
              <a:t>for example</a:t>
            </a:r>
            <a:r>
              <a:rPr lang="bg-BG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bg-BG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Students </a:t>
            </a:r>
            <a:r>
              <a:rPr lang="en-US" dirty="0" smtClean="0"/>
              <a:t>have the following characteristics</a:t>
            </a:r>
            <a:r>
              <a:rPr lang="bg-BG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Name</a:t>
            </a:r>
            <a:r>
              <a:rPr lang="bg-BG" dirty="0" smtClean="0"/>
              <a:t>, </a:t>
            </a:r>
            <a:r>
              <a:rPr lang="en-US" dirty="0" smtClean="0"/>
              <a:t>faculty number</a:t>
            </a:r>
            <a:r>
              <a:rPr lang="bg-BG" dirty="0" smtClean="0"/>
              <a:t>, </a:t>
            </a:r>
            <a:r>
              <a:rPr lang="en-US" dirty="0" smtClean="0"/>
              <a:t>photo</a:t>
            </a:r>
            <a:r>
              <a:rPr lang="bg-BG" dirty="0" smtClean="0"/>
              <a:t>, </a:t>
            </a:r>
            <a:r>
              <a:rPr lang="en-US" dirty="0" smtClean="0"/>
              <a:t>date of enlistment and a list of courses they visit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2895600"/>
            <a:ext cx="7848600" cy="18876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We need to develop a system that stores information about students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which are trained in various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courses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The courses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are held in different towns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When registering a new student the following information is entered: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name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faculty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number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photo and date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38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a Primary Key</a:t>
            </a:r>
            <a:r>
              <a:rPr lang="bg-B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Always define an additional column for the primary key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Don't use an existing column</a:t>
            </a:r>
            <a:r>
              <a:rPr lang="bg-BG" dirty="0" smtClean="0"/>
              <a:t> (</a:t>
            </a:r>
            <a:r>
              <a:rPr lang="en-US" dirty="0" smtClean="0"/>
              <a:t>for example</a:t>
            </a:r>
            <a:r>
              <a:rPr lang="bg-BG" dirty="0" smtClean="0"/>
              <a:t> </a:t>
            </a:r>
            <a:r>
              <a:rPr lang="en-US" dirty="0" smtClean="0"/>
              <a:t>SSN</a:t>
            </a:r>
            <a:r>
              <a:rPr lang="bg-BG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Must be an integer number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Must be declared as a</a:t>
            </a:r>
            <a:r>
              <a:rPr lang="bg-BG" dirty="0" smtClean="0"/>
              <a:t> </a:t>
            </a:r>
            <a:r>
              <a:rPr lang="en-US" dirty="0" smtClean="0"/>
              <a:t>primary key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Use</a:t>
            </a:r>
            <a:r>
              <a:rPr lang="bg-BG" dirty="0" smtClean="0"/>
              <a:t>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identity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to implement auto-increment</a:t>
            </a:r>
            <a:endParaRPr lang="bg-BG" dirty="0" smtClean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Put the primary key as a first column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Exceptions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Entities that have well known ID, e.g. countries (BG, DE, US) and currencies (USD, EUR, BGN)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7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 are dependencies between the entities</a:t>
            </a:r>
            <a:r>
              <a:rPr lang="bg-BG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bg-BG" dirty="0" smtClean="0"/>
          </a:p>
          <a:p>
            <a:pPr lvl="1">
              <a:spcBef>
                <a:spcPts val="3000"/>
              </a:spcBef>
            </a:pPr>
            <a:endParaRPr lang="en-US" dirty="0" smtClean="0"/>
          </a:p>
          <a:p>
            <a:pPr lvl="1">
              <a:spcBef>
                <a:spcPts val="3000"/>
              </a:spcBef>
            </a:pPr>
            <a:endParaRPr lang="en-US" dirty="0"/>
          </a:p>
          <a:p>
            <a:pPr lvl="1">
              <a:spcBef>
                <a:spcPts val="3000"/>
              </a:spcBef>
            </a:pPr>
            <a:r>
              <a:rPr lang="bg-BG" dirty="0" smtClean="0"/>
              <a:t>"</a:t>
            </a:r>
            <a:r>
              <a:rPr lang="en-US" dirty="0" smtClean="0"/>
              <a:t>Students are trained in courses</a:t>
            </a:r>
            <a:r>
              <a:rPr lang="bg-BG" dirty="0" smtClean="0"/>
              <a:t>"</a:t>
            </a:r>
            <a:r>
              <a:rPr lang="en-US" dirty="0" smtClean="0"/>
              <a:t> – many-to-many relationship</a:t>
            </a:r>
          </a:p>
          <a:p>
            <a:pPr lvl="1"/>
            <a:r>
              <a:rPr lang="bg-BG" dirty="0" smtClean="0"/>
              <a:t>"</a:t>
            </a:r>
            <a:r>
              <a:rPr lang="en-US" dirty="0" smtClean="0"/>
              <a:t>Courses are held in towns</a:t>
            </a:r>
            <a:r>
              <a:rPr lang="bg-BG" dirty="0" smtClean="0"/>
              <a:t>" – </a:t>
            </a:r>
            <a:r>
              <a:rPr lang="en-US" dirty="0" smtClean="0"/>
              <a:t>many-to-one (or many-to-many) relationship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3638" y="2819400"/>
            <a:ext cx="7848600" cy="18876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We need to develop a system that stores information about students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which are trained in various courses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The courses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are held in different towns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When registering a new student the following information is entered: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name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faculty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number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photo and date</a:t>
            </a:r>
            <a:r>
              <a:rPr lang="ru-RU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09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1527</Words>
  <Application>Microsoft Office PowerPoint</Application>
  <PresentationFormat>Custom</PresentationFormat>
  <Paragraphs>260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Consolas</vt:lpstr>
      <vt:lpstr>Courier New</vt:lpstr>
      <vt:lpstr>Trebuchet MS</vt:lpstr>
      <vt:lpstr>Wingdings</vt:lpstr>
      <vt:lpstr>Wingdings 3</vt:lpstr>
      <vt:lpstr>Facet</vt:lpstr>
      <vt:lpstr>Data Modeling</vt:lpstr>
      <vt:lpstr>Table of Contents</vt:lpstr>
      <vt:lpstr>Relational Data Modeling</vt:lpstr>
      <vt:lpstr>Steps in Database Design</vt:lpstr>
      <vt:lpstr>Identification of Entities</vt:lpstr>
      <vt:lpstr>Identification of Columns</vt:lpstr>
      <vt:lpstr>Identification of the Columns</vt:lpstr>
      <vt:lpstr>How to Choose a Primary Key?</vt:lpstr>
      <vt:lpstr>Identification of Relationships</vt:lpstr>
      <vt:lpstr>Data Types in SQL Server 2012</vt:lpstr>
      <vt:lpstr>Data Types in SQL Server</vt:lpstr>
      <vt:lpstr>Data Types in SQL Server (2)</vt:lpstr>
      <vt:lpstr>Data Types in SQL Server (3)</vt:lpstr>
      <vt:lpstr>Data Types in SQL Server (4)</vt:lpstr>
      <vt:lpstr>Database Modeling with SQL Server Management Studio</vt:lpstr>
      <vt:lpstr>Connecting to SQL Server</vt:lpstr>
      <vt:lpstr>Working with Object Explorer</vt:lpstr>
      <vt:lpstr>Creating a New Database</vt:lpstr>
      <vt:lpstr>Creating a New Database (2)</vt:lpstr>
      <vt:lpstr>Database Modeling with SQL Server Management Studio</vt:lpstr>
      <vt:lpstr>Creating an E/R diagram</vt:lpstr>
      <vt:lpstr>Database Modeling with SQL Server Management Studio</vt:lpstr>
      <vt:lpstr>Creating Tables</vt:lpstr>
      <vt:lpstr>Creating Tables (2)</vt:lpstr>
      <vt:lpstr>Creating Tables (3)</vt:lpstr>
      <vt:lpstr>Creating Tables (4)</vt:lpstr>
      <vt:lpstr>Creating Tables (5)</vt:lpstr>
      <vt:lpstr>Creating Tables (6)</vt:lpstr>
      <vt:lpstr>Creating Tables (7)</vt:lpstr>
      <vt:lpstr>Database Modeling with SQL Server Management Studio</vt:lpstr>
      <vt:lpstr>Creating Relationships</vt:lpstr>
      <vt:lpstr>Self-Relationships</vt:lpstr>
      <vt:lpstr>Database Modeling with SQL Server Management Studio</vt:lpstr>
      <vt:lpstr>Naming Conventions</vt:lpstr>
      <vt:lpstr>Naming Conventions (2)</vt:lpstr>
      <vt:lpstr>Naming Conventions (3)</vt:lpstr>
      <vt:lpstr>Naming Conventions (4)</vt:lpstr>
      <vt:lpstr>Database Modeling with SQL Server Management Studio</vt:lpstr>
      <vt:lpstr>Data Modeling in MySQL</vt:lpstr>
      <vt:lpstr>E/R Diagrams in MySQL Workbench</vt:lpstr>
      <vt:lpstr>Data Modeling in MySQL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 and ER Diagrams</dc:title>
  <dc:subject>Software Development Course</dc:subject>
  <dc:creator/>
  <cp:keywords>Databases, SQL, programming, SoftUni, Software University, programming, software development, software engineering, course, data modeling, ER Diagrams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2016-05-23T16:15:19Z</dcterms:modified>
  <cp:category>Databases, SQL, programming, SoftUni, Software University, programming, software development, software engineering, course, data modeling, ER Diagrams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