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86" r:id="rId5"/>
    <p:sldId id="259" r:id="rId6"/>
    <p:sldId id="276" r:id="rId7"/>
    <p:sldId id="277" r:id="rId8"/>
    <p:sldId id="278" r:id="rId9"/>
    <p:sldId id="287" r:id="rId10"/>
    <p:sldId id="280" r:id="rId11"/>
    <p:sldId id="279" r:id="rId12"/>
    <p:sldId id="281" r:id="rId13"/>
    <p:sldId id="289" r:id="rId14"/>
    <p:sldId id="290" r:id="rId15"/>
    <p:sldId id="291" r:id="rId16"/>
    <p:sldId id="285" r:id="rId17"/>
    <p:sldId id="261" r:id="rId18"/>
  </p:sldIdLst>
  <p:sldSz cx="9144000" cy="5143500" type="screen16x9"/>
  <p:notesSz cx="6858000" cy="9144000"/>
  <p:defaultTextStyle>
    <a:defPPr>
      <a:defRPr lang="bg-BG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1" autoAdjust="0"/>
    <p:restoredTop sz="94590" autoAdjust="0"/>
  </p:normalViewPr>
  <p:slideViewPr>
    <p:cSldViewPr>
      <p:cViewPr varScale="1">
        <p:scale>
          <a:sx n="90" d="100"/>
          <a:sy n="90" d="100"/>
        </p:scale>
        <p:origin x="-726" y="-90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13326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219200" y="2914650"/>
            <a:ext cx="6858000" cy="742950"/>
          </a:xfrm>
          <a:ln>
            <a:noFill/>
          </a:ln>
        </p:spPr>
        <p:txBody>
          <a:bodyPr anchor="t" anchorCtr="0">
            <a:normAutofit/>
          </a:bodyPr>
          <a:lstStyle>
            <a:lvl1pPr algn="l">
              <a:defRPr sz="3600">
                <a:solidFill>
                  <a:schemeClr val="tx1"/>
                </a:solidFill>
              </a:defRPr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19200" y="3843338"/>
            <a:ext cx="6858000" cy="400050"/>
          </a:xfrm>
        </p:spPr>
        <p:txBody>
          <a:bodyPr/>
          <a:lstStyle>
            <a:lvl1pPr marL="0" indent="0" algn="l">
              <a:buNone/>
              <a:defRPr sz="2000" b="0">
                <a:solidFill>
                  <a:schemeClr val="tx2"/>
                </a:solidFill>
                <a:latin typeface="Candara" panose="020E0502030303020204" pitchFamily="34" charset="0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1" name="Rectangle 20"/>
          <p:cNvSpPr/>
          <p:nvPr/>
        </p:nvSpPr>
        <p:spPr>
          <a:xfrm>
            <a:off x="904875" y="2736056"/>
            <a:ext cx="7315200" cy="96012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3" name="Rectangle 32"/>
          <p:cNvSpPr/>
          <p:nvPr/>
        </p:nvSpPr>
        <p:spPr>
          <a:xfrm>
            <a:off x="904875" y="3786188"/>
            <a:ext cx="7315200" cy="51435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Rectangle 21"/>
          <p:cNvSpPr/>
          <p:nvPr/>
        </p:nvSpPr>
        <p:spPr>
          <a:xfrm>
            <a:off x="904875" y="2736056"/>
            <a:ext cx="228600" cy="96012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2" name="Rectangle 31"/>
          <p:cNvSpPr/>
          <p:nvPr/>
        </p:nvSpPr>
        <p:spPr>
          <a:xfrm>
            <a:off x="904875" y="3786188"/>
            <a:ext cx="228600" cy="51435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pic>
        <p:nvPicPr>
          <p:cNvPr id="10" name="Picture 2" descr="D:\Pavel\Courses\Materials\Course.ALG 2019\logo-bg.emf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7053" y="168272"/>
            <a:ext cx="2815910" cy="25749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"/>
            <a:ext cx="8534400" cy="74295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667DF-4D84-4B1F-9010-1E7FCEE5EE25}" type="slidenum">
              <a:rPr lang="bg-BG" smtClean="0"/>
              <a:t>‹#›</a:t>
            </a:fld>
            <a:endParaRPr lang="bg-BG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047750"/>
            <a:ext cx="8534400" cy="4038600"/>
          </a:xfrm>
        </p:spPr>
        <p:txBody>
          <a:bodyPr/>
          <a:lstStyle/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667DF-4D84-4B1F-9010-1E7FCEE5EE25}" type="slidenum">
              <a:rPr lang="bg-BG" smtClean="0"/>
              <a:t>‹#›</a:t>
            </a:fld>
            <a:endParaRPr lang="bg-BG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33350"/>
            <a:ext cx="8534400" cy="4953000"/>
          </a:xfrm>
        </p:spPr>
        <p:txBody>
          <a:bodyPr/>
          <a:lstStyle/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18800805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71450"/>
            <a:ext cx="8534400" cy="685800"/>
          </a:xfrm>
          <a:ln>
            <a:noFill/>
          </a:ln>
        </p:spPr>
        <p:txBody>
          <a:bodyPr vert="horz" anchor="b" anchorCtr="0">
            <a:normAutofit/>
          </a:bodyPr>
          <a:lstStyle>
            <a:lvl1pPr>
              <a:defRPr lang="en-US" sz="3600"/>
            </a:lvl1pPr>
          </a:lstStyle>
          <a:p>
            <a:pPr lvl="0"/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667DF-4D84-4B1F-9010-1E7FCEE5EE25}" type="slidenum">
              <a:rPr lang="bg-BG" smtClean="0"/>
              <a:t>‹#›</a:t>
            </a:fld>
            <a:endParaRPr lang="bg-BG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667DF-4D84-4B1F-9010-1E7FCEE5EE25}" type="slidenum">
              <a:rPr lang="bg-BG" smtClean="0"/>
              <a:t>‹#›</a:t>
            </a:fld>
            <a:endParaRPr lang="bg-BG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33350"/>
            <a:ext cx="7924800" cy="723900"/>
          </a:xfrm>
          <a:prstGeom prst="rect">
            <a:avLst/>
          </a:prstGeom>
          <a:ln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914400"/>
            <a:ext cx="8534400" cy="417195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dirty="0" smtClean="0"/>
              <a:t>Click to edit Master text styles</a:t>
            </a:r>
            <a:r>
              <a:rPr kumimoji="0" lang="bg-BG" dirty="0" smtClean="0"/>
              <a:t>кирилица</a:t>
            </a:r>
            <a:endParaRPr kumimoji="0" lang="en-US" dirty="0" smtClean="0"/>
          </a:p>
          <a:p>
            <a:pPr lvl="1" eaLnBrk="1" latinLnBrk="0" hangingPunct="1"/>
            <a:r>
              <a:rPr kumimoji="0" lang="en-US" dirty="0" smtClean="0"/>
              <a:t>Second level</a:t>
            </a:r>
          </a:p>
          <a:p>
            <a:pPr lvl="2" eaLnBrk="1" latinLnBrk="0" hangingPunct="1"/>
            <a:r>
              <a:rPr kumimoji="0" lang="en-US" dirty="0" smtClean="0"/>
              <a:t>Third level</a:t>
            </a:r>
          </a:p>
          <a:p>
            <a:pPr lvl="3" eaLnBrk="1" latinLnBrk="0" hangingPunct="1"/>
            <a:r>
              <a:rPr kumimoji="0" lang="en-US" dirty="0" smtClean="0"/>
              <a:t>Fourth level</a:t>
            </a:r>
          </a:p>
          <a:p>
            <a:pPr lvl="4" eaLnBrk="1" latinLnBrk="0" hangingPunct="1"/>
            <a:r>
              <a:rPr kumimoji="0" lang="en-US" dirty="0" smtClean="0"/>
              <a:t>Fifth level</a:t>
            </a:r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86800" y="4869180"/>
            <a:ext cx="457200" cy="27432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1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EC4667DF-4D84-4B1F-9010-1E7FCEE5EE25}" type="slidenum">
              <a:rPr lang="bg-BG" smtClean="0"/>
              <a:pPr/>
              <a:t>‹#›</a:t>
            </a:fld>
            <a:endParaRPr lang="bg-BG" dirty="0"/>
          </a:p>
        </p:txBody>
      </p:sp>
      <p:sp>
        <p:nvSpPr>
          <p:cNvPr id="29" name="Straight Connector 28"/>
          <p:cNvSpPr>
            <a:spLocks noChangeShapeType="1"/>
          </p:cNvSpPr>
          <p:nvPr/>
        </p:nvSpPr>
        <p:spPr bwMode="auto">
          <a:xfrm>
            <a:off x="457200" y="857250"/>
            <a:ext cx="85344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Rectangle 1"/>
          <p:cNvSpPr/>
          <p:nvPr userDrawn="1"/>
        </p:nvSpPr>
        <p:spPr>
          <a:xfrm>
            <a:off x="0" y="133350"/>
            <a:ext cx="152400" cy="7239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 dirty="0"/>
          </a:p>
        </p:txBody>
      </p:sp>
      <p:grpSp>
        <p:nvGrpSpPr>
          <p:cNvPr id="7" name="Group 6"/>
          <p:cNvGrpSpPr/>
          <p:nvPr userDrawn="1"/>
        </p:nvGrpSpPr>
        <p:grpSpPr>
          <a:xfrm>
            <a:off x="8492947" y="244789"/>
            <a:ext cx="498653" cy="498161"/>
            <a:chOff x="354013" y="322263"/>
            <a:chExt cx="1608138" cy="1606550"/>
          </a:xfrm>
        </p:grpSpPr>
        <p:sp>
          <p:nvSpPr>
            <p:cNvPr id="8" name="Freeform 49"/>
            <p:cNvSpPr>
              <a:spLocks/>
            </p:cNvSpPr>
            <p:nvPr/>
          </p:nvSpPr>
          <p:spPr bwMode="auto">
            <a:xfrm>
              <a:off x="588963" y="615950"/>
              <a:ext cx="465138" cy="254000"/>
            </a:xfrm>
            <a:custGeom>
              <a:avLst/>
              <a:gdLst>
                <a:gd name="T0" fmla="*/ 542 w 1818"/>
                <a:gd name="T1" fmla="*/ 10 h 992"/>
                <a:gd name="T2" fmla="*/ 1818 w 1818"/>
                <a:gd name="T3" fmla="*/ 404 h 992"/>
                <a:gd name="T4" fmla="*/ 1757 w 1818"/>
                <a:gd name="T5" fmla="*/ 425 h 992"/>
                <a:gd name="T6" fmla="*/ 1675 w 1818"/>
                <a:gd name="T7" fmla="*/ 465 h 992"/>
                <a:gd name="T8" fmla="*/ 224 w 1818"/>
                <a:gd name="T9" fmla="*/ 223 h 992"/>
                <a:gd name="T10" fmla="*/ 630 w 1818"/>
                <a:gd name="T11" fmla="*/ 992 h 992"/>
                <a:gd name="T12" fmla="*/ 478 w 1818"/>
                <a:gd name="T13" fmla="*/ 992 h 992"/>
                <a:gd name="T14" fmla="*/ 107 w 1818"/>
                <a:gd name="T15" fmla="*/ 152 h 992"/>
                <a:gd name="T16" fmla="*/ 542 w 1818"/>
                <a:gd name="T17" fmla="*/ 10 h 9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18" h="992">
                  <a:moveTo>
                    <a:pt x="542" y="10"/>
                  </a:moveTo>
                  <a:cubicBezTo>
                    <a:pt x="861" y="26"/>
                    <a:pt x="1315" y="163"/>
                    <a:pt x="1818" y="404"/>
                  </a:cubicBezTo>
                  <a:cubicBezTo>
                    <a:pt x="1798" y="409"/>
                    <a:pt x="1777" y="417"/>
                    <a:pt x="1757" y="425"/>
                  </a:cubicBezTo>
                  <a:lnTo>
                    <a:pt x="1675" y="465"/>
                  </a:lnTo>
                  <a:cubicBezTo>
                    <a:pt x="940" y="124"/>
                    <a:pt x="352" y="13"/>
                    <a:pt x="224" y="223"/>
                  </a:cubicBezTo>
                  <a:cubicBezTo>
                    <a:pt x="132" y="374"/>
                    <a:pt x="295" y="659"/>
                    <a:pt x="630" y="992"/>
                  </a:cubicBezTo>
                  <a:lnTo>
                    <a:pt x="478" y="992"/>
                  </a:lnTo>
                  <a:cubicBezTo>
                    <a:pt x="150" y="637"/>
                    <a:pt x="0" y="328"/>
                    <a:pt x="107" y="152"/>
                  </a:cubicBezTo>
                  <a:cubicBezTo>
                    <a:pt x="173" y="45"/>
                    <a:pt x="326" y="0"/>
                    <a:pt x="542" y="1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9" name="Freeform 50"/>
            <p:cNvSpPr>
              <a:spLocks/>
            </p:cNvSpPr>
            <p:nvPr/>
          </p:nvSpPr>
          <p:spPr bwMode="auto">
            <a:xfrm>
              <a:off x="1270000" y="617538"/>
              <a:ext cx="466725" cy="254000"/>
            </a:xfrm>
            <a:custGeom>
              <a:avLst/>
              <a:gdLst>
                <a:gd name="T0" fmla="*/ 1276 w 1818"/>
                <a:gd name="T1" fmla="*/ 11 h 993"/>
                <a:gd name="T2" fmla="*/ 0 w 1818"/>
                <a:gd name="T3" fmla="*/ 405 h 993"/>
                <a:gd name="T4" fmla="*/ 61 w 1818"/>
                <a:gd name="T5" fmla="*/ 426 h 993"/>
                <a:gd name="T6" fmla="*/ 143 w 1818"/>
                <a:gd name="T7" fmla="*/ 465 h 993"/>
                <a:gd name="T8" fmla="*/ 1594 w 1818"/>
                <a:gd name="T9" fmla="*/ 224 h 993"/>
                <a:gd name="T10" fmla="*/ 1188 w 1818"/>
                <a:gd name="T11" fmla="*/ 993 h 993"/>
                <a:gd name="T12" fmla="*/ 1340 w 1818"/>
                <a:gd name="T13" fmla="*/ 993 h 993"/>
                <a:gd name="T14" fmla="*/ 1711 w 1818"/>
                <a:gd name="T15" fmla="*/ 153 h 993"/>
                <a:gd name="T16" fmla="*/ 1276 w 1818"/>
                <a:gd name="T17" fmla="*/ 11 h 9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18" h="993">
                  <a:moveTo>
                    <a:pt x="1276" y="11"/>
                  </a:moveTo>
                  <a:cubicBezTo>
                    <a:pt x="957" y="26"/>
                    <a:pt x="503" y="163"/>
                    <a:pt x="0" y="405"/>
                  </a:cubicBezTo>
                  <a:cubicBezTo>
                    <a:pt x="21" y="410"/>
                    <a:pt x="41" y="418"/>
                    <a:pt x="61" y="426"/>
                  </a:cubicBezTo>
                  <a:lnTo>
                    <a:pt x="143" y="465"/>
                  </a:lnTo>
                  <a:cubicBezTo>
                    <a:pt x="878" y="125"/>
                    <a:pt x="1466" y="14"/>
                    <a:pt x="1594" y="224"/>
                  </a:cubicBezTo>
                  <a:cubicBezTo>
                    <a:pt x="1686" y="375"/>
                    <a:pt x="1523" y="660"/>
                    <a:pt x="1188" y="993"/>
                  </a:cubicBezTo>
                  <a:lnTo>
                    <a:pt x="1340" y="993"/>
                  </a:lnTo>
                  <a:cubicBezTo>
                    <a:pt x="1668" y="638"/>
                    <a:pt x="1818" y="329"/>
                    <a:pt x="1711" y="153"/>
                  </a:cubicBezTo>
                  <a:cubicBezTo>
                    <a:pt x="1645" y="45"/>
                    <a:pt x="1492" y="0"/>
                    <a:pt x="1276" y="1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0" name="Freeform 51"/>
            <p:cNvSpPr>
              <a:spLocks/>
            </p:cNvSpPr>
            <p:nvPr/>
          </p:nvSpPr>
          <p:spPr bwMode="auto">
            <a:xfrm>
              <a:off x="354013" y="322263"/>
              <a:ext cx="1608138" cy="1606550"/>
            </a:xfrm>
            <a:custGeom>
              <a:avLst/>
              <a:gdLst>
                <a:gd name="T0" fmla="*/ 3133 w 6277"/>
                <a:gd name="T1" fmla="*/ 0 h 6272"/>
                <a:gd name="T2" fmla="*/ 6272 w 6277"/>
                <a:gd name="T3" fmla="*/ 1044 h 6272"/>
                <a:gd name="T4" fmla="*/ 3130 w 6277"/>
                <a:gd name="T5" fmla="*/ 6272 h 6272"/>
                <a:gd name="T6" fmla="*/ 0 w 6277"/>
                <a:gd name="T7" fmla="*/ 1042 h 6272"/>
                <a:gd name="T8" fmla="*/ 3133 w 6277"/>
                <a:gd name="T9" fmla="*/ 0 h 6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277" h="6272">
                  <a:moveTo>
                    <a:pt x="3133" y="0"/>
                  </a:moveTo>
                  <a:lnTo>
                    <a:pt x="6272" y="1044"/>
                  </a:lnTo>
                  <a:cubicBezTo>
                    <a:pt x="6277" y="2620"/>
                    <a:pt x="5633" y="5021"/>
                    <a:pt x="3130" y="6272"/>
                  </a:cubicBezTo>
                  <a:cubicBezTo>
                    <a:pt x="625" y="5017"/>
                    <a:pt x="5" y="2615"/>
                    <a:pt x="0" y="1042"/>
                  </a:cubicBezTo>
                  <a:lnTo>
                    <a:pt x="3133" y="0"/>
                  </a:lnTo>
                  <a:close/>
                </a:path>
              </a:pathLst>
            </a:custGeom>
            <a:noFill/>
            <a:ln w="19050" cap="flat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1" name="Freeform 52"/>
            <p:cNvSpPr>
              <a:spLocks/>
            </p:cNvSpPr>
            <p:nvPr/>
          </p:nvSpPr>
          <p:spPr bwMode="auto">
            <a:xfrm>
              <a:off x="1114326" y="1754188"/>
              <a:ext cx="88900" cy="88900"/>
            </a:xfrm>
            <a:custGeom>
              <a:avLst/>
              <a:gdLst>
                <a:gd name="T0" fmla="*/ 62 w 348"/>
                <a:gd name="T1" fmla="*/ 286 h 348"/>
                <a:gd name="T2" fmla="*/ 62 w 348"/>
                <a:gd name="T3" fmla="*/ 62 h 348"/>
                <a:gd name="T4" fmla="*/ 286 w 348"/>
                <a:gd name="T5" fmla="*/ 62 h 348"/>
                <a:gd name="T6" fmla="*/ 286 w 348"/>
                <a:gd name="T7" fmla="*/ 286 h 348"/>
                <a:gd name="T8" fmla="*/ 62 w 348"/>
                <a:gd name="T9" fmla="*/ 286 h 3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8" h="348">
                  <a:moveTo>
                    <a:pt x="62" y="286"/>
                  </a:moveTo>
                  <a:cubicBezTo>
                    <a:pt x="0" y="224"/>
                    <a:pt x="0" y="124"/>
                    <a:pt x="62" y="62"/>
                  </a:cubicBezTo>
                  <a:cubicBezTo>
                    <a:pt x="124" y="0"/>
                    <a:pt x="224" y="0"/>
                    <a:pt x="286" y="62"/>
                  </a:cubicBezTo>
                  <a:cubicBezTo>
                    <a:pt x="348" y="124"/>
                    <a:pt x="348" y="224"/>
                    <a:pt x="286" y="286"/>
                  </a:cubicBezTo>
                  <a:cubicBezTo>
                    <a:pt x="224" y="348"/>
                    <a:pt x="124" y="348"/>
                    <a:pt x="62" y="286"/>
                  </a:cubicBezTo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2" name="Freeform 53"/>
            <p:cNvSpPr>
              <a:spLocks/>
            </p:cNvSpPr>
            <p:nvPr/>
          </p:nvSpPr>
          <p:spPr bwMode="auto">
            <a:xfrm>
              <a:off x="1089720" y="1690688"/>
              <a:ext cx="138113" cy="41275"/>
            </a:xfrm>
            <a:custGeom>
              <a:avLst/>
              <a:gdLst>
                <a:gd name="T0" fmla="*/ 0 w 87"/>
                <a:gd name="T1" fmla="*/ 26 h 26"/>
                <a:gd name="T2" fmla="*/ 84 w 87"/>
                <a:gd name="T3" fmla="*/ 21 h 26"/>
                <a:gd name="T4" fmla="*/ 87 w 87"/>
                <a:gd name="T5" fmla="*/ 2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7" h="26">
                  <a:moveTo>
                    <a:pt x="0" y="26"/>
                  </a:moveTo>
                  <a:cubicBezTo>
                    <a:pt x="22" y="2"/>
                    <a:pt x="59" y="0"/>
                    <a:pt x="84" y="21"/>
                  </a:cubicBezTo>
                  <a:cubicBezTo>
                    <a:pt x="85" y="22"/>
                    <a:pt x="86" y="23"/>
                    <a:pt x="87" y="24"/>
                  </a:cubicBezTo>
                </a:path>
              </a:pathLst>
            </a:custGeom>
            <a:noFill/>
            <a:ln w="19050" cap="flat">
              <a:solidFill>
                <a:schemeClr val="accent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4" name="Freeform 56"/>
            <p:cNvSpPr>
              <a:spLocks/>
            </p:cNvSpPr>
            <p:nvPr/>
          </p:nvSpPr>
          <p:spPr bwMode="auto">
            <a:xfrm>
              <a:off x="896938" y="722313"/>
              <a:ext cx="539750" cy="668338"/>
            </a:xfrm>
            <a:custGeom>
              <a:avLst/>
              <a:gdLst>
                <a:gd name="T0" fmla="*/ 574 w 2109"/>
                <a:gd name="T1" fmla="*/ 2608 h 2608"/>
                <a:gd name="T2" fmla="*/ 1530 w 2109"/>
                <a:gd name="T3" fmla="*/ 2607 h 2608"/>
                <a:gd name="T4" fmla="*/ 2101 w 2109"/>
                <a:gd name="T5" fmla="*/ 876 h 2608"/>
                <a:gd name="T6" fmla="*/ 1050 w 2109"/>
                <a:gd name="T7" fmla="*/ 0 h 2608"/>
                <a:gd name="T8" fmla="*/ 6 w 2109"/>
                <a:gd name="T9" fmla="*/ 868 h 2608"/>
                <a:gd name="T10" fmla="*/ 574 w 2109"/>
                <a:gd name="T11" fmla="*/ 2608 h 26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09" h="2608">
                  <a:moveTo>
                    <a:pt x="574" y="2608"/>
                  </a:moveTo>
                  <a:lnTo>
                    <a:pt x="1530" y="2607"/>
                  </a:lnTo>
                  <a:cubicBezTo>
                    <a:pt x="1528" y="1512"/>
                    <a:pt x="2109" y="1438"/>
                    <a:pt x="2101" y="876"/>
                  </a:cubicBezTo>
                  <a:cubicBezTo>
                    <a:pt x="2094" y="313"/>
                    <a:pt x="1558" y="2"/>
                    <a:pt x="1050" y="0"/>
                  </a:cubicBezTo>
                  <a:cubicBezTo>
                    <a:pt x="563" y="10"/>
                    <a:pt x="0" y="287"/>
                    <a:pt x="6" y="868"/>
                  </a:cubicBezTo>
                  <a:cubicBezTo>
                    <a:pt x="11" y="1448"/>
                    <a:pt x="570" y="1525"/>
                    <a:pt x="574" y="2608"/>
                  </a:cubicBezTo>
                  <a:close/>
                </a:path>
              </a:pathLst>
            </a:custGeom>
            <a:noFill/>
            <a:ln w="19050" cap="flat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5" name="Freeform 57"/>
            <p:cNvSpPr>
              <a:spLocks/>
            </p:cNvSpPr>
            <p:nvPr/>
          </p:nvSpPr>
          <p:spPr bwMode="auto">
            <a:xfrm>
              <a:off x="962025" y="804863"/>
              <a:ext cx="138113" cy="138113"/>
            </a:xfrm>
            <a:custGeom>
              <a:avLst/>
              <a:gdLst>
                <a:gd name="T0" fmla="*/ 0 w 87"/>
                <a:gd name="T1" fmla="*/ 87 h 87"/>
                <a:gd name="T2" fmla="*/ 87 w 87"/>
                <a:gd name="T3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87" h="87">
                  <a:moveTo>
                    <a:pt x="0" y="87"/>
                  </a:moveTo>
                  <a:cubicBezTo>
                    <a:pt x="5" y="47"/>
                    <a:pt x="40" y="12"/>
                    <a:pt x="87" y="0"/>
                  </a:cubicBezTo>
                </a:path>
              </a:pathLst>
            </a:custGeom>
            <a:noFill/>
            <a:ln w="12700" cap="rnd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6" name="Oval 58"/>
            <p:cNvSpPr>
              <a:spLocks noChangeArrowheads="1"/>
            </p:cNvSpPr>
            <p:nvPr/>
          </p:nvSpPr>
          <p:spPr bwMode="auto">
            <a:xfrm>
              <a:off x="1530350" y="806450"/>
              <a:ext cx="131763" cy="130175"/>
            </a:xfrm>
            <a:prstGeom prst="ellipse">
              <a:avLst/>
            </a:pr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7" name="Oval 59"/>
            <p:cNvSpPr>
              <a:spLocks noChangeArrowheads="1"/>
            </p:cNvSpPr>
            <p:nvPr/>
          </p:nvSpPr>
          <p:spPr bwMode="auto">
            <a:xfrm>
              <a:off x="654050" y="798513"/>
              <a:ext cx="131763" cy="130175"/>
            </a:xfrm>
            <a:prstGeom prst="ellipse">
              <a:avLst/>
            </a:pr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8" name="Freeform 60"/>
            <p:cNvSpPr>
              <a:spLocks/>
            </p:cNvSpPr>
            <p:nvPr/>
          </p:nvSpPr>
          <p:spPr bwMode="auto">
            <a:xfrm>
              <a:off x="688975" y="847725"/>
              <a:ext cx="1038225" cy="547688"/>
            </a:xfrm>
            <a:custGeom>
              <a:avLst/>
              <a:gdLst>
                <a:gd name="T0" fmla="*/ 0 w 4051"/>
                <a:gd name="T1" fmla="*/ 0 h 2143"/>
                <a:gd name="T2" fmla="*/ 145 w 4051"/>
                <a:gd name="T3" fmla="*/ 0 h 2143"/>
                <a:gd name="T4" fmla="*/ 1481 w 4051"/>
                <a:gd name="T5" fmla="*/ 1035 h 2143"/>
                <a:gd name="T6" fmla="*/ 3784 w 4051"/>
                <a:gd name="T7" fmla="*/ 1728 h 2143"/>
                <a:gd name="T8" fmla="*/ 2968 w 4051"/>
                <a:gd name="T9" fmla="*/ 595 h 2143"/>
                <a:gd name="T10" fmla="*/ 3062 w 4051"/>
                <a:gd name="T11" fmla="*/ 524 h 2143"/>
                <a:gd name="T12" fmla="*/ 3901 w 4051"/>
                <a:gd name="T13" fmla="*/ 1799 h 2143"/>
                <a:gd name="T14" fmla="*/ 1418 w 4051"/>
                <a:gd name="T15" fmla="*/ 1139 h 2143"/>
                <a:gd name="T16" fmla="*/ 0 w 4051"/>
                <a:gd name="T17" fmla="*/ 0 h 2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51" h="2143">
                  <a:moveTo>
                    <a:pt x="0" y="0"/>
                  </a:moveTo>
                  <a:lnTo>
                    <a:pt x="145" y="0"/>
                  </a:lnTo>
                  <a:cubicBezTo>
                    <a:pt x="446" y="320"/>
                    <a:pt x="918" y="691"/>
                    <a:pt x="1481" y="1035"/>
                  </a:cubicBezTo>
                  <a:cubicBezTo>
                    <a:pt x="2578" y="1704"/>
                    <a:pt x="3609" y="2014"/>
                    <a:pt x="3784" y="1728"/>
                  </a:cubicBezTo>
                  <a:cubicBezTo>
                    <a:pt x="3908" y="1525"/>
                    <a:pt x="3568" y="1076"/>
                    <a:pt x="2968" y="595"/>
                  </a:cubicBezTo>
                  <a:lnTo>
                    <a:pt x="3062" y="524"/>
                  </a:lnTo>
                  <a:cubicBezTo>
                    <a:pt x="3700" y="1048"/>
                    <a:pt x="4051" y="1554"/>
                    <a:pt x="3901" y="1799"/>
                  </a:cubicBezTo>
                  <a:cubicBezTo>
                    <a:pt x="3691" y="2143"/>
                    <a:pt x="2580" y="1847"/>
                    <a:pt x="1418" y="1139"/>
                  </a:cubicBezTo>
                  <a:cubicBezTo>
                    <a:pt x="810" y="768"/>
                    <a:pt x="308" y="358"/>
                    <a:pt x="0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9" name="Freeform 61"/>
            <p:cNvSpPr>
              <a:spLocks/>
            </p:cNvSpPr>
            <p:nvPr/>
          </p:nvSpPr>
          <p:spPr bwMode="auto">
            <a:xfrm>
              <a:off x="598488" y="869950"/>
              <a:ext cx="1017588" cy="525463"/>
            </a:xfrm>
            <a:custGeom>
              <a:avLst/>
              <a:gdLst>
                <a:gd name="T0" fmla="*/ 3816 w 3969"/>
                <a:gd name="T1" fmla="*/ 0 h 2052"/>
                <a:gd name="T2" fmla="*/ 3969 w 3969"/>
                <a:gd name="T3" fmla="*/ 0 h 2052"/>
                <a:gd name="T4" fmla="*/ 2632 w 3969"/>
                <a:gd name="T5" fmla="*/ 1048 h 2052"/>
                <a:gd name="T6" fmla="*/ 149 w 3969"/>
                <a:gd name="T7" fmla="*/ 1708 h 2052"/>
                <a:gd name="T8" fmla="*/ 983 w 3969"/>
                <a:gd name="T9" fmla="*/ 437 h 2052"/>
                <a:gd name="T10" fmla="*/ 1083 w 3969"/>
                <a:gd name="T11" fmla="*/ 504 h 2052"/>
                <a:gd name="T12" fmla="*/ 266 w 3969"/>
                <a:gd name="T13" fmla="*/ 1637 h 2052"/>
                <a:gd name="T14" fmla="*/ 2569 w 3969"/>
                <a:gd name="T15" fmla="*/ 944 h 2052"/>
                <a:gd name="T16" fmla="*/ 3816 w 3969"/>
                <a:gd name="T17" fmla="*/ 0 h 20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69" h="2052">
                  <a:moveTo>
                    <a:pt x="3816" y="0"/>
                  </a:moveTo>
                  <a:lnTo>
                    <a:pt x="3969" y="0"/>
                  </a:lnTo>
                  <a:cubicBezTo>
                    <a:pt x="3657" y="335"/>
                    <a:pt x="3189" y="708"/>
                    <a:pt x="2632" y="1048"/>
                  </a:cubicBezTo>
                  <a:cubicBezTo>
                    <a:pt x="1470" y="1756"/>
                    <a:pt x="359" y="2052"/>
                    <a:pt x="149" y="1708"/>
                  </a:cubicBezTo>
                  <a:cubicBezTo>
                    <a:pt x="0" y="1463"/>
                    <a:pt x="348" y="960"/>
                    <a:pt x="983" y="437"/>
                  </a:cubicBezTo>
                  <a:lnTo>
                    <a:pt x="1083" y="504"/>
                  </a:lnTo>
                  <a:cubicBezTo>
                    <a:pt x="482" y="985"/>
                    <a:pt x="142" y="1434"/>
                    <a:pt x="266" y="1637"/>
                  </a:cubicBezTo>
                  <a:cubicBezTo>
                    <a:pt x="441" y="1923"/>
                    <a:pt x="1472" y="1613"/>
                    <a:pt x="2569" y="944"/>
                  </a:cubicBezTo>
                  <a:cubicBezTo>
                    <a:pt x="3080" y="633"/>
                    <a:pt x="3515" y="298"/>
                    <a:pt x="3816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20" name="Freeform 53"/>
            <p:cNvSpPr>
              <a:spLocks/>
            </p:cNvSpPr>
            <p:nvPr/>
          </p:nvSpPr>
          <p:spPr bwMode="auto">
            <a:xfrm>
              <a:off x="1036439" y="1593055"/>
              <a:ext cx="244675" cy="80433"/>
            </a:xfrm>
            <a:custGeom>
              <a:avLst/>
              <a:gdLst>
                <a:gd name="T0" fmla="*/ 0 w 87"/>
                <a:gd name="T1" fmla="*/ 26 h 26"/>
                <a:gd name="T2" fmla="*/ 84 w 87"/>
                <a:gd name="T3" fmla="*/ 21 h 26"/>
                <a:gd name="T4" fmla="*/ 87 w 87"/>
                <a:gd name="T5" fmla="*/ 2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7" h="26">
                  <a:moveTo>
                    <a:pt x="0" y="26"/>
                  </a:moveTo>
                  <a:cubicBezTo>
                    <a:pt x="22" y="2"/>
                    <a:pt x="59" y="0"/>
                    <a:pt x="84" y="21"/>
                  </a:cubicBezTo>
                  <a:cubicBezTo>
                    <a:pt x="85" y="22"/>
                    <a:pt x="86" y="23"/>
                    <a:pt x="87" y="24"/>
                  </a:cubicBezTo>
                </a:path>
              </a:pathLst>
            </a:custGeom>
            <a:noFill/>
            <a:ln w="19050" cap="flat">
              <a:solidFill>
                <a:schemeClr val="accent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21" name="Freeform 53"/>
            <p:cNvSpPr>
              <a:spLocks/>
            </p:cNvSpPr>
            <p:nvPr/>
          </p:nvSpPr>
          <p:spPr bwMode="auto">
            <a:xfrm>
              <a:off x="961751" y="1492947"/>
              <a:ext cx="394053" cy="129539"/>
            </a:xfrm>
            <a:custGeom>
              <a:avLst/>
              <a:gdLst>
                <a:gd name="T0" fmla="*/ 0 w 87"/>
                <a:gd name="T1" fmla="*/ 26 h 26"/>
                <a:gd name="T2" fmla="*/ 84 w 87"/>
                <a:gd name="T3" fmla="*/ 21 h 26"/>
                <a:gd name="T4" fmla="*/ 87 w 87"/>
                <a:gd name="T5" fmla="*/ 2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7" h="26">
                  <a:moveTo>
                    <a:pt x="0" y="26"/>
                  </a:moveTo>
                  <a:cubicBezTo>
                    <a:pt x="22" y="2"/>
                    <a:pt x="59" y="0"/>
                    <a:pt x="84" y="21"/>
                  </a:cubicBezTo>
                  <a:cubicBezTo>
                    <a:pt x="85" y="22"/>
                    <a:pt x="86" y="23"/>
                    <a:pt x="87" y="24"/>
                  </a:cubicBezTo>
                </a:path>
              </a:pathLst>
            </a:custGeom>
            <a:noFill/>
            <a:ln w="19050" cap="flat">
              <a:solidFill>
                <a:schemeClr val="accent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80" r:id="rId3"/>
    <p:sldLayoutId id="2147483678" r:id="rId4"/>
    <p:sldLayoutId id="2147483679" r:id="rId5"/>
  </p:sldLayoutIdLst>
  <p:txStyles>
    <p:titleStyle>
      <a:lvl1pPr algn="l" rtl="0" eaLnBrk="1" latinLnBrk="0" hangingPunct="1">
        <a:spcBef>
          <a:spcPct val="0"/>
        </a:spcBef>
        <a:buNone/>
        <a:defRPr kumimoji="0" sz="3200" b="1" kern="1200">
          <a:solidFill>
            <a:schemeClr val="accent1">
              <a:lumMod val="75000"/>
            </a:schemeClr>
          </a:solidFill>
          <a:effectLst>
            <a:outerShdw blurRad="63500" algn="ctr" rotWithShape="0">
              <a:schemeClr val="accent1">
                <a:alpha val="40000"/>
              </a:schemeClr>
            </a:outerShdw>
          </a:effectLst>
          <a:latin typeface="Candara" panose="020E0502030303020204" pitchFamily="34" charset="0"/>
          <a:ea typeface="+mj-ea"/>
          <a:cs typeface="+mj-cs"/>
        </a:defRPr>
      </a:lvl1pPr>
    </p:titleStyle>
    <p:bodyStyle>
      <a:lvl1pPr marL="0" indent="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None/>
        <a:defRPr kumimoji="0" sz="2600" b="1" kern="1200">
          <a:solidFill>
            <a:schemeClr val="tx1"/>
          </a:solidFill>
          <a:effectLst>
            <a:outerShdw blurRad="63500" algn="ctr" rotWithShape="0">
              <a:schemeClr val="tx1">
                <a:lumMod val="65000"/>
                <a:lumOff val="35000"/>
                <a:alpha val="40000"/>
              </a:schemeClr>
            </a:outerShdw>
          </a:effectLst>
          <a:latin typeface="Candara" panose="020E0502030303020204" pitchFamily="34" charset="0"/>
          <a:ea typeface="+mn-ea"/>
          <a:cs typeface="+mn-cs"/>
        </a:defRPr>
      </a:lvl1pPr>
      <a:lvl2pPr marL="457200" indent="-182563" algn="l" rtl="0" eaLnBrk="1" latinLnBrk="0" hangingPunct="1">
        <a:spcBef>
          <a:spcPts val="500"/>
        </a:spcBef>
        <a:buClr>
          <a:schemeClr val="accent1">
            <a:lumMod val="75000"/>
          </a:schemeClr>
        </a:buClr>
        <a:buSzPct val="100000"/>
        <a:buFont typeface="Arial" panose="020B0604020202020204" pitchFamily="34" charset="0"/>
        <a:buChar char="•"/>
        <a:defRPr kumimoji="0" sz="2300" kern="1200">
          <a:solidFill>
            <a:schemeClr val="tx2"/>
          </a:solidFill>
          <a:effectLst>
            <a:outerShdw blurRad="63500" algn="ctr" rotWithShape="0">
              <a:schemeClr val="accent1">
                <a:alpha val="40000"/>
              </a:schemeClr>
            </a:outerShdw>
          </a:effectLst>
          <a:latin typeface="Candara" panose="020E0502030303020204" pitchFamily="34" charset="0"/>
          <a:ea typeface="+mn-ea"/>
          <a:cs typeface="+mn-cs"/>
        </a:defRPr>
      </a:lvl2pPr>
      <a:lvl3pPr marL="594360" indent="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None/>
        <a:defRPr kumimoji="0" sz="2000" kern="1200">
          <a:solidFill>
            <a:schemeClr val="accent1">
              <a:lumMod val="75000"/>
            </a:schemeClr>
          </a:solidFill>
          <a:effectLst>
            <a:outerShdw blurRad="63500" algn="ctr" rotWithShape="0">
              <a:schemeClr val="accent1">
                <a:alpha val="40000"/>
              </a:schemeClr>
            </a:outerShdw>
          </a:effectLst>
          <a:latin typeface="Candara" panose="020E0502030303020204" pitchFamily="34" charset="0"/>
          <a:ea typeface="+mn-ea"/>
          <a:cs typeface="+mn-cs"/>
        </a:defRPr>
      </a:lvl3pPr>
      <a:lvl4pPr marL="868680" indent="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None/>
        <a:defRPr kumimoji="0" sz="1800" kern="1200">
          <a:solidFill>
            <a:schemeClr val="accent1">
              <a:lumMod val="75000"/>
            </a:schemeClr>
          </a:solidFill>
          <a:effectLst>
            <a:outerShdw blurRad="63500" algn="ctr" rotWithShape="0">
              <a:schemeClr val="accent1">
                <a:alpha val="40000"/>
              </a:schemeClr>
            </a:outerShdw>
          </a:effectLst>
          <a:latin typeface="Candara" panose="020E0502030303020204" pitchFamily="34" charset="0"/>
          <a:ea typeface="+mn-ea"/>
          <a:cs typeface="+mn-cs"/>
        </a:defRPr>
      </a:lvl4pPr>
      <a:lvl5pPr marL="1143000" indent="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None/>
        <a:defRPr kumimoji="0" sz="1600" kern="1200">
          <a:solidFill>
            <a:schemeClr val="accent1">
              <a:lumMod val="75000"/>
            </a:schemeClr>
          </a:solidFill>
          <a:effectLst>
            <a:outerShdw blurRad="63500" algn="ctr" rotWithShape="0">
              <a:schemeClr val="accent1">
                <a:alpha val="40000"/>
              </a:schemeClr>
            </a:outerShdw>
          </a:effectLst>
          <a:latin typeface="Candara" panose="020E0502030303020204" pitchFamily="34" charset="0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w3.org/WAI/intro/components.php" TargetMode="External"/><Relationship Id="rId2" Type="http://schemas.openxmlformats.org/officeDocument/2006/relationships/hyperlink" Target="http://citeseerx.ist.psu.edu/viewdoc/download?rep=rep1&amp;type=pdf&amp;doi=10.1.1.174.287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ebarchive.nationalarchives.gov.uk/20090326081557/industry.becta.org.uk/content_files/industry/resources/key%20docs/accessibility%20guides/standards_and_guidelines_making_access_software.pdf" TargetMode="External"/><Relationship Id="rId5" Type="http://schemas.openxmlformats.org/officeDocument/2006/relationships/hyperlink" Target="http://igda-gasig.org/" TargetMode="External"/><Relationship Id="rId4" Type="http://schemas.openxmlformats.org/officeDocument/2006/relationships/hyperlink" Target="http://gameaccessibilityguidelines.com/" TargetMode="Externa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19200" y="2647950"/>
            <a:ext cx="6858000" cy="1009650"/>
          </a:xfrm>
        </p:spPr>
        <p:txBody>
          <a:bodyPr>
            <a:normAutofit fontScale="90000"/>
          </a:bodyPr>
          <a:lstStyle/>
          <a:p>
            <a:r>
              <a:rPr lang="bg-BG" noProof="0" dirty="0" smtClean="0"/>
              <a:t>Софтуер за потребители със специални нужди</a:t>
            </a:r>
            <a:endParaRPr lang="bg-BG" noProof="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bg-BG" noProof="0" dirty="0" smtClean="0"/>
              <a:t>Тема №23</a:t>
            </a:r>
            <a:endParaRPr lang="bg-BG" noProof="0" dirty="0"/>
          </a:p>
        </p:txBody>
      </p:sp>
    </p:spTree>
    <p:extLst>
      <p:ext uri="{BB962C8B-B14F-4D97-AF65-F5344CB8AC3E}">
        <p14:creationId xmlns:p14="http://schemas.microsoft.com/office/powerpoint/2010/main" val="1727343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noProof="0" smtClean="0"/>
              <a:t>Слухови проблеми</a:t>
            </a:r>
            <a:endParaRPr lang="bg-BG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828800" y="1047750"/>
            <a:ext cx="7162800" cy="4038600"/>
          </a:xfrm>
        </p:spPr>
        <p:txBody>
          <a:bodyPr/>
          <a:lstStyle/>
          <a:p>
            <a:pPr lvl="1"/>
            <a:r>
              <a:rPr lang="bg-BG" noProof="0" dirty="0" smtClean="0"/>
              <a:t>Всяка звукова информация трябва да бъде допълнена от алтернативно визуално представяне </a:t>
            </a:r>
          </a:p>
          <a:p>
            <a:pPr lvl="2"/>
            <a:endParaRPr lang="bg-BG" altLang="bg-BG" noProof="0" dirty="0" smtClean="0"/>
          </a:p>
          <a:p>
            <a:endParaRPr lang="bg-BG" noProof="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1352550"/>
            <a:ext cx="1335027" cy="13430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460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noProof="0" smtClean="0"/>
              <a:t>Обучителни проблеми</a:t>
            </a:r>
            <a:endParaRPr lang="bg-BG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828800" y="1047750"/>
            <a:ext cx="7162800" cy="4038600"/>
          </a:xfrm>
        </p:spPr>
        <p:txBody>
          <a:bodyPr/>
          <a:lstStyle/>
          <a:p>
            <a:pPr lvl="1"/>
            <a:r>
              <a:rPr lang="bg-BG" noProof="0" dirty="0" smtClean="0"/>
              <a:t>Софтуерът да е максимално опростен</a:t>
            </a:r>
          </a:p>
          <a:p>
            <a:pPr lvl="1"/>
            <a:r>
              <a:rPr lang="bg-BG" noProof="0" dirty="0" smtClean="0"/>
              <a:t>Последователност и </a:t>
            </a:r>
            <a:r>
              <a:rPr lang="bg-BG" noProof="0" dirty="0" err="1" smtClean="0"/>
              <a:t>предвидимост</a:t>
            </a:r>
            <a:r>
              <a:rPr lang="bg-BG" noProof="0" dirty="0" smtClean="0"/>
              <a:t> </a:t>
            </a:r>
          </a:p>
          <a:p>
            <a:pPr lvl="1"/>
            <a:r>
              <a:rPr lang="bg-BG" noProof="0" dirty="0" smtClean="0"/>
              <a:t>Добре е софтуерът да има линеен характер</a:t>
            </a:r>
          </a:p>
          <a:p>
            <a:pPr lvl="1"/>
            <a:r>
              <a:rPr lang="bg-BG" noProof="0" dirty="0" smtClean="0"/>
              <a:t>Важно е да се спазват стандартите при дизайна на потребителския интерфейс</a:t>
            </a:r>
            <a:endParaRPr lang="bg-BG" altLang="bg-BG" noProof="0" dirty="0" smtClean="0"/>
          </a:p>
          <a:p>
            <a:endParaRPr lang="bg-BG" noProof="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1352550"/>
            <a:ext cx="1335027" cy="13430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4456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noProof="0" smtClean="0"/>
              <a:t>Още критерии</a:t>
            </a:r>
            <a:endParaRPr lang="bg-BG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bg-BG" noProof="0" dirty="0" smtClean="0"/>
              <a:t>Функционалност</a:t>
            </a:r>
          </a:p>
          <a:p>
            <a:pPr lvl="1"/>
            <a:r>
              <a:rPr lang="bg-BG" dirty="0" smtClean="0"/>
              <a:t>Най-често използваните функции да са лесно достъпни, а не скрити навътре в менютата</a:t>
            </a:r>
          </a:p>
          <a:p>
            <a:pPr lvl="1"/>
            <a:r>
              <a:rPr lang="bg-BG" sz="2400" dirty="0"/>
              <a:t>Всички функции на приложението трябва да бъдат достъпни само с помощта на </a:t>
            </a:r>
            <a:r>
              <a:rPr lang="bg-BG" sz="2400" dirty="0" smtClean="0"/>
              <a:t>клавиатурата</a:t>
            </a:r>
          </a:p>
          <a:p>
            <a:pPr lvl="1"/>
            <a:r>
              <a:rPr lang="bg-BG" sz="2400" dirty="0" smtClean="0"/>
              <a:t>Използването </a:t>
            </a:r>
            <a:r>
              <a:rPr lang="bg-BG" sz="2400" dirty="0"/>
              <a:t>на електронно посочващо устройство трябва да е опционално, а не </a:t>
            </a:r>
            <a:r>
              <a:rPr lang="bg-BG" sz="2400" dirty="0" smtClean="0"/>
              <a:t>задължително</a:t>
            </a:r>
          </a:p>
          <a:p>
            <a:pPr lvl="1"/>
            <a:r>
              <a:rPr lang="bg-BG" sz="2400" dirty="0" smtClean="0"/>
              <a:t>Документация </a:t>
            </a:r>
            <a:r>
              <a:rPr lang="bg-BG" sz="2400" dirty="0"/>
              <a:t>с описание на всички функционалности за достъпност, възможности за настройки и инструкции за тяхното използване</a:t>
            </a:r>
          </a:p>
          <a:p>
            <a:pPr lvl="1"/>
            <a:endParaRPr lang="bg-BG" sz="2400" dirty="0"/>
          </a:p>
          <a:p>
            <a:pPr lvl="1"/>
            <a:endParaRPr lang="bg-BG" sz="2400" dirty="0"/>
          </a:p>
          <a:p>
            <a:pPr lvl="1"/>
            <a:endParaRPr lang="bg-BG" dirty="0" smtClean="0"/>
          </a:p>
          <a:p>
            <a:endParaRPr lang="bg-BG" noProof="0" dirty="0"/>
          </a:p>
        </p:txBody>
      </p:sp>
    </p:spTree>
    <p:extLst>
      <p:ext uri="{BB962C8B-B14F-4D97-AF65-F5344CB8AC3E}">
        <p14:creationId xmlns:p14="http://schemas.microsoft.com/office/powerpoint/2010/main" val="3869900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Интерфейс</a:t>
            </a:r>
          </a:p>
          <a:p>
            <a:pPr lvl="1"/>
            <a:r>
              <a:rPr lang="bg-BG" dirty="0" smtClean="0"/>
              <a:t>Използване на опростен, ясен език за инструкции, подсказки и резултати, допълнен с картинна информация или говор</a:t>
            </a:r>
          </a:p>
          <a:p>
            <a:pPr lvl="1"/>
            <a:r>
              <a:rPr lang="bg-BG" dirty="0" smtClean="0"/>
              <a:t>Графичните обекти (изображения, икони) трябва да имат алтернативно текстово описание</a:t>
            </a:r>
          </a:p>
          <a:p>
            <a:pPr lvl="1"/>
            <a:r>
              <a:rPr lang="bg-BG" dirty="0" smtClean="0"/>
              <a:t>Всички компоненти на интерфейса и всички графични обекти трябва да имат описателни имена</a:t>
            </a:r>
          </a:p>
          <a:p>
            <a:pPr lvl="1"/>
            <a:r>
              <a:rPr lang="bg-BG" dirty="0" smtClean="0"/>
              <a:t>Когато дадено изображение е елемент от интерфейса, неговото значение трябва да бъде едно и също </a:t>
            </a:r>
          </a:p>
          <a:p>
            <a:pPr lvl="1"/>
            <a:r>
              <a:rPr lang="bg-BG" dirty="0"/>
              <a:t>Текстовата информация не трябва да се представя като изображение, защото става недостъпна за екранните четци</a:t>
            </a:r>
          </a:p>
          <a:p>
            <a:pPr lvl="1"/>
            <a:endParaRPr lang="bg-BG" dirty="0" smtClean="0"/>
          </a:p>
          <a:p>
            <a:pPr lvl="1"/>
            <a:endParaRPr lang="bg-BG" dirty="0" smtClean="0"/>
          </a:p>
          <a:p>
            <a:pPr lvl="1"/>
            <a:endParaRPr lang="bg-BG" dirty="0" smtClean="0"/>
          </a:p>
          <a:p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306285410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Мултимедия</a:t>
            </a:r>
          </a:p>
          <a:p>
            <a:pPr lvl="1"/>
            <a:r>
              <a:rPr lang="bg-BG" dirty="0" smtClean="0"/>
              <a:t>При ограничение във времето за реакция на дадено събитие, продължителността му да е съобразена с възможностите за реакция на по-бавните потребители или да предоставя възможност за регулиране на това време</a:t>
            </a:r>
          </a:p>
          <a:p>
            <a:pPr lvl="1"/>
            <a:r>
              <a:rPr lang="bg-BG" sz="2200" dirty="0"/>
              <a:t>При използването на звук и мултимедия трябва да се гарантира, че цялата информация може да бъде възприета от глухи или хора с увреден слух</a:t>
            </a:r>
          </a:p>
          <a:p>
            <a:pPr lvl="2"/>
            <a:r>
              <a:rPr lang="bg-BG" dirty="0"/>
              <a:t>показване на визуална индикация за всички звукови сигнали</a:t>
            </a:r>
          </a:p>
          <a:p>
            <a:pPr lvl="2"/>
            <a:r>
              <a:rPr lang="bg-BG" dirty="0"/>
              <a:t>предоставя възможност за включване, изключване и регулиране силата на звука</a:t>
            </a:r>
          </a:p>
          <a:p>
            <a:pPr lvl="1"/>
            <a:endParaRPr lang="bg-BG" dirty="0" smtClean="0"/>
          </a:p>
          <a:p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224935700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bg-BG" dirty="0" smtClean="0"/>
              <a:t>Цветове</a:t>
            </a:r>
          </a:p>
          <a:p>
            <a:pPr lvl="1"/>
            <a:r>
              <a:rPr lang="bg-BG" dirty="0" smtClean="0"/>
              <a:t>Ако се поддържа персонализация на цвета, трябва да се предоставят разнообразни възможности за избор на цвят и степен на контраст</a:t>
            </a:r>
          </a:p>
          <a:p>
            <a:pPr lvl="1"/>
            <a:r>
              <a:rPr lang="bg-BG" dirty="0" smtClean="0"/>
              <a:t>Фонът на текст </a:t>
            </a:r>
            <a:r>
              <a:rPr lang="bg-BG" dirty="0"/>
              <a:t>трябва да е </a:t>
            </a:r>
            <a:r>
              <a:rPr lang="bg-BG" dirty="0" smtClean="0"/>
              <a:t>еднороден </a:t>
            </a:r>
            <a:r>
              <a:rPr lang="bg-BG" dirty="0"/>
              <a:t>цвят – използването на изображение като фон намалява видимостта и </a:t>
            </a:r>
            <a:r>
              <a:rPr lang="bg-BG" dirty="0" err="1"/>
              <a:t>четимостта</a:t>
            </a:r>
            <a:r>
              <a:rPr lang="bg-BG" dirty="0"/>
              <a:t> на текста, което го прави трудно достъпен за хора с увредено зрение и с обучителни </a:t>
            </a:r>
            <a:r>
              <a:rPr lang="bg-BG" dirty="0" smtClean="0"/>
              <a:t>трудности</a:t>
            </a:r>
          </a:p>
          <a:p>
            <a:pPr lvl="1"/>
            <a:r>
              <a:rPr lang="bg-BG" dirty="0" smtClean="0"/>
              <a:t>Да </a:t>
            </a:r>
            <a:r>
              <a:rPr lang="bg-BG" dirty="0"/>
              <a:t>се избягват мигащи и святкащи елементи – допустимо е </a:t>
            </a:r>
            <a:r>
              <a:rPr lang="bg-BG" dirty="0" smtClean="0"/>
              <a:t>за </a:t>
            </a:r>
            <a:r>
              <a:rPr lang="bg-BG" dirty="0"/>
              <a:t>привличане на вниманието </a:t>
            </a:r>
            <a:r>
              <a:rPr lang="bg-BG" dirty="0" smtClean="0"/>
              <a:t>за действие </a:t>
            </a:r>
            <a:r>
              <a:rPr lang="bg-BG" dirty="0"/>
              <a:t>от страна на </a:t>
            </a:r>
            <a:r>
              <a:rPr lang="bg-BG" dirty="0" smtClean="0"/>
              <a:t>системата при потребители </a:t>
            </a:r>
            <a:r>
              <a:rPr lang="bg-BG" dirty="0"/>
              <a:t>с увреден слух</a:t>
            </a:r>
          </a:p>
          <a:p>
            <a:pPr lvl="1"/>
            <a:endParaRPr lang="bg-BG" dirty="0"/>
          </a:p>
          <a:p>
            <a:pPr lvl="1"/>
            <a:endParaRPr lang="bg-BG" dirty="0" smtClean="0"/>
          </a:p>
          <a:p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72433011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noProof="0" smtClean="0"/>
              <a:t>Полезни материали</a:t>
            </a:r>
            <a:endParaRPr lang="bg-BG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/>
          </a:bodyPr>
          <a:lstStyle/>
          <a:p>
            <a:pPr marL="287338" lvl="1" indent="-169863"/>
            <a:r>
              <a:rPr lang="bg-BG" noProof="0" dirty="0" err="1" smtClean="0"/>
              <a:t>Kavcic</a:t>
            </a:r>
            <a:r>
              <a:rPr lang="bg-BG" noProof="0" dirty="0" smtClean="0"/>
              <a:t>, A., </a:t>
            </a:r>
            <a:r>
              <a:rPr lang="bg-BG" noProof="0" dirty="0" smtClean="0">
                <a:hlinkClick r:id="rId2"/>
              </a:rPr>
              <a:t>Software </a:t>
            </a:r>
            <a:r>
              <a:rPr lang="bg-BG" noProof="0" dirty="0" err="1" smtClean="0">
                <a:hlinkClick r:id="rId2"/>
              </a:rPr>
              <a:t>Accessibility</a:t>
            </a:r>
            <a:r>
              <a:rPr lang="bg-BG" noProof="0" dirty="0" smtClean="0">
                <a:hlinkClick r:id="rId2"/>
              </a:rPr>
              <a:t>: </a:t>
            </a:r>
            <a:r>
              <a:rPr lang="bg-BG" noProof="0" dirty="0" err="1" smtClean="0">
                <a:hlinkClick r:id="rId2"/>
              </a:rPr>
              <a:t>Recommendations</a:t>
            </a:r>
            <a:r>
              <a:rPr lang="bg-BG" noProof="0" dirty="0" smtClean="0">
                <a:hlinkClick r:id="rId2"/>
              </a:rPr>
              <a:t> </a:t>
            </a:r>
            <a:r>
              <a:rPr lang="bg-BG" noProof="0" dirty="0" err="1" smtClean="0">
                <a:hlinkClick r:id="rId2"/>
              </a:rPr>
              <a:t>and</a:t>
            </a:r>
            <a:r>
              <a:rPr lang="bg-BG" noProof="0" dirty="0" smtClean="0">
                <a:hlinkClick r:id="rId2"/>
              </a:rPr>
              <a:t> </a:t>
            </a:r>
            <a:r>
              <a:rPr lang="bg-BG" noProof="0" dirty="0" err="1" smtClean="0">
                <a:hlinkClick r:id="rId2"/>
              </a:rPr>
              <a:t>Guidelines</a:t>
            </a:r>
            <a:r>
              <a:rPr lang="bg-BG" noProof="0" dirty="0" smtClean="0"/>
              <a:t>,</a:t>
            </a:r>
            <a:r>
              <a:rPr lang="bg-BG" noProof="0" dirty="0" smtClean="0">
                <a:hlinkClick r:id="rId2"/>
              </a:rPr>
              <a:t> </a:t>
            </a:r>
            <a:r>
              <a:rPr lang="bg-BG" noProof="0" dirty="0" err="1" smtClean="0"/>
              <a:t>EUROCON</a:t>
            </a:r>
            <a:r>
              <a:rPr lang="bg-BG" noProof="0" dirty="0" smtClean="0"/>
              <a:t> 2005, </a:t>
            </a:r>
            <a:r>
              <a:rPr lang="bg-BG" noProof="0" dirty="0" err="1" smtClean="0"/>
              <a:t>The</a:t>
            </a:r>
            <a:r>
              <a:rPr lang="bg-BG" noProof="0" dirty="0" smtClean="0"/>
              <a:t> International </a:t>
            </a:r>
            <a:r>
              <a:rPr lang="bg-BG" noProof="0" dirty="0" err="1" smtClean="0"/>
              <a:t>Conference</a:t>
            </a:r>
            <a:r>
              <a:rPr lang="bg-BG" noProof="0" dirty="0" smtClean="0"/>
              <a:t> </a:t>
            </a:r>
            <a:r>
              <a:rPr lang="bg-BG" noProof="0" dirty="0" err="1" smtClean="0"/>
              <a:t>on</a:t>
            </a:r>
            <a:r>
              <a:rPr lang="bg-BG" noProof="0" dirty="0" smtClean="0"/>
              <a:t> "</a:t>
            </a:r>
            <a:r>
              <a:rPr lang="bg-BG" noProof="0" dirty="0" err="1" smtClean="0"/>
              <a:t>Computer</a:t>
            </a:r>
            <a:r>
              <a:rPr lang="bg-BG" noProof="0" dirty="0" smtClean="0"/>
              <a:t> </a:t>
            </a:r>
            <a:r>
              <a:rPr lang="bg-BG" noProof="0" dirty="0" err="1" smtClean="0"/>
              <a:t>as</a:t>
            </a:r>
            <a:r>
              <a:rPr lang="bg-BG" noProof="0" dirty="0" smtClean="0"/>
              <a:t> a </a:t>
            </a:r>
            <a:r>
              <a:rPr lang="bg-BG" noProof="0" dirty="0" err="1" smtClean="0"/>
              <a:t>tool</a:t>
            </a:r>
            <a:r>
              <a:rPr lang="bg-BG" noProof="0" dirty="0" smtClean="0"/>
              <a:t>",  </a:t>
            </a:r>
            <a:r>
              <a:rPr lang="bg-BG" noProof="0" dirty="0" err="1" smtClean="0"/>
              <a:t>Belgrade</a:t>
            </a:r>
            <a:r>
              <a:rPr lang="bg-BG" noProof="0" dirty="0" smtClean="0"/>
              <a:t>, </a:t>
            </a:r>
            <a:r>
              <a:rPr lang="bg-BG" noProof="0" dirty="0" err="1" smtClean="0"/>
              <a:t>Serbia</a:t>
            </a:r>
            <a:r>
              <a:rPr lang="bg-BG" noProof="0" dirty="0" smtClean="0"/>
              <a:t> &amp; </a:t>
            </a:r>
            <a:r>
              <a:rPr lang="bg-BG" noProof="0" dirty="0" err="1" smtClean="0"/>
              <a:t>Montenegro</a:t>
            </a:r>
            <a:r>
              <a:rPr lang="bg-BG" noProof="0" dirty="0" smtClean="0"/>
              <a:t>, </a:t>
            </a:r>
            <a:r>
              <a:rPr lang="bg-BG" noProof="0" dirty="0" err="1" smtClean="0"/>
              <a:t>November</a:t>
            </a:r>
            <a:r>
              <a:rPr lang="bg-BG" noProof="0" dirty="0" smtClean="0"/>
              <a:t> 21-24, 2005</a:t>
            </a:r>
          </a:p>
          <a:p>
            <a:pPr marL="287338" lvl="1" indent="-169863"/>
            <a:r>
              <a:rPr lang="bg-BG" noProof="0" dirty="0" smtClean="0"/>
              <a:t>World Wide </a:t>
            </a:r>
            <a:r>
              <a:rPr lang="bg-BG" noProof="0" dirty="0" err="1" smtClean="0"/>
              <a:t>Web</a:t>
            </a:r>
            <a:r>
              <a:rPr lang="bg-BG" noProof="0" dirty="0" smtClean="0"/>
              <a:t> </a:t>
            </a:r>
            <a:r>
              <a:rPr lang="bg-BG" noProof="0" dirty="0" err="1" smtClean="0"/>
              <a:t>Consortium</a:t>
            </a:r>
            <a:r>
              <a:rPr lang="bg-BG" noProof="0" dirty="0" smtClean="0"/>
              <a:t> (W3C), </a:t>
            </a:r>
            <a:r>
              <a:rPr lang="bg-BG" noProof="0" dirty="0" err="1" smtClean="0">
                <a:hlinkClick r:id="rId3"/>
              </a:rPr>
              <a:t>Web</a:t>
            </a:r>
            <a:r>
              <a:rPr lang="bg-BG" noProof="0" dirty="0" smtClean="0">
                <a:hlinkClick r:id="rId3"/>
              </a:rPr>
              <a:t> </a:t>
            </a:r>
            <a:r>
              <a:rPr lang="bg-BG" noProof="0" dirty="0" err="1" smtClean="0">
                <a:hlinkClick r:id="rId3"/>
              </a:rPr>
              <a:t>Accessibility</a:t>
            </a:r>
            <a:r>
              <a:rPr lang="bg-BG" noProof="0" dirty="0" smtClean="0">
                <a:hlinkClick r:id="rId3"/>
              </a:rPr>
              <a:t> </a:t>
            </a:r>
            <a:r>
              <a:rPr lang="bg-BG" noProof="0" dirty="0" err="1" smtClean="0">
                <a:hlinkClick r:id="rId3"/>
              </a:rPr>
              <a:t>Initiative</a:t>
            </a:r>
            <a:r>
              <a:rPr lang="bg-BG" noProof="0" dirty="0" smtClean="0">
                <a:hlinkClick r:id="rId3"/>
              </a:rPr>
              <a:t> (</a:t>
            </a:r>
            <a:r>
              <a:rPr lang="bg-BG" noProof="0" dirty="0" err="1" smtClean="0">
                <a:hlinkClick r:id="rId3"/>
              </a:rPr>
              <a:t>WAI</a:t>
            </a:r>
            <a:r>
              <a:rPr lang="bg-BG" noProof="0" dirty="0" smtClean="0">
                <a:hlinkClick r:id="rId3"/>
              </a:rPr>
              <a:t>)</a:t>
            </a:r>
            <a:r>
              <a:rPr lang="bg-BG" noProof="0" dirty="0" smtClean="0"/>
              <a:t>, </a:t>
            </a:r>
            <a:r>
              <a:rPr lang="bg-BG" noProof="0" dirty="0" err="1" smtClean="0"/>
              <a:t>Version</a:t>
            </a:r>
            <a:r>
              <a:rPr lang="bg-BG" noProof="0" dirty="0" smtClean="0"/>
              <a:t>: 1.3 </a:t>
            </a:r>
            <a:r>
              <a:rPr lang="bg-BG" noProof="0" dirty="0" err="1" smtClean="0"/>
              <a:t>August</a:t>
            </a:r>
            <a:r>
              <a:rPr lang="bg-BG" noProof="0" dirty="0" smtClean="0"/>
              <a:t> 2005</a:t>
            </a:r>
          </a:p>
          <a:p>
            <a:pPr marL="287338" lvl="1" indent="-169863"/>
            <a:r>
              <a:rPr lang="bg-BG" noProof="0" dirty="0" err="1" smtClean="0">
                <a:hlinkClick r:id="rId4"/>
              </a:rPr>
              <a:t>Game</a:t>
            </a:r>
            <a:r>
              <a:rPr lang="bg-BG" noProof="0" dirty="0" smtClean="0">
                <a:hlinkClick r:id="rId4"/>
              </a:rPr>
              <a:t> </a:t>
            </a:r>
            <a:r>
              <a:rPr lang="bg-BG" noProof="0" dirty="0" err="1" smtClean="0">
                <a:hlinkClick r:id="rId4"/>
              </a:rPr>
              <a:t>accessibility</a:t>
            </a:r>
            <a:r>
              <a:rPr lang="bg-BG" noProof="0" dirty="0" smtClean="0">
                <a:hlinkClick r:id="rId4"/>
              </a:rPr>
              <a:t> </a:t>
            </a:r>
            <a:r>
              <a:rPr lang="bg-BG" noProof="0" dirty="0" err="1" smtClean="0">
                <a:hlinkClick r:id="rId4"/>
              </a:rPr>
              <a:t>guidelines</a:t>
            </a:r>
            <a:r>
              <a:rPr lang="bg-BG" noProof="0" dirty="0" smtClean="0"/>
              <a:t>, 2012-2015</a:t>
            </a:r>
          </a:p>
          <a:p>
            <a:pPr marL="287338" lvl="1" indent="-169863"/>
            <a:r>
              <a:rPr lang="bg-BG" noProof="0" dirty="0" err="1" smtClean="0"/>
              <a:t>IGDA</a:t>
            </a:r>
            <a:r>
              <a:rPr lang="bg-BG" noProof="0" dirty="0" smtClean="0"/>
              <a:t> </a:t>
            </a:r>
            <a:r>
              <a:rPr lang="bg-BG" noProof="0" dirty="0" err="1" smtClean="0"/>
              <a:t>Game</a:t>
            </a:r>
            <a:r>
              <a:rPr lang="bg-BG" noProof="0" dirty="0" smtClean="0"/>
              <a:t> </a:t>
            </a:r>
            <a:r>
              <a:rPr lang="bg-BG" noProof="0" dirty="0" err="1" smtClean="0"/>
              <a:t>Accessibility</a:t>
            </a:r>
            <a:r>
              <a:rPr lang="bg-BG" noProof="0" dirty="0" smtClean="0"/>
              <a:t> </a:t>
            </a:r>
            <a:r>
              <a:rPr lang="bg-BG" noProof="0" dirty="0" err="1" smtClean="0"/>
              <a:t>SIG</a:t>
            </a:r>
            <a:r>
              <a:rPr lang="bg-BG" noProof="0" dirty="0" smtClean="0"/>
              <a:t>, </a:t>
            </a:r>
            <a:r>
              <a:rPr lang="bg-BG" noProof="0" dirty="0" err="1" smtClean="0">
                <a:hlinkClick r:id="rId5"/>
              </a:rPr>
              <a:t>Guidelines</a:t>
            </a:r>
            <a:r>
              <a:rPr lang="bg-BG" noProof="0" dirty="0" smtClean="0">
                <a:hlinkClick r:id="rId5"/>
              </a:rPr>
              <a:t> </a:t>
            </a:r>
            <a:r>
              <a:rPr lang="bg-BG" noProof="0" dirty="0" err="1" smtClean="0">
                <a:hlinkClick r:id="rId5"/>
              </a:rPr>
              <a:t>for</a:t>
            </a:r>
            <a:r>
              <a:rPr lang="bg-BG" noProof="0" dirty="0" smtClean="0">
                <a:hlinkClick r:id="rId5"/>
              </a:rPr>
              <a:t> </a:t>
            </a:r>
            <a:r>
              <a:rPr lang="bg-BG" noProof="0" dirty="0" err="1" smtClean="0">
                <a:hlinkClick r:id="rId5"/>
              </a:rPr>
              <a:t>game</a:t>
            </a:r>
            <a:r>
              <a:rPr lang="bg-BG" noProof="0" dirty="0" smtClean="0">
                <a:hlinkClick r:id="rId5"/>
              </a:rPr>
              <a:t> </a:t>
            </a:r>
            <a:r>
              <a:rPr lang="bg-BG" noProof="0" dirty="0" err="1" smtClean="0">
                <a:hlinkClick r:id="rId5"/>
              </a:rPr>
              <a:t>accessibility</a:t>
            </a:r>
            <a:r>
              <a:rPr lang="bg-BG" noProof="0" dirty="0" smtClean="0"/>
              <a:t>, 2003</a:t>
            </a:r>
          </a:p>
          <a:p>
            <a:pPr marL="287338" lvl="1" indent="-169863"/>
            <a:r>
              <a:rPr lang="bg-BG" noProof="0" dirty="0" err="1" smtClean="0"/>
              <a:t>Becta</a:t>
            </a:r>
            <a:r>
              <a:rPr lang="bg-BG" noProof="0" dirty="0" smtClean="0"/>
              <a:t> (</a:t>
            </a:r>
            <a:r>
              <a:rPr lang="bg-BG" noProof="0" dirty="0" err="1" smtClean="0"/>
              <a:t>British</a:t>
            </a:r>
            <a:r>
              <a:rPr lang="bg-BG" noProof="0" dirty="0" smtClean="0"/>
              <a:t> </a:t>
            </a:r>
            <a:r>
              <a:rPr lang="bg-BG" noProof="0" dirty="0" err="1" smtClean="0"/>
              <a:t>Educational</a:t>
            </a:r>
            <a:r>
              <a:rPr lang="bg-BG" noProof="0" dirty="0" smtClean="0"/>
              <a:t> </a:t>
            </a:r>
            <a:r>
              <a:rPr lang="bg-BG" noProof="0" dirty="0" err="1" smtClean="0"/>
              <a:t>Communications</a:t>
            </a:r>
            <a:r>
              <a:rPr lang="bg-BG" noProof="0" dirty="0" smtClean="0"/>
              <a:t> </a:t>
            </a:r>
            <a:r>
              <a:rPr lang="bg-BG" noProof="0" dirty="0" err="1" smtClean="0"/>
              <a:t>and</a:t>
            </a:r>
            <a:r>
              <a:rPr lang="bg-BG" noProof="0" dirty="0" smtClean="0"/>
              <a:t> Technology </a:t>
            </a:r>
            <a:r>
              <a:rPr lang="bg-BG" noProof="0" dirty="0" err="1" smtClean="0"/>
              <a:t>Agency</a:t>
            </a:r>
            <a:r>
              <a:rPr lang="bg-BG" noProof="0" dirty="0" smtClean="0"/>
              <a:t>), </a:t>
            </a:r>
            <a:r>
              <a:rPr lang="bg-BG" noProof="0" dirty="0" err="1" smtClean="0">
                <a:hlinkClick r:id="rId6"/>
              </a:rPr>
              <a:t>Standards</a:t>
            </a:r>
            <a:r>
              <a:rPr lang="bg-BG" noProof="0" dirty="0" smtClean="0">
                <a:hlinkClick r:id="rId6"/>
              </a:rPr>
              <a:t> </a:t>
            </a:r>
            <a:r>
              <a:rPr lang="bg-BG" noProof="0" dirty="0" err="1" smtClean="0">
                <a:hlinkClick r:id="rId6"/>
              </a:rPr>
              <a:t>and</a:t>
            </a:r>
            <a:r>
              <a:rPr lang="bg-BG" noProof="0" dirty="0" smtClean="0">
                <a:hlinkClick r:id="rId6"/>
              </a:rPr>
              <a:t> </a:t>
            </a:r>
            <a:r>
              <a:rPr lang="bg-BG" noProof="0" dirty="0" err="1" smtClean="0">
                <a:hlinkClick r:id="rId6"/>
              </a:rPr>
              <a:t>guidelines</a:t>
            </a:r>
            <a:r>
              <a:rPr lang="bg-BG" noProof="0" dirty="0" smtClean="0">
                <a:hlinkClick r:id="rId6"/>
              </a:rPr>
              <a:t> </a:t>
            </a:r>
            <a:r>
              <a:rPr lang="bg-BG" noProof="0" dirty="0" err="1" smtClean="0">
                <a:hlinkClick r:id="rId6"/>
              </a:rPr>
              <a:t>for</a:t>
            </a:r>
            <a:r>
              <a:rPr lang="bg-BG" noProof="0" dirty="0" smtClean="0">
                <a:hlinkClick r:id="rId6"/>
              </a:rPr>
              <a:t> </a:t>
            </a:r>
            <a:r>
              <a:rPr lang="bg-BG" noProof="0" dirty="0" err="1" smtClean="0">
                <a:hlinkClick r:id="rId6"/>
              </a:rPr>
              <a:t>making</a:t>
            </a:r>
            <a:r>
              <a:rPr lang="bg-BG" noProof="0" dirty="0" smtClean="0">
                <a:hlinkClick r:id="rId6"/>
              </a:rPr>
              <a:t> </a:t>
            </a:r>
            <a:r>
              <a:rPr lang="bg-BG" noProof="0" dirty="0" err="1" smtClean="0">
                <a:hlinkClick r:id="rId6"/>
              </a:rPr>
              <a:t>accessible</a:t>
            </a:r>
            <a:r>
              <a:rPr lang="bg-BG" noProof="0" dirty="0" smtClean="0">
                <a:hlinkClick r:id="rId6"/>
              </a:rPr>
              <a:t> </a:t>
            </a:r>
            <a:r>
              <a:rPr lang="bg-BG" noProof="0" dirty="0" err="1" smtClean="0">
                <a:hlinkClick r:id="rId6"/>
              </a:rPr>
              <a:t>software</a:t>
            </a:r>
            <a:r>
              <a:rPr lang="bg-BG" noProof="0" dirty="0" smtClean="0"/>
              <a:t>, </a:t>
            </a:r>
            <a:r>
              <a:rPr lang="bg-BG" noProof="0" dirty="0" err="1" smtClean="0"/>
              <a:t>January</a:t>
            </a:r>
            <a:r>
              <a:rPr lang="bg-BG" noProof="0" dirty="0" smtClean="0"/>
              <a:t> 2009</a:t>
            </a:r>
            <a:endParaRPr lang="bg-BG" noProof="0" dirty="0"/>
          </a:p>
        </p:txBody>
      </p:sp>
    </p:spTree>
    <p:extLst>
      <p:ext uri="{BB962C8B-B14F-4D97-AF65-F5344CB8AC3E}">
        <p14:creationId xmlns:p14="http://schemas.microsoft.com/office/powerpoint/2010/main" val="2936429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noProof="0" dirty="0" smtClean="0"/>
              <a:t>Край</a:t>
            </a:r>
            <a:endParaRPr lang="bg-BG" noProof="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bg-BG" noProof="0" dirty="0" smtClean="0"/>
              <a:t>Коментари, въпроси</a:t>
            </a:r>
            <a:endParaRPr lang="bg-BG" noProof="0" dirty="0"/>
          </a:p>
        </p:txBody>
      </p:sp>
    </p:spTree>
    <p:extLst>
      <p:ext uri="{BB962C8B-B14F-4D97-AF65-F5344CB8AC3E}">
        <p14:creationId xmlns:p14="http://schemas.microsoft.com/office/powerpoint/2010/main" val="3547593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noProof="0" smtClean="0"/>
              <a:t>Потребители със специални нужди</a:t>
            </a:r>
            <a:endParaRPr lang="bg-BG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altLang="bg-BG" noProof="0" smtClean="0"/>
              <a:t>Включва потребители</a:t>
            </a:r>
          </a:p>
          <a:p>
            <a:pPr lvl="1"/>
            <a:r>
              <a:rPr lang="bg-BG" altLang="bg-BG" noProof="0" smtClean="0"/>
              <a:t>Различни видове увреждания – сензорни, физически, умствени (умствена изостаналост), множество увреждания </a:t>
            </a:r>
          </a:p>
          <a:p>
            <a:pPr lvl="1"/>
            <a:r>
              <a:rPr lang="bg-BG" altLang="bg-BG" noProof="0" smtClean="0"/>
              <a:t>Езиково-говорни нарушения</a:t>
            </a:r>
          </a:p>
          <a:p>
            <a:pPr lvl="1"/>
            <a:r>
              <a:rPr lang="bg-BG" altLang="bg-BG" noProof="0" smtClean="0"/>
              <a:t>Обучителни трудности</a:t>
            </a:r>
            <a:endParaRPr lang="bg-BG" altLang="bg-BG" noProof="0" dirty="0"/>
          </a:p>
        </p:txBody>
      </p:sp>
    </p:spTree>
    <p:extLst>
      <p:ext uri="{BB962C8B-B14F-4D97-AF65-F5344CB8AC3E}">
        <p14:creationId xmlns:p14="http://schemas.microsoft.com/office/powerpoint/2010/main" val="482911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bg-BG" noProof="0" dirty="0" smtClean="0"/>
              <a:t>Критерии за разработка на софтуер</a:t>
            </a:r>
            <a:endParaRPr lang="bg-BG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bg-BG" noProof="0" dirty="0" smtClean="0"/>
              <a:t>Общи критерии</a:t>
            </a:r>
          </a:p>
          <a:p>
            <a:pPr lvl="1"/>
            <a:r>
              <a:rPr lang="bg-BG" noProof="0" dirty="0" smtClean="0"/>
              <a:t>На тях трябва да отговаря всеки софтуерен продукт</a:t>
            </a:r>
          </a:p>
          <a:p>
            <a:pPr lvl="1"/>
            <a:r>
              <a:rPr lang="bg-BG" noProof="0" dirty="0" smtClean="0"/>
              <a:t>Примери: леснотата на използване, надеждност, основни функционалности</a:t>
            </a:r>
          </a:p>
          <a:p>
            <a:r>
              <a:rPr lang="bg-BG" dirty="0"/>
              <a:t>Образователни критерии</a:t>
            </a:r>
          </a:p>
          <a:p>
            <a:pPr lvl="1"/>
            <a:r>
              <a:rPr lang="bg-BG" dirty="0"/>
              <a:t>Свързани с </a:t>
            </a:r>
            <a:r>
              <a:rPr lang="bg-BG" dirty="0" smtClean="0"/>
              <a:t>качеството/вида </a:t>
            </a:r>
            <a:r>
              <a:rPr lang="bg-BG" dirty="0"/>
              <a:t>на образователните </a:t>
            </a:r>
            <a:r>
              <a:rPr lang="bg-BG" dirty="0" smtClean="0"/>
              <a:t>елементи и с </a:t>
            </a:r>
            <a:r>
              <a:rPr lang="bg-BG" dirty="0"/>
              <a:t>дизайна на обучение</a:t>
            </a:r>
          </a:p>
          <a:p>
            <a:pPr lvl="1"/>
            <a:r>
              <a:rPr lang="bg-BG" dirty="0" smtClean="0"/>
              <a:t>Примери: вид </a:t>
            </a:r>
            <a:r>
              <a:rPr lang="bg-BG" dirty="0"/>
              <a:t>и начин за представяне на съдържанието, задачи, начин на предоставяне на обратна </a:t>
            </a:r>
            <a:r>
              <a:rPr lang="bg-BG" dirty="0" smtClean="0"/>
              <a:t>връзка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2021549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bg-BG" noProof="0" dirty="0" smtClean="0"/>
              <a:t>Специфични критерии</a:t>
            </a:r>
          </a:p>
          <a:p>
            <a:pPr lvl="1"/>
            <a:r>
              <a:rPr lang="bg-BG" noProof="0" dirty="0" smtClean="0"/>
              <a:t>С</a:t>
            </a:r>
            <a:r>
              <a:rPr lang="bg-BG" noProof="0" dirty="0" smtClean="0"/>
              <a:t>вързани със специфичните нужди на потребителската група</a:t>
            </a:r>
          </a:p>
          <a:p>
            <a:pPr lvl="1"/>
            <a:r>
              <a:rPr lang="bg-BG" noProof="0" dirty="0" smtClean="0"/>
              <a:t>Основно критериите за достъпност на софтуера</a:t>
            </a:r>
            <a:r>
              <a:rPr lang="bg-BG" noProof="0" dirty="0" smtClean="0"/>
              <a:t> </a:t>
            </a:r>
            <a:r>
              <a:rPr lang="bg-BG" noProof="0" dirty="0" smtClean="0"/>
              <a:t>както и специфични изисквания относно дизайна на съдържанието и задачите, които софтуерът предоставя</a:t>
            </a:r>
            <a:endParaRPr lang="bg-BG" noProof="0" dirty="0"/>
          </a:p>
        </p:txBody>
      </p:sp>
    </p:spTree>
    <p:extLst>
      <p:ext uri="{BB962C8B-B14F-4D97-AF65-F5344CB8AC3E}">
        <p14:creationId xmlns:p14="http://schemas.microsoft.com/office/powerpoint/2010/main" val="2113315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noProof="0" smtClean="0"/>
              <a:t>Достъпност</a:t>
            </a:r>
            <a:endParaRPr lang="bg-BG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bg-BG" noProof="0" dirty="0" smtClean="0"/>
              <a:t>Достъпност</a:t>
            </a:r>
          </a:p>
          <a:p>
            <a:pPr lvl="1"/>
            <a:r>
              <a:rPr lang="bg-BG" noProof="0" dirty="0" smtClean="0"/>
              <a:t>Описва  колко лесно човек използва/разбира нещо </a:t>
            </a:r>
          </a:p>
          <a:p>
            <a:pPr lvl="1"/>
            <a:r>
              <a:rPr lang="bg-BG" noProof="0" dirty="0" smtClean="0"/>
              <a:t>Осигурява използваемостта на софтуерните приложения за най-широк кръг от потребители</a:t>
            </a:r>
          </a:p>
          <a:p>
            <a:r>
              <a:rPr lang="bg-BG" altLang="bg-BG" noProof="0" dirty="0" smtClean="0"/>
              <a:t>Стратегии за достъпност</a:t>
            </a:r>
          </a:p>
          <a:p>
            <a:pPr lvl="1"/>
            <a:r>
              <a:rPr lang="bg-BG" altLang="bg-BG" noProof="0" dirty="0" smtClean="0"/>
              <a:t>Използване от повечето потребители без никакви изменения</a:t>
            </a:r>
          </a:p>
          <a:p>
            <a:pPr lvl="1"/>
            <a:r>
              <a:rPr lang="bg-BG" altLang="bg-BG" noProof="0" dirty="0" smtClean="0"/>
              <a:t>Приспособимост към различни потребители</a:t>
            </a:r>
          </a:p>
          <a:p>
            <a:pPr lvl="1"/>
            <a:r>
              <a:rPr lang="bg-BG" altLang="bg-BG" noProof="0" dirty="0" smtClean="0"/>
              <a:t>Стандартизиран интерфейс, който е достъпен за помощни технологии</a:t>
            </a:r>
          </a:p>
          <a:p>
            <a:pPr lvl="2"/>
            <a:endParaRPr lang="bg-BG" altLang="bg-BG" noProof="0" dirty="0" smtClean="0"/>
          </a:p>
          <a:p>
            <a:endParaRPr lang="bg-BG" noProof="0" dirty="0"/>
          </a:p>
        </p:txBody>
      </p:sp>
    </p:spTree>
    <p:extLst>
      <p:ext uri="{BB962C8B-B14F-4D97-AF65-F5344CB8AC3E}">
        <p14:creationId xmlns:p14="http://schemas.microsoft.com/office/powerpoint/2010/main" val="665731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bg-BG" noProof="0" dirty="0" smtClean="0"/>
              <a:t>Критерии според нуждите</a:t>
            </a:r>
            <a:endParaRPr lang="bg-BG" noProof="0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5" name="TextBox 4"/>
          <p:cNvSpPr txBox="1"/>
          <p:nvPr/>
        </p:nvSpPr>
        <p:spPr>
          <a:xfrm>
            <a:off x="743713" y="3480197"/>
            <a:ext cx="1676400" cy="11541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bg-BG" sz="2300" dirty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Двигателни проблеми </a:t>
            </a:r>
            <a:endParaRPr lang="en-US" sz="2300" dirty="0">
              <a:solidFill>
                <a:schemeClr val="tx2"/>
              </a:solidFill>
              <a:effectLst>
                <a:outerShdw blurRad="63500" algn="ctr" rotWithShape="0">
                  <a:schemeClr val="accent1">
                    <a:alpha val="40000"/>
                  </a:schemeClr>
                </a:outerShdw>
              </a:effectLst>
              <a:latin typeface="Candara" panose="020E0502030303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756225" y="3480197"/>
            <a:ext cx="1524000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bg-BG" sz="2300" dirty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Слухови проблеми </a:t>
            </a:r>
            <a:endParaRPr lang="en-US" sz="2300" dirty="0">
              <a:solidFill>
                <a:schemeClr val="tx2"/>
              </a:solidFill>
              <a:effectLst>
                <a:outerShdw blurRad="63500" algn="ctr" rotWithShape="0">
                  <a:schemeClr val="accent1">
                    <a:alpha val="40000"/>
                  </a:schemeClr>
                </a:outerShdw>
              </a:effectLst>
              <a:latin typeface="Candara" panose="020E0502030303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692537" y="3480197"/>
            <a:ext cx="1524000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bg-BG" sz="2300" dirty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Зрителни проблеми </a:t>
            </a:r>
            <a:endParaRPr lang="en-US" sz="2300" dirty="0">
              <a:solidFill>
                <a:schemeClr val="tx2"/>
              </a:solidFill>
              <a:effectLst>
                <a:outerShdw blurRad="63500" algn="ctr" rotWithShape="0">
                  <a:schemeClr val="accent1">
                    <a:alpha val="40000"/>
                  </a:schemeClr>
                </a:outerShdw>
              </a:effectLst>
              <a:latin typeface="Candara" panose="020E0502030303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247850" y="3480197"/>
            <a:ext cx="2286000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bg-BG" sz="2300" dirty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Обучителни</a:t>
            </a:r>
            <a:r>
              <a:rPr lang="en-US" sz="2300" dirty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 </a:t>
            </a:r>
            <a:r>
              <a:rPr lang="bg-BG" sz="2300" dirty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проблеми </a:t>
            </a:r>
            <a:endParaRPr lang="en-US" sz="2300" dirty="0">
              <a:solidFill>
                <a:schemeClr val="tx2"/>
              </a:solidFill>
              <a:effectLst>
                <a:outerShdw blurRad="63500" algn="ctr" rotWithShape="0">
                  <a:schemeClr val="accent1">
                    <a:alpha val="40000"/>
                  </a:schemeClr>
                </a:outerShdw>
              </a:effectLst>
              <a:latin typeface="Candara" panose="020E0502030303020204" pitchFamily="34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" y="2038350"/>
            <a:ext cx="1335027" cy="134302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7024" y="2038350"/>
            <a:ext cx="1335027" cy="1343028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0712" y="2038350"/>
            <a:ext cx="1335027" cy="1343028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23337" y="2038350"/>
            <a:ext cx="1335027" cy="13430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6328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noProof="0" smtClean="0"/>
              <a:t>Двигателни проблеми</a:t>
            </a:r>
            <a:endParaRPr lang="bg-BG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828800" y="1047750"/>
            <a:ext cx="7162800" cy="4038600"/>
          </a:xfrm>
        </p:spPr>
        <p:txBody>
          <a:bodyPr/>
          <a:lstStyle/>
          <a:p>
            <a:pPr lvl="1"/>
            <a:r>
              <a:rPr lang="bg-BG" noProof="0" dirty="0" smtClean="0"/>
              <a:t>Софтуерът трябва да поддържа на разнообрази по тип помощни технологии, като:</a:t>
            </a:r>
          </a:p>
          <a:p>
            <a:pPr lvl="2"/>
            <a:r>
              <a:rPr lang="bg-BG" altLang="bg-BG" noProof="0" dirty="0" smtClean="0"/>
              <a:t>Алтернативни клавиатури</a:t>
            </a:r>
          </a:p>
          <a:p>
            <a:pPr lvl="2"/>
            <a:r>
              <a:rPr lang="bg-BG" altLang="bg-BG" noProof="0" dirty="0" smtClean="0"/>
              <a:t>Алтернативни електронни посочващи устройства</a:t>
            </a:r>
          </a:p>
          <a:p>
            <a:pPr lvl="2"/>
            <a:endParaRPr lang="bg-BG" altLang="bg-BG" noProof="0" dirty="0" smtClean="0"/>
          </a:p>
          <a:p>
            <a:endParaRPr lang="bg-BG" noProof="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1352550"/>
            <a:ext cx="1335027" cy="13430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1490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noProof="0" smtClean="0"/>
              <a:t>Зрителни проблеми</a:t>
            </a:r>
            <a:endParaRPr lang="bg-BG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828800" y="1047750"/>
            <a:ext cx="7162800" cy="4038600"/>
          </a:xfrm>
        </p:spPr>
        <p:txBody>
          <a:bodyPr>
            <a:normAutofit/>
          </a:bodyPr>
          <a:lstStyle/>
          <a:p>
            <a:pPr lvl="1"/>
            <a:r>
              <a:rPr lang="bg-BG" noProof="0" dirty="0" smtClean="0"/>
              <a:t>Съвместимост с екранни четци и екранни лупи</a:t>
            </a:r>
          </a:p>
          <a:p>
            <a:pPr lvl="1"/>
            <a:r>
              <a:rPr lang="bg-BG" noProof="0" dirty="0" smtClean="0"/>
              <a:t>Възможност за персонализиране</a:t>
            </a:r>
          </a:p>
          <a:p>
            <a:pPr lvl="2"/>
            <a:r>
              <a:rPr lang="bg-BG" noProof="0" dirty="0" smtClean="0"/>
              <a:t>Размер на шрифта, цвят на фона и на текста</a:t>
            </a:r>
          </a:p>
          <a:p>
            <a:pPr lvl="2"/>
            <a:r>
              <a:rPr lang="bg-BG" noProof="0" dirty="0" smtClean="0"/>
              <a:t>Добър контраст тях</a:t>
            </a:r>
          </a:p>
          <a:p>
            <a:pPr lvl="2"/>
            <a:r>
              <a:rPr lang="bg-BG" noProof="0" dirty="0" smtClean="0"/>
              <a:t>Съвместимост с настройките за достъпност в ОС</a:t>
            </a:r>
          </a:p>
          <a:p>
            <a:pPr lvl="1"/>
            <a:r>
              <a:rPr lang="bg-BG" noProof="0" dirty="0" smtClean="0"/>
              <a:t>За потребители с далтонизъм цветът да не трябва да бъде единственият начин за открояване и представяне на информацията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1352550"/>
            <a:ext cx="1335027" cy="13430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3488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1"/>
            <a:r>
              <a:rPr lang="bg-BG" dirty="0"/>
              <a:t>Изображенията и другите мултимедийни елементи трябва да поддържат алтернативно текстово описание, достъпно от екранните четци</a:t>
            </a:r>
          </a:p>
          <a:p>
            <a:pPr lvl="1"/>
            <a:r>
              <a:rPr lang="bg-BG" dirty="0"/>
              <a:t>Препоръчително е също текстовата и графична информация да имат алтернативно аудио описание, където това е възможно</a:t>
            </a:r>
          </a:p>
          <a:p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205815890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gin">
  <a:themeElements>
    <a:clrScheme name="Origin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Origin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rigi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517</TotalTime>
  <Words>705</Words>
  <Application>Microsoft Office PowerPoint</Application>
  <PresentationFormat>On-screen Show (16:9)</PresentationFormat>
  <Paragraphs>84</Paragraphs>
  <Slides>17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Origin</vt:lpstr>
      <vt:lpstr>Софтуер за потребители със специални нужди</vt:lpstr>
      <vt:lpstr>Потребители със специални нужди</vt:lpstr>
      <vt:lpstr>Критерии за разработка на софтуер</vt:lpstr>
      <vt:lpstr>PowerPoint Presentation</vt:lpstr>
      <vt:lpstr>Достъпност</vt:lpstr>
      <vt:lpstr>Критерии според нуждите</vt:lpstr>
      <vt:lpstr>Двигателни проблеми</vt:lpstr>
      <vt:lpstr>Зрителни проблеми</vt:lpstr>
      <vt:lpstr>PowerPoint Presentation</vt:lpstr>
      <vt:lpstr>Слухови проблеми</vt:lpstr>
      <vt:lpstr>Обучителни проблеми</vt:lpstr>
      <vt:lpstr>Още критерии</vt:lpstr>
      <vt:lpstr>PowerPoint Presentation</vt:lpstr>
      <vt:lpstr>PowerPoint Presentation</vt:lpstr>
      <vt:lpstr>PowerPoint Presentation</vt:lpstr>
      <vt:lpstr>Полезни материали</vt:lpstr>
      <vt:lpstr>Край</vt:lpstr>
    </vt:vector>
  </TitlesOfParts>
  <Company>FMI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SUICA-23</dc:title>
  <dc:creator>Pavel Boytchev</dc:creator>
  <cp:lastModifiedBy>Anon</cp:lastModifiedBy>
  <cp:revision>64</cp:revision>
  <dcterms:created xsi:type="dcterms:W3CDTF">2015-02-10T15:00:35Z</dcterms:created>
  <dcterms:modified xsi:type="dcterms:W3CDTF">2020-04-03T12:00:30Z</dcterms:modified>
</cp:coreProperties>
</file>