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9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4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89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0708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46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33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99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9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89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9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3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2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7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4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C415C-0981-42F8-8AB1-FC13DAE5C3E6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7EAE1-C190-4912-949A-9FB19B47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39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Фигури и тела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Модул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44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Правоъгълен </a:t>
            </a:r>
            <a:r>
              <a:rPr lang="bg-BG" dirty="0" smtClean="0"/>
              <a:t>триъгълник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0300" y="1741487"/>
            <a:ext cx="5029201" cy="279241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Правоъгълен</a:t>
            </a:r>
            <a:r>
              <a:rPr lang="en-US" b="1" dirty="0" smtClean="0"/>
              <a:t> </a:t>
            </a:r>
            <a:r>
              <a:rPr lang="en-US" b="1" dirty="0" err="1" smtClean="0"/>
              <a:t>триъгълник</a:t>
            </a:r>
            <a:r>
              <a:rPr lang="en-US" dirty="0" smtClean="0"/>
              <a:t> е </a:t>
            </a:r>
            <a:r>
              <a:rPr lang="en-US" dirty="0" err="1" smtClean="0"/>
              <a:t>вид</a:t>
            </a:r>
            <a:r>
              <a:rPr lang="en-US" dirty="0" smtClean="0"/>
              <a:t> </a:t>
            </a:r>
            <a:r>
              <a:rPr lang="bg-BG" dirty="0" smtClean="0"/>
              <a:t>триъгълник</a:t>
            </a:r>
            <a:r>
              <a:rPr lang="en-US" dirty="0" smtClean="0"/>
              <a:t>,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който</a:t>
            </a:r>
            <a:r>
              <a:rPr lang="en-US" dirty="0" smtClean="0"/>
              <a:t> </a:t>
            </a:r>
            <a:r>
              <a:rPr lang="en-US" dirty="0" err="1" smtClean="0"/>
              <a:t>един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 </a:t>
            </a:r>
            <a:r>
              <a:rPr lang="bg-BG" dirty="0" smtClean="0"/>
              <a:t>ъглите</a:t>
            </a:r>
            <a:r>
              <a:rPr lang="en-US" dirty="0" smtClean="0"/>
              <a:t> е </a:t>
            </a:r>
            <a:r>
              <a:rPr lang="bg-BG" dirty="0" smtClean="0"/>
              <a:t>прав</a:t>
            </a:r>
            <a:r>
              <a:rPr lang="en-US" dirty="0" smtClean="0"/>
              <a:t> (90°).</a:t>
            </a:r>
          </a:p>
          <a:p>
            <a:r>
              <a:rPr lang="en-US" dirty="0" err="1" smtClean="0"/>
              <a:t>Катетът</a:t>
            </a:r>
            <a:r>
              <a:rPr lang="en-US" dirty="0" smtClean="0"/>
              <a:t>, </a:t>
            </a:r>
            <a:r>
              <a:rPr lang="en-US" dirty="0" err="1" smtClean="0"/>
              <a:t>лежащ</a:t>
            </a:r>
            <a:r>
              <a:rPr lang="en-US" dirty="0" smtClean="0"/>
              <a:t> </a:t>
            </a:r>
            <a:r>
              <a:rPr lang="en-US" dirty="0" err="1" smtClean="0"/>
              <a:t>срещу</a:t>
            </a:r>
            <a:r>
              <a:rPr lang="en-US" dirty="0" smtClean="0"/>
              <a:t> </a:t>
            </a:r>
            <a:r>
              <a:rPr lang="en-US" dirty="0" err="1" smtClean="0"/>
              <a:t>ъгъл</a:t>
            </a:r>
            <a:r>
              <a:rPr lang="en-US" dirty="0" smtClean="0"/>
              <a:t> 30° в </a:t>
            </a:r>
            <a:r>
              <a:rPr lang="en-US" dirty="0" err="1" smtClean="0"/>
              <a:t>правоъгълен</a:t>
            </a:r>
            <a:r>
              <a:rPr lang="en-US" dirty="0" smtClean="0"/>
              <a:t> </a:t>
            </a:r>
            <a:r>
              <a:rPr lang="en-US" dirty="0" err="1" smtClean="0"/>
              <a:t>триъгълник</a:t>
            </a:r>
            <a:r>
              <a:rPr lang="en-US" dirty="0" smtClean="0"/>
              <a:t>, е </a:t>
            </a:r>
            <a:r>
              <a:rPr lang="en-US" dirty="0" err="1" smtClean="0"/>
              <a:t>равен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половината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хипотенузата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Ако</a:t>
            </a:r>
            <a:r>
              <a:rPr lang="en-US" dirty="0" smtClean="0"/>
              <a:t> в </a:t>
            </a:r>
            <a:r>
              <a:rPr lang="en-US" dirty="0" err="1" smtClean="0"/>
              <a:t>правоъгълен</a:t>
            </a:r>
            <a:r>
              <a:rPr lang="en-US" dirty="0" smtClean="0"/>
              <a:t> </a:t>
            </a:r>
            <a:r>
              <a:rPr lang="en-US" dirty="0" err="1" smtClean="0"/>
              <a:t>триъгълник</a:t>
            </a:r>
            <a:r>
              <a:rPr lang="en-US" dirty="0" smtClean="0"/>
              <a:t> </a:t>
            </a:r>
            <a:r>
              <a:rPr lang="en-US" dirty="0" err="1" smtClean="0"/>
              <a:t>катет</a:t>
            </a:r>
            <a:r>
              <a:rPr lang="en-US" dirty="0" smtClean="0"/>
              <a:t> е </a:t>
            </a:r>
            <a:r>
              <a:rPr lang="en-US" dirty="0" err="1" smtClean="0"/>
              <a:t>равен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половината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хипотенузата</a:t>
            </a:r>
            <a:r>
              <a:rPr lang="en-US" dirty="0" smtClean="0"/>
              <a:t>,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ъгълът</a:t>
            </a:r>
            <a:r>
              <a:rPr lang="en-US" dirty="0" smtClean="0"/>
              <a:t> </a:t>
            </a:r>
            <a:r>
              <a:rPr lang="en-US" dirty="0" err="1" smtClean="0"/>
              <a:t>срещу</a:t>
            </a:r>
            <a:r>
              <a:rPr lang="en-US" dirty="0" smtClean="0"/>
              <a:t> </a:t>
            </a:r>
            <a:r>
              <a:rPr lang="en-US" dirty="0" err="1" smtClean="0"/>
              <a:t>него</a:t>
            </a:r>
            <a:r>
              <a:rPr lang="en-US" dirty="0" smtClean="0"/>
              <a:t> е 30°.</a:t>
            </a:r>
          </a:p>
          <a:p>
            <a:endParaRPr lang="en-US" dirty="0"/>
          </a:p>
        </p:txBody>
      </p:sp>
      <p:pic>
        <p:nvPicPr>
          <p:cNvPr id="4" name="Picture 3" descr="C:\Users\Jordan\Desktop\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819" y="4946463"/>
            <a:ext cx="2566988" cy="142081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257301" y="3568700"/>
            <a:ext cx="4445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Ако</a:t>
            </a:r>
            <a:r>
              <a:rPr lang="en-US" dirty="0"/>
              <a:t> в 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медианата</a:t>
            </a:r>
            <a:r>
              <a:rPr lang="en-US" dirty="0"/>
              <a:t> </a:t>
            </a:r>
            <a:r>
              <a:rPr lang="en-US" dirty="0" err="1"/>
              <a:t>към</a:t>
            </a:r>
            <a:r>
              <a:rPr lang="en-US" dirty="0"/>
              <a:t> </a:t>
            </a:r>
            <a:r>
              <a:rPr lang="en-US" dirty="0" err="1"/>
              <a:t>една</a:t>
            </a:r>
            <a:r>
              <a:rPr lang="en-US" dirty="0"/>
              <a:t> </a:t>
            </a:r>
            <a:r>
              <a:rPr lang="en-US" dirty="0" err="1"/>
              <a:t>страна</a:t>
            </a:r>
            <a:r>
              <a:rPr lang="en-US" dirty="0"/>
              <a:t> е </a:t>
            </a:r>
            <a:r>
              <a:rPr lang="en-US" dirty="0" err="1"/>
              <a:t>равна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половината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нея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ъгълът</a:t>
            </a:r>
            <a:r>
              <a:rPr lang="en-US" dirty="0"/>
              <a:t> </a:t>
            </a:r>
            <a:r>
              <a:rPr lang="en-US" dirty="0" err="1"/>
              <a:t>срещу</a:t>
            </a:r>
            <a:r>
              <a:rPr lang="en-US" dirty="0"/>
              <a:t> </a:t>
            </a:r>
            <a:r>
              <a:rPr lang="en-US" dirty="0" err="1"/>
              <a:t>тази</a:t>
            </a:r>
            <a:r>
              <a:rPr lang="en-US" dirty="0"/>
              <a:t> </a:t>
            </a:r>
            <a:r>
              <a:rPr lang="en-US" dirty="0" err="1"/>
              <a:t>страна</a:t>
            </a:r>
            <a:r>
              <a:rPr lang="en-US" dirty="0"/>
              <a:t> е </a:t>
            </a:r>
            <a:r>
              <a:rPr lang="en-US" dirty="0" err="1"/>
              <a:t>прав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триъгълникът</a:t>
            </a:r>
            <a:r>
              <a:rPr lang="en-US" dirty="0"/>
              <a:t> е </a:t>
            </a:r>
            <a:r>
              <a:rPr lang="en-US" dirty="0" err="1" smtClean="0"/>
              <a:t>правоъгълен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Медианата</a:t>
            </a:r>
            <a:r>
              <a:rPr lang="en-US" dirty="0"/>
              <a:t> </a:t>
            </a:r>
            <a:r>
              <a:rPr lang="en-US" dirty="0" err="1"/>
              <a:t>към</a:t>
            </a:r>
            <a:r>
              <a:rPr lang="en-US" dirty="0"/>
              <a:t> </a:t>
            </a:r>
            <a:r>
              <a:rPr lang="en-US" dirty="0" err="1"/>
              <a:t>хипотенузата</a:t>
            </a:r>
            <a:r>
              <a:rPr lang="en-US" dirty="0"/>
              <a:t> в </a:t>
            </a:r>
            <a:r>
              <a:rPr lang="en-US" dirty="0" err="1"/>
              <a:t>правоъгълен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/>
              <a:t> е </a:t>
            </a:r>
            <a:r>
              <a:rPr lang="en-US" dirty="0" err="1"/>
              <a:t>равна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половината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хипотенузата</a:t>
            </a:r>
            <a:endParaRPr lang="en-US" dirty="0"/>
          </a:p>
        </p:txBody>
      </p:sp>
      <p:pic>
        <p:nvPicPr>
          <p:cNvPr id="6" name="Picture 5" descr="C:\Users\Jordan\Desktop\7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143" y="1859756"/>
            <a:ext cx="2257425" cy="14557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9069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Неравенства между страни и ъгли в триъгълника. Неравенство на триъгълника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err="1"/>
              <a:t>В</a:t>
            </a:r>
            <a:r>
              <a:rPr lang="en-US" dirty="0" err="1" smtClean="0"/>
              <a:t>ъв</a:t>
            </a:r>
            <a:r>
              <a:rPr lang="en-US" dirty="0" smtClean="0"/>
              <a:t> </a:t>
            </a:r>
            <a:r>
              <a:rPr lang="en-US" dirty="0" err="1"/>
              <a:t>всеки</a:t>
            </a:r>
            <a:r>
              <a:rPr lang="en-US" dirty="0"/>
              <a:t> </a:t>
            </a:r>
            <a:r>
              <a:rPr lang="bg-BG" dirty="0" smtClean="0"/>
              <a:t>триъгълник</a:t>
            </a:r>
            <a:r>
              <a:rPr lang="en-US" dirty="0"/>
              <a:t> </a:t>
            </a:r>
            <a:r>
              <a:rPr lang="en-US" dirty="0" err="1"/>
              <a:t>която</a:t>
            </a:r>
            <a:r>
              <a:rPr lang="en-US" dirty="0"/>
              <a:t> и </a:t>
            </a:r>
            <a:r>
              <a:rPr lang="en-US" dirty="0" err="1"/>
              <a:t>да</a:t>
            </a:r>
            <a:r>
              <a:rPr lang="en-US" dirty="0"/>
              <a:t> е </a:t>
            </a:r>
            <a:r>
              <a:rPr lang="en-US" dirty="0" err="1"/>
              <a:t>страна</a:t>
            </a:r>
            <a:r>
              <a:rPr lang="en-US" dirty="0"/>
              <a:t> е </a:t>
            </a:r>
            <a:r>
              <a:rPr lang="en-US" dirty="0" err="1"/>
              <a:t>по-малка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сбора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другите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и </a:t>
            </a:r>
            <a:r>
              <a:rPr lang="en-US" dirty="0" err="1"/>
              <a:t>по-голяма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тяхната</a:t>
            </a:r>
            <a:r>
              <a:rPr lang="en-US" dirty="0"/>
              <a:t> </a:t>
            </a:r>
            <a:r>
              <a:rPr lang="en-US" dirty="0" err="1"/>
              <a:t>разлика</a:t>
            </a:r>
            <a:r>
              <a:rPr lang="en-US" dirty="0"/>
              <a:t>.</a:t>
            </a:r>
          </a:p>
          <a:p>
            <a:r>
              <a:rPr lang="en-US" b="1" dirty="0" err="1"/>
              <a:t>Теорема</a:t>
            </a:r>
            <a:r>
              <a:rPr lang="en-US" b="1" dirty="0"/>
              <a:t> </a:t>
            </a:r>
            <a:r>
              <a:rPr lang="en-US" b="1" dirty="0" smtClean="0"/>
              <a:t>1</a:t>
            </a:r>
            <a:r>
              <a:rPr lang="en-US" dirty="0"/>
              <a:t>: 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със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a, b и c </a:t>
            </a:r>
            <a:r>
              <a:rPr lang="en-US" dirty="0" err="1"/>
              <a:t>съществува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всяка</a:t>
            </a:r>
            <a:r>
              <a:rPr lang="en-US" dirty="0"/>
              <a:t> </a:t>
            </a:r>
            <a:r>
              <a:rPr lang="en-US" dirty="0" err="1"/>
              <a:t>страна</a:t>
            </a:r>
            <a:r>
              <a:rPr lang="en-US" dirty="0"/>
              <a:t> е </a:t>
            </a:r>
            <a:r>
              <a:rPr lang="en-US" dirty="0" err="1"/>
              <a:t>по-малка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сбора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другите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.</a:t>
            </a:r>
          </a:p>
          <a:p>
            <a:r>
              <a:rPr lang="en-US" b="1" dirty="0" err="1" smtClean="0"/>
              <a:t>Теорема</a:t>
            </a:r>
            <a:r>
              <a:rPr lang="en-US" b="1" dirty="0" smtClean="0"/>
              <a:t> 2</a:t>
            </a:r>
            <a:r>
              <a:rPr lang="en-US" dirty="0"/>
              <a:t>: 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със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a, b и c </a:t>
            </a:r>
            <a:r>
              <a:rPr lang="en-US" dirty="0" err="1"/>
              <a:t>съществува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всяка</a:t>
            </a:r>
            <a:r>
              <a:rPr lang="en-US" dirty="0"/>
              <a:t> </a:t>
            </a:r>
            <a:r>
              <a:rPr lang="en-US" dirty="0" err="1"/>
              <a:t>страна</a:t>
            </a:r>
            <a:r>
              <a:rPr lang="en-US" dirty="0"/>
              <a:t> е </a:t>
            </a:r>
            <a:r>
              <a:rPr lang="en-US" dirty="0" err="1"/>
              <a:t>по-голяма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разликата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другите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bg-BG" dirty="0" smtClean="0"/>
              <a:t>Неравенства между страни и ъгли в триъгълника</a:t>
            </a:r>
            <a:endParaRPr lang="en-US" dirty="0"/>
          </a:p>
          <a:p>
            <a:r>
              <a:rPr lang="en-US" b="1" dirty="0" err="1"/>
              <a:t>Теорема</a:t>
            </a:r>
            <a:r>
              <a:rPr lang="en-US" b="1" dirty="0"/>
              <a:t> 1</a:t>
            </a:r>
            <a:r>
              <a:rPr lang="en-US" dirty="0"/>
              <a:t>: – В 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срещу</a:t>
            </a:r>
            <a:r>
              <a:rPr lang="en-US" dirty="0"/>
              <a:t> </a:t>
            </a:r>
            <a:r>
              <a:rPr lang="en-US" dirty="0" err="1"/>
              <a:t>по-голяма</a:t>
            </a:r>
            <a:r>
              <a:rPr lang="en-US" dirty="0"/>
              <a:t> </a:t>
            </a:r>
            <a:r>
              <a:rPr lang="en-US" dirty="0" err="1"/>
              <a:t>страна</a:t>
            </a:r>
            <a:r>
              <a:rPr lang="en-US" dirty="0"/>
              <a:t> </a:t>
            </a:r>
            <a:r>
              <a:rPr lang="en-US" dirty="0" err="1"/>
              <a:t>лежи</a:t>
            </a:r>
            <a:r>
              <a:rPr lang="en-US" dirty="0"/>
              <a:t> </a:t>
            </a:r>
            <a:r>
              <a:rPr lang="en-US" dirty="0" err="1"/>
              <a:t>по-голям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.</a:t>
            </a:r>
          </a:p>
          <a:p>
            <a:r>
              <a:rPr lang="en-US" b="1" dirty="0" err="1"/>
              <a:t>Теорема</a:t>
            </a:r>
            <a:r>
              <a:rPr lang="en-US" b="1" dirty="0"/>
              <a:t> 2</a:t>
            </a:r>
            <a:r>
              <a:rPr lang="en-US" dirty="0"/>
              <a:t>: – В 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срещу</a:t>
            </a:r>
            <a:r>
              <a:rPr lang="en-US" dirty="0"/>
              <a:t> </a:t>
            </a:r>
            <a:r>
              <a:rPr lang="en-US" dirty="0" err="1"/>
              <a:t>по-голям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 </a:t>
            </a:r>
            <a:r>
              <a:rPr lang="en-US" dirty="0" err="1"/>
              <a:t>лежи</a:t>
            </a:r>
            <a:r>
              <a:rPr lang="en-US" dirty="0"/>
              <a:t> </a:t>
            </a:r>
            <a:r>
              <a:rPr lang="en-US" dirty="0" err="1"/>
              <a:t>по-голяма</a:t>
            </a:r>
            <a:r>
              <a:rPr lang="en-US" dirty="0"/>
              <a:t> </a:t>
            </a:r>
            <a:r>
              <a:rPr lang="en-US" dirty="0" err="1"/>
              <a:t>страна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166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Благодарим за вниманието!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2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Съседни и противоположни ъгли. Перпендикулярни прави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513" y="1931986"/>
            <a:ext cx="6338888" cy="4481513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err="1"/>
              <a:t>Два</a:t>
            </a:r>
            <a:r>
              <a:rPr lang="en-US" sz="2200" dirty="0"/>
              <a:t> </a:t>
            </a:r>
            <a:r>
              <a:rPr lang="en-US" sz="2200" dirty="0" err="1"/>
              <a:t>ъгъла</a:t>
            </a:r>
            <a:r>
              <a:rPr lang="en-US" sz="2200" dirty="0"/>
              <a:t>, </a:t>
            </a:r>
            <a:r>
              <a:rPr lang="en-US" sz="2200" dirty="0" err="1"/>
              <a:t>които</a:t>
            </a:r>
            <a:r>
              <a:rPr lang="en-US" sz="2200" dirty="0"/>
              <a:t> </a:t>
            </a:r>
            <a:r>
              <a:rPr lang="en-US" sz="2200" dirty="0" err="1"/>
              <a:t>имат</a:t>
            </a:r>
            <a:r>
              <a:rPr lang="en-US" sz="2200" dirty="0"/>
              <a:t> </a:t>
            </a:r>
            <a:r>
              <a:rPr lang="en-US" sz="2200" dirty="0" err="1"/>
              <a:t>общо</a:t>
            </a:r>
            <a:r>
              <a:rPr lang="en-US" sz="2200" dirty="0"/>
              <a:t> </a:t>
            </a:r>
            <a:r>
              <a:rPr lang="en-US" sz="2200" dirty="0" err="1"/>
              <a:t>рамо</a:t>
            </a:r>
            <a:r>
              <a:rPr lang="en-US" sz="2200" dirty="0"/>
              <a:t>, а </a:t>
            </a:r>
            <a:r>
              <a:rPr lang="en-US" sz="2200" dirty="0" err="1"/>
              <a:t>другите</a:t>
            </a:r>
            <a:r>
              <a:rPr lang="en-US" sz="2200" dirty="0"/>
              <a:t> </a:t>
            </a:r>
            <a:r>
              <a:rPr lang="en-US" sz="2200" dirty="0" err="1"/>
              <a:t>им</a:t>
            </a:r>
            <a:r>
              <a:rPr lang="en-US" sz="2200" dirty="0"/>
              <a:t> </a:t>
            </a:r>
            <a:r>
              <a:rPr lang="en-US" sz="2200" dirty="0" err="1"/>
              <a:t>рамене</a:t>
            </a:r>
            <a:r>
              <a:rPr lang="en-US" sz="2200" dirty="0"/>
              <a:t> </a:t>
            </a:r>
            <a:r>
              <a:rPr lang="en-US" sz="2200" dirty="0" err="1"/>
              <a:t>са</a:t>
            </a:r>
            <a:r>
              <a:rPr lang="en-US" sz="2200" dirty="0"/>
              <a:t> </a:t>
            </a:r>
            <a:r>
              <a:rPr lang="en-US" sz="2200" dirty="0" err="1"/>
              <a:t>противоположни</a:t>
            </a:r>
            <a:r>
              <a:rPr lang="en-US" sz="2200" dirty="0"/>
              <a:t> </a:t>
            </a:r>
            <a:r>
              <a:rPr lang="en-US" sz="2200" dirty="0" err="1"/>
              <a:t>лъчи</a:t>
            </a:r>
            <a:r>
              <a:rPr lang="en-US" sz="2200" dirty="0"/>
              <a:t>, </a:t>
            </a:r>
            <a:r>
              <a:rPr lang="en-US" sz="2200" dirty="0" err="1"/>
              <a:t>се</a:t>
            </a:r>
            <a:r>
              <a:rPr lang="en-US" sz="2200" dirty="0"/>
              <a:t> </a:t>
            </a:r>
            <a:r>
              <a:rPr lang="en-US" sz="2200" dirty="0" err="1"/>
              <a:t>наричат</a:t>
            </a:r>
            <a:r>
              <a:rPr lang="en-US" sz="2200" dirty="0"/>
              <a:t> </a:t>
            </a:r>
            <a:r>
              <a:rPr lang="en-US" sz="2200" b="1" dirty="0" err="1"/>
              <a:t>съседни</a:t>
            </a:r>
            <a:r>
              <a:rPr lang="en-US" sz="2200" b="1" dirty="0"/>
              <a:t> </a:t>
            </a:r>
            <a:r>
              <a:rPr lang="en-US" sz="2200" b="1" dirty="0" err="1"/>
              <a:t>ъгли</a:t>
            </a:r>
            <a:r>
              <a:rPr lang="en-US" sz="2200" dirty="0"/>
              <a:t>. </a:t>
            </a:r>
            <a:r>
              <a:rPr lang="en-US" sz="2200" dirty="0" err="1"/>
              <a:t>Ъгъл</a:t>
            </a:r>
            <a:r>
              <a:rPr lang="en-US" sz="2200" dirty="0"/>
              <a:t> </a:t>
            </a:r>
            <a:r>
              <a:rPr lang="en-US" sz="2200" b="1" dirty="0"/>
              <a:t>α </a:t>
            </a:r>
            <a:r>
              <a:rPr lang="en-US" sz="2200" dirty="0"/>
              <a:t>е </a:t>
            </a:r>
            <a:r>
              <a:rPr lang="en-US" sz="2200" dirty="0" err="1"/>
              <a:t>съседен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ъгъл</a:t>
            </a:r>
            <a:r>
              <a:rPr lang="en-US" sz="2200" dirty="0"/>
              <a:t> </a:t>
            </a:r>
            <a:r>
              <a:rPr lang="en-US" sz="2200" b="1" dirty="0"/>
              <a:t>β</a:t>
            </a:r>
            <a:r>
              <a:rPr lang="en-US" sz="2200" dirty="0" smtClean="0"/>
              <a:t>.</a:t>
            </a:r>
            <a:r>
              <a:rPr lang="bg-BG" sz="2200" dirty="0" smtClean="0"/>
              <a:t> </a:t>
            </a:r>
            <a:r>
              <a:rPr lang="en-US" sz="2200" dirty="0"/>
              <a:t>α + β= 180</a:t>
            </a:r>
            <a:r>
              <a:rPr lang="en-US" sz="2200" baseline="30000" dirty="0"/>
              <a:t>0</a:t>
            </a:r>
            <a:endParaRPr lang="en-US" sz="2200" dirty="0"/>
          </a:p>
          <a:p>
            <a:r>
              <a:rPr lang="en-US" sz="2200" dirty="0" err="1"/>
              <a:t>Два</a:t>
            </a:r>
            <a:r>
              <a:rPr lang="en-US" sz="2200" dirty="0"/>
              <a:t> </a:t>
            </a:r>
            <a:r>
              <a:rPr lang="en-US" sz="2200" dirty="0" err="1"/>
              <a:t>ъгъла</a:t>
            </a:r>
            <a:r>
              <a:rPr lang="en-US" sz="2200" dirty="0"/>
              <a:t>, </a:t>
            </a:r>
            <a:r>
              <a:rPr lang="en-US" sz="2200" dirty="0" err="1"/>
              <a:t>раменете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които</a:t>
            </a:r>
            <a:r>
              <a:rPr lang="en-US" sz="2200" dirty="0"/>
              <a:t> </a:t>
            </a:r>
            <a:r>
              <a:rPr lang="en-US" sz="2200" dirty="0" err="1"/>
              <a:t>са</a:t>
            </a:r>
            <a:r>
              <a:rPr lang="en-US" sz="2200" dirty="0"/>
              <a:t> </a:t>
            </a:r>
            <a:r>
              <a:rPr lang="en-US" sz="2200" dirty="0" err="1"/>
              <a:t>противоположни</a:t>
            </a:r>
            <a:r>
              <a:rPr lang="en-US" sz="2200" dirty="0"/>
              <a:t> </a:t>
            </a:r>
            <a:r>
              <a:rPr lang="en-US" sz="2200" dirty="0" err="1"/>
              <a:t>лъчи</a:t>
            </a:r>
            <a:r>
              <a:rPr lang="en-US" sz="2200" dirty="0"/>
              <a:t>, </a:t>
            </a:r>
            <a:r>
              <a:rPr lang="en-US" sz="2200" dirty="0" err="1"/>
              <a:t>се</a:t>
            </a:r>
            <a:r>
              <a:rPr lang="en-US" sz="2200" dirty="0"/>
              <a:t> </a:t>
            </a:r>
            <a:r>
              <a:rPr lang="en-US" sz="2200" dirty="0" err="1"/>
              <a:t>наричат</a:t>
            </a:r>
            <a:r>
              <a:rPr lang="en-US" sz="2200" dirty="0"/>
              <a:t> </a:t>
            </a:r>
            <a:r>
              <a:rPr lang="en-US" sz="2200" b="1" dirty="0" err="1"/>
              <a:t>противоположни</a:t>
            </a:r>
            <a:r>
              <a:rPr lang="en-US" sz="2200" b="1" dirty="0"/>
              <a:t> (</a:t>
            </a:r>
            <a:r>
              <a:rPr lang="en-US" sz="2200" b="1" dirty="0" err="1"/>
              <a:t>връхни</a:t>
            </a:r>
            <a:r>
              <a:rPr lang="en-US" sz="2200" b="1" dirty="0"/>
              <a:t>) </a:t>
            </a:r>
            <a:r>
              <a:rPr lang="en-US" sz="2200" b="1" dirty="0" err="1"/>
              <a:t>ъгли</a:t>
            </a:r>
            <a:r>
              <a:rPr lang="en-US" sz="2200" b="1" dirty="0"/>
              <a:t>. </a:t>
            </a:r>
            <a:r>
              <a:rPr lang="en-US" sz="2200" dirty="0" err="1"/>
              <a:t>Ъгъл</a:t>
            </a:r>
            <a:r>
              <a:rPr lang="en-US" sz="2200" dirty="0"/>
              <a:t> </a:t>
            </a:r>
            <a:r>
              <a:rPr lang="en-US" sz="2200" b="1" i="1" dirty="0"/>
              <a:t>α </a:t>
            </a:r>
            <a:r>
              <a:rPr lang="en-US" sz="2200" dirty="0"/>
              <a:t>е </a:t>
            </a:r>
            <a:r>
              <a:rPr lang="en-US" sz="2200" dirty="0" err="1"/>
              <a:t>противоположен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ъгъл</a:t>
            </a:r>
            <a:r>
              <a:rPr lang="en-US" sz="2200" dirty="0"/>
              <a:t> </a:t>
            </a:r>
            <a:r>
              <a:rPr lang="en-US" sz="2200" b="1" i="1" dirty="0"/>
              <a:t>β</a:t>
            </a:r>
            <a:r>
              <a:rPr lang="en-US" sz="2200" dirty="0" smtClean="0"/>
              <a:t>.</a:t>
            </a:r>
            <a:r>
              <a:rPr lang="bg-BG" sz="2200" dirty="0" smtClean="0"/>
              <a:t> </a:t>
            </a:r>
            <a:r>
              <a:rPr lang="en-US" sz="2200" dirty="0" err="1"/>
              <a:t>Противоположните</a:t>
            </a:r>
            <a:r>
              <a:rPr lang="en-US" sz="2200" dirty="0"/>
              <a:t> </a:t>
            </a:r>
            <a:r>
              <a:rPr lang="en-US" sz="2200" dirty="0" err="1"/>
              <a:t>ъгли</a:t>
            </a:r>
            <a:r>
              <a:rPr lang="en-US" sz="2200" dirty="0"/>
              <a:t> </a:t>
            </a:r>
            <a:r>
              <a:rPr lang="en-US" sz="2200" b="1" dirty="0"/>
              <a:t>α </a:t>
            </a:r>
            <a:r>
              <a:rPr lang="en-US" sz="2200" dirty="0"/>
              <a:t>и </a:t>
            </a:r>
            <a:r>
              <a:rPr lang="en-US" sz="2200" b="1" dirty="0"/>
              <a:t>β</a:t>
            </a:r>
            <a:r>
              <a:rPr lang="en-US" sz="2200" dirty="0"/>
              <a:t>, </a:t>
            </a:r>
            <a:r>
              <a:rPr lang="en-US" sz="2200" dirty="0" err="1"/>
              <a:t>са</a:t>
            </a:r>
            <a:r>
              <a:rPr lang="en-US" sz="2200" dirty="0"/>
              <a:t> </a:t>
            </a:r>
            <a:r>
              <a:rPr lang="en-US" sz="2200" dirty="0" err="1"/>
              <a:t>съседнина</a:t>
            </a:r>
            <a:r>
              <a:rPr lang="en-US" sz="2200" dirty="0"/>
              <a:t> </a:t>
            </a:r>
            <a:r>
              <a:rPr lang="en-US" sz="2200" dirty="0" err="1"/>
              <a:t>ъгъл</a:t>
            </a:r>
            <a:r>
              <a:rPr lang="en-US" sz="2200" dirty="0"/>
              <a:t> </a:t>
            </a:r>
            <a:r>
              <a:rPr lang="en-US" sz="2200" b="1" dirty="0"/>
              <a:t>ϒ</a:t>
            </a:r>
            <a:r>
              <a:rPr lang="en-US" sz="2200" dirty="0"/>
              <a:t>, </a:t>
            </a:r>
            <a:r>
              <a:rPr lang="en-US" sz="2200" dirty="0" err="1"/>
              <a:t>следователно</a:t>
            </a:r>
            <a:r>
              <a:rPr lang="en-US" sz="2200" dirty="0"/>
              <a:t> </a:t>
            </a:r>
            <a:r>
              <a:rPr lang="en-US" sz="2200" dirty="0" err="1"/>
              <a:t>го</a:t>
            </a:r>
            <a:r>
              <a:rPr lang="en-US" sz="2200" dirty="0"/>
              <a:t> </a:t>
            </a:r>
            <a:r>
              <a:rPr lang="en-US" sz="2200" dirty="0" err="1"/>
              <a:t>допълват</a:t>
            </a:r>
            <a:r>
              <a:rPr lang="en-US" sz="2200" dirty="0"/>
              <a:t> </a:t>
            </a:r>
            <a:r>
              <a:rPr lang="en-US" sz="2200" dirty="0" err="1"/>
              <a:t>до</a:t>
            </a:r>
            <a:r>
              <a:rPr lang="en-US" sz="2200" dirty="0"/>
              <a:t> 180</a:t>
            </a:r>
            <a:r>
              <a:rPr lang="en-US" sz="2200" baseline="30000" dirty="0"/>
              <a:t>0</a:t>
            </a:r>
            <a:r>
              <a:rPr lang="en-US" sz="2200" dirty="0"/>
              <a:t>. </a:t>
            </a:r>
            <a:r>
              <a:rPr lang="en-US" sz="2200" dirty="0" err="1"/>
              <a:t>Затова</a:t>
            </a:r>
            <a:r>
              <a:rPr lang="en-US" sz="2200" dirty="0"/>
              <a:t> </a:t>
            </a:r>
            <a:r>
              <a:rPr lang="en-US" sz="2200" b="1" dirty="0"/>
              <a:t>α </a:t>
            </a:r>
            <a:r>
              <a:rPr lang="en-US" sz="2200" dirty="0"/>
              <a:t>и </a:t>
            </a:r>
            <a:r>
              <a:rPr lang="en-US" sz="2200" b="1" dirty="0"/>
              <a:t>β </a:t>
            </a:r>
            <a:r>
              <a:rPr lang="en-US" sz="2200" dirty="0" err="1"/>
              <a:t>са</a:t>
            </a:r>
            <a:r>
              <a:rPr lang="en-US" sz="2200" dirty="0"/>
              <a:t> </a:t>
            </a:r>
            <a:r>
              <a:rPr lang="en-US" sz="2200" dirty="0" err="1" smtClean="0"/>
              <a:t>равн</a:t>
            </a:r>
            <a:r>
              <a:rPr lang="bg-BG" sz="2200" dirty="0" smtClean="0"/>
              <a:t>и</a:t>
            </a:r>
          </a:p>
          <a:p>
            <a:r>
              <a:rPr lang="en-US" sz="2000" dirty="0" err="1"/>
              <a:t>Две</a:t>
            </a:r>
            <a:r>
              <a:rPr lang="en-US" sz="2000" dirty="0"/>
              <a:t> </a:t>
            </a:r>
            <a:r>
              <a:rPr lang="en-US" sz="2000" dirty="0" err="1"/>
              <a:t>прави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наричат</a:t>
            </a:r>
            <a:r>
              <a:rPr lang="en-US" sz="2000" dirty="0"/>
              <a:t> </a:t>
            </a:r>
            <a:r>
              <a:rPr lang="en-US" sz="2000" b="1" dirty="0" err="1"/>
              <a:t>перпендикулярни</a:t>
            </a:r>
            <a:r>
              <a:rPr lang="en-US" sz="2000" dirty="0"/>
              <a:t>, </a:t>
            </a:r>
            <a:r>
              <a:rPr lang="en-US" sz="2000" dirty="0" err="1"/>
              <a:t>ако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пресичат</a:t>
            </a:r>
            <a:r>
              <a:rPr lang="en-US" sz="2000" dirty="0"/>
              <a:t> </a:t>
            </a:r>
            <a:r>
              <a:rPr lang="en-US" sz="2000" dirty="0" err="1"/>
              <a:t>под</a:t>
            </a:r>
            <a:r>
              <a:rPr lang="en-US" sz="2000" dirty="0"/>
              <a:t> </a:t>
            </a:r>
            <a:r>
              <a:rPr lang="en-US" sz="2000" dirty="0" err="1"/>
              <a:t>прав</a:t>
            </a:r>
            <a:r>
              <a:rPr lang="en-US" sz="2000" dirty="0"/>
              <a:t> </a:t>
            </a:r>
            <a:r>
              <a:rPr lang="en-US" sz="2000" dirty="0" err="1"/>
              <a:t>ъгъл</a:t>
            </a:r>
            <a:r>
              <a:rPr lang="en-US" sz="2000" dirty="0"/>
              <a:t>.</a:t>
            </a:r>
          </a:p>
          <a:p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Съседни ъгл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301" y="1931986"/>
            <a:ext cx="3062287" cy="16756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Противоположни ъгли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2" y="4070160"/>
            <a:ext cx="3252786" cy="170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964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Успоредни </a:t>
            </a:r>
            <a:r>
              <a:rPr lang="ru-RU" dirty="0" smtClean="0"/>
              <a:t>прави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2714" y="1357802"/>
            <a:ext cx="5014911" cy="4992197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Две</a:t>
            </a:r>
            <a:r>
              <a:rPr lang="en-US" dirty="0"/>
              <a:t> </a:t>
            </a:r>
            <a:r>
              <a:rPr lang="bg-BG" dirty="0" smtClean="0"/>
              <a:t>прави</a:t>
            </a:r>
            <a:r>
              <a:rPr lang="en-US" dirty="0" smtClean="0"/>
              <a:t> </a:t>
            </a:r>
            <a:r>
              <a:rPr lang="bg-BG" dirty="0" smtClean="0"/>
              <a:t>а</a:t>
            </a:r>
            <a:r>
              <a:rPr lang="en-US" dirty="0" smtClean="0"/>
              <a:t> </a:t>
            </a:r>
            <a:r>
              <a:rPr lang="en-US" dirty="0"/>
              <a:t>и </a:t>
            </a:r>
            <a:r>
              <a:rPr lang="en-US" dirty="0" smtClean="0"/>
              <a:t>b</a:t>
            </a:r>
            <a:r>
              <a:rPr lang="en-US" dirty="0"/>
              <a:t> 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лежат</a:t>
            </a:r>
            <a:r>
              <a:rPr lang="en-US" dirty="0"/>
              <a:t> в </a:t>
            </a:r>
            <a:r>
              <a:rPr lang="en-US" dirty="0" err="1"/>
              <a:t>една</a:t>
            </a:r>
            <a:r>
              <a:rPr lang="en-US" dirty="0"/>
              <a:t> и </a:t>
            </a:r>
            <a:r>
              <a:rPr lang="en-US" dirty="0" err="1"/>
              <a:t>съща</a:t>
            </a:r>
            <a:r>
              <a:rPr lang="en-US" dirty="0"/>
              <a:t> </a:t>
            </a:r>
            <a:r>
              <a:rPr lang="bg-BG" dirty="0" smtClean="0"/>
              <a:t>равнина</a:t>
            </a:r>
            <a:r>
              <a:rPr lang="en-US" dirty="0" smtClean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нямат</a:t>
            </a:r>
            <a:r>
              <a:rPr lang="en-US" dirty="0"/>
              <a:t> </a:t>
            </a:r>
            <a:r>
              <a:rPr lang="en-US" dirty="0" err="1"/>
              <a:t>обща</a:t>
            </a:r>
            <a:r>
              <a:rPr lang="en-US" dirty="0"/>
              <a:t> </a:t>
            </a:r>
            <a:r>
              <a:rPr lang="bg-BG" dirty="0" smtClean="0"/>
              <a:t>точка</a:t>
            </a:r>
            <a:r>
              <a:rPr lang="en-US" dirty="0"/>
              <a:t> (</a:t>
            </a:r>
            <a:r>
              <a:rPr lang="en-US" dirty="0" err="1"/>
              <a:t>точка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пресичане</a:t>
            </a:r>
            <a:r>
              <a:rPr lang="en-US" dirty="0"/>
              <a:t>). </a:t>
            </a:r>
            <a:r>
              <a:rPr lang="en-US" dirty="0" err="1"/>
              <a:t>Това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означава</a:t>
            </a:r>
            <a:r>
              <a:rPr lang="en-US" dirty="0"/>
              <a:t> с </a:t>
            </a:r>
            <a:r>
              <a:rPr lang="bg-BG" dirty="0" smtClean="0"/>
              <a:t>а</a:t>
            </a:r>
            <a:r>
              <a:rPr lang="en-US" dirty="0" smtClean="0"/>
              <a:t>|| </a:t>
            </a:r>
            <a:r>
              <a:rPr lang="en-US" dirty="0"/>
              <a:t>b </a:t>
            </a:r>
            <a:endParaRPr lang="bg-BG" dirty="0" smtClean="0"/>
          </a:p>
          <a:p>
            <a:r>
              <a:rPr lang="en-US" dirty="0" err="1"/>
              <a:t>През</a:t>
            </a:r>
            <a:r>
              <a:rPr lang="en-US" dirty="0"/>
              <a:t> </a:t>
            </a:r>
            <a:r>
              <a:rPr lang="en-US" dirty="0" err="1"/>
              <a:t>точка</a:t>
            </a:r>
            <a:r>
              <a:rPr lang="en-US" dirty="0"/>
              <a:t>, </a:t>
            </a:r>
            <a:r>
              <a:rPr lang="en-US" dirty="0" err="1"/>
              <a:t>нележаща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дадена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, </a:t>
            </a:r>
            <a:r>
              <a:rPr lang="en-US" dirty="0" err="1"/>
              <a:t>неможе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минава</a:t>
            </a:r>
            <a:r>
              <a:rPr lang="en-US" dirty="0"/>
              <a:t> </a:t>
            </a:r>
            <a:r>
              <a:rPr lang="en-US" dirty="0" err="1"/>
              <a:t>повече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една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, </a:t>
            </a:r>
            <a:r>
              <a:rPr lang="en-US" dirty="0" err="1"/>
              <a:t>успоредна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дадената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</a:t>
            </a:r>
            <a:r>
              <a:rPr lang="en-US" dirty="0" err="1"/>
              <a:t>пресича</a:t>
            </a:r>
            <a:r>
              <a:rPr lang="en-US" dirty="0"/>
              <a:t> </a:t>
            </a:r>
            <a:r>
              <a:rPr lang="en-US" dirty="0" err="1"/>
              <a:t>едната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прави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тя</a:t>
            </a:r>
            <a:r>
              <a:rPr lang="en-US" dirty="0"/>
              <a:t> </a:t>
            </a:r>
            <a:r>
              <a:rPr lang="en-US" dirty="0" err="1"/>
              <a:t>пресича</a:t>
            </a:r>
            <a:r>
              <a:rPr lang="en-US" dirty="0"/>
              <a:t> и </a:t>
            </a:r>
            <a:r>
              <a:rPr lang="en-US" dirty="0" err="1"/>
              <a:t>другата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прави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трета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те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помежду</a:t>
            </a:r>
            <a:r>
              <a:rPr lang="en-US" dirty="0"/>
              <a:t> </a:t>
            </a:r>
            <a:r>
              <a:rPr lang="en-US" dirty="0" err="1"/>
              <a:t>си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599" y="2545006"/>
            <a:ext cx="3213138" cy="261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0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Свойства на успордните прави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/>
              <a:t>Свойства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успоредните</a:t>
            </a:r>
            <a:r>
              <a:rPr lang="en-US" b="1" dirty="0"/>
              <a:t> </a:t>
            </a:r>
            <a:r>
              <a:rPr lang="en-US" b="1" dirty="0" err="1"/>
              <a:t>прави</a:t>
            </a:r>
            <a:endParaRPr lang="en-US" dirty="0"/>
          </a:p>
          <a:p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прави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пресечени</a:t>
            </a:r>
            <a:r>
              <a:rPr lang="en-US" dirty="0"/>
              <a:t> с </a:t>
            </a:r>
            <a:r>
              <a:rPr lang="en-US" dirty="0" err="1"/>
              <a:t>трета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кръстните</a:t>
            </a:r>
            <a:r>
              <a:rPr lang="en-US" dirty="0"/>
              <a:t> </a:t>
            </a:r>
            <a:r>
              <a:rPr lang="en-US" dirty="0" err="1"/>
              <a:t>ъгли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 smtClean="0"/>
              <a:t>равни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прави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пресечени</a:t>
            </a:r>
            <a:r>
              <a:rPr lang="en-US" dirty="0"/>
              <a:t> с </a:t>
            </a:r>
            <a:r>
              <a:rPr lang="en-US" dirty="0" err="1"/>
              <a:t>трета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съответните</a:t>
            </a:r>
            <a:r>
              <a:rPr lang="en-US" dirty="0"/>
              <a:t> </a:t>
            </a:r>
            <a:r>
              <a:rPr lang="en-US" dirty="0" err="1"/>
              <a:t>ъгли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прави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пресечени</a:t>
            </a:r>
            <a:r>
              <a:rPr lang="en-US" dirty="0"/>
              <a:t> с </a:t>
            </a:r>
            <a:r>
              <a:rPr lang="en-US" dirty="0" err="1"/>
              <a:t>трета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сборът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прилежащите</a:t>
            </a:r>
            <a:r>
              <a:rPr lang="en-US" dirty="0"/>
              <a:t> </a:t>
            </a:r>
            <a:r>
              <a:rPr lang="en-US" dirty="0" err="1"/>
              <a:t>ъгли</a:t>
            </a:r>
            <a:r>
              <a:rPr lang="en-US" dirty="0"/>
              <a:t> е </a:t>
            </a:r>
            <a:r>
              <a:rPr lang="en-US" dirty="0" err="1"/>
              <a:t>равен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smtClean="0"/>
              <a:t>180</a:t>
            </a:r>
            <a:r>
              <a:rPr lang="en-US" baseline="30000" dirty="0" smtClean="0"/>
              <a:t>0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прави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перпендикулярни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една</a:t>
            </a:r>
            <a:r>
              <a:rPr lang="en-US" dirty="0"/>
              <a:t> и </a:t>
            </a:r>
            <a:r>
              <a:rPr lang="en-US" dirty="0" err="1"/>
              <a:t>съща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те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 smtClean="0"/>
              <a:t>успоредни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/>
              <a:t>права</a:t>
            </a:r>
            <a:r>
              <a:rPr lang="en-US" dirty="0"/>
              <a:t> е </a:t>
            </a:r>
            <a:r>
              <a:rPr lang="en-US" dirty="0" err="1"/>
              <a:t>перпендикулярна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едната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прави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тя</a:t>
            </a:r>
            <a:r>
              <a:rPr lang="en-US" dirty="0"/>
              <a:t> е </a:t>
            </a:r>
            <a:r>
              <a:rPr lang="en-US" dirty="0" err="1"/>
              <a:t>перпендикулярна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другата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72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Триъгълник</a:t>
            </a:r>
            <a:r>
              <a:rPr lang="ru-RU" dirty="0"/>
              <a:t>. Сбор от ъглите в триъгълник. Външен ъгъл на триъгълник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3113" y="1995487"/>
            <a:ext cx="5602287" cy="426561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В </a:t>
            </a:r>
            <a:r>
              <a:rPr lang="en-US" dirty="0" err="1"/>
              <a:t>зависимост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дължините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страните</a:t>
            </a:r>
            <a:r>
              <a:rPr lang="en-US" dirty="0"/>
              <a:t> </a:t>
            </a:r>
            <a:r>
              <a:rPr lang="en-US" dirty="0" err="1"/>
              <a:t>си</a:t>
            </a:r>
            <a:r>
              <a:rPr lang="en-US" dirty="0"/>
              <a:t> </a:t>
            </a:r>
            <a:r>
              <a:rPr lang="en-US" dirty="0" err="1"/>
              <a:t>триъгълникът</a:t>
            </a:r>
            <a:r>
              <a:rPr lang="en-US" dirty="0"/>
              <a:t>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 smtClean="0"/>
              <a:t>бъде</a:t>
            </a:r>
            <a:r>
              <a:rPr lang="en-US" dirty="0" smtClean="0"/>
              <a:t>: </a:t>
            </a:r>
            <a:r>
              <a:rPr lang="bg-BG" dirty="0" smtClean="0"/>
              <a:t>равнобедрен, равностранен и разностранен</a:t>
            </a:r>
          </a:p>
          <a:p>
            <a:r>
              <a:rPr lang="en-US" dirty="0" err="1"/>
              <a:t>Сборът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ъглите</a:t>
            </a:r>
            <a:r>
              <a:rPr lang="en-US" dirty="0"/>
              <a:t> в </a:t>
            </a:r>
            <a:r>
              <a:rPr lang="en-US" dirty="0" err="1"/>
              <a:t>триъгълник</a:t>
            </a:r>
            <a:r>
              <a:rPr lang="en-US" dirty="0"/>
              <a:t> е 180</a:t>
            </a:r>
            <a:r>
              <a:rPr lang="en-US" baseline="30000" dirty="0"/>
              <a:t>о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en-US" b="1" dirty="0" err="1"/>
              <a:t>Външен</a:t>
            </a:r>
            <a:r>
              <a:rPr lang="en-US" b="1" dirty="0"/>
              <a:t> </a:t>
            </a:r>
            <a:r>
              <a:rPr lang="en-US" b="1" dirty="0" err="1"/>
              <a:t>ъгъл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, </a:t>
            </a:r>
            <a:r>
              <a:rPr lang="en-US" dirty="0" err="1"/>
              <a:t>който</a:t>
            </a:r>
            <a:r>
              <a:rPr lang="en-US" dirty="0"/>
              <a:t> е </a:t>
            </a:r>
            <a:r>
              <a:rPr lang="en-US" dirty="0" err="1"/>
              <a:t>съседен</a:t>
            </a:r>
            <a:r>
              <a:rPr lang="en-US" dirty="0"/>
              <a:t> 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триъгълника</a:t>
            </a:r>
            <a:r>
              <a:rPr lang="en-US" dirty="0"/>
              <a:t>.</a:t>
            </a:r>
          </a:p>
          <a:p>
            <a:r>
              <a:rPr lang="en-US" dirty="0" err="1"/>
              <a:t>Всеки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триъгълника</a:t>
            </a:r>
            <a:r>
              <a:rPr lang="en-US" dirty="0"/>
              <a:t>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външни</a:t>
            </a:r>
            <a:r>
              <a:rPr lang="en-US" dirty="0"/>
              <a:t> </a:t>
            </a:r>
            <a:r>
              <a:rPr lang="en-US" dirty="0" err="1"/>
              <a:t>ъгъла</a:t>
            </a:r>
            <a:r>
              <a:rPr lang="en-US" dirty="0"/>
              <a:t>, </a:t>
            </a:r>
            <a:r>
              <a:rPr lang="en-US" dirty="0" err="1"/>
              <a:t>които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защото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връхни</a:t>
            </a:r>
            <a:r>
              <a:rPr lang="en-US" dirty="0"/>
              <a:t>. α′ = β + γ</a:t>
            </a:r>
            <a:endParaRPr lang="en-US" dirty="0"/>
          </a:p>
        </p:txBody>
      </p:sp>
      <p:pic>
        <p:nvPicPr>
          <p:cNvPr id="4" name="Picture 3" descr="Сбор на ъглите в триъгълни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213" y="1797844"/>
            <a:ext cx="3848100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Външен ъгъл в триъгълник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213" y="4381500"/>
            <a:ext cx="3848100" cy="2222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9962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Еднакви триъгълници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313" y="1690686"/>
            <a:ext cx="5767388" cy="474821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Два</a:t>
            </a:r>
            <a:r>
              <a:rPr lang="en-US" dirty="0"/>
              <a:t> </a:t>
            </a:r>
            <a:r>
              <a:rPr lang="bg-BG" dirty="0" smtClean="0"/>
              <a:t>триъгълника</a:t>
            </a:r>
            <a:r>
              <a:rPr lang="en-US" dirty="0"/>
              <a:t> 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еднакви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всички</a:t>
            </a:r>
            <a:r>
              <a:rPr lang="en-US" dirty="0"/>
              <a:t> </a:t>
            </a:r>
            <a:r>
              <a:rPr lang="en-US" dirty="0" err="1"/>
              <a:t>елементи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единия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всички</a:t>
            </a:r>
            <a:r>
              <a:rPr lang="en-US" dirty="0"/>
              <a:t> </a:t>
            </a:r>
            <a:r>
              <a:rPr lang="en-US" dirty="0" err="1"/>
              <a:t>елементи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 smtClean="0"/>
              <a:t>втория</a:t>
            </a:r>
            <a:endParaRPr lang="bg-BG" dirty="0" smtClean="0"/>
          </a:p>
          <a:p>
            <a:r>
              <a:rPr lang="bg-BG" dirty="0" smtClean="0"/>
              <a:t>1 признак: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триъгълника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еднакви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и </a:t>
            </a:r>
            <a:r>
              <a:rPr lang="en-US" dirty="0" err="1"/>
              <a:t>ъгъл</a:t>
            </a:r>
            <a:r>
              <a:rPr lang="en-US" dirty="0"/>
              <a:t> </a:t>
            </a:r>
            <a:r>
              <a:rPr lang="en-US" dirty="0" err="1"/>
              <a:t>заключен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тях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един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съответно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и </a:t>
            </a:r>
            <a:r>
              <a:rPr lang="en-US" dirty="0" err="1"/>
              <a:t>ъгъл</a:t>
            </a:r>
            <a:r>
              <a:rPr lang="en-US" dirty="0"/>
              <a:t> </a:t>
            </a:r>
            <a:r>
              <a:rPr lang="en-US" dirty="0" err="1"/>
              <a:t>заключен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тях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друг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bg-BG" dirty="0" smtClean="0"/>
              <a:t>2 признак: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триъгълника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еднакви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страна</a:t>
            </a:r>
            <a:r>
              <a:rPr lang="en-US" dirty="0"/>
              <a:t> и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ъгъла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един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съответно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страна</a:t>
            </a:r>
            <a:r>
              <a:rPr lang="en-US" dirty="0"/>
              <a:t> и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ъгъла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друг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триъгълника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еднакви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един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съответно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друг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/>
              <a:t>.</a:t>
            </a:r>
            <a:endParaRPr lang="bg-BG" dirty="0" smtClean="0"/>
          </a:p>
          <a:p>
            <a:endParaRPr lang="en-US" dirty="0"/>
          </a:p>
        </p:txBody>
      </p:sp>
      <p:pic>
        <p:nvPicPr>
          <p:cNvPr id="4" name="Picture 3" descr="C:\Users\Jordan\Desktop\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862503"/>
            <a:ext cx="2902743" cy="1436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Jordan\Desktop\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709067"/>
            <a:ext cx="2902743" cy="1443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Jordan\Desktop\3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563266"/>
            <a:ext cx="2902743" cy="13676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515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453418"/>
            <a:ext cx="9905998" cy="1478570"/>
          </a:xfrm>
        </p:spPr>
        <p:txBody>
          <a:bodyPr/>
          <a:lstStyle/>
          <a:p>
            <a:r>
              <a:rPr lang="ru-RU" dirty="0"/>
              <a:t>Симетрала на </a:t>
            </a:r>
            <a:r>
              <a:rPr lang="ru-RU" dirty="0" smtClean="0"/>
              <a:t>отсечка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549400"/>
            <a:ext cx="5310188" cy="4914899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Права</a:t>
            </a:r>
            <a:r>
              <a:rPr lang="en-US" dirty="0"/>
              <a:t>,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минава</a:t>
            </a:r>
            <a:r>
              <a:rPr lang="en-US" dirty="0"/>
              <a:t> </a:t>
            </a:r>
            <a:r>
              <a:rPr lang="en-US" dirty="0" err="1"/>
              <a:t>през</a:t>
            </a:r>
            <a:r>
              <a:rPr lang="en-US" dirty="0"/>
              <a:t> </a:t>
            </a:r>
            <a:r>
              <a:rPr lang="en-US" dirty="0" err="1"/>
              <a:t>средата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отсечката</a:t>
            </a:r>
            <a:r>
              <a:rPr lang="en-US" dirty="0"/>
              <a:t> и е </a:t>
            </a:r>
            <a:r>
              <a:rPr lang="en-US" dirty="0" err="1"/>
              <a:t>перпендикулярна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 smtClean="0"/>
              <a:t>нея</a:t>
            </a:r>
            <a:r>
              <a:rPr lang="bg-BG" dirty="0" smtClean="0"/>
              <a:t> се нарича симетрала</a:t>
            </a:r>
            <a:endParaRPr lang="en-US" dirty="0" smtClean="0"/>
          </a:p>
          <a:p>
            <a:r>
              <a:rPr lang="bg-BG" dirty="0" smtClean="0"/>
              <a:t>Теореми признак</a:t>
            </a:r>
            <a:endParaRPr lang="en-US" dirty="0"/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   </a:t>
            </a:r>
            <a:r>
              <a:rPr lang="en-US" dirty="0" smtClean="0"/>
              <a:t>T</a:t>
            </a:r>
            <a:r>
              <a:rPr lang="en-US" baseline="-25000" dirty="0" smtClean="0"/>
              <a:t>П</a:t>
            </a:r>
            <a:r>
              <a:rPr lang="en-US" dirty="0"/>
              <a:t> 1 – </a:t>
            </a:r>
            <a:r>
              <a:rPr lang="en-US" dirty="0" err="1"/>
              <a:t>Всяка</a:t>
            </a:r>
            <a:r>
              <a:rPr lang="en-US" dirty="0"/>
              <a:t> </a:t>
            </a:r>
            <a:r>
              <a:rPr lang="en-US" dirty="0" err="1"/>
              <a:t>точка</a:t>
            </a:r>
            <a:r>
              <a:rPr lang="en-US" dirty="0"/>
              <a:t>,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намира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разстояния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краищата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една</a:t>
            </a:r>
            <a:r>
              <a:rPr lang="en-US" dirty="0"/>
              <a:t> </a:t>
            </a:r>
            <a:r>
              <a:rPr lang="en-US" dirty="0" err="1"/>
              <a:t>отсечка</a:t>
            </a:r>
            <a:r>
              <a:rPr lang="en-US" dirty="0"/>
              <a:t>, е </a:t>
            </a:r>
            <a:r>
              <a:rPr lang="en-US" dirty="0" err="1"/>
              <a:t>точка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симетралата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отсечката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   </a:t>
            </a:r>
            <a:r>
              <a:rPr lang="en-US" dirty="0" smtClean="0"/>
              <a:t>T</a:t>
            </a:r>
            <a:r>
              <a:rPr lang="en-US" baseline="-25000" dirty="0" smtClean="0"/>
              <a:t>П</a:t>
            </a:r>
            <a:r>
              <a:rPr lang="en-US" dirty="0"/>
              <a:t> 2 –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точки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равно</a:t>
            </a:r>
            <a:r>
              <a:rPr lang="en-US" dirty="0"/>
              <a:t> </a:t>
            </a:r>
            <a:r>
              <a:rPr lang="en-US" dirty="0" err="1"/>
              <a:t>разстояние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краищата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една</a:t>
            </a:r>
            <a:r>
              <a:rPr lang="en-US" dirty="0"/>
              <a:t> </a:t>
            </a:r>
            <a:r>
              <a:rPr lang="en-US" dirty="0" err="1"/>
              <a:t>отсечка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правата</a:t>
            </a:r>
            <a:r>
              <a:rPr lang="en-US" dirty="0"/>
              <a:t>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ги</a:t>
            </a:r>
            <a:r>
              <a:rPr lang="en-US" dirty="0"/>
              <a:t> </a:t>
            </a:r>
            <a:r>
              <a:rPr lang="en-US" dirty="0" err="1"/>
              <a:t>свързва</a:t>
            </a:r>
            <a:r>
              <a:rPr lang="en-US" dirty="0"/>
              <a:t> е </a:t>
            </a:r>
            <a:r>
              <a:rPr lang="en-US" dirty="0" err="1"/>
              <a:t>симетрала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отсечката</a:t>
            </a:r>
            <a:r>
              <a:rPr lang="en-US" dirty="0"/>
              <a:t>.</a:t>
            </a:r>
          </a:p>
          <a:p>
            <a:r>
              <a:rPr lang="bg-BG" dirty="0" smtClean="0"/>
              <a:t>Теорема свойство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      </a:t>
            </a:r>
            <a:r>
              <a:rPr lang="en-US" dirty="0" smtClean="0"/>
              <a:t>T</a:t>
            </a:r>
            <a:r>
              <a:rPr lang="en-US" baseline="-25000" dirty="0" smtClean="0"/>
              <a:t>СВ</a:t>
            </a:r>
            <a:r>
              <a:rPr lang="en-US" dirty="0"/>
              <a:t> – </a:t>
            </a:r>
            <a:r>
              <a:rPr lang="en-US" dirty="0" err="1"/>
              <a:t>Всяка</a:t>
            </a:r>
            <a:r>
              <a:rPr lang="en-US" dirty="0"/>
              <a:t> </a:t>
            </a:r>
            <a:r>
              <a:rPr lang="en-US" dirty="0" err="1"/>
              <a:t>точка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симетралата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една</a:t>
            </a:r>
            <a:r>
              <a:rPr lang="en-US" dirty="0"/>
              <a:t> </a:t>
            </a:r>
            <a:r>
              <a:rPr lang="en-US" dirty="0" err="1"/>
              <a:t>отсечка</a:t>
            </a:r>
            <a:r>
              <a:rPr lang="en-US" dirty="0"/>
              <a:t> е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разстояния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краищата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отсечката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131" y="1931988"/>
            <a:ext cx="371475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90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Ъглополовяща на ъгъл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0813" y="1995486"/>
            <a:ext cx="6199188" cy="3783013"/>
          </a:xfrm>
        </p:spPr>
        <p:txBody>
          <a:bodyPr>
            <a:normAutofit fontScale="85000" lnSpcReduction="20000"/>
          </a:bodyPr>
          <a:lstStyle/>
          <a:p>
            <a:r>
              <a:rPr lang="bg-BG" dirty="0" smtClean="0"/>
              <a:t>Определение: </a:t>
            </a:r>
            <a:r>
              <a:rPr lang="en-US" dirty="0" err="1" smtClean="0"/>
              <a:t>Отсечката</a:t>
            </a:r>
            <a:r>
              <a:rPr lang="en-US" dirty="0"/>
              <a:t>,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дели</a:t>
            </a:r>
            <a:r>
              <a:rPr lang="en-US" dirty="0"/>
              <a:t> </a:t>
            </a:r>
            <a:r>
              <a:rPr lang="en-US" dirty="0" err="1"/>
              <a:t>съответният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части</a:t>
            </a:r>
            <a:r>
              <a:rPr lang="en-US" dirty="0"/>
              <a:t>.</a:t>
            </a:r>
          </a:p>
          <a:p>
            <a:r>
              <a:rPr lang="bg-BG" dirty="0" smtClean="0"/>
              <a:t>Теорема признак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	</a:t>
            </a:r>
            <a:r>
              <a:rPr lang="en-US" dirty="0" smtClean="0"/>
              <a:t>T</a:t>
            </a:r>
            <a:r>
              <a:rPr lang="en-US" baseline="-25000" dirty="0" smtClean="0"/>
              <a:t>П</a:t>
            </a:r>
            <a:r>
              <a:rPr lang="en-US" dirty="0"/>
              <a:t> –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вътрешна</a:t>
            </a:r>
            <a:r>
              <a:rPr lang="en-US" dirty="0"/>
              <a:t> </a:t>
            </a:r>
            <a:r>
              <a:rPr lang="en-US" dirty="0" err="1"/>
              <a:t>точка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 е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разстояния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раменете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точката</a:t>
            </a:r>
            <a:r>
              <a:rPr lang="en-US" dirty="0"/>
              <a:t> </a:t>
            </a:r>
            <a:r>
              <a:rPr lang="en-US" dirty="0" err="1"/>
              <a:t>лежи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ъглополовящата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ъгъла</a:t>
            </a:r>
            <a:r>
              <a:rPr lang="en-US" dirty="0"/>
              <a:t>.</a:t>
            </a:r>
          </a:p>
          <a:p>
            <a:r>
              <a:rPr lang="bg-BG" dirty="0" smtClean="0"/>
              <a:t>Теорема свойство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	</a:t>
            </a:r>
            <a:r>
              <a:rPr lang="en-US" dirty="0" smtClean="0"/>
              <a:t>T</a:t>
            </a:r>
            <a:r>
              <a:rPr lang="en-US" baseline="-25000" dirty="0" smtClean="0"/>
              <a:t>СВ</a:t>
            </a:r>
            <a:r>
              <a:rPr lang="en-US" dirty="0"/>
              <a:t> – </a:t>
            </a:r>
            <a:r>
              <a:rPr lang="en-US" dirty="0" err="1"/>
              <a:t>Всяка</a:t>
            </a:r>
            <a:r>
              <a:rPr lang="en-US" dirty="0"/>
              <a:t> </a:t>
            </a:r>
            <a:r>
              <a:rPr lang="en-US" dirty="0" err="1"/>
              <a:t>точка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ъглополовящата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намира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разстояния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раменете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ъгъла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13" y="2374900"/>
            <a:ext cx="3520528" cy="2522169"/>
          </a:xfrm>
          <a:prstGeom prst="rect">
            <a:avLst/>
          </a:prstGeom>
          <a:ln w="444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01090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Равнобедрен триъгълник. Равностранен </a:t>
            </a:r>
            <a:r>
              <a:rPr lang="bg-BG" dirty="0" smtClean="0"/>
              <a:t>триъгълник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249486"/>
            <a:ext cx="6821488" cy="4252913"/>
          </a:xfrm>
        </p:spPr>
        <p:txBody>
          <a:bodyPr/>
          <a:lstStyle/>
          <a:p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страните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с </a:t>
            </a:r>
            <a:r>
              <a:rPr lang="en-US" dirty="0" err="1"/>
              <a:t>равна</a:t>
            </a:r>
            <a:r>
              <a:rPr lang="en-US" dirty="0"/>
              <a:t> </a:t>
            </a:r>
            <a:r>
              <a:rPr lang="en-US" dirty="0" err="1"/>
              <a:t>големина</a:t>
            </a:r>
            <a:r>
              <a:rPr lang="en-US" dirty="0"/>
              <a:t>, </a:t>
            </a:r>
            <a:r>
              <a:rPr lang="en-US" dirty="0" err="1"/>
              <a:t>триъгълника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равнобедрен</a:t>
            </a:r>
            <a:r>
              <a:rPr lang="en-US" b="1" dirty="0"/>
              <a:t> </a:t>
            </a:r>
            <a:r>
              <a:rPr lang="en-US" b="1" dirty="0" err="1"/>
              <a:t>триъгълник</a:t>
            </a:r>
            <a:r>
              <a:rPr lang="en-US" dirty="0"/>
              <a:t>.</a:t>
            </a:r>
          </a:p>
          <a:p>
            <a:r>
              <a:rPr lang="bg-BG" b="1" dirty="0"/>
              <a:t>Равностранен триъгълник</a:t>
            </a:r>
            <a:endParaRPr lang="en-US" dirty="0"/>
          </a:p>
          <a:p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трите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триъгълник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с </a:t>
            </a:r>
            <a:r>
              <a:rPr lang="en-US" dirty="0" err="1"/>
              <a:t>равна</a:t>
            </a:r>
            <a:r>
              <a:rPr lang="en-US" dirty="0"/>
              <a:t> </a:t>
            </a:r>
            <a:r>
              <a:rPr lang="en-US" dirty="0" err="1"/>
              <a:t>големина</a:t>
            </a:r>
            <a:r>
              <a:rPr lang="en-US" dirty="0"/>
              <a:t>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триъгълника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равностранен</a:t>
            </a:r>
            <a:r>
              <a:rPr lang="en-US" b="1" dirty="0"/>
              <a:t> </a:t>
            </a:r>
            <a:r>
              <a:rPr lang="en-US" b="1" dirty="0" err="1"/>
              <a:t>триъгълник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 descr="равнобедрен триъгълни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1033462"/>
            <a:ext cx="1968500" cy="227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равностранен триъгълник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4013200"/>
            <a:ext cx="2419350" cy="161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856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23</TotalTime>
  <Words>234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Circuit</vt:lpstr>
      <vt:lpstr>Фигури и тела </vt:lpstr>
      <vt:lpstr>Съседни и противоположни ъгли. Перпендикулярни прави</vt:lpstr>
      <vt:lpstr>Успоредни прави</vt:lpstr>
      <vt:lpstr>Свойства на успордните прави</vt:lpstr>
      <vt:lpstr>Триъгълник. Сбор от ъглите в триъгълник. Външен ъгъл на триъгълник</vt:lpstr>
      <vt:lpstr>Еднакви триъгълници</vt:lpstr>
      <vt:lpstr>Симетрала на отсечка</vt:lpstr>
      <vt:lpstr>Ъглополовяща на ъгъл</vt:lpstr>
      <vt:lpstr>Равнобедрен триъгълник. Равностранен триъгълник</vt:lpstr>
      <vt:lpstr>Правоъгълен триъгълник</vt:lpstr>
      <vt:lpstr>Неравенства между страни и ъгли в триъгълника. Неравенство на триъгълника</vt:lpstr>
      <vt:lpstr>Благодарим за вниманието!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Фигури и тела </dc:title>
  <dc:creator>Jordan Atanasov</dc:creator>
  <cp:lastModifiedBy>Jordan Atanasov</cp:lastModifiedBy>
  <cp:revision>19</cp:revision>
  <dcterms:created xsi:type="dcterms:W3CDTF">2017-06-14T12:29:01Z</dcterms:created>
  <dcterms:modified xsi:type="dcterms:W3CDTF">2017-06-14T12:52:22Z</dcterms:modified>
</cp:coreProperties>
</file>