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81" r:id="rId12"/>
    <p:sldId id="482" r:id="rId13"/>
    <p:sldId id="483" r:id="rId14"/>
    <p:sldId id="484" r:id="rId15"/>
    <p:sldId id="488" r:id="rId16"/>
    <p:sldId id="486" r:id="rId17"/>
    <p:sldId id="487" r:id="rId18"/>
    <p:sldId id="489" r:id="rId19"/>
    <p:sldId id="490" r:id="rId20"/>
    <p:sldId id="491" r:id="rId21"/>
    <p:sldId id="493" r:id="rId22"/>
    <p:sldId id="494" r:id="rId23"/>
    <p:sldId id="495" r:id="rId24"/>
    <p:sldId id="496" r:id="rId25"/>
    <p:sldId id="497" r:id="rId26"/>
    <p:sldId id="498" r:id="rId27"/>
    <p:sldId id="499" r:id="rId28"/>
    <p:sldId id="500" r:id="rId29"/>
    <p:sldId id="501" r:id="rId30"/>
    <p:sldId id="502" r:id="rId31"/>
    <p:sldId id="503" r:id="rId32"/>
    <p:sldId id="504" r:id="rId33"/>
    <p:sldId id="505" r:id="rId34"/>
    <p:sldId id="506" r:id="rId35"/>
    <p:sldId id="507" r:id="rId36"/>
    <p:sldId id="508" r:id="rId37"/>
    <p:sldId id="509" r:id="rId38"/>
    <p:sldId id="510" r:id="rId39"/>
    <p:sldId id="511" r:id="rId40"/>
    <p:sldId id="512" r:id="rId41"/>
    <p:sldId id="513" r:id="rId42"/>
    <p:sldId id="514" r:id="rId43"/>
    <p:sldId id="515" r:id="rId44"/>
    <p:sldId id="517" r:id="rId45"/>
    <p:sldId id="518" r:id="rId46"/>
    <p:sldId id="516" r:id="rId47"/>
    <p:sldId id="318" r:id="rId48"/>
    <p:sldId id="355" r:id="rId49"/>
    <p:sldId id="430" r:id="rId50"/>
    <p:sldId id="492" r:id="rId51"/>
    <p:sldId id="519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70C0"/>
    <a:srgbClr val="00B050"/>
    <a:srgbClr val="000000"/>
    <a:srgbClr val="AAB0C8"/>
    <a:srgbClr val="FFFFFF"/>
    <a:srgbClr val="537AF7"/>
    <a:srgbClr val="6666FF"/>
    <a:srgbClr val="D8D8D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82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903%20Perpendiculars/Example-0903%20Perpendicular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904%20Eight%20points/Example-0904%20Eight%20point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905%20Point%20size/Example-0905%20Point%20size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906%20Point%20colour/Example-0906%20Point%20colour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907%20Random%20points%20on%20line/Example-0907%20Random%20points%20on%20line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Example-0908%20Random%20points%20on%20circle" TargetMode="External"/><Relationship Id="rId2" Type="http://schemas.openxmlformats.org/officeDocument/2006/relationships/hyperlink" Target="Example-0908%20Random%20points%20on%20circle/Example-0908%20Random%20points%20on%20circl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909%20Points%20on%20circle/Example-0909%20Points%20on%20circle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910%20Random%20points%20on%20sphere/Example-0910%20Random%20points%20on%20sphere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Example-0911%20Colourful%20points/Example-0911%20Colourful%20points.html" TargetMode="External"/><Relationship Id="rId2" Type="http://schemas.openxmlformats.org/officeDocument/2006/relationships/hyperlink" Target="Example-0911%20Colorful%20points/Example-0911%20Colorful%20poin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912%20Radial%20lines/Example-0912%20Radial%20lines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Example-0913%20Tunnel%20rays" TargetMode="External"/><Relationship Id="rId2" Type="http://schemas.openxmlformats.org/officeDocument/2006/relationships/hyperlink" Target="Example-0913%20Tunnel%20rays/Example-0913%20Tunnel%20ray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0914%20Tangent%20segments/Example-0914%20Tangent%20segment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901%20Vector%20addition/Example-0901%20Vector%20addition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902%20Vector%20length/Example-0902%20Vector%20length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Points and lines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bg-BG" noProof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43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Point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Point in </a:t>
            </a:r>
            <a:r>
              <a:rPr lang="en-US" noProof="0" dirty="0" err="1" smtClean="0"/>
              <a:t>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Point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a point</a:t>
            </a:r>
            <a:endParaRPr lang="bg-BG" noProof="0" dirty="0" smtClean="0"/>
          </a:p>
          <a:p>
            <a:r>
              <a:rPr lang="en-US" noProof="0" dirty="0" smtClean="0"/>
              <a:t>Creating a point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coordinates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координати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en-US" noProof="0" dirty="0" smtClean="0"/>
              <a:t>Coordinates are vector, i.e. an array of 3 numbers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Create 8 point in the vertices of a cube</a:t>
            </a:r>
          </a:p>
          <a:p>
            <a:pPr lvl="1"/>
            <a:r>
              <a:rPr lang="en-US" dirty="0" smtClean="0"/>
              <a:t>If the cube size is 20, the coordinates are</a:t>
            </a:r>
            <a:r>
              <a:rPr lang="bg-BG" noProof="0" dirty="0" smtClean="0"/>
              <a:t> </a:t>
            </a:r>
            <a:r>
              <a:rPr lang="bg-BG" noProof="0" dirty="0" smtClean="0">
                <a:sym typeface="Symbol"/>
              </a:rPr>
              <a:t></a:t>
            </a:r>
            <a:r>
              <a:rPr lang="bg-BG" noProof="0" dirty="0" smtClean="0"/>
              <a:t>10</a:t>
            </a:r>
          </a:p>
          <a:p>
            <a:pPr lvl="1"/>
            <a:r>
              <a:rPr lang="en-US" noProof="0" dirty="0" smtClean="0"/>
              <a:t>8 combinations of coordinates generate 8 vertices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[+10,+10,+10]</a:t>
            </a:r>
            <a:r>
              <a:rPr lang="fr-F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([+10,-10,+10]);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([+10,-10,-10]);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([-10,-10,+10]);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([-10,-10,-10]);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Properties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Center</a:t>
            </a:r>
            <a:endParaRPr lang="bg-BG" noProof="0" dirty="0" smtClean="0"/>
          </a:p>
          <a:p>
            <a:pPr lvl="1"/>
            <a:r>
              <a:rPr lang="en-US" noProof="0" dirty="0" smtClean="0"/>
              <a:t>Defined when a point is constructed</a:t>
            </a:r>
          </a:p>
          <a:p>
            <a:pPr lvl="1"/>
            <a:r>
              <a:rPr lang="en-US" noProof="0" dirty="0" smtClean="0"/>
              <a:t>Stored in property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noProof="0" dirty="0" smtClean="0"/>
              <a:t>Size</a:t>
            </a:r>
            <a:endParaRPr lang="bg-BG" noProof="0" dirty="0" smtClean="0"/>
          </a:p>
          <a:p>
            <a:pPr lvl="1"/>
            <a:r>
              <a:rPr lang="en-US" altLang="bg-BG" noProof="0" dirty="0" smtClean="0"/>
              <a:t>Defines the visible size of a point</a:t>
            </a:r>
          </a:p>
          <a:p>
            <a:pPr lvl="1"/>
            <a:r>
              <a:rPr lang="en-US" altLang="bg-BG" dirty="0" smtClean="0"/>
              <a:t>Does not depend on distance</a:t>
            </a:r>
          </a:p>
          <a:p>
            <a:pPr lvl="1"/>
            <a:r>
              <a:rPr lang="en-US" altLang="bg-BG" noProof="0" dirty="0" smtClean="0"/>
              <a:t>By default the size is 3</a:t>
            </a:r>
          </a:p>
          <a:p>
            <a:pPr lvl="1"/>
            <a:r>
              <a:rPr lang="en-US" altLang="bg-BG" dirty="0" smtClean="0"/>
              <a:t>Stored in property</a:t>
            </a:r>
            <a:r>
              <a:rPr lang="bg-BG" altLang="bg-BG" noProof="0" dirty="0" smtClean="0"/>
              <a:t>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9205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The points in cube vertices are big</a:t>
            </a:r>
          </a:p>
          <a:p>
            <a:pPr lvl="1"/>
            <a:r>
              <a:rPr lang="en-US" noProof="0" dirty="0" smtClean="0"/>
              <a:t>Created points a stored in a variable</a:t>
            </a:r>
          </a:p>
          <a:p>
            <a:pPr lvl="1"/>
            <a:r>
              <a:rPr lang="en-US" dirty="0" smtClean="0"/>
              <a:t>The variable is used to access the property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20;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err="1" smtClean="0"/>
              <a:t>Colour</a:t>
            </a:r>
            <a:endParaRPr lang="bg-BG" noProof="0" dirty="0" smtClean="0"/>
          </a:p>
          <a:p>
            <a:pPr lvl="1"/>
            <a:r>
              <a:rPr lang="en-US" altLang="bg-BG" noProof="0" dirty="0" smtClean="0"/>
              <a:t>Defines the point </a:t>
            </a:r>
            <a:r>
              <a:rPr lang="en-US" altLang="bg-BG" noProof="0" dirty="0" err="1" smtClean="0"/>
              <a:t>colour</a:t>
            </a:r>
            <a:endParaRPr lang="en-US" altLang="bg-BG" noProof="0" dirty="0" smtClean="0"/>
          </a:p>
          <a:p>
            <a:pPr lvl="1"/>
            <a:r>
              <a:rPr lang="en-US" altLang="bg-BG" dirty="0" smtClean="0"/>
              <a:t>An array of three numbers </a:t>
            </a:r>
            <a:r>
              <a:rPr lang="en-US" altLang="bg-BG" noProof="0" dirty="0" smtClean="0"/>
              <a:t>from 0 to 1</a:t>
            </a:r>
          </a:p>
          <a:p>
            <a:pPr lvl="1"/>
            <a:r>
              <a:rPr lang="en-US" altLang="bg-BG" dirty="0" smtClean="0"/>
              <a:t>By default points are red</a:t>
            </a:r>
          </a:p>
          <a:p>
            <a:pPr lvl="1"/>
            <a:r>
              <a:rPr lang="en-US" altLang="bg-BG" noProof="0" dirty="0" smtClean="0"/>
              <a:t>Stored in property</a:t>
            </a:r>
            <a:r>
              <a:rPr lang="bg-BG" altLang="bg-BG" noProof="0" dirty="0" smtClean="0"/>
              <a:t>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Big and </a:t>
            </a:r>
            <a:r>
              <a:rPr lang="en-US" noProof="0" dirty="0" err="1" smtClean="0"/>
              <a:t>colourfull</a:t>
            </a:r>
            <a:r>
              <a:rPr lang="en-US" noProof="0" dirty="0" smtClean="0"/>
              <a:t> points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303263"/>
            <a:ext cx="7223681" cy="1188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a.pointSize</a:t>
            </a:r>
            <a:r>
              <a:rPr lang="en-US" dirty="0" smtClean="0"/>
              <a:t> </a:t>
            </a:r>
            <a:r>
              <a:rPr lang="en-US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[0.5,0.5,0.5];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20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Common properties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047182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Visibility</a:t>
            </a:r>
            <a:endParaRPr lang="bg-BG" noProof="0" dirty="0" smtClean="0"/>
          </a:p>
          <a:p>
            <a:pPr lvl="1"/>
            <a:r>
              <a:rPr lang="en-US" altLang="bg-BG" noProof="0" dirty="0" smtClean="0"/>
              <a:t>Defines whether the point is drawn</a:t>
            </a:r>
          </a:p>
          <a:p>
            <a:pPr lvl="1"/>
            <a:r>
              <a:rPr lang="en-US" altLang="bg-BG" dirty="0" smtClean="0"/>
              <a:t>By default it is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altLang="bg-BG" noProof="0" dirty="0" smtClean="0"/>
              <a:t>Stored in property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14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Examples with points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160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Example </a:t>
            </a:r>
            <a:r>
              <a:rPr lang="bg-BG" noProof="0" dirty="0" smtClean="0"/>
              <a:t>№</a:t>
            </a:r>
            <a:r>
              <a:rPr lang="bg-BG" noProof="0" dirty="0" smtClean="0"/>
              <a:t>1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Random points on a line</a:t>
            </a:r>
            <a:endParaRPr lang="bg-BG" noProof="0" dirty="0" smtClean="0"/>
          </a:p>
          <a:p>
            <a:pPr lvl="1"/>
            <a:r>
              <a:rPr lang="en-US" altLang="bg-BG" noProof="0" dirty="0" smtClean="0"/>
              <a:t>Two points in space</a:t>
            </a:r>
          </a:p>
          <a:p>
            <a:pPr lvl="1"/>
            <a:r>
              <a:rPr lang="en-US" altLang="bg-BG" dirty="0" smtClean="0"/>
              <a:t>Draw n random points between them</a:t>
            </a:r>
            <a:endParaRPr lang="bg-BG" altLang="bg-BG" noProof="0" dirty="0" smtClean="0"/>
          </a:p>
          <a:p>
            <a:r>
              <a:rPr lang="en-US" altLang="bg-BG" noProof="0" dirty="0" smtClean="0"/>
              <a:t>Idea</a:t>
            </a:r>
            <a:endParaRPr lang="bg-BG" altLang="bg-BG" noProof="0" dirty="0" smtClean="0"/>
          </a:p>
          <a:p>
            <a:pPr lvl="1"/>
            <a:r>
              <a:rPr lang="en-US" altLang="bg-BG" noProof="0" dirty="0" smtClean="0"/>
              <a:t>Linear combination of the two points</a:t>
            </a:r>
          </a:p>
          <a:p>
            <a:pPr lvl="1"/>
            <a:r>
              <a:rPr lang="en-US" altLang="bg-BG" dirty="0" smtClean="0"/>
              <a:t>Coefficient is between 0 and 1</a:t>
            </a:r>
          </a:p>
          <a:p>
            <a:pPr lvl="1"/>
            <a:r>
              <a:rPr lang="en-US" altLang="bg-BG" noProof="0" dirty="0" smtClean="0"/>
              <a:t>Coefficient is random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0293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Solution</a:t>
            </a:r>
            <a:endParaRPr lang="bg-BG" noProof="0" dirty="0" smtClean="0"/>
          </a:p>
          <a:p>
            <a:pPr lvl="1"/>
            <a:r>
              <a:rPr lang="en-US" noProof="0" dirty="0" smtClean="0"/>
              <a:t>Access to coordinates with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noProof="0" dirty="0" smtClean="0"/>
              <a:t>Random number with function</a:t>
            </a:r>
            <a:r>
              <a:rPr lang="bg-BG" noProof="0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32918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random(0,1)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[0]*(1-k)+k*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</a:t>
            </a:r>
            <a:r>
              <a:rPr lang="en-US" dirty="0" err="1"/>
              <a:t>a.center</a:t>
            </a:r>
            <a:r>
              <a:rPr lang="en-US" dirty="0"/>
              <a:t>[1]*(1-k)+k*</a:t>
            </a:r>
            <a:r>
              <a:rPr lang="en-US" dirty="0" err="1"/>
              <a:t>b.center</a:t>
            </a:r>
            <a:r>
              <a:rPr lang="en-US" dirty="0"/>
              <a:t>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z = </a:t>
            </a:r>
            <a:r>
              <a:rPr lang="en-US" dirty="0" err="1"/>
              <a:t>a.center</a:t>
            </a:r>
            <a:r>
              <a:rPr lang="en-US" dirty="0"/>
              <a:t>[2]*(1-k)+k*</a:t>
            </a:r>
            <a:r>
              <a:rPr lang="en-US" dirty="0" err="1"/>
              <a:t>b.center</a:t>
            </a:r>
            <a:r>
              <a:rPr lang="en-US" dirty="0"/>
              <a:t>[2];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point([</a:t>
            </a:r>
            <a:r>
              <a:rPr lang="en-US" dirty="0" err="1"/>
              <a:t>x,y,z</a:t>
            </a:r>
            <a:r>
              <a:rPr lang="en-US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41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Example </a:t>
            </a:r>
            <a:r>
              <a:rPr lang="bg-BG" noProof="0" dirty="0" smtClean="0"/>
              <a:t>№</a:t>
            </a:r>
            <a:r>
              <a:rPr lang="bg-BG" noProof="0" dirty="0" smtClean="0"/>
              <a:t>2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Random points on a circle</a:t>
            </a:r>
            <a:endParaRPr lang="bg-BG" noProof="0" dirty="0" smtClean="0"/>
          </a:p>
          <a:p>
            <a:pPr lvl="1"/>
            <a:r>
              <a:rPr lang="en-US" altLang="bg-BG" noProof="0" dirty="0" smtClean="0"/>
              <a:t>Invisible circle with fixed radius</a:t>
            </a:r>
          </a:p>
          <a:p>
            <a:pPr lvl="1"/>
            <a:r>
              <a:rPr lang="en-US" altLang="bg-BG" dirty="0" smtClean="0"/>
              <a:t>Draw n random points on the circle</a:t>
            </a:r>
            <a:endParaRPr lang="bg-BG" altLang="bg-BG" noProof="0" dirty="0" smtClean="0"/>
          </a:p>
          <a:p>
            <a:r>
              <a:rPr lang="en-US" altLang="bg-BG" noProof="0" dirty="0" smtClean="0"/>
              <a:t>Idea</a:t>
            </a:r>
            <a:endParaRPr lang="bg-BG" altLang="bg-BG" noProof="0" dirty="0" smtClean="0"/>
          </a:p>
          <a:p>
            <a:pPr lvl="1"/>
            <a:r>
              <a:rPr lang="en-US" altLang="bg-BG" noProof="0" dirty="0" smtClean="0"/>
              <a:t>Assume the circle center is (</a:t>
            </a:r>
            <a:r>
              <a:rPr lang="en-US" altLang="bg-BG" noProof="0" dirty="0" smtClean="0"/>
              <a:t>0,0,0)</a:t>
            </a:r>
          </a:p>
          <a:p>
            <a:pPr lvl="1"/>
            <a:r>
              <a:rPr lang="en-US" dirty="0" smtClean="0"/>
              <a:t>In polar coordinates the points have the same radius, but random angle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890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Solution</a:t>
            </a:r>
            <a:endParaRPr lang="bg-BG" noProof="0" dirty="0" smtClean="0"/>
          </a:p>
          <a:p>
            <a:pPr lvl="1"/>
            <a:r>
              <a:rPr lang="en-US" noProof="0" dirty="0" smtClean="0"/>
              <a:t>Using</a:t>
            </a:r>
            <a:r>
              <a:rPr lang="bg-BG" noProof="0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radians(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angle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noProof="0" dirty="0" smtClean="0"/>
              <a:t>to convert degrees to radians</a:t>
            </a:r>
            <a:endParaRPr lang="bg-BG" noProof="0" dirty="0" smtClean="0"/>
          </a:p>
          <a:p>
            <a:pPr lvl="1"/>
            <a:r>
              <a:rPr lang="en-US" dirty="0" smtClean="0"/>
              <a:t>Cartesian coordinates are calculated from polar coordinates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alpha = random(0,radians(360));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point([x,y,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GB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6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1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Modification</a:t>
            </a:r>
            <a:endParaRPr lang="bg-BG" noProof="0" dirty="0" smtClean="0"/>
          </a:p>
          <a:p>
            <a:pPr lvl="1"/>
            <a:r>
              <a:rPr lang="en-US" noProof="0" dirty="0" smtClean="0"/>
              <a:t>The points are uniformly distributed</a:t>
            </a:r>
            <a:endParaRPr lang="bg-BG" noProof="0" dirty="0" smtClean="0"/>
          </a:p>
          <a:p>
            <a:pPr lvl="1"/>
            <a:r>
              <a:rPr lang="en-US" noProof="0" dirty="0" smtClean="0"/>
              <a:t>Point </a:t>
            </a:r>
            <a:r>
              <a:rPr lang="bg-BG" dirty="0"/>
              <a:t>№</a:t>
            </a:r>
            <a:r>
              <a:rPr lang="en-US" noProof="0" dirty="0" err="1" smtClean="0"/>
              <a:t>i</a:t>
            </a:r>
            <a:r>
              <a:rPr lang="en-US" noProof="0" dirty="0" smtClean="0"/>
              <a:t> </a:t>
            </a:r>
            <a:r>
              <a:rPr lang="en-US" noProof="0" dirty="0" smtClean="0"/>
              <a:t>is at angle 360.i/n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360*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/n</a:t>
            </a:r>
            <a:r>
              <a:rPr lang="en-GB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x = r*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r*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point([x,y,0]);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6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5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Coordinates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Coordinates in </a:t>
            </a:r>
            <a:r>
              <a:rPr lang="en-US" noProof="0" dirty="0" err="1" smtClean="0"/>
              <a:t>Suica</a:t>
            </a:r>
            <a:endParaRPr lang="bg-BG" noProof="0" dirty="0" smtClean="0"/>
          </a:p>
          <a:p>
            <a:pPr lvl="1"/>
            <a:r>
              <a:rPr lang="en-US" noProof="0" dirty="0" smtClean="0"/>
              <a:t>Fixed Cartesian coordinate system</a:t>
            </a:r>
          </a:p>
          <a:p>
            <a:pPr lvl="1"/>
            <a:r>
              <a:rPr lang="en-US" dirty="0" smtClean="0"/>
              <a:t>Coordinates are represented as arrays</a:t>
            </a:r>
          </a:p>
          <a:p>
            <a:pPr lvl="1"/>
            <a:r>
              <a:rPr lang="en-US" dirty="0" smtClean="0"/>
              <a:t>Fixed ordering of coordinates in the array</a:t>
            </a:r>
            <a:r>
              <a:rPr lang="bg-BG" noProof="0" dirty="0" smtClean="0"/>
              <a:t>: </a:t>
            </a:r>
            <a:r>
              <a:rPr lang="bg-BG" noProof="0" dirty="0" smtClean="0"/>
              <a:t>[x, y, z]</a:t>
            </a:r>
          </a:p>
          <a:p>
            <a:r>
              <a:rPr lang="en-US" noProof="0" dirty="0" smtClean="0"/>
              <a:t>Used for</a:t>
            </a:r>
            <a:endParaRPr lang="bg-BG" noProof="0" dirty="0" smtClean="0"/>
          </a:p>
          <a:p>
            <a:pPr lvl="1"/>
            <a:r>
              <a:rPr lang="en-US" noProof="0" dirty="0" smtClean="0"/>
              <a:t>Coordinates of points</a:t>
            </a:r>
          </a:p>
          <a:p>
            <a:pPr lvl="1"/>
            <a:r>
              <a:rPr lang="en-US" dirty="0" smtClean="0"/>
              <a:t>Coordinates of objects</a:t>
            </a:r>
          </a:p>
          <a:p>
            <a:pPr lvl="1"/>
            <a:r>
              <a:rPr lang="en-US" noProof="0" dirty="0" smtClean="0"/>
              <a:t>Vectors</a:t>
            </a:r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30529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Example </a:t>
            </a:r>
            <a:r>
              <a:rPr lang="bg-BG" noProof="0" dirty="0" smtClean="0"/>
              <a:t>№</a:t>
            </a:r>
            <a:r>
              <a:rPr lang="en-US" noProof="0" dirty="0" smtClean="0"/>
              <a:t>3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Random points on a sphere</a:t>
            </a:r>
            <a:endParaRPr lang="bg-BG" noProof="0" dirty="0" smtClean="0"/>
          </a:p>
          <a:p>
            <a:pPr lvl="1"/>
            <a:r>
              <a:rPr lang="en-US" altLang="bg-BG" noProof="0" dirty="0" smtClean="0"/>
              <a:t>Solution similar to the example with the circle</a:t>
            </a:r>
            <a:endParaRPr lang="bg-BG" altLang="bg-BG" noProof="0" dirty="0" smtClean="0"/>
          </a:p>
          <a:p>
            <a:pPr lvl="1"/>
            <a:r>
              <a:rPr lang="en-US" dirty="0" smtClean="0"/>
              <a:t>Converting spherical coordinates to Cartesian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2"/>
            <a:ext cx="7223681" cy="2468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alpha = radians(random(0,360))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beta = radians(random(-90,90))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x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z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point([</a:t>
            </a:r>
            <a:r>
              <a:rPr lang="en-GB" dirty="0" err="1"/>
              <a:t>x,y,z</a:t>
            </a:r>
            <a:r>
              <a:rPr lang="en-GB" dirty="0"/>
              <a:t>]);</a:t>
            </a:r>
          </a:p>
        </p:txBody>
      </p:sp>
    </p:spTree>
    <p:extLst>
      <p:ext uri="{BB962C8B-B14F-4D97-AF65-F5344CB8AC3E}">
        <p14:creationId xmlns:p14="http://schemas.microsoft.com/office/powerpoint/2010/main" val="18561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58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Modification</a:t>
            </a:r>
            <a:endParaRPr lang="bg-BG" noProof="0" dirty="0" smtClean="0"/>
          </a:p>
          <a:p>
            <a:pPr lvl="1"/>
            <a:r>
              <a:rPr lang="en-US" dirty="0" smtClean="0"/>
              <a:t>Fat </a:t>
            </a:r>
            <a:r>
              <a:rPr lang="en-US" dirty="0" err="1" smtClean="0"/>
              <a:t>colourful</a:t>
            </a:r>
            <a:r>
              <a:rPr lang="en-US" dirty="0" smtClean="0"/>
              <a:t> points</a:t>
            </a:r>
          </a:p>
          <a:p>
            <a:pPr lvl="1"/>
            <a:r>
              <a:rPr lang="en-US" dirty="0" smtClean="0"/>
              <a:t>Random </a:t>
            </a:r>
            <a:r>
              <a:rPr lang="en-US" dirty="0" err="1" smtClean="0"/>
              <a:t>colours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11887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a = point([</a:t>
            </a:r>
            <a:r>
              <a:rPr lang="en-US" dirty="0" err="1"/>
              <a:t>x,y,z</a:t>
            </a:r>
            <a:r>
              <a:rPr lang="en-US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[random(0,1),random(0,1),random(0,1)]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7</a:t>
            </a:r>
            <a:r>
              <a:rPr lang="en-US" dirty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5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7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Line, ray, segment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8758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V="1">
            <a:off x="1828830" y="4400531"/>
            <a:ext cx="5486340" cy="1"/>
          </a:xfrm>
          <a:prstGeom prst="straightConnector1">
            <a:avLst/>
          </a:prstGeom>
          <a:ln w="38100" cap="sq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Line in </a:t>
            </a:r>
            <a:r>
              <a:rPr lang="en-US" noProof="0" dirty="0" err="1" smtClean="0"/>
              <a:t>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Line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a line through two points</a:t>
            </a:r>
            <a:endParaRPr lang="bg-BG" noProof="0" dirty="0" smtClean="0"/>
          </a:p>
          <a:p>
            <a:r>
              <a:rPr lang="en-US" noProof="0" dirty="0" smtClean="0"/>
              <a:t>Creating a line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39495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First point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Second point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3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Create radial and uniformly distributed lines</a:t>
            </a:r>
            <a:endParaRPr lang="bg-BG" dirty="0"/>
          </a:p>
          <a:p>
            <a:pPr lvl="1"/>
            <a:r>
              <a:rPr lang="en-US" dirty="0" smtClean="0"/>
              <a:t>One of the points is fixed, the other orbits around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radians(180*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z = 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line([0,0,0],[x,0,z]);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75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58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Line properties</a:t>
            </a:r>
            <a:endParaRPr lang="bg-BG" dirty="0" smtClean="0"/>
          </a:p>
          <a:p>
            <a:pPr lvl="1"/>
            <a:r>
              <a:rPr lang="en-US" dirty="0" smtClean="0"/>
              <a:t>Coordinates of points defining the line are stored in properties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</a:p>
          <a:p>
            <a:pPr lvl="1"/>
            <a:r>
              <a:rPr lang="en-US" dirty="0" err="1" smtClean="0"/>
              <a:t>Colour</a:t>
            </a:r>
            <a:r>
              <a:rPr lang="en-US" dirty="0" smtClean="0"/>
              <a:t> is stored in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, </a:t>
            </a:r>
            <a:r>
              <a:rPr lang="en-US" dirty="0" smtClean="0"/>
              <a:t>by default it is green</a:t>
            </a:r>
            <a:endParaRPr lang="bg-BG" dirty="0" smtClean="0"/>
          </a:p>
          <a:p>
            <a:pPr lvl="1"/>
            <a:r>
              <a:rPr lang="en-US" dirty="0" smtClean="0"/>
              <a:t>Visibility is stored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937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3657610" y="4400530"/>
            <a:ext cx="3657560" cy="2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Ray in </a:t>
            </a:r>
            <a:r>
              <a:rPr lang="en-US" noProof="0" dirty="0" err="1" smtClean="0"/>
              <a:t>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Ray</a:t>
            </a:r>
            <a:endParaRPr lang="bg-BG" noProof="0" dirty="0" smtClean="0"/>
          </a:p>
          <a:p>
            <a:pPr lvl="1"/>
            <a:r>
              <a:rPr lang="en-US" noProof="0" dirty="0" smtClean="0"/>
              <a:t>Used to draw ray from one point through another one</a:t>
            </a:r>
          </a:p>
          <a:p>
            <a:pPr lvl="1"/>
            <a:r>
              <a:rPr lang="en-US" dirty="0" smtClean="0"/>
              <a:t>Same properties as the line</a:t>
            </a:r>
            <a:endParaRPr lang="bg-BG" noProof="0" dirty="0" smtClean="0"/>
          </a:p>
          <a:p>
            <a:r>
              <a:rPr lang="en-US" noProof="0" dirty="0" smtClean="0"/>
              <a:t>Creating a ray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39495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First point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Second point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83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Examples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Vector addition</a:t>
            </a:r>
            <a:endParaRPr lang="bg-BG" noProof="0" dirty="0" smtClean="0"/>
          </a:p>
          <a:p>
            <a:pPr lvl="1"/>
            <a:r>
              <a:rPr lang="en-US" noProof="0" dirty="0" smtClean="0"/>
              <a:t>Component-wise processing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205993"/>
            <a:ext cx="7223681" cy="23774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vAdd</a:t>
            </a:r>
            <a:r>
              <a:rPr lang="es-ES" dirty="0"/>
              <a:t>(</a:t>
            </a:r>
            <a:r>
              <a:rPr lang="es-ES" dirty="0" err="1"/>
              <a:t>a,b</a:t>
            </a:r>
            <a:r>
              <a:rPr lang="es-E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x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a[0]+b[0]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y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a[1]+b[1]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z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a[2]+b[2]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x,y,z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2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Create a tunnel from parallel rays</a:t>
            </a:r>
            <a:endParaRPr lang="bg-BG" dirty="0"/>
          </a:p>
          <a:p>
            <a:pPr lvl="1"/>
            <a:r>
              <a:rPr lang="en-US" dirty="0" smtClean="0"/>
              <a:t>The first point of each ray is on a circle, the second point is at perpendicular distance of 1 unit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radians(360*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15*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z = 15*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ray([x,0,z],[x,1,z]);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3657610" y="4400530"/>
            <a:ext cx="1828780" cy="0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in </a:t>
            </a:r>
            <a:r>
              <a:rPr lang="en-US" dirty="0" err="1" smtClean="0"/>
              <a:t>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Segment</a:t>
            </a:r>
            <a:endParaRPr lang="bg-BG" noProof="0" dirty="0" smtClean="0"/>
          </a:p>
          <a:p>
            <a:pPr lvl="1"/>
            <a:r>
              <a:rPr lang="en-US" noProof="0" dirty="0" smtClean="0"/>
              <a:t>Used to draw a segment between two points</a:t>
            </a:r>
          </a:p>
          <a:p>
            <a:pPr lvl="1"/>
            <a:r>
              <a:rPr lang="en-US" dirty="0" smtClean="0"/>
              <a:t>Same properties as the line</a:t>
            </a:r>
            <a:endParaRPr lang="bg-BG" noProof="0" dirty="0" smtClean="0"/>
          </a:p>
          <a:p>
            <a:r>
              <a:rPr lang="en-US" noProof="0" dirty="0" err="1" smtClean="0"/>
              <a:t>Creatin</a:t>
            </a:r>
            <a:r>
              <a:rPr lang="en-US" dirty="0" smtClean="0"/>
              <a:t>g a segment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415017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First point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Second point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666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Create segments tangent to a circle</a:t>
            </a:r>
            <a:endParaRPr lang="bg-BG" noProof="0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There is a tangent point</a:t>
            </a:r>
            <a:endParaRPr lang="bg-BG" dirty="0" smtClean="0"/>
          </a:p>
          <a:p>
            <a:pPr lvl="1"/>
            <a:r>
              <a:rPr lang="en-US" dirty="0" smtClean="0"/>
              <a:t>The vector from circle’s center to this point is perpendicular to the vectors from this point to the ends of the segment</a:t>
            </a:r>
            <a:endParaRPr lang="bg-BG" dirty="0"/>
          </a:p>
        </p:txBody>
      </p:sp>
      <p:sp>
        <p:nvSpPr>
          <p:cNvPr id="9" name="Oval 8"/>
          <p:cNvSpPr/>
          <p:nvPr/>
        </p:nvSpPr>
        <p:spPr>
          <a:xfrm>
            <a:off x="3657610" y="3108415"/>
            <a:ext cx="1828780" cy="1828780"/>
          </a:xfrm>
          <a:prstGeom prst="ellips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572001" y="3291293"/>
            <a:ext cx="458651" cy="731512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480561" y="393136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3" name="Group 12"/>
          <p:cNvGrpSpPr/>
          <p:nvPr/>
        </p:nvGrpSpPr>
        <p:grpSpPr>
          <a:xfrm rot="1800000">
            <a:off x="4047967" y="3158240"/>
            <a:ext cx="2031724" cy="192278"/>
            <a:chOff x="5923519" y="3394701"/>
            <a:chExt cx="2031724" cy="192278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6014958" y="3486140"/>
              <a:ext cx="1828780" cy="0"/>
            </a:xfrm>
            <a:prstGeom prst="straightConnector1">
              <a:avLst/>
            </a:prstGeom>
            <a:ln w="38100" cap="sq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5923519" y="33947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" name="Oval 5"/>
            <p:cNvSpPr/>
            <p:nvPr/>
          </p:nvSpPr>
          <p:spPr>
            <a:xfrm>
              <a:off x="7772365" y="33947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6837909" y="34041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9269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Arrow Connector 23"/>
          <p:cNvCxnSpPr/>
          <p:nvPr/>
        </p:nvCxnSpPr>
        <p:spPr>
          <a:xfrm>
            <a:off x="6404407" y="3408198"/>
            <a:ext cx="0" cy="91381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651743" y="2462062"/>
            <a:ext cx="0" cy="18464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Rotation</a:t>
            </a:r>
            <a:r>
              <a:rPr lang="bg-BG" dirty="0" smtClean="0"/>
              <a:t> </a:t>
            </a:r>
            <a:r>
              <a:rPr lang="bg-BG" dirty="0" smtClean="0"/>
              <a:t>90</a:t>
            </a:r>
            <a:r>
              <a:rPr lang="bg-BG" dirty="0" smtClean="0">
                <a:sym typeface="Symbol"/>
              </a:rPr>
              <a:t>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Using same triangles</a:t>
            </a:r>
            <a:endParaRPr lang="bg-BG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If a vector is </a:t>
            </a:r>
            <a:r>
              <a:rPr lang="bg-BG" dirty="0" smtClean="0">
                <a:sym typeface="Symbol"/>
              </a:rPr>
              <a:t>(</a:t>
            </a:r>
            <a:r>
              <a:rPr lang="el-GR" dirty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x,</a:t>
            </a:r>
            <a:r>
              <a:rPr lang="el-GR" dirty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)</a:t>
            </a:r>
            <a:r>
              <a:rPr lang="bg-BG" dirty="0" smtClean="0">
                <a:sym typeface="Symbol"/>
              </a:rPr>
              <a:t>, </a:t>
            </a:r>
            <a:r>
              <a:rPr lang="en-US" dirty="0" smtClean="0">
                <a:sym typeface="Symbol"/>
              </a:rPr>
              <a:t>the perpendicular vectors are </a:t>
            </a:r>
            <a:r>
              <a:rPr lang="bg-BG" dirty="0" smtClean="0">
                <a:sym typeface="Symbol"/>
              </a:rPr>
              <a:t>(–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 smtClean="0">
                <a:sym typeface="Symbol"/>
              </a:rPr>
              <a:t>y,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 smtClean="0">
                <a:sym typeface="Symbol"/>
              </a:rPr>
              <a:t>x)</a:t>
            </a:r>
            <a:r>
              <a:rPr lang="bg-BG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and</a:t>
            </a:r>
            <a:r>
              <a:rPr lang="bg-BG" dirty="0" smtClean="0">
                <a:sym typeface="Symbol"/>
              </a:rPr>
              <a:t> </a:t>
            </a:r>
            <a:r>
              <a:rPr lang="bg-BG" dirty="0" smtClean="0">
                <a:sym typeface="Symbol"/>
              </a:rPr>
              <a:t>(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,</a:t>
            </a:r>
            <a:r>
              <a:rPr lang="bg-BG" dirty="0" smtClean="0">
                <a:sym typeface="Symbol"/>
              </a:rPr>
              <a:t>–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x)</a:t>
            </a:r>
            <a:r>
              <a:rPr lang="bg-BG" dirty="0" smtClean="0">
                <a:sym typeface="Symbol"/>
              </a:rPr>
              <a:t> </a:t>
            </a:r>
            <a:endParaRPr lang="bg-BG" dirty="0"/>
          </a:p>
          <a:p>
            <a:pPr lvl="1"/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558412" y="3394701"/>
            <a:ext cx="1841805" cy="907115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328875" y="331675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548363" y="2023116"/>
            <a:ext cx="0" cy="228356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42657" y="4306678"/>
            <a:ext cx="4571950" cy="18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7040290" y="445640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4090604" y="193167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3565608" y="238887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657017" y="2470891"/>
            <a:ext cx="894304" cy="1828800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456924" y="419445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Chevron 26"/>
          <p:cNvSpPr/>
          <p:nvPr/>
        </p:nvSpPr>
        <p:spPr>
          <a:xfrm>
            <a:off x="6400217" y="3665378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5240966" y="4308519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166013" y="3202411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3865821" y="4299691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Arc 30"/>
          <p:cNvSpPr/>
          <p:nvPr/>
        </p:nvSpPr>
        <p:spPr>
          <a:xfrm rot="19800000">
            <a:off x="4124270" y="3863850"/>
            <a:ext cx="914390" cy="879930"/>
          </a:xfrm>
          <a:prstGeom prst="arc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940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Solution</a:t>
            </a:r>
            <a:endParaRPr lang="bg-BG" noProof="0" dirty="0" smtClean="0"/>
          </a:p>
          <a:p>
            <a:pPr lvl="1"/>
            <a:r>
              <a:rPr lang="en-US" noProof="0" dirty="0" smtClean="0"/>
              <a:t>Coordinate of a point on the circle are the coordinates of the vector to this point</a:t>
            </a:r>
            <a:endParaRPr lang="bg-BG" noProof="0" dirty="0" smtClean="0"/>
          </a:p>
          <a:p>
            <a:pPr lvl="1"/>
            <a:r>
              <a:rPr lang="en-US" dirty="0" smtClean="0"/>
              <a:t>The vector is used to find the end points of the segment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radians(360*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en-GB" dirty="0"/>
              <a:t> = 15*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dZ</a:t>
            </a:r>
            <a:r>
              <a:rPr lang="en-GB" dirty="0"/>
              <a:t> = 15*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segment([dX-dZ,0,dZ+dX],[dX+dZ,0,dZ-dX]);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2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433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20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Graphical properties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Values</a:t>
            </a:r>
            <a:endParaRPr lang="bg-BG" noProof="0" dirty="0" smtClean="0"/>
          </a:p>
          <a:p>
            <a:pPr lvl="1"/>
            <a:r>
              <a:rPr lang="en-US" noProof="0" dirty="0" smtClean="0"/>
              <a:t>Coordinates and vectors are arrays of three numbers</a:t>
            </a:r>
          </a:p>
          <a:p>
            <a:pPr lvl="1"/>
            <a:r>
              <a:rPr lang="en-US" dirty="0" err="1" smtClean="0"/>
              <a:t>Colours</a:t>
            </a:r>
            <a:r>
              <a:rPr lang="en-US" dirty="0" smtClean="0"/>
              <a:t> are arrays of three numbers from 0 to 1</a:t>
            </a:r>
            <a:endParaRPr lang="bg-BG" noProof="0" dirty="0" smtClean="0"/>
          </a:p>
          <a:p>
            <a:r>
              <a:rPr lang="en-US" noProof="0" dirty="0" smtClean="0"/>
              <a:t>Help functions</a:t>
            </a:r>
            <a:endParaRPr lang="bg-BG" noProof="0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en-US" noProof="0" dirty="0" smtClean="0"/>
              <a:t> </a:t>
            </a:r>
            <a:r>
              <a:rPr lang="bg-BG" noProof="0" dirty="0" smtClean="0"/>
              <a:t>– </a:t>
            </a:r>
            <a:r>
              <a:rPr lang="en-US" noProof="0" dirty="0" smtClean="0"/>
              <a:t>a random number in an interval</a:t>
            </a:r>
            <a:endParaRPr lang="bg-BG" noProof="0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radians</a:t>
            </a:r>
            <a:r>
              <a:rPr lang="en-US" noProof="0" dirty="0" smtClean="0"/>
              <a:t> </a:t>
            </a:r>
            <a:r>
              <a:rPr lang="bg-BG" noProof="0" dirty="0" smtClean="0"/>
              <a:t>– </a:t>
            </a:r>
            <a:r>
              <a:rPr lang="en-US" noProof="0" dirty="0" smtClean="0"/>
              <a:t>converts from degrees to radians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Common properties</a:t>
            </a:r>
            <a:endParaRPr lang="bg-BG" noProof="0" dirty="0" smtClean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 </a:t>
            </a:r>
            <a:r>
              <a:rPr lang="bg-BG" dirty="0" smtClean="0"/>
              <a:t>– </a:t>
            </a:r>
            <a:r>
              <a:rPr lang="en-US" dirty="0" smtClean="0"/>
              <a:t>coordinates of an object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/>
              <a:t> – </a:t>
            </a:r>
            <a:r>
              <a:rPr lang="en-US" dirty="0" err="1" smtClean="0"/>
              <a:t>colour</a:t>
            </a:r>
            <a:r>
              <a:rPr lang="en-US" dirty="0" smtClean="0"/>
              <a:t> of an object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bg-BG" dirty="0"/>
              <a:t> – </a:t>
            </a:r>
            <a:r>
              <a:rPr lang="en-US" dirty="0" smtClean="0"/>
              <a:t>visibility of an object</a:t>
            </a:r>
            <a:endParaRPr lang="bg-BG" dirty="0"/>
          </a:p>
          <a:p>
            <a:pPr lvl="1"/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size of a point</a:t>
            </a:r>
            <a:r>
              <a:rPr lang="bg-BG" dirty="0" smtClean="0"/>
              <a:t> (</a:t>
            </a:r>
            <a:r>
              <a:rPr lang="en-US" dirty="0" smtClean="0"/>
              <a:t>or all objects drawn by points</a:t>
            </a:r>
            <a:r>
              <a:rPr lang="bg-BG" dirty="0" smtClean="0"/>
              <a:t>)</a:t>
            </a:r>
            <a:endParaRPr lang="bg-BG" dirty="0"/>
          </a:p>
          <a:p>
            <a:pPr lvl="1"/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30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Graphical objects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Point</a:t>
            </a:r>
            <a:endParaRPr lang="bg-BG" dirty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Supports common properties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bg-BG" dirty="0"/>
              <a:t> и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Line</a:t>
            </a:r>
            <a:endParaRPr lang="bg-BG" dirty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Contains points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Supports common properties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Ray</a:t>
            </a:r>
            <a:endParaRPr lang="bg-BG" dirty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Same properties as the line</a:t>
            </a:r>
            <a:endParaRPr lang="bg-BG" dirty="0"/>
          </a:p>
          <a:p>
            <a:r>
              <a:rPr lang="en-US" dirty="0" smtClean="0"/>
              <a:t>Segment</a:t>
            </a:r>
            <a:endParaRPr lang="bg-BG" dirty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/>
              <a:t>Same properties as the </a:t>
            </a:r>
            <a:r>
              <a:rPr lang="en-US" dirty="0" smtClean="0"/>
              <a:t>line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8891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Vector length</a:t>
            </a:r>
            <a:endParaRPr lang="bg-BG" noProof="0" dirty="0" smtClean="0"/>
          </a:p>
          <a:p>
            <a:pPr lvl="1"/>
            <a:r>
              <a:rPr lang="en-US" noProof="0" dirty="0" smtClean="0"/>
              <a:t>Coordinates are axial vector lengths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383042"/>
            <a:ext cx="7223681" cy="1463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vLen</a:t>
            </a:r>
            <a:r>
              <a:rPr lang="es-ES" dirty="0"/>
              <a:t>(a)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(a[0]*a[0]+a[1]*a[1]+a[2]*a[2])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7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noProof="0" dirty="0" smtClean="0"/>
                  <a:t>Functions for vectors in </a:t>
                </a:r>
                <a:r>
                  <a:rPr lang="en-US" noProof="0" dirty="0" err="1" smtClean="0"/>
                  <a:t>Suica</a:t>
                </a:r>
                <a:endParaRPr lang="bg-BG" noProof="0" dirty="0" smtClean="0"/>
              </a:p>
              <a:p>
                <a:pPr lvl="1"/>
                <a:r>
                  <a:rPr lang="en-US" noProof="0" dirty="0" smtClean="0"/>
                  <a:t>Vector subtraction </a:t>
                </a:r>
                <a:r>
                  <a:rPr lang="bg-BG" noProof="0" dirty="0" smtClean="0"/>
                  <a:t>(</a:t>
                </a:r>
                <a:r>
                  <a:rPr lang="en-US" noProof="0" dirty="0" smtClean="0"/>
                  <a:t>vector between points</a:t>
                </a:r>
                <a:r>
                  <a:rPr lang="bg-BG" noProof="0" dirty="0" smtClean="0"/>
                  <a:t>)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vectorPoints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en-US" noProof="0" dirty="0" smtClean="0"/>
                  <a:t>Unit vector</a:t>
                </a:r>
                <a:r>
                  <a:rPr lang="bg-BG" noProof="0" dirty="0" smtClean="0"/>
                  <a:t>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unitVector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en-US" noProof="0" dirty="0" smtClean="0"/>
                  <a:t>Scalar multiplication</a:t>
                </a:r>
                <a:r>
                  <a:rPr lang="bg-BG" noProof="0" dirty="0" smtClean="0"/>
                  <a:t>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scalarProduct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en-US" noProof="0" dirty="0" smtClean="0"/>
                  <a:t>Vector multiplication</a:t>
                </a:r>
                <a:r>
                  <a:rPr lang="bg-BG" noProof="0" dirty="0" smtClean="0"/>
                  <a:t> </a:t>
                </a:r>
                <a:r>
                  <a:rPr lang="bg-BG" noProof="0" dirty="0" err="1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vectorProduct</a:t>
                </a:r>
                <a:endParaRPr lang="bg-BG" noProof="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r>
                  <a:rPr lang="en-US" noProof="0" dirty="0" smtClean="0"/>
                  <a:t>Problem</a:t>
                </a:r>
                <a:endParaRPr lang="bg-BG" noProof="0" dirty="0"/>
              </a:p>
              <a:p>
                <a:pPr lvl="1"/>
                <a:r>
                  <a:rPr lang="en-US" noProof="0" dirty="0" smtClean="0"/>
                  <a:t>Points</a:t>
                </a:r>
                <a:r>
                  <a:rPr lang="bg-BG" noProof="0" dirty="0" smtClean="0"/>
                  <a:t> </a:t>
                </a:r>
                <a:r>
                  <a:rPr lang="bg-BG" noProof="0" dirty="0" smtClean="0"/>
                  <a:t>A(1,0,1), B(0,1,</a:t>
                </a:r>
                <a:r>
                  <a:rPr lang="bg-BG" noProof="0" dirty="0" err="1" smtClean="0"/>
                  <a:t>1</a:t>
                </a:r>
                <a:r>
                  <a:rPr lang="bg-BG" noProof="0" dirty="0" smtClean="0"/>
                  <a:t>) </a:t>
                </a:r>
                <a:r>
                  <a:rPr lang="en-US" noProof="0" dirty="0" smtClean="0"/>
                  <a:t>and</a:t>
                </a:r>
                <a:r>
                  <a:rPr lang="bg-BG" noProof="0" dirty="0" smtClean="0"/>
                  <a:t> </a:t>
                </a:r>
                <a:r>
                  <a:rPr lang="bg-BG" noProof="0" dirty="0" smtClean="0"/>
                  <a:t>О(0,</a:t>
                </a:r>
                <a:r>
                  <a:rPr lang="bg-BG" noProof="0" dirty="0" err="1" smtClean="0"/>
                  <a:t>0</a:t>
                </a:r>
                <a:r>
                  <a:rPr lang="bg-BG" noProof="0" dirty="0" smtClean="0"/>
                  <a:t>,1/2)</a:t>
                </a:r>
              </a:p>
              <a:p>
                <a:pPr lvl="1"/>
                <a:r>
                  <a:rPr lang="en-US" noProof="0" dirty="0" smtClean="0"/>
                  <a:t>Are vector</a:t>
                </a:r>
                <a:r>
                  <a:rPr lang="bg-BG" noProof="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 smtClean="0"/>
                  <a:t> </a:t>
                </a:r>
                <a:r>
                  <a:rPr lang="en-US" noProof="0" dirty="0" smtClean="0"/>
                  <a:t>and</a:t>
                </a:r>
                <a:r>
                  <a:rPr lang="bg-BG" noProof="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</m:t>
                        </m:r>
                        <m:r>
                          <m:rPr>
                            <m:nor/>
                          </m:rPr>
                          <a:rPr lang="bg-BG" b="0" i="0" noProof="0" smtClean="0"/>
                          <m:t>B</m:t>
                        </m:r>
                      </m:e>
                    </m:acc>
                    <m:r>
                      <a:rPr lang="bg-BG" i="1" noProof="0">
                        <a:latin typeface="Cambria Math"/>
                      </a:rPr>
                      <m:t> </m:t>
                    </m:r>
                  </m:oMath>
                </a14:m>
                <a:r>
                  <a:rPr lang="en-US" noProof="0" dirty="0" smtClean="0"/>
                  <a:t>perpendicular (orthogonal)</a:t>
                </a:r>
                <a:endParaRPr lang="bg-BG" noProof="0" dirty="0" smtClean="0"/>
              </a:p>
              <a:p>
                <a:pPr lvl="1"/>
                <a:r>
                  <a:rPr lang="en-US" noProof="0" dirty="0" smtClean="0"/>
                  <a:t>Find point</a:t>
                </a:r>
                <a:r>
                  <a:rPr lang="bg-BG" noProof="0" dirty="0" smtClean="0"/>
                  <a:t> C</a:t>
                </a:r>
                <a:r>
                  <a:rPr lang="en-US" noProof="0" dirty="0" smtClean="0"/>
                  <a:t> such as</a:t>
                </a:r>
                <a:r>
                  <a:rPr lang="bg-BG" noProof="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</m:t>
                        </m:r>
                        <m:r>
                          <m:rPr>
                            <m:nor/>
                          </m:rPr>
                          <a:rPr lang="bg-BG" b="0" i="0" noProof="0" smtClean="0"/>
                          <m:t>C</m:t>
                        </m:r>
                      </m:e>
                    </m:acc>
                  </m:oMath>
                </a14:m>
                <a:r>
                  <a:rPr lang="bg-BG" noProof="0" dirty="0" smtClean="0"/>
                  <a:t> </a:t>
                </a:r>
                <a:r>
                  <a:rPr lang="en-US" noProof="0" dirty="0" smtClean="0"/>
                  <a:t>is perpendicular to both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/>
                  <a:t> </a:t>
                </a:r>
                <a:r>
                  <a:rPr lang="en-US" noProof="0" dirty="0" smtClean="0"/>
                  <a:t>and</a:t>
                </a:r>
                <a:r>
                  <a:rPr lang="bg-BG" noProof="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OB</m:t>
                        </m:r>
                      </m:e>
                    </m:acc>
                  </m:oMath>
                </a14:m>
                <a:r>
                  <a:rPr lang="en-US" noProof="0" dirty="0" smtClean="0"/>
                  <a:t>, and is also with unit length</a:t>
                </a:r>
                <a:endParaRPr lang="bg-BG" noProof="0" dirty="0"/>
              </a:p>
              <a:p>
                <a:pPr lvl="1"/>
                <a:endParaRPr lang="bg-BG" noProof="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 r="-185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553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flipH="1">
            <a:off x="3868883" y="3595818"/>
            <a:ext cx="1152232" cy="1079029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noProof="0" dirty="0" smtClean="0"/>
                  <a:t>Solution</a:t>
                </a:r>
                <a:endParaRPr lang="bg-BG" noProof="0" dirty="0" smtClean="0"/>
              </a:p>
              <a:p>
                <a:pPr lvl="1"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/>
                  <a:t> </a:t>
                </a:r>
                <a:r>
                  <a:rPr lang="en-US" noProof="0" dirty="0" smtClean="0"/>
                  <a:t>and</a:t>
                </a:r>
                <a:r>
                  <a:rPr lang="bg-BG" noProof="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OB</m:t>
                        </m:r>
                      </m:e>
                    </m:acc>
                  </m:oMath>
                </a14:m>
                <a:r>
                  <a:rPr lang="bg-BG" altLang="bg-BG" noProof="0" dirty="0" smtClean="0"/>
                  <a:t> </a:t>
                </a:r>
                <a:r>
                  <a:rPr lang="en-US" altLang="bg-BG" noProof="0" dirty="0" smtClean="0"/>
                  <a:t>are perpendicular is their scalar product is 0</a:t>
                </a:r>
              </a:p>
              <a:p>
                <a:pPr lvl="1">
                  <a:defRPr/>
                </a:pPr>
                <a:r>
                  <a:rPr lang="en-US" altLang="bg-BG" dirty="0" smtClean="0"/>
                  <a:t>Their vector product give a vector that is perpendicular to both of them</a:t>
                </a:r>
                <a:endParaRPr lang="bg-BG" altLang="bg-BG" noProof="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 r="-28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Arc 68"/>
          <p:cNvSpPr/>
          <p:nvPr/>
        </p:nvSpPr>
        <p:spPr>
          <a:xfrm>
            <a:off x="4378108" y="3369890"/>
            <a:ext cx="314701" cy="478988"/>
          </a:xfrm>
          <a:prstGeom prst="arc">
            <a:avLst>
              <a:gd name="adj1" fmla="val 15752640"/>
              <a:gd name="adj2" fmla="val 19688109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4380423" y="2679916"/>
            <a:ext cx="157742" cy="893786"/>
          </a:xfrm>
          <a:prstGeom prst="straightConnector1">
            <a:avLst/>
          </a:prstGeom>
          <a:ln w="25400" cap="sq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359977" y="2573710"/>
            <a:ext cx="21276" cy="117238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rallelogram 49"/>
          <p:cNvSpPr/>
          <p:nvPr/>
        </p:nvSpPr>
        <p:spPr>
          <a:xfrm>
            <a:off x="4359641" y="2576231"/>
            <a:ext cx="181831" cy="1462248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35103"/>
              <a:gd name="connsiteY0" fmla="*/ 2036413 h 2471353"/>
              <a:gd name="connsiteX1" fmla="*/ 0 w 535103"/>
              <a:gd name="connsiteY1" fmla="*/ 0 h 2471353"/>
              <a:gd name="connsiteX2" fmla="*/ 528155 w 535103"/>
              <a:gd name="connsiteY2" fmla="*/ 1665698 h 2471353"/>
              <a:gd name="connsiteX3" fmla="*/ 535103 w 535103"/>
              <a:gd name="connsiteY3" fmla="*/ 2471353 h 2471353"/>
              <a:gd name="connsiteX4" fmla="*/ 61200 w 535103"/>
              <a:gd name="connsiteY4" fmla="*/ 2036413 h 247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103" h="2471353">
                <a:moveTo>
                  <a:pt x="61200" y="2036413"/>
                </a:moveTo>
                <a:lnTo>
                  <a:pt x="0" y="0"/>
                </a:lnTo>
                <a:lnTo>
                  <a:pt x="528155" y="1665698"/>
                </a:lnTo>
                <a:lnTo>
                  <a:pt x="535103" y="2471353"/>
                </a:lnTo>
                <a:lnTo>
                  <a:pt x="61200" y="2036413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538163" y="2205994"/>
            <a:ext cx="7092" cy="1824333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30865" y="4030328"/>
            <a:ext cx="2301957" cy="11748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545255" y="3105325"/>
            <a:ext cx="930372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057056" y="3105326"/>
            <a:ext cx="484653" cy="40586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475627" y="3105326"/>
            <a:ext cx="0" cy="9367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057056" y="3511194"/>
            <a:ext cx="0" cy="9367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hevron 47"/>
          <p:cNvSpPr/>
          <p:nvPr/>
        </p:nvSpPr>
        <p:spPr>
          <a:xfrm>
            <a:off x="3685724" y="331502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5507526" y="291196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4117651" y="3778698"/>
            <a:ext cx="263602" cy="22181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4279176" y="249580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8" name="Arc 77"/>
          <p:cNvSpPr/>
          <p:nvPr/>
        </p:nvSpPr>
        <p:spPr>
          <a:xfrm>
            <a:off x="4299381" y="3308260"/>
            <a:ext cx="486082" cy="549555"/>
          </a:xfrm>
          <a:prstGeom prst="arc">
            <a:avLst>
              <a:gd name="adj1" fmla="val 11447797"/>
              <a:gd name="adj2" fmla="val 15518563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9" name="Chevron 78"/>
          <p:cNvSpPr/>
          <p:nvPr/>
        </p:nvSpPr>
        <p:spPr>
          <a:xfrm>
            <a:off x="3965617" y="222148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5" name="Parallelogram 49"/>
          <p:cNvSpPr/>
          <p:nvPr/>
        </p:nvSpPr>
        <p:spPr>
          <a:xfrm>
            <a:off x="4541838" y="3110298"/>
            <a:ext cx="933116" cy="930939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28155 w 5110766"/>
              <a:gd name="connsiteY2" fmla="*/ 1665698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103818 w 5110766"/>
              <a:gd name="connsiteY2" fmla="*/ 1088416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2396149 w 5110766"/>
              <a:gd name="connsiteY0" fmla="*/ 2661801 h 2661801"/>
              <a:gd name="connsiteX1" fmla="*/ 0 w 5110766"/>
              <a:gd name="connsiteY1" fmla="*/ 0 h 2661801"/>
              <a:gd name="connsiteX2" fmla="*/ 5103818 w 5110766"/>
              <a:gd name="connsiteY2" fmla="*/ 1088416 h 2661801"/>
              <a:gd name="connsiteX3" fmla="*/ 5110766 w 5110766"/>
              <a:gd name="connsiteY3" fmla="*/ 2651753 h 2661801"/>
              <a:gd name="connsiteX4" fmla="*/ 2396149 w 5110766"/>
              <a:gd name="connsiteY4" fmla="*/ 2661801 h 2661801"/>
              <a:gd name="connsiteX0" fmla="*/ 29787 w 2744404"/>
              <a:gd name="connsiteY0" fmla="*/ 1573385 h 1573385"/>
              <a:gd name="connsiteX1" fmla="*/ 0 w 2744404"/>
              <a:gd name="connsiteY1" fmla="*/ 823832 h 1573385"/>
              <a:gd name="connsiteX2" fmla="*/ 2737456 w 2744404"/>
              <a:gd name="connsiteY2" fmla="*/ 0 h 1573385"/>
              <a:gd name="connsiteX3" fmla="*/ 2744404 w 2744404"/>
              <a:gd name="connsiteY3" fmla="*/ 1563337 h 1573385"/>
              <a:gd name="connsiteX4" fmla="*/ 29787 w 2744404"/>
              <a:gd name="connsiteY4" fmla="*/ 1573385 h 1573385"/>
              <a:gd name="connsiteX0" fmla="*/ 0 w 2746028"/>
              <a:gd name="connsiteY0" fmla="*/ 1573385 h 1573385"/>
              <a:gd name="connsiteX1" fmla="*/ 1624 w 2746028"/>
              <a:gd name="connsiteY1" fmla="*/ 823832 h 1573385"/>
              <a:gd name="connsiteX2" fmla="*/ 2739080 w 2746028"/>
              <a:gd name="connsiteY2" fmla="*/ 0 h 1573385"/>
              <a:gd name="connsiteX3" fmla="*/ 2746028 w 2746028"/>
              <a:gd name="connsiteY3" fmla="*/ 1563337 h 1573385"/>
              <a:gd name="connsiteX4" fmla="*/ 0 w 2746028"/>
              <a:gd name="connsiteY4" fmla="*/ 1573385 h 157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028" h="1573385">
                <a:moveTo>
                  <a:pt x="0" y="1573385"/>
                </a:moveTo>
                <a:cubicBezTo>
                  <a:pt x="541" y="1323534"/>
                  <a:pt x="1083" y="1073683"/>
                  <a:pt x="1624" y="823832"/>
                </a:cubicBezTo>
                <a:lnTo>
                  <a:pt x="2739080" y="0"/>
                </a:lnTo>
                <a:lnTo>
                  <a:pt x="2746028" y="1563337"/>
                </a:lnTo>
                <a:lnTo>
                  <a:pt x="0" y="157338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0196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6" name="Parallelogram 49"/>
          <p:cNvSpPr/>
          <p:nvPr/>
        </p:nvSpPr>
        <p:spPr>
          <a:xfrm>
            <a:off x="4046888" y="3491118"/>
            <a:ext cx="498494" cy="547847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28155 w 5110766"/>
              <a:gd name="connsiteY2" fmla="*/ 1665698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103818 w 5110766"/>
              <a:gd name="connsiteY2" fmla="*/ 1088416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2396149 w 5110766"/>
              <a:gd name="connsiteY0" fmla="*/ 2661801 h 2661801"/>
              <a:gd name="connsiteX1" fmla="*/ 0 w 5110766"/>
              <a:gd name="connsiteY1" fmla="*/ 0 h 2661801"/>
              <a:gd name="connsiteX2" fmla="*/ 5103818 w 5110766"/>
              <a:gd name="connsiteY2" fmla="*/ 1088416 h 2661801"/>
              <a:gd name="connsiteX3" fmla="*/ 5110766 w 5110766"/>
              <a:gd name="connsiteY3" fmla="*/ 2651753 h 2661801"/>
              <a:gd name="connsiteX4" fmla="*/ 2396149 w 5110766"/>
              <a:gd name="connsiteY4" fmla="*/ 2661801 h 2661801"/>
              <a:gd name="connsiteX0" fmla="*/ 29787 w 2744404"/>
              <a:gd name="connsiteY0" fmla="*/ 1573385 h 1573385"/>
              <a:gd name="connsiteX1" fmla="*/ 0 w 2744404"/>
              <a:gd name="connsiteY1" fmla="*/ 823832 h 1573385"/>
              <a:gd name="connsiteX2" fmla="*/ 2737456 w 2744404"/>
              <a:gd name="connsiteY2" fmla="*/ 0 h 1573385"/>
              <a:gd name="connsiteX3" fmla="*/ 2744404 w 2744404"/>
              <a:gd name="connsiteY3" fmla="*/ 1563337 h 1573385"/>
              <a:gd name="connsiteX4" fmla="*/ 29787 w 2744404"/>
              <a:gd name="connsiteY4" fmla="*/ 1573385 h 1573385"/>
              <a:gd name="connsiteX0" fmla="*/ 0 w 2746028"/>
              <a:gd name="connsiteY0" fmla="*/ 1573385 h 1573385"/>
              <a:gd name="connsiteX1" fmla="*/ 1624 w 2746028"/>
              <a:gd name="connsiteY1" fmla="*/ 823832 h 1573385"/>
              <a:gd name="connsiteX2" fmla="*/ 2739080 w 2746028"/>
              <a:gd name="connsiteY2" fmla="*/ 0 h 1573385"/>
              <a:gd name="connsiteX3" fmla="*/ 2746028 w 2746028"/>
              <a:gd name="connsiteY3" fmla="*/ 1563337 h 1573385"/>
              <a:gd name="connsiteX4" fmla="*/ 0 w 2746028"/>
              <a:gd name="connsiteY4" fmla="*/ 1573385 h 1573385"/>
              <a:gd name="connsiteX0" fmla="*/ 0 w 2739080"/>
              <a:gd name="connsiteY0" fmla="*/ 1573385 h 2315007"/>
              <a:gd name="connsiteX1" fmla="*/ 1624 w 2739080"/>
              <a:gd name="connsiteY1" fmla="*/ 823832 h 2315007"/>
              <a:gd name="connsiteX2" fmla="*/ 2739080 w 2739080"/>
              <a:gd name="connsiteY2" fmla="*/ 0 h 2315007"/>
              <a:gd name="connsiteX3" fmla="*/ 1856025 w 2739080"/>
              <a:gd name="connsiteY3" fmla="*/ 2315007 h 2315007"/>
              <a:gd name="connsiteX4" fmla="*/ 0 w 2739080"/>
              <a:gd name="connsiteY4" fmla="*/ 1573385 h 2315007"/>
              <a:gd name="connsiteX0" fmla="*/ 417201 w 2737456"/>
              <a:gd name="connsiteY0" fmla="*/ 2313028 h 2315007"/>
              <a:gd name="connsiteX1" fmla="*/ 0 w 2737456"/>
              <a:gd name="connsiteY1" fmla="*/ 823832 h 2315007"/>
              <a:gd name="connsiteX2" fmla="*/ 2737456 w 2737456"/>
              <a:gd name="connsiteY2" fmla="*/ 0 h 2315007"/>
              <a:gd name="connsiteX3" fmla="*/ 1854401 w 2737456"/>
              <a:gd name="connsiteY3" fmla="*/ 2315007 h 2315007"/>
              <a:gd name="connsiteX4" fmla="*/ 417201 w 2737456"/>
              <a:gd name="connsiteY4" fmla="*/ 2313028 h 2315007"/>
              <a:gd name="connsiteX0" fmla="*/ 417201 w 1854401"/>
              <a:gd name="connsiteY0" fmla="*/ 1489196 h 1491175"/>
              <a:gd name="connsiteX1" fmla="*/ 0 w 1854401"/>
              <a:gd name="connsiteY1" fmla="*/ 0 h 1491175"/>
              <a:gd name="connsiteX2" fmla="*/ 1826512 w 1854401"/>
              <a:gd name="connsiteY2" fmla="*/ 715587 h 1491175"/>
              <a:gd name="connsiteX3" fmla="*/ 1854401 w 1854401"/>
              <a:gd name="connsiteY3" fmla="*/ 1491175 h 1491175"/>
              <a:gd name="connsiteX4" fmla="*/ 417201 w 1854401"/>
              <a:gd name="connsiteY4" fmla="*/ 1489196 h 1491175"/>
              <a:gd name="connsiteX0" fmla="*/ 29797 w 1466997"/>
              <a:gd name="connsiteY0" fmla="*/ 923940 h 925919"/>
              <a:gd name="connsiteX1" fmla="*/ 9 w 1466997"/>
              <a:gd name="connsiteY1" fmla="*/ 0 h 925919"/>
              <a:gd name="connsiteX2" fmla="*/ 1439108 w 1466997"/>
              <a:gd name="connsiteY2" fmla="*/ 150331 h 925919"/>
              <a:gd name="connsiteX3" fmla="*/ 1466997 w 1466997"/>
              <a:gd name="connsiteY3" fmla="*/ 925919 h 925919"/>
              <a:gd name="connsiteX4" fmla="*/ 29797 w 1466997"/>
              <a:gd name="connsiteY4" fmla="*/ 923940 h 92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997" h="925919">
                <a:moveTo>
                  <a:pt x="29797" y="923940"/>
                </a:moveTo>
                <a:cubicBezTo>
                  <a:pt x="30338" y="674089"/>
                  <a:pt x="-532" y="249851"/>
                  <a:pt x="9" y="0"/>
                </a:cubicBezTo>
                <a:lnTo>
                  <a:pt x="1439108" y="150331"/>
                </a:lnTo>
                <a:lnTo>
                  <a:pt x="1466997" y="925919"/>
                </a:lnTo>
                <a:lnTo>
                  <a:pt x="29797" y="92394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0196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4147775" y="3512135"/>
            <a:ext cx="390390" cy="61567"/>
          </a:xfrm>
          <a:prstGeom prst="straightConnector1">
            <a:avLst/>
          </a:prstGeom>
          <a:solidFill>
            <a:schemeClr val="accent1">
              <a:lumMod val="75000"/>
            </a:schemeClr>
          </a:solidFill>
          <a:ln w="38100">
            <a:headEnd type="none" w="med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/>
          <p:cNvSpPr/>
          <p:nvPr/>
        </p:nvSpPr>
        <p:spPr>
          <a:xfrm>
            <a:off x="3965617" y="340646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4545255" y="3145808"/>
            <a:ext cx="850395" cy="450014"/>
          </a:xfrm>
          <a:prstGeom prst="straightConnector1">
            <a:avLst/>
          </a:prstGeom>
          <a:solidFill>
            <a:schemeClr val="accent1">
              <a:lumMod val="75000"/>
            </a:schemeClr>
          </a:solidFill>
          <a:ln w="38100">
            <a:headEnd type="none" w="med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Oval 46"/>
          <p:cNvSpPr/>
          <p:nvPr/>
        </p:nvSpPr>
        <p:spPr>
          <a:xfrm>
            <a:off x="5382368" y="300743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Oval 55"/>
          <p:cNvSpPr/>
          <p:nvPr/>
        </p:nvSpPr>
        <p:spPr>
          <a:xfrm>
            <a:off x="4446724" y="348226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4381253" y="3762310"/>
            <a:ext cx="443910" cy="1638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hevron 57"/>
          <p:cNvSpPr/>
          <p:nvPr/>
        </p:nvSpPr>
        <p:spPr>
          <a:xfrm>
            <a:off x="4545255" y="349205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34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9485</TotalTime>
  <Words>1169</Words>
  <Application>Microsoft Office PowerPoint</Application>
  <PresentationFormat>On-screen Show (16:9)</PresentationFormat>
  <Paragraphs>294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Points and lines</vt:lpstr>
      <vt:lpstr>Common properties</vt:lpstr>
      <vt:lpstr>Coordinates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Point</vt:lpstr>
      <vt:lpstr>Point in Suica</vt:lpstr>
      <vt:lpstr>PowerPoint Presentation</vt:lpstr>
      <vt:lpstr>PowerPoint Presentation</vt:lpstr>
      <vt:lpstr>Properties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 with points</vt:lpstr>
      <vt:lpstr>Example №1</vt:lpstr>
      <vt:lpstr>PowerPoint Presentation</vt:lpstr>
      <vt:lpstr>PowerPoint Presentation</vt:lpstr>
      <vt:lpstr>Example №2</vt:lpstr>
      <vt:lpstr>PowerPoint Presentation</vt:lpstr>
      <vt:lpstr>PowerPoint Presentation</vt:lpstr>
      <vt:lpstr>PowerPoint Presentation</vt:lpstr>
      <vt:lpstr>PowerPoint Presentation</vt:lpstr>
      <vt:lpstr>Example №3</vt:lpstr>
      <vt:lpstr>PowerPoint Presentation</vt:lpstr>
      <vt:lpstr>PowerPoint Presentation</vt:lpstr>
      <vt:lpstr>PowerPoint Presentation</vt:lpstr>
      <vt:lpstr>Line, ray, segment</vt:lpstr>
      <vt:lpstr>Line in Suica</vt:lpstr>
      <vt:lpstr>PowerPoint Presentation</vt:lpstr>
      <vt:lpstr>PowerPoint Presentation</vt:lpstr>
      <vt:lpstr>Properties</vt:lpstr>
      <vt:lpstr>Ray in Suica</vt:lpstr>
      <vt:lpstr>PowerPoint Presentation</vt:lpstr>
      <vt:lpstr>PowerPoint Presentation</vt:lpstr>
      <vt:lpstr>Segment in Suica</vt:lpstr>
      <vt:lpstr>PowerPoint Presentation</vt:lpstr>
      <vt:lpstr>PowerPoint Presentation</vt:lpstr>
      <vt:lpstr>PowerPoint Presentation</vt:lpstr>
      <vt:lpstr>PowerPoint Presentation</vt:lpstr>
      <vt:lpstr>Summary</vt:lpstr>
      <vt:lpstr>Graphical properties</vt:lpstr>
      <vt:lpstr>PowerPoint Presentation</vt:lpstr>
      <vt:lpstr>Graphical objects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SUICA-09</dc:title>
  <dc:creator>Pavel Boytchev</dc:creator>
  <cp:lastModifiedBy>Anon</cp:lastModifiedBy>
  <cp:revision>387</cp:revision>
  <dcterms:created xsi:type="dcterms:W3CDTF">2015-02-10T15:00:35Z</dcterms:created>
  <dcterms:modified xsi:type="dcterms:W3CDTF">2020-04-02T09:20:33Z</dcterms:modified>
</cp:coreProperties>
</file>