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322" r:id="rId4"/>
    <p:sldId id="321" r:id="rId5"/>
    <p:sldId id="333" r:id="rId6"/>
    <p:sldId id="334" r:id="rId7"/>
    <p:sldId id="335" r:id="rId8"/>
    <p:sldId id="337" r:id="rId9"/>
    <p:sldId id="336" r:id="rId10"/>
    <p:sldId id="327" r:id="rId11"/>
    <p:sldId id="323" r:id="rId12"/>
    <p:sldId id="338" r:id="rId13"/>
    <p:sldId id="339" r:id="rId14"/>
    <p:sldId id="343" r:id="rId15"/>
    <p:sldId id="340" r:id="rId16"/>
    <p:sldId id="342" r:id="rId17"/>
    <p:sldId id="341" r:id="rId18"/>
    <p:sldId id="328" r:id="rId19"/>
    <p:sldId id="329" r:id="rId20"/>
    <p:sldId id="348" r:id="rId21"/>
    <p:sldId id="350" r:id="rId22"/>
    <p:sldId id="351" r:id="rId23"/>
    <p:sldId id="352" r:id="rId24"/>
    <p:sldId id="353" r:id="rId25"/>
    <p:sldId id="349" r:id="rId26"/>
    <p:sldId id="364" r:id="rId27"/>
    <p:sldId id="344" r:id="rId28"/>
    <p:sldId id="345" r:id="rId29"/>
    <p:sldId id="355" r:id="rId30"/>
    <p:sldId id="354" r:id="rId31"/>
    <p:sldId id="346" r:id="rId32"/>
    <p:sldId id="347" r:id="rId33"/>
    <p:sldId id="324" r:id="rId34"/>
    <p:sldId id="356" r:id="rId35"/>
    <p:sldId id="357" r:id="rId36"/>
    <p:sldId id="358" r:id="rId37"/>
    <p:sldId id="325" r:id="rId38"/>
    <p:sldId id="359" r:id="rId39"/>
    <p:sldId id="360" r:id="rId40"/>
    <p:sldId id="361" r:id="rId41"/>
    <p:sldId id="326" r:id="rId42"/>
    <p:sldId id="362" r:id="rId43"/>
    <p:sldId id="363" r:id="rId44"/>
    <p:sldId id="365" r:id="rId45"/>
    <p:sldId id="366" r:id="rId46"/>
    <p:sldId id="367" r:id="rId47"/>
    <p:sldId id="330" r:id="rId48"/>
    <p:sldId id="368" r:id="rId49"/>
    <p:sldId id="369" r:id="rId50"/>
    <p:sldId id="331" r:id="rId51"/>
    <p:sldId id="370" r:id="rId52"/>
    <p:sldId id="371" r:id="rId53"/>
    <p:sldId id="374" r:id="rId54"/>
    <p:sldId id="373" r:id="rId55"/>
    <p:sldId id="332" r:id="rId56"/>
    <p:sldId id="375" r:id="rId57"/>
    <p:sldId id="376" r:id="rId58"/>
    <p:sldId id="372" r:id="rId59"/>
    <p:sldId id="377" r:id="rId60"/>
    <p:sldId id="378" r:id="rId61"/>
    <p:sldId id="319" r:id="rId62"/>
    <p:sldId id="320" r:id="rId6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8E8E8"/>
    <a:srgbClr val="C9C9C9"/>
    <a:srgbClr val="C0C0C0"/>
    <a:srgbClr val="B2B2B2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3962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137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4693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61137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Initialization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Copying%201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5%20Copying%202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Inserting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urces/Example%2007%20Deleting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Sum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Average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Min%20Max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Linear%20search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Linear%20multisearch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Linear%20multisearch.html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4%20Byte%20sort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5%20Byte%20sort%202.html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6%20Insert%20sort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7%20Bubble%20sort.html" TargetMode="External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8%20Selection%20sort.html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1%20Max%20week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2%20Max%20month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 </a:t>
            </a:r>
            <a:r>
              <a:rPr lang="en-US" dirty="0"/>
              <a:t>(</a:t>
            </a:r>
            <a:r>
              <a:rPr lang="bg-BG" dirty="0"/>
              <a:t>част </a:t>
            </a:r>
            <a:r>
              <a:rPr lang="en-US" dirty="0" smtClean="0"/>
              <a:t>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Традиционни масиви</a:t>
            </a:r>
          </a:p>
          <a:p>
            <a:pPr lvl="1"/>
            <a:r>
              <a:rPr lang="bg-BG" dirty="0" smtClean="0"/>
              <a:t>Всички елементи са с еднакъв тип и размер</a:t>
            </a:r>
          </a:p>
          <a:p>
            <a:pPr lvl="1"/>
            <a:r>
              <a:rPr lang="bg-BG" dirty="0" smtClean="0"/>
              <a:t>Броят елементи е фиксиран и известен</a:t>
            </a:r>
          </a:p>
          <a:p>
            <a:pPr lvl="1"/>
            <a:r>
              <a:rPr lang="bg-BG" dirty="0" smtClean="0"/>
              <a:t>Индексите са последователни числа</a:t>
            </a:r>
          </a:p>
          <a:p>
            <a:r>
              <a:rPr lang="bg-BG" dirty="0" smtClean="0"/>
              <a:t>Нетрадиционни масиви</a:t>
            </a:r>
          </a:p>
          <a:p>
            <a:pPr lvl="1"/>
            <a:r>
              <a:rPr lang="bg-BG" dirty="0" smtClean="0"/>
              <a:t>Хетерогенни – елементи от различни типове</a:t>
            </a:r>
          </a:p>
          <a:p>
            <a:pPr lvl="1"/>
            <a:r>
              <a:rPr lang="bg-BG" dirty="0" smtClean="0"/>
              <a:t>Динамични – могат да се добавят (и премахват) елементи в процеса на работа</a:t>
            </a:r>
          </a:p>
          <a:p>
            <a:pPr lvl="1"/>
            <a:r>
              <a:rPr lang="bg-BG" dirty="0" smtClean="0"/>
              <a:t>Асоциативни – индексите не са последователни числа или дори не са числа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90157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Физическа 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Традиционен масив</a:t>
                </a:r>
              </a:p>
              <a:p>
                <a:pPr lvl="1"/>
                <a:r>
                  <a:rPr lang="bg-BG" dirty="0" smtClean="0"/>
                  <a:t>Размер на елемент – 1, 2, 4, 8, … байта</a:t>
                </a:r>
              </a:p>
              <a:p>
                <a:pPr lvl="1"/>
                <a:r>
                  <a:rPr lang="bg-BG" dirty="0" smtClean="0"/>
                  <a:t>Начален индекс 0 – удобен за пресмятане на адреси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 масив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 първият елемент е 0-вият,</a:t>
                </a:r>
                <a:br>
                  <a:rPr lang="bg-BG" dirty="0" smtClean="0"/>
                </a:br>
                <a:r>
                  <a:rPr lang="bg-BG" dirty="0" smtClean="0"/>
                  <a:t>а последният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вият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4 Arrays (part I)\Lecture\Figures\array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16910"/>
            <a:ext cx="6962776" cy="51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171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Адреси на елементите</a:t>
                </a:r>
              </a:p>
              <a:p>
                <a:pPr lvl="1"/>
                <a:r>
                  <a:rPr lang="bg-BG" dirty="0"/>
                  <a:t>От адреса на масива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</m:oMath>
                </a14:m>
                <a:r>
                  <a:rPr lang="bg-BG" dirty="0"/>
                  <a:t>, големината на елемент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</m:oMath>
                </a14:m>
                <a:r>
                  <a:rPr lang="bg-BG" dirty="0"/>
                  <a:t> и индекса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намираме адреса на елемента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𝐸𝑖</m:t>
                    </m:r>
                  </m:oMath>
                </a14:m>
                <a:endParaRPr lang="bg-BG" dirty="0"/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Масив е на адрес 832</a:t>
                </a:r>
              </a:p>
              <a:p>
                <a:pPr lvl="1"/>
                <a:r>
                  <a:rPr lang="bg-BG" dirty="0" smtClean="0"/>
                  <a:t>Всеки елемент е голям 4 байта</a:t>
                </a:r>
              </a:p>
              <a:p>
                <a:pPr lvl="1"/>
                <a:r>
                  <a:rPr lang="bg-BG" dirty="0" smtClean="0"/>
                  <a:t>Къде в паметта започва третият елемент?</a:t>
                </a:r>
              </a:p>
              <a:p>
                <a:pPr lvl="1"/>
                <a:r>
                  <a:rPr lang="bg-BG" dirty="0" smtClean="0"/>
                  <a:t>Индексът му е 2 и започва от </a:t>
                </a:r>
                <a:r>
                  <a:rPr lang="bg-BG" dirty="0"/>
                  <a:t>840-тия </a:t>
                </a:r>
                <a:r>
                  <a:rPr lang="bg-BG" dirty="0" smtClean="0"/>
                  <a:t>байт (832+4*2)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Pavel\Courses\Materials\Course.ALG 2019\Alg-04 Arrays (part I)\Lecture\Figures\array-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"/>
          <a:stretch/>
        </p:blipFill>
        <p:spPr bwMode="auto">
          <a:xfrm>
            <a:off x="874486" y="4419600"/>
            <a:ext cx="7355114" cy="127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898479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Още за адресите</a:t>
                </a:r>
              </a:p>
              <a:p>
                <a:pPr lvl="1"/>
                <a:r>
                  <a:rPr lang="bg-BG" dirty="0" smtClean="0"/>
                  <a:t>Рядко се налага да работим пряко с тях</a:t>
                </a:r>
              </a:p>
              <a:p>
                <a:pPr lvl="1"/>
                <a:r>
                  <a:rPr lang="bg-BG" dirty="0" smtClean="0"/>
                  <a:t>Пресмятанията се извършват от транслаторите</a:t>
                </a:r>
              </a:p>
              <a:p>
                <a:pPr lvl="1"/>
                <a:r>
                  <a:rPr lang="bg-BG" dirty="0" smtClean="0"/>
                  <a:t>Използват се за защита – да не можем да поискаме елемент преди първия и след последния</a:t>
                </a:r>
              </a:p>
              <a:p>
                <a:pPr lvl="1"/>
                <a:r>
                  <a:rPr lang="bg-BG" dirty="0" smtClean="0"/>
                  <a:t>Най-честа грешка – в масив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 да работим с елемент с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r>
                  <a:rPr lang="bg-BG" dirty="0"/>
                  <a:t>З</a:t>
                </a:r>
                <a:r>
                  <a:rPr lang="bg-BG" dirty="0" smtClean="0"/>
                  <a:t>ащо е грешка?</a:t>
                </a:r>
              </a:p>
              <a:p>
                <a:pPr lvl="1"/>
                <a:r>
                  <a:rPr lang="bg-BG" dirty="0" smtClean="0"/>
                  <a:t>Защото последния елемент е с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мястото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извън масива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980934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Отбелязване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Масивът като цяло</a:t>
                </a:r>
              </a:p>
              <a:p>
                <a:pPr lvl="1"/>
                <a:r>
                  <a:rPr lang="bg-BG" dirty="0" smtClean="0"/>
                  <a:t>Отбелязва се като останалите променливи</a:t>
                </a:r>
              </a:p>
              <a:p>
                <a:pPr lvl="1"/>
                <a:r>
                  <a:rPr lang="bg-BG" dirty="0" smtClean="0"/>
                  <a:t>Примерно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масива</a:t>
                </a:r>
              </a:p>
              <a:p>
                <a:pPr lvl="1"/>
                <a:r>
                  <a:rPr lang="bg-BG" dirty="0" smtClean="0"/>
                  <a:t>Отбелязва се с квадратни скоби</a:t>
                </a:r>
              </a:p>
              <a:p>
                <a:pPr lvl="1"/>
                <a:r>
                  <a:rPr lang="bg-BG" dirty="0" smtClean="0"/>
                  <a:t>Примерно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 някои езици се ползват кръгли скоби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или точка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245600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7930810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Базови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Базови операции с масиви</a:t>
            </a:r>
          </a:p>
          <a:p>
            <a:pPr lvl="1"/>
            <a:r>
              <a:rPr lang="bg-BG" dirty="0" smtClean="0"/>
              <a:t>Инициализиране</a:t>
            </a:r>
          </a:p>
          <a:p>
            <a:pPr lvl="1"/>
            <a:r>
              <a:rPr lang="bg-BG" dirty="0" smtClean="0"/>
              <a:t>Копиране, вмъкване, изтриване</a:t>
            </a:r>
          </a:p>
          <a:p>
            <a:pPr lvl="1"/>
            <a:r>
              <a:rPr lang="bg-BG" dirty="0" smtClean="0"/>
              <a:t>Сумиране и средна стойност</a:t>
            </a:r>
          </a:p>
          <a:p>
            <a:pPr lvl="1"/>
            <a:r>
              <a:rPr lang="bg-BG" dirty="0" smtClean="0"/>
              <a:t>Намиране на максимум или минимум</a:t>
            </a:r>
          </a:p>
          <a:p>
            <a:pPr lvl="1"/>
            <a:r>
              <a:rPr lang="bg-BG" dirty="0" smtClean="0"/>
              <a:t>Търсене в масив </a:t>
            </a:r>
          </a:p>
        </p:txBody>
      </p:sp>
    </p:spTree>
    <p:extLst>
      <p:ext uri="{BB962C8B-B14F-4D97-AF65-F5344CB8AC3E}">
        <p14:creationId xmlns:p14="http://schemas.microsoft.com/office/powerpoint/2010/main" val="4041316087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Инициализиране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382000" cy="5181600"/>
              </a:xfrm>
            </p:spPr>
            <p:txBody>
              <a:bodyPr/>
              <a:lstStyle/>
              <a:p>
                <a:r>
                  <a:rPr lang="bg-BG" dirty="0" smtClean="0"/>
                  <a:t>Описание</a:t>
                </a:r>
              </a:p>
              <a:p>
                <a:pPr lvl="1"/>
                <a:r>
                  <a:rPr lang="bg-BG" dirty="0" smtClean="0"/>
                  <a:t>Всеки елемент да се има някаква начална стойност</a:t>
                </a:r>
              </a:p>
              <a:p>
                <a:pPr lvl="1"/>
                <a:r>
                  <a:rPr lang="bg-BG" dirty="0" smtClean="0"/>
                  <a:t>Нарича се </a:t>
                </a:r>
                <a:r>
                  <a:rPr lang="bg-BG" i="1" dirty="0" smtClean="0"/>
                  <a:t>инициализиране</a:t>
                </a:r>
                <a:r>
                  <a:rPr lang="bg-BG" dirty="0" smtClean="0"/>
                  <a:t> на масив</a:t>
                </a:r>
              </a:p>
              <a:p>
                <a:pPr lvl="1"/>
                <a:r>
                  <a:rPr lang="bg-BG" dirty="0" smtClean="0"/>
                  <a:t>Частен случай при стойност 0 – </a:t>
                </a:r>
                <a:r>
                  <a:rPr lang="bg-BG" i="1" dirty="0" smtClean="0"/>
                  <a:t>нулиране</a:t>
                </a:r>
                <a:r>
                  <a:rPr lang="bg-BG" dirty="0" smtClean="0"/>
                  <a:t> на масив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на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err="1" smtClean="0">
                          <a:latin typeface="Cambria Math"/>
                        </a:rPr>
                        <m:t>𝑖</m:t>
                      </m:r>
                      <m:r>
                        <a:rPr lang="en-US" i="1" dirty="0" smtClean="0">
                          <a:latin typeface="Cambria Math"/>
                        </a:rPr>
                        <m:t>] = 0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382000" cy="5181600"/>
              </a:xfrm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99783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Копиране, вмъкване, изтриване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6742864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Копиране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Външно опиране</a:t>
                </a:r>
              </a:p>
              <a:p>
                <a:pPr lvl="1"/>
                <a:r>
                  <a:rPr lang="bg-BG" dirty="0" smtClean="0"/>
                  <a:t>Копиране от един масив в друг</a:t>
                </a:r>
              </a:p>
              <a:p>
                <a:pPr lvl="1"/>
                <a:r>
                  <a:rPr lang="bg-BG" dirty="0" smtClean="0"/>
                  <a:t>Предполагаме, че имат равен брой елементи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𝑏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b="0" i="1" dirty="0" smtClean="0">
                          <a:latin typeface="Cambria Math"/>
                        </a:rPr>
                        <m:t>𝑎</m:t>
                      </m:r>
                      <m:r>
                        <a:rPr lang="en-US" b="0" i="1" dirty="0" smtClean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𝑖</m:t>
                      </m:r>
                      <m:r>
                        <a:rPr lang="en-US" b="0" i="1" dirty="0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20040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Структура от данни „масив“. Видове масиви. Физическа реализация. Отбелязване</a:t>
            </a:r>
          </a:p>
          <a:p>
            <a:r>
              <a:rPr lang="bg-BG" dirty="0" smtClean="0"/>
              <a:t>Базови операции с масиви</a:t>
            </a:r>
          </a:p>
          <a:p>
            <a:pPr lvl="1"/>
            <a:r>
              <a:rPr lang="bg-BG" dirty="0" smtClean="0"/>
              <a:t>Инициализиране. Копиране</a:t>
            </a:r>
            <a:r>
              <a:rPr lang="bg-BG" dirty="0"/>
              <a:t>, вмъкване, </a:t>
            </a:r>
            <a:r>
              <a:rPr lang="bg-BG" dirty="0" smtClean="0"/>
              <a:t>изтриване. Сумиране </a:t>
            </a:r>
            <a:r>
              <a:rPr lang="bg-BG" dirty="0"/>
              <a:t>и средна </a:t>
            </a:r>
            <a:r>
              <a:rPr lang="bg-BG" dirty="0" smtClean="0"/>
              <a:t>стойност. Намиране </a:t>
            </a:r>
            <a:r>
              <a:rPr lang="bg-BG" dirty="0"/>
              <a:t>на максимум или </a:t>
            </a:r>
            <a:r>
              <a:rPr lang="bg-BG" dirty="0" smtClean="0"/>
              <a:t>минимум. Последователно и двоично търсене.</a:t>
            </a:r>
            <a:endParaRPr lang="bg-BG" dirty="0"/>
          </a:p>
          <a:p>
            <a:r>
              <a:rPr lang="bg-BG" dirty="0" smtClean="0"/>
              <a:t>Алгоритми за сортиране на масиви</a:t>
            </a:r>
          </a:p>
          <a:p>
            <a:pPr lvl="1"/>
            <a:r>
              <a:rPr lang="bg-BG" dirty="0" smtClean="0"/>
              <a:t>Сортиране </a:t>
            </a:r>
            <a:r>
              <a:rPr lang="bg-BG" dirty="0"/>
              <a:t>на </a:t>
            </a:r>
            <a:r>
              <a:rPr lang="bg-BG" dirty="0" smtClean="0"/>
              <a:t>байтове, сортиране </a:t>
            </a:r>
            <a:r>
              <a:rPr lang="bg-BG" dirty="0"/>
              <a:t>чрез </a:t>
            </a:r>
            <a:r>
              <a:rPr lang="bg-BG" dirty="0" smtClean="0"/>
              <a:t>вмъкване, сортиране по </a:t>
            </a:r>
            <a:r>
              <a:rPr lang="bg-BG" dirty="0"/>
              <a:t>метода на </a:t>
            </a:r>
            <a:r>
              <a:rPr lang="bg-BG" dirty="0" smtClean="0"/>
              <a:t>мехурчето и сортиране </a:t>
            </a:r>
            <a:r>
              <a:rPr lang="bg-BG" dirty="0"/>
              <a:t>чрез избор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Вътрешно копиране</a:t>
                </a:r>
              </a:p>
              <a:p>
                <a:pPr lvl="1"/>
                <a:r>
                  <a:rPr lang="bg-BG" dirty="0" smtClean="0"/>
                  <a:t>Копиране от масив в друго място на същия масив</a:t>
                </a:r>
              </a:p>
              <a:p>
                <a:pPr lvl="1"/>
                <a:r>
                  <a:rPr lang="bg-BG" dirty="0" smtClean="0"/>
                  <a:t>Предполагаме, че мястото на копиране е достатъчно</a:t>
                </a:r>
              </a:p>
              <a:p>
                <a:r>
                  <a:rPr lang="bg-BG" dirty="0" smtClean="0"/>
                  <a:t>Алгоритъм</a:t>
                </a:r>
                <a:endParaRPr lang="en-US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 smtClean="0">
                    <a:solidFill>
                      <a:srgbClr val="000000"/>
                    </a:solidFill>
                  </a:rPr>
                  <a:t>k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начален индекс на копиране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m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елементи за копиране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 smtClean="0">
                    <a:solidFill>
                      <a:srgbClr val="000000"/>
                    </a:solidFill>
                  </a:rPr>
                  <a:t>p </a:t>
                </a:r>
                <a:r>
                  <a:rPr lang="en-US" dirty="0">
                    <a:solidFill>
                      <a:srgbClr val="000000"/>
                    </a:solidFill>
                  </a:rPr>
                  <a:t>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индекс, в който да копираме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𝑝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𝑘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560484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Вмъкване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Вмъкване на стойности</a:t>
            </a:r>
          </a:p>
          <a:p>
            <a:pPr lvl="1"/>
            <a:r>
              <a:rPr lang="bg-BG" dirty="0"/>
              <a:t>Изисква вътрешно копиране, за да се освободи място</a:t>
            </a:r>
          </a:p>
          <a:p>
            <a:pPr lvl="1"/>
            <a:r>
              <a:rPr lang="bg-BG" dirty="0" smtClean="0"/>
              <a:t>Преместваме не елементите, а стойностите им</a:t>
            </a:r>
          </a:p>
        </p:txBody>
      </p:sp>
      <p:pic>
        <p:nvPicPr>
          <p:cNvPr id="4101" name="Picture 5" descr="D:\Pavel\Courses\Materials\Course.ALG 2019\Alg-04 Arrays (part I)\Lecture\Figures\array-cop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53026"/>
            <a:ext cx="7315200" cy="209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445857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вмъкването</a:t>
            </a:r>
          </a:p>
          <a:p>
            <a:pPr lvl="1"/>
            <a:r>
              <a:rPr lang="bg-BG" dirty="0"/>
              <a:t>Част от данните в масива ще бъдат пожертвани</a:t>
            </a:r>
          </a:p>
        </p:txBody>
      </p:sp>
      <p:pic>
        <p:nvPicPr>
          <p:cNvPr id="5122" name="Picture 2" descr="D:\Pavel\Courses\Materials\Course.ALG 2019\Alg-04 Arrays (part I)\Lecture\Figures\array-copy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447800"/>
            <a:ext cx="8915400" cy="367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962799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Изтриване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Изтриване на стойности</a:t>
            </a:r>
          </a:p>
          <a:p>
            <a:pPr lvl="1"/>
            <a:r>
              <a:rPr lang="bg-BG" dirty="0"/>
              <a:t>Изисква вътрешно копиране, за да се </a:t>
            </a:r>
            <a:r>
              <a:rPr lang="bg-BG" dirty="0" smtClean="0"/>
              <a:t>заеме място с изтрити стойности</a:t>
            </a:r>
          </a:p>
          <a:p>
            <a:pPr lvl="1"/>
            <a:r>
              <a:rPr lang="bg-BG" dirty="0" smtClean="0"/>
              <a:t>Това освобождава ново място в края на масива</a:t>
            </a:r>
          </a:p>
        </p:txBody>
      </p:sp>
      <p:pic>
        <p:nvPicPr>
          <p:cNvPr id="6146" name="Picture 2" descr="D:\Pavel\Courses\Materials\Course.ALG 2019\Alg-04 Arrays (part I)\Lecture\Figures\array-copy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429000"/>
            <a:ext cx="7315200" cy="144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03560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изтриването</a:t>
            </a:r>
          </a:p>
          <a:p>
            <a:pPr lvl="1"/>
            <a:r>
              <a:rPr lang="bg-BG" dirty="0" smtClean="0"/>
              <a:t>Новоосвободените елементи е добре да се инициализират (или да се отчита, че са свободни)</a:t>
            </a:r>
            <a:endParaRPr lang="bg-BG" dirty="0"/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7170" name="Picture 2" descr="D:\Pavel\Courses\Materials\Course.ALG 2019\Alg-04 Arrays (part I)\Lecture\Figures\array-copy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8715376" cy="304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33813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ВНИМАНИЕ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Непълни алгоритми</a:t>
            </a:r>
          </a:p>
          <a:p>
            <a:pPr lvl="1"/>
            <a:r>
              <a:rPr lang="bg-BG" dirty="0" smtClean="0"/>
              <a:t>Показаните алгоритми с вътрешно копиране не работят правилно във всички ситуации</a:t>
            </a:r>
          </a:p>
          <a:p>
            <a:pPr lvl="1"/>
            <a:r>
              <a:rPr lang="bg-BG" dirty="0" smtClean="0"/>
              <a:t>Пълните алгоритми са по-сложни</a:t>
            </a:r>
          </a:p>
          <a:p>
            <a:pPr lvl="1"/>
            <a:r>
              <a:rPr lang="bg-BG" dirty="0" smtClean="0"/>
              <a:t>Детайли за това – в упражненията към темата</a:t>
            </a:r>
          </a:p>
          <a:p>
            <a:r>
              <a:rPr lang="bg-BG" dirty="0" smtClean="0"/>
              <a:t>Други структури от данни</a:t>
            </a:r>
          </a:p>
          <a:p>
            <a:pPr lvl="1"/>
            <a:r>
              <a:rPr lang="bg-BG" dirty="0" smtClean="0"/>
              <a:t>Ако в група данни често се прави вмъкване или изтриване, може да е по-добре да не се ползва масив, а друга структура от данни (напр. списък)</a:t>
            </a:r>
          </a:p>
        </p:txBody>
      </p:sp>
    </p:spTree>
    <p:extLst>
      <p:ext uri="{BB962C8B-B14F-4D97-AF65-F5344CB8AC3E}">
        <p14:creationId xmlns:p14="http://schemas.microsoft.com/office/powerpoint/2010/main" val="2851681861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Подредба на елементи</a:t>
            </a:r>
          </a:p>
          <a:p>
            <a:pPr lvl="1"/>
            <a:r>
              <a:rPr lang="bg-BG" dirty="0" smtClean="0"/>
              <a:t>Показаните алгоритми запазват подредбата на елементите</a:t>
            </a:r>
          </a:p>
          <a:p>
            <a:pPr lvl="1"/>
            <a:r>
              <a:rPr lang="bg-BG" dirty="0" smtClean="0"/>
              <a:t>Ако това не е нужно, то вмъкването и премахването на елемент не изисква копиране на много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80415049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Сумиране и средна стойност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89607686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Сумиране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Карл Фридрих Гаус</a:t>
                </a:r>
              </a:p>
              <a:p>
                <a:pPr lvl="1"/>
                <a:r>
                  <a:rPr lang="bg-BG" dirty="0" smtClean="0"/>
                  <a:t>Като ученик получил следната задача</a:t>
                </a:r>
                <a:r>
                  <a:rPr lang="en-US" dirty="0" smtClean="0"/>
                  <a:t>: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1+2+3+4+…+99+100=?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Решил я като събрал числата в 50 двойки</a:t>
                </a:r>
                <a:r>
                  <a:rPr lang="en-US" dirty="0" smtClean="0"/>
                  <a:t>, </a:t>
                </a:r>
                <a:r>
                  <a:rPr lang="bg-BG" dirty="0" smtClean="0"/>
                  <a:t>всяка със сума 101 (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1+100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2+99</m:t>
                    </m:r>
                  </m:oMath>
                </a14:m>
                <a:r>
                  <a:rPr lang="bg-BG" dirty="0" smtClean="0"/>
                  <a:t>, </a:t>
                </a:r>
                <a:r>
                  <a:rPr lang="en-US" dirty="0" smtClean="0"/>
                  <a:t>3+98, </a:t>
                </a:r>
                <a:r>
                  <a:rPr lang="bg-BG" dirty="0" smtClean="0"/>
                  <a:t>…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50+51</m:t>
                    </m:r>
                  </m:oMath>
                </a14:m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Общата сума е 5050</a:t>
                </a:r>
              </a:p>
              <a:p>
                <a:r>
                  <a:rPr lang="bg-BG" dirty="0" smtClean="0"/>
                  <a:t>Формула</a:t>
                </a:r>
              </a:p>
              <a:p>
                <a:pPr lvl="1"/>
                <a:r>
                  <a:rPr lang="bg-BG" dirty="0" smtClean="0"/>
                  <a:t>Има и пряка формула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1+2+…+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Да направим алгоритъм за сумиране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4412268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Сумиране</a:t>
                </a:r>
              </a:p>
              <a:p>
                <a:pPr lvl="1"/>
                <a:r>
                  <a:rPr lang="bg-BG" dirty="0" smtClean="0"/>
                  <a:t>Масив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dirty="0" smtClean="0"/>
                  <a:t>Да се намери сумата им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 = 0</m:t>
                      </m:r>
                    </m:oMath>
                  </m:oMathPara>
                </a14:m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34290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53718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8482310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Средна стойност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Средна стойност</a:t>
                </a:r>
              </a:p>
              <a:p>
                <a:pPr lvl="1"/>
                <a:r>
                  <a:rPr lang="bg-BG" dirty="0" smtClean="0"/>
                  <a:t>Проверка дали </a:t>
                </a:r>
                <a:r>
                  <a:rPr lang="en-US" dirty="0" smtClean="0"/>
                  <a:t>n</a:t>
                </a:r>
                <a:r>
                  <a:rPr lang="bg-BG" dirty="0" smtClean="0"/>
                  <a:t> не е нула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 = 0</m:t>
                      </m:r>
                    </m:oMath>
                  </m:oMathPara>
                </a14:m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endParaRPr lang="bg-BG" dirty="0" smtClean="0"/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резултатът е 0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3962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71172" y="4724400"/>
            <a:ext cx="381000" cy="8382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7846791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Максимална и минимална стойност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6921366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Минимум и максимум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Общ алгоритъм</a:t>
                </a:r>
              </a:p>
              <a:p>
                <a:pPr lvl="1"/>
                <a:r>
                  <a:rPr lang="bg-BG" dirty="0" smtClean="0"/>
                  <a:t>За седмични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=7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bg-BG" dirty="0" smtClean="0"/>
                  <a:t>, месечни</a:t>
                </a:r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=31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bg-BG" dirty="0" smtClean="0"/>
                  <a:t> и годишни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=365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bg-BG" dirty="0" smtClean="0"/>
                  <a:t>температури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𝑡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𝑚𝑖𝑛</m:t>
                      </m:r>
                      <m:r>
                        <a:rPr lang="en-US" i="1" dirty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𝑚𝑎𝑥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[0]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𝑚𝑖𝑛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𝑡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𝑎𝑥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𝑡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723147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43619048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 задача на търсенето</a:t>
                </a:r>
              </a:p>
              <a:p>
                <a:pPr lvl="1"/>
                <a:r>
                  <a:rPr lang="bg-BG" dirty="0" smtClean="0"/>
                  <a:t>Да се намери индекса на елемент с дадени свойства</a:t>
                </a:r>
              </a:p>
              <a:p>
                <a:pPr lvl="1"/>
                <a:r>
                  <a:rPr lang="bg-BG" dirty="0" smtClean="0"/>
                  <a:t>Защо не самата стойност?</a:t>
                </a:r>
              </a:p>
              <a:p>
                <a:pPr lvl="2"/>
                <a:r>
                  <a:rPr lang="bg-BG" dirty="0" smtClean="0"/>
                  <a:t>От индекса имаме директен достъп до стойността</a:t>
                </a:r>
              </a:p>
              <a:p>
                <a:pPr lvl="2"/>
                <a:r>
                  <a:rPr lang="bg-BG" dirty="0" smtClean="0"/>
                  <a:t>От стойността нямаме достъп до индекса</a:t>
                </a:r>
              </a:p>
              <a:p>
                <a:pPr lvl="1"/>
                <a:r>
                  <a:rPr lang="bg-BG" dirty="0" smtClean="0"/>
                  <a:t>Ако елемент не е намерен, връща се стойност, която не може да е индекс (най-често това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)</a:t>
                </a:r>
              </a:p>
              <a:p>
                <a:r>
                  <a:rPr lang="bg-BG" dirty="0" smtClean="0"/>
                  <a:t>Какво е от помощ</a:t>
                </a:r>
              </a:p>
              <a:p>
                <a:pPr lvl="1"/>
                <a:r>
                  <a:rPr lang="bg-BG" dirty="0" smtClean="0"/>
                  <a:t>Допълнителна информация за стойностите</a:t>
                </a:r>
              </a:p>
              <a:p>
                <a:pPr lvl="1"/>
                <a:r>
                  <a:rPr lang="bg-BG" dirty="0" smtClean="0"/>
                  <a:t>Най-важната е дали те са сортирани или не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095729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търсения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Първо срещане</a:t>
            </a:r>
          </a:p>
          <a:p>
            <a:pPr lvl="1"/>
            <a:r>
              <a:rPr lang="bg-BG" dirty="0" smtClean="0"/>
              <a:t>Търси се отляво надясно до намиране на индекса на първия елемент с дадена стойност</a:t>
            </a:r>
          </a:p>
          <a:p>
            <a:r>
              <a:rPr lang="bg-BG" dirty="0" smtClean="0"/>
              <a:t>Последно срещане</a:t>
            </a:r>
          </a:p>
          <a:p>
            <a:pPr lvl="1"/>
            <a:r>
              <a:rPr lang="bg-BG" dirty="0" smtClean="0"/>
              <a:t>Търси се отдясно наляво</a:t>
            </a:r>
          </a:p>
          <a:p>
            <a:r>
              <a:rPr lang="bg-BG" dirty="0" smtClean="0"/>
              <a:t>Всички срещания</a:t>
            </a:r>
          </a:p>
          <a:p>
            <a:pPr lvl="1"/>
            <a:r>
              <a:rPr lang="bg-BG" dirty="0" smtClean="0"/>
              <a:t>Търсят се индексите на всички елементи с дадени стойности, като резултатът е масив от индекси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20764777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Търсеща функция</a:t>
            </a:r>
          </a:p>
          <a:p>
            <a:pPr lvl="1"/>
            <a:r>
              <a:rPr lang="bg-BG" dirty="0" smtClean="0"/>
              <a:t>Определя дали дадена стойност е търсената</a:t>
            </a:r>
          </a:p>
          <a:p>
            <a:pPr lvl="1"/>
            <a:r>
              <a:rPr lang="bg-BG" dirty="0" smtClean="0"/>
              <a:t>Най-често това е равенство – т.е. търси се стойност, равна на дадена стойност</a:t>
            </a:r>
          </a:p>
          <a:p>
            <a:r>
              <a:rPr lang="bg-BG" dirty="0" smtClean="0"/>
              <a:t>Други варианти</a:t>
            </a:r>
          </a:p>
          <a:p>
            <a:pPr lvl="1"/>
            <a:r>
              <a:rPr lang="bg-BG" dirty="0"/>
              <a:t>Т</a:t>
            </a:r>
            <a:r>
              <a:rPr lang="bg-BG" dirty="0" smtClean="0"/>
              <a:t>ърси се</a:t>
            </a:r>
            <a:r>
              <a:rPr lang="en-US" dirty="0" smtClean="0"/>
              <a:t> </a:t>
            </a:r>
            <a:r>
              <a:rPr lang="bg-BG" dirty="0" smtClean="0"/>
              <a:t>най-голяма или най-малка стойност</a:t>
            </a:r>
          </a:p>
          <a:p>
            <a:pPr lvl="1"/>
            <a:r>
              <a:rPr lang="bg-BG" dirty="0" smtClean="0"/>
              <a:t>Търси се най-голяма разлика между съседни елементи</a:t>
            </a:r>
          </a:p>
          <a:p>
            <a:pPr lvl="1"/>
            <a:r>
              <a:rPr lang="bg-BG" dirty="0" smtClean="0"/>
              <a:t>Търси се съвпадение на поредица от стойности</a:t>
            </a:r>
          </a:p>
          <a:p>
            <a:pPr lvl="1"/>
            <a:r>
              <a:rPr lang="bg-BG" dirty="0" smtClean="0"/>
              <a:t>…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67862318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Последователно </a:t>
            </a:r>
            <a:r>
              <a:rPr lang="en-US" dirty="0" smtClean="0"/>
              <a:t>(</a:t>
            </a:r>
            <a:r>
              <a:rPr lang="bg-BG" dirty="0" smtClean="0"/>
              <a:t>линейно)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Най-основно търсене</a:t>
            </a:r>
          </a:p>
          <a:p>
            <a:pPr lvl="1"/>
            <a:r>
              <a:rPr lang="bg-BG" dirty="0" smtClean="0"/>
              <a:t>Проверява подред всички елементи</a:t>
            </a:r>
          </a:p>
          <a:p>
            <a:pPr lvl="1"/>
            <a:r>
              <a:rPr lang="bg-BG" dirty="0" smtClean="0"/>
              <a:t>Подходящо при масиви с несортирани стойности</a:t>
            </a:r>
          </a:p>
          <a:p>
            <a:r>
              <a:rPr lang="bg-BG" dirty="0" smtClean="0"/>
              <a:t>Естествена оптимизация</a:t>
            </a:r>
          </a:p>
          <a:p>
            <a:pPr lvl="1"/>
            <a:r>
              <a:rPr lang="bg-BG" dirty="0" smtClean="0"/>
              <a:t>Ако ни е нужно първото (последното) срещане, то при </a:t>
            </a:r>
            <a:r>
              <a:rPr lang="bg-BG" dirty="0"/>
              <a:t>намиране на търсената стойност се прекратява търсенето из следващите елементи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4203978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Ненамерена стойност връща резултат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 търси(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стойност)</a:t>
                </a:r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масив за претърсване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елементи в масива</a:t>
                </a: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е търсената стойност</a:t>
                </a:r>
                <a:endParaRPr lang="en-US" dirty="0" smtClean="0"/>
              </a:p>
              <a:p>
                <a:pPr marL="2235200" lvl="1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T</a:t>
                </a:r>
                <a:r>
                  <a:rPr lang="bg-BG" dirty="0" err="1" smtClean="0">
                    <a:solidFill>
                      <a:srgbClr val="0070C0"/>
                    </a:solidFill>
                  </a:rPr>
                  <a:t>огава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 резултатът </a:t>
                </a:r>
                <a:r>
                  <a:rPr lang="bg-BG" dirty="0" smtClean="0"/>
                  <a:t>е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край на търсенето</a:t>
                </a: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край на търсенето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133600" y="3505200"/>
            <a:ext cx="381000" cy="838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209800"/>
            <a:ext cx="381000" cy="25908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207124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на всички срещания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Резултатът е масив</a:t>
                </a:r>
              </a:p>
              <a:p>
                <a:pPr lvl="1"/>
                <a:r>
                  <a:rPr lang="bg-BG" dirty="0" smtClean="0"/>
                  <a:t>Претърсва се масива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dirty="0" smtClean="0"/>
                  <a:t>Резултатът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е броят намерени съвпадения</a:t>
                </a:r>
              </a:p>
              <a:p>
                <a:pPr lvl="1"/>
                <a:r>
                  <a:rPr lang="bg-BG" dirty="0" smtClean="0"/>
                  <a:t>Индексите им са в допълнителен масив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4 Arrays (part I)\Lecture\Figures\search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00182"/>
            <a:ext cx="4191000" cy="285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798149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от данни „Масив“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Една от основните структури от данни</a:t>
            </a:r>
          </a:p>
          <a:p>
            <a:pPr lvl="1"/>
            <a:r>
              <a:rPr lang="bg-BG" dirty="0" smtClean="0"/>
              <a:t>Предоставя компактен начин на съхранение</a:t>
            </a:r>
          </a:p>
          <a:p>
            <a:pPr lvl="1"/>
            <a:r>
              <a:rPr lang="bg-BG" dirty="0" smtClean="0"/>
              <a:t>Колекция от много, но еднотипни данни</a:t>
            </a:r>
          </a:p>
          <a:p>
            <a:pPr lvl="1"/>
            <a:r>
              <a:rPr lang="bg-BG" dirty="0" smtClean="0"/>
              <a:t>Елементите се обработват се по еднакъв начин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13692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>
                    <a:solidFill>
                      <a:srgbClr val="000000"/>
                    </a:solidFill>
                  </a:rPr>
                  <a:t> </a:t>
                </a:r>
                <a:r>
                  <a:rPr lang="bg-BG" dirty="0" err="1" smtClean="0">
                    <a:solidFill>
                      <a:srgbClr val="000000"/>
                    </a:solidFill>
                  </a:rPr>
                  <a:t>търсиВсички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стойност</a:t>
                </a:r>
                <a:r>
                  <a:rPr lang="bg-BG" dirty="0">
                    <a:solidFill>
                      <a:srgbClr val="000000"/>
                    </a:solidFill>
                  </a:rPr>
                  <a:t>)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масив за претърсване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брой елементи в масива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масив за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намерени индекси към а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намерени индекси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търсената </a:t>
                </a:r>
                <a:r>
                  <a:rPr lang="bg-BG" dirty="0" smtClean="0"/>
                  <a:t>стойност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</a:p>
              <a:p>
                <a:pPr marL="2235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𝑏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]=</m:t>
                      </m:r>
                      <m:r>
                        <a:rPr lang="en-US" i="1" dirty="0" err="1" smtClean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en-US" dirty="0" smtClean="0"/>
              </a:p>
              <a:p>
                <a:pPr marL="2235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bg-BG" dirty="0"/>
              </a:p>
              <a:p>
                <a:pPr marL="1320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810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133600" y="3505200"/>
            <a:ext cx="381000" cy="1295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14600" y="3962400"/>
            <a:ext cx="381000" cy="754743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811852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Двоично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Често използвано </a:t>
            </a:r>
            <a:r>
              <a:rPr lang="bg-BG" dirty="0"/>
              <a:t>търсене</a:t>
            </a:r>
          </a:p>
          <a:p>
            <a:pPr lvl="1"/>
            <a:r>
              <a:rPr lang="bg-BG" dirty="0" smtClean="0"/>
              <a:t>Не проверява </a:t>
            </a:r>
            <a:r>
              <a:rPr lang="bg-BG" dirty="0"/>
              <a:t>подред всички елементи</a:t>
            </a:r>
          </a:p>
          <a:p>
            <a:pPr lvl="1"/>
            <a:r>
              <a:rPr lang="bg-BG" dirty="0" smtClean="0"/>
              <a:t>Подходящо единствено при сортирани масиви</a:t>
            </a:r>
          </a:p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Ако търсещата функция е друга, сортирането трябва да е по нейния резултат</a:t>
            </a:r>
          </a:p>
          <a:p>
            <a:pPr lvl="1"/>
            <a:r>
              <a:rPr lang="bg-BG" dirty="0" smtClean="0"/>
              <a:t>Например, ако се търси числото с най-много нули, то стойностите трябва да са сортирани по броя нули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493992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Pavel\Courses\Materials\Course.ALG 2019\Alg-04 Arrays (part I)\Lecture\Figures\search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0"/>
            <a:ext cx="756285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Аналогия</a:t>
                </a:r>
              </a:p>
              <a:p>
                <a:pPr lvl="1"/>
                <a:r>
                  <a:rPr lang="bg-BG" dirty="0" smtClean="0"/>
                  <a:t>Двоично търсене в масив е аналогично на двоично търсене на корен (вж. тема 3)</a:t>
                </a:r>
              </a:p>
              <a:p>
                <a:pPr lvl="1"/>
                <a:r>
                  <a:rPr lang="bg-BG" dirty="0" smtClean="0"/>
                  <a:t>Индексите на масива са „деленията“ по оста</a:t>
                </a:r>
              </a:p>
              <a:p>
                <a:pPr lvl="1"/>
                <a:r>
                  <a:rPr lang="bg-BG" dirty="0" smtClean="0"/>
                  <a:t>Ако търсим стойност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я извадим от всяко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ще получим всички по-малки елементи отрицателни, а всички по-големи са положителни … 0 ще има само търсената стойност (ако я има)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5072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Разлики</a:t>
            </a:r>
          </a:p>
          <a:p>
            <a:pPr lvl="1"/>
            <a:r>
              <a:rPr lang="bg-BG" dirty="0"/>
              <a:t>По вертикалната ос стойностите са дискретни – може да няма „нула“, т.е. корен</a:t>
            </a:r>
          </a:p>
          <a:p>
            <a:pPr lvl="1"/>
            <a:r>
              <a:rPr lang="bg-BG" dirty="0" smtClean="0"/>
              <a:t>По хоризонталната ос „деленията“ са целочислени – това са индексите</a:t>
            </a:r>
          </a:p>
          <a:p>
            <a:pPr lvl="1"/>
            <a:r>
              <a:rPr lang="bg-BG" dirty="0" smtClean="0"/>
              <a:t>Нямаме търсене със зададена точност</a:t>
            </a:r>
          </a:p>
          <a:p>
            <a:pPr lvl="1"/>
            <a:r>
              <a:rPr lang="bg-BG" dirty="0" smtClean="0"/>
              <a:t>Може да има няколко елемента – ако търсим един трябва да се знае дали търсим първият, последният или който и да е</a:t>
            </a:r>
          </a:p>
        </p:txBody>
      </p:sp>
    </p:spTree>
    <p:extLst>
      <p:ext uri="{BB962C8B-B14F-4D97-AF65-F5344CB8AC3E}">
        <p14:creationId xmlns:p14="http://schemas.microsoft.com/office/powerpoint/2010/main" val="2778432173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търсене</a:t>
            </a:r>
            <a:endParaRPr lang="bg-BG" dirty="0"/>
          </a:p>
        </p:txBody>
      </p:sp>
      <p:pic>
        <p:nvPicPr>
          <p:cNvPr id="3075" name="Picture 3" descr="D:\Pavel\Courses\Materials\Course.ALG 2019\Alg-04 Arrays (part I)\Lecture\Figures\search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058" y="990600"/>
            <a:ext cx="6515100" cy="516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16084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>
                    <a:solidFill>
                      <a:srgbClr val="000000"/>
                    </a:solidFill>
                  </a:rPr>
                  <a:t> </a:t>
                </a:r>
                <a:r>
                  <a:rPr lang="bg-BG" dirty="0" err="1" smtClean="0">
                    <a:solidFill>
                      <a:srgbClr val="000000"/>
                    </a:solidFill>
                  </a:rPr>
                  <a:t>търсиДвоично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(стойност</a:t>
                </a:r>
                <a:r>
                  <a:rPr lang="bg-BG" dirty="0">
                    <a:solidFill>
                      <a:srgbClr val="000000"/>
                    </a:solidFill>
                  </a:rPr>
                  <a:t>)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долен индекс на търсене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горен индекс на търсене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д</a:t>
                </a:r>
                <a:r>
                  <a:rPr lang="bg-BG" dirty="0" smtClean="0"/>
                  <a:t>окато </a:t>
                </a:r>
                <a14:m>
                  <m:oMath xmlns:m="http://schemas.openxmlformats.org/officeDocument/2006/math"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bg-BG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  <a:p>
                <a:pPr marL="177006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𝑚</m:t>
                      </m:r>
                      <m:r>
                        <a:rPr lang="en-US" i="1" dirty="0">
                          <a:latin typeface="Cambria Math"/>
                        </a:rPr>
                        <m:t>=цяла част на 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𝑗</m:t>
                              </m:r>
                            </m:e>
                          </m:d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dirty="0"/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= </a:t>
                </a:r>
                <a:r>
                  <a:rPr lang="bg-BG" dirty="0" smtClean="0"/>
                  <a:t>стойност</a:t>
                </a:r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 smtClean="0"/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&lt; </a:t>
                </a:r>
                <a:r>
                  <a:rPr lang="bg-BG" dirty="0"/>
                  <a:t>търсената стойност</a:t>
                </a:r>
              </a:p>
              <a:p>
                <a:pPr marL="2235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  <a:p>
                <a:pPr marL="2235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415834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133600" y="2666999"/>
            <a:ext cx="381000" cy="251460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14600" y="4267200"/>
            <a:ext cx="381000" cy="8001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663962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669826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Риторичен въпрос</a:t>
                </a:r>
              </a:p>
              <a:p>
                <a:pPr lvl="1"/>
                <a:r>
                  <a:rPr lang="bg-BG" dirty="0" smtClean="0"/>
                  <a:t>Какво става ако търсим стойност по-малка от първата или по-голяма от последната?</a:t>
                </a:r>
              </a:p>
              <a:p>
                <a:pPr lvl="1"/>
                <a:r>
                  <a:rPr lang="bg-BG" dirty="0" smtClean="0"/>
                  <a:t>Нека търсим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−5</m:t>
                    </m:r>
                  </m:oMath>
                </a14:m>
                <a:r>
                  <a:rPr lang="bg-BG" dirty="0" smtClean="0"/>
                  <a:t> и ще стигнем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4 Arrays (part I)\Lecture\Figures\search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49373"/>
            <a:ext cx="6096000" cy="407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28133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08300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Роля на сортирането</a:t>
            </a:r>
          </a:p>
          <a:p>
            <a:pPr lvl="1"/>
            <a:r>
              <a:rPr lang="bg-BG" dirty="0" smtClean="0"/>
              <a:t>Една от най-масово използваната операция с масиви</a:t>
            </a:r>
          </a:p>
          <a:p>
            <a:pPr lvl="1"/>
            <a:r>
              <a:rPr lang="bg-BG" dirty="0" smtClean="0"/>
              <a:t>Най-сериозно изучаваната</a:t>
            </a:r>
          </a:p>
          <a:p>
            <a:pPr lvl="1"/>
            <a:r>
              <a:rPr lang="bg-BG" dirty="0" smtClean="0"/>
              <a:t>Най-много алгоритми има за сортиране</a:t>
            </a:r>
          </a:p>
          <a:p>
            <a:pPr lvl="1"/>
            <a:r>
              <a:rPr lang="bg-BG" dirty="0" smtClean="0"/>
              <a:t>Много алгоритми изискват данните им да бъдат предварително сортирани</a:t>
            </a:r>
          </a:p>
          <a:p>
            <a:pPr lvl="1"/>
            <a:r>
              <a:rPr lang="bg-BG" dirty="0" smtClean="0"/>
              <a:t>В много езици/среди има вградени или библиотечни команди за сортиране на данни</a:t>
            </a:r>
          </a:p>
        </p:txBody>
      </p:sp>
    </p:spTree>
    <p:extLst>
      <p:ext uri="{BB962C8B-B14F-4D97-AF65-F5344CB8AC3E}">
        <p14:creationId xmlns:p14="http://schemas.microsoft.com/office/powerpoint/2010/main" val="2017955186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 тази тема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Някои от по-простите алгоритми</a:t>
            </a:r>
          </a:p>
          <a:p>
            <a:pPr lvl="1"/>
            <a:r>
              <a:rPr lang="bg-BG" dirty="0" smtClean="0"/>
              <a:t>Сортиране на байтове (</a:t>
            </a:r>
            <a:r>
              <a:rPr lang="en-US" dirty="0" smtClean="0"/>
              <a:t>byte sort)</a:t>
            </a:r>
            <a:endParaRPr lang="bg-BG" dirty="0" smtClean="0"/>
          </a:p>
          <a:p>
            <a:pPr lvl="1"/>
            <a:r>
              <a:rPr lang="bg-BG" dirty="0" smtClean="0"/>
              <a:t>Сортиране чрез вмъкване</a:t>
            </a:r>
            <a:r>
              <a:rPr lang="en-US" dirty="0" smtClean="0"/>
              <a:t> (insert sort)</a:t>
            </a:r>
            <a:endParaRPr lang="bg-BG" dirty="0" smtClean="0"/>
          </a:p>
          <a:p>
            <a:pPr lvl="1"/>
            <a:r>
              <a:rPr lang="bg-BG" dirty="0" smtClean="0"/>
              <a:t>Сортиране по метода на мехурчето</a:t>
            </a:r>
            <a:r>
              <a:rPr lang="en-US" dirty="0" smtClean="0"/>
              <a:t> (bubble sort)</a:t>
            </a:r>
            <a:endParaRPr lang="bg-BG" dirty="0" smtClean="0"/>
          </a:p>
          <a:p>
            <a:pPr lvl="1"/>
            <a:r>
              <a:rPr lang="bg-BG" dirty="0" smtClean="0"/>
              <a:t>Сортиране чрез избор</a:t>
            </a:r>
            <a:r>
              <a:rPr lang="en-US" dirty="0" smtClean="0"/>
              <a:t> (selection sort)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8705181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Най-горещият ден</a:t>
            </a:r>
          </a:p>
          <a:p>
            <a:pPr lvl="1"/>
            <a:r>
              <a:rPr lang="bg-BG" dirty="0" smtClean="0"/>
              <a:t>Дадени са седмичните</a:t>
            </a:r>
            <a:r>
              <a:rPr lang="en-US" dirty="0" smtClean="0"/>
              <a:t> </a:t>
            </a:r>
            <a:r>
              <a:rPr lang="bg-BG" dirty="0" smtClean="0"/>
              <a:t>температури</a:t>
            </a:r>
          </a:p>
          <a:p>
            <a:pPr lvl="1"/>
            <a:r>
              <a:rPr lang="bg-BG" dirty="0" smtClean="0"/>
              <a:t>Да се намери алгоритъм, който намира колко градуса е било в най-горещия ден от седмицата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363973"/>
              </p:ext>
            </p:extLst>
          </p:nvPr>
        </p:nvGraphicFramePr>
        <p:xfrm>
          <a:off x="914400" y="3429000"/>
          <a:ext cx="7315203" cy="230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9"/>
                <a:gridCol w="1045029"/>
                <a:gridCol w="1045029"/>
                <a:gridCol w="1045029"/>
                <a:gridCol w="1045029"/>
                <a:gridCol w="1045029"/>
                <a:gridCol w="10450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Пон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Вто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Сря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Чет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Пет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Съб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Нед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15.07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16.07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18.07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19.07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20.07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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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</a:t>
                      </a:r>
                      <a:endParaRPr lang="bg-BG" sz="72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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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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</a:t>
                      </a:r>
                      <a:endParaRPr lang="bg-BG" sz="72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1024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на байтове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>
                    <a:ln>
                      <a:noFill/>
                    </a:ln>
                  </a:rPr>
                  <a:t>Задача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Масив, съдържащ </a:t>
                </a:r>
                <a14:m>
                  <m:oMath xmlns:m="http://schemas.openxmlformats.org/officeDocument/2006/math">
                    <m:r>
                      <a:rPr lang="en-GB" i="1" dirty="0" smtClean="0">
                        <a:ln>
                          <a:noFill/>
                        </a:ln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>
                    <a:ln>
                      <a:noFill/>
                    </a:ln>
                  </a:rPr>
                  <a:t> </a:t>
                </a:r>
                <a:r>
                  <a:rPr lang="bg-BG" dirty="0" smtClean="0">
                    <a:ln>
                      <a:noFill/>
                    </a:ln>
                  </a:rPr>
                  <a:t>байтове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Всяка стойност е положително число от 0 до 255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Да се сортират във възходящ ред</a:t>
                </a:r>
              </a:p>
              <a:p>
                <a:r>
                  <a:rPr lang="bg-BG" dirty="0" smtClean="0">
                    <a:ln>
                      <a:noFill/>
                    </a:ln>
                  </a:rPr>
                  <a:t>Анализ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Това, че сортираме байтове помага да изберем специфичен алгоритъм, който използва този факт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Освен стойности от 0 до 255 никоя друга стойност няма да има в масива</a:t>
                </a:r>
                <a:endParaRPr lang="bg-BG" dirty="0">
                  <a:ln>
                    <a:noFill/>
                  </a:ln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55" t="-12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5392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Броим кой байт колко пъти се среща</a:t>
                </a:r>
              </a:p>
              <a:p>
                <a:pPr lvl="1"/>
                <a:r>
                  <a:rPr lang="bg-BG" dirty="0" smtClean="0"/>
                  <a:t>Накрая инициализираме наново масива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сортиранеПоБайтове</a:t>
                </a:r>
                <a:r>
                  <a:rPr lang="bg-BG" dirty="0" smtClean="0"/>
                  <a:t>()</a:t>
                </a:r>
              </a:p>
              <a:p>
                <a:pPr marL="1314450" lvl="1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 smtClean="0"/>
                  <a:t> – </a:t>
                </a:r>
                <a:r>
                  <a:rPr lang="bg-BG" dirty="0" smtClean="0"/>
                  <a:t>работен масив за брой байтове</a:t>
                </a:r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255</a:t>
                </a:r>
                <a:r>
                  <a:rPr lang="en-GB" dirty="0" smtClean="0"/>
                  <a:t>: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]=0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]]=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]]+1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 smtClean="0"/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255:</a:t>
                </a:r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 smtClean="0"/>
                  <a:t>:</a:t>
                </a:r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]=</m:t>
                      </m:r>
                      <m:r>
                        <a:rPr lang="en-GB" i="1" dirty="0" err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 smtClean="0"/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55" t="-11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209800"/>
            <a:ext cx="381000" cy="3352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90800" y="4800600"/>
            <a:ext cx="381000" cy="657224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2438400" y="5731041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>
            <a:hlinkClick r:id="rId4" action="ppaction://hlinkfile"/>
          </p:cNvPr>
          <p:cNvSpPr/>
          <p:nvPr/>
        </p:nvSpPr>
        <p:spPr>
          <a:xfrm>
            <a:off x="4876800" y="5731041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1309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чрез вмъкване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Основна идея</a:t>
            </a:r>
          </a:p>
          <a:p>
            <a:pPr lvl="1"/>
            <a:r>
              <a:rPr lang="bg-BG" dirty="0" smtClean="0"/>
              <a:t>Във всеки момент масивът е от две части – несортирана и сортирана</a:t>
            </a:r>
          </a:p>
          <a:p>
            <a:pPr lvl="1"/>
            <a:r>
              <a:rPr lang="bg-BG" dirty="0" smtClean="0"/>
              <a:t>Първоначално сортираната част е с 1 елемент само</a:t>
            </a:r>
          </a:p>
          <a:p>
            <a:pPr lvl="1"/>
            <a:r>
              <a:rPr lang="bg-BG" dirty="0" smtClean="0"/>
              <a:t>Взимаме елемент от несортираната част и го вмъкваме на правилното място в сортираната</a:t>
            </a:r>
            <a:endParaRPr lang="bg-BG" dirty="0"/>
          </a:p>
        </p:txBody>
      </p:sp>
      <p:pic>
        <p:nvPicPr>
          <p:cNvPr id="1026" name="Picture 2" descr="D:\Pavel\Courses\Materials\Course.ALG 2019\Alg-04 Arrays (part I)\Lecture\Figures\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86200"/>
            <a:ext cx="6515101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4899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Демонстрация на алгоритъма</a:t>
            </a:r>
            <a:endParaRPr lang="bg-BG" dirty="0"/>
          </a:p>
        </p:txBody>
      </p:sp>
      <p:pic>
        <p:nvPicPr>
          <p:cNvPr id="2050" name="Picture 2" descr="D:\Pavel\Courses\Materials\Course.ALG 2019\Alg-04 Arrays (part I)\Lecture\Figures\sor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41045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471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сортиранеЧрезВмъкване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2065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err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 smtClean="0"/>
              </a:p>
              <a:p>
                <a:pPr marL="12065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r>
                  <a:rPr lang="en-GB" dirty="0" smtClean="0"/>
                  <a:t>:</a:t>
                </a:r>
              </a:p>
              <a:p>
                <a:pPr marL="1655763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165576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bg-BG" dirty="0" smtClean="0"/>
              </a:p>
              <a:p>
                <a:pPr marL="1655763"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229076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017939" y="2589096"/>
            <a:ext cx="381000" cy="84296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66421" y="1746133"/>
            <a:ext cx="381000" cy="175181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10707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Метод на мехурчето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 smtClean="0"/>
              <a:t>На първи пас почваме от края и до началото на масива	сортираме всяка двойка</a:t>
            </a:r>
            <a:endParaRPr lang="bg-BG" dirty="0"/>
          </a:p>
          <a:p>
            <a:pPr lvl="1"/>
            <a:r>
              <a:rPr lang="bg-BG" dirty="0" smtClean="0"/>
              <a:t>В резултат най-малкото число „изплува“ най-отгоре като </a:t>
            </a:r>
            <a:r>
              <a:rPr lang="bg-BG" dirty="0" err="1" smtClean="0"/>
              <a:t>мерхурче</a:t>
            </a:r>
            <a:endParaRPr lang="bg-BG" dirty="0" smtClean="0"/>
          </a:p>
          <a:p>
            <a:pPr lvl="1"/>
            <a:r>
              <a:rPr lang="bg-BG" dirty="0" smtClean="0"/>
              <a:t>На втори пас правим същото, но без най-горния елемент – той вече е сортиран</a:t>
            </a:r>
          </a:p>
          <a:p>
            <a:pPr lvl="1"/>
            <a:r>
              <a:rPr lang="bg-BG" dirty="0" smtClean="0"/>
              <a:t>Н трети пас пак същото, но без най-горните</a:t>
            </a:r>
            <a:r>
              <a:rPr lang="bg-BG" dirty="0"/>
              <a:t> </a:t>
            </a:r>
            <a:r>
              <a:rPr lang="bg-BG" dirty="0" smtClean="0"/>
              <a:t>два елемента – те са сортирани</a:t>
            </a:r>
          </a:p>
          <a:p>
            <a:pPr lvl="1"/>
            <a:r>
              <a:rPr lang="bg-BG" dirty="0" smtClean="0"/>
              <a:t>Продължаваме така до пълно сортиране	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91905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Демонстрация на алгоритъма</a:t>
            </a:r>
          </a:p>
          <a:p>
            <a:endParaRPr lang="bg-BG" dirty="0"/>
          </a:p>
        </p:txBody>
      </p:sp>
      <p:pic>
        <p:nvPicPr>
          <p:cNvPr id="3075" name="Picture 3" descr="D:\Pavel\Courses\Materials\Course.ALG 2019\Alg-04 Arrays (part I)\Lecture\Figures\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8" y="1600200"/>
            <a:ext cx="8458200" cy="402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759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сортиранеНаМехурчето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322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22288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1828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7948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чрез избор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 smtClean="0"/>
              <a:t>Избираме най-малкият елемент и го слагаме на първо място</a:t>
            </a:r>
          </a:p>
          <a:p>
            <a:pPr lvl="1"/>
            <a:r>
              <a:rPr lang="bg-BG" dirty="0" smtClean="0"/>
              <a:t>От останалите избираме отново най-малкият елемент и го слагаме след първия</a:t>
            </a:r>
          </a:p>
          <a:p>
            <a:pPr lvl="1"/>
            <a:r>
              <a:rPr lang="bg-BG" dirty="0" smtClean="0"/>
              <a:t>Продължаваме така до края</a:t>
            </a:r>
            <a:endParaRPr lang="bg-BG" dirty="0"/>
          </a:p>
        </p:txBody>
      </p:sp>
      <p:pic>
        <p:nvPicPr>
          <p:cNvPr id="4098" name="Picture 2" descr="D:\Pavel\Courses\Materials\Course.ALG 2019\Alg-04 Arrays (part I)\Lecture\Figures\sor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85" y="3982387"/>
            <a:ext cx="73533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6932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Демонстрация на алгоритъма</a:t>
            </a:r>
          </a:p>
          <a:p>
            <a:endParaRPr lang="bg-BG" dirty="0"/>
          </a:p>
        </p:txBody>
      </p:sp>
      <p:pic>
        <p:nvPicPr>
          <p:cNvPr id="5122" name="Picture 2" descr="D:\Pavel\Courses\Materials\Course.ALG 2019\Alg-04 Arrays (part I)\Lecture\Figures\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47788"/>
            <a:ext cx="7258051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8127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Данни</a:t>
            </a:r>
          </a:p>
          <a:p>
            <a:pPr lvl="1"/>
            <a:r>
              <a:rPr lang="bg-BG" dirty="0" smtClean="0"/>
              <a:t>Температурите са в 7 променливи</a:t>
            </a:r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Приемаме понеделник за най-горещ</a:t>
            </a:r>
          </a:p>
          <a:p>
            <a:pPr lvl="1"/>
            <a:r>
              <a:rPr lang="bg-BG" dirty="0" smtClean="0"/>
              <a:t>Сравняваме го с вторник и запомняме по-горещия от двата дни</a:t>
            </a:r>
          </a:p>
          <a:p>
            <a:pPr lvl="1"/>
            <a:r>
              <a:rPr lang="bg-BG" dirty="0" smtClean="0"/>
              <a:t>Сравняваме резултата със сряда и пак запомняме по-горещия от двата дни</a:t>
            </a:r>
          </a:p>
          <a:p>
            <a:pPr lvl="1"/>
            <a:r>
              <a:rPr lang="bg-BG" dirty="0" smtClean="0"/>
              <a:t>Продължаваме така до неделя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7721088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сортиранеЧрезИзбор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3223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bg-BG" dirty="0" smtClean="0"/>
              </a:p>
              <a:p>
                <a:pPr marL="1322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 smtClean="0"/>
              </a:p>
              <a:p>
                <a:pPr marL="22288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b="0" dirty="0" smtClean="0"/>
              </a:p>
              <a:p>
                <a:pPr marL="1314450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2590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33600" y="2590799"/>
            <a:ext cx="381000" cy="914401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12640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/>
              <a:t>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Преимущества на алгоритъма</a:t>
            </a:r>
          </a:p>
          <a:p>
            <a:pPr lvl="1"/>
            <a:r>
              <a:rPr lang="bg-BG" dirty="0" smtClean="0"/>
              <a:t>Лесен за разбиране</a:t>
            </a:r>
          </a:p>
          <a:p>
            <a:pPr lvl="1"/>
            <a:r>
              <a:rPr lang="bg-BG" dirty="0" smtClean="0"/>
              <a:t>Структуриран с еднакви инструкции</a:t>
            </a:r>
          </a:p>
          <a:p>
            <a:r>
              <a:rPr lang="bg-BG" dirty="0" smtClean="0"/>
              <a:t>Недостатъци</a:t>
            </a:r>
          </a:p>
          <a:p>
            <a:pPr lvl="1"/>
            <a:r>
              <a:rPr lang="bg-BG" dirty="0" smtClean="0"/>
              <a:t>Твърде много последователни еднакви инструкции</a:t>
            </a:r>
          </a:p>
          <a:p>
            <a:pPr lvl="1"/>
            <a:r>
              <a:rPr lang="bg-BG" dirty="0" smtClean="0"/>
              <a:t>Ако се наложи промяна на имената на променливите, това ще изисква корекции в много инструкции</a:t>
            </a:r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763713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 сега най-горещият ден в месеца</a:t>
            </a:r>
          </a:p>
          <a:p>
            <a:pPr lvl="1"/>
            <a:r>
              <a:rPr lang="bg-BG" dirty="0" smtClean="0"/>
              <a:t>Дадени са месечните температури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441437"/>
              </p:ext>
            </p:extLst>
          </p:nvPr>
        </p:nvGraphicFramePr>
        <p:xfrm>
          <a:off x="914400" y="1676400"/>
          <a:ext cx="7315203" cy="371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9"/>
                <a:gridCol w="1045029"/>
                <a:gridCol w="1045029"/>
                <a:gridCol w="1045029"/>
                <a:gridCol w="1045029"/>
                <a:gridCol w="1045029"/>
                <a:gridCol w="10450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3.07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4.07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5.07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6.07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24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23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23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8.07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10.07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11.07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12.07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13.07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14.07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25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33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29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34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15.07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16.07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18.07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20.07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22.07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23.07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24.07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25.07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26.07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27.07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28.07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30.07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31.07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600" b="1" dirty="0" smtClean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579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585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Следва: най-горещият ден в годината</a:t>
                </a:r>
              </a:p>
              <a:p>
                <a:pPr lvl="1"/>
                <a:r>
                  <a:rPr lang="bg-BG" dirty="0" smtClean="0"/>
                  <a:t>Дадени са годишните температури</a:t>
                </a:r>
              </a:p>
              <a:p>
                <a:pPr lvl="1"/>
                <a:r>
                  <a:rPr lang="bg-BG" dirty="0" smtClean="0"/>
                  <a:t>Но всеки разумен човек би отказал да прави 365 различни променливи и още 364 проверки</a:t>
                </a:r>
              </a:p>
              <a:p>
                <a:r>
                  <a:rPr lang="bg-BG" dirty="0" smtClean="0"/>
                  <a:t>Роля на масива</a:t>
                </a:r>
              </a:p>
              <a:p>
                <a:pPr lvl="1"/>
                <a:r>
                  <a:rPr lang="bg-BG" dirty="0" smtClean="0"/>
                  <a:t>Решението е да се ползва масив</a:t>
                </a:r>
              </a:p>
              <a:p>
                <a:pPr lvl="1"/>
                <a:r>
                  <a:rPr lang="bg-BG" dirty="0" smtClean="0"/>
                  <a:t>Той дава едно общо име на група от данни</a:t>
                </a:r>
              </a:p>
              <a:p>
                <a:pPr lvl="1"/>
                <a:r>
                  <a:rPr lang="bg-BG" dirty="0" smtClean="0"/>
                  <a:t>Отделните елементи са номерирани (индексирани)</a:t>
                </a:r>
              </a:p>
              <a:p>
                <a:pPr lvl="1"/>
                <a:r>
                  <a:rPr lang="bg-BG" dirty="0" smtClean="0"/>
                  <a:t>Достъпът е възможен при индекс, който се изчислява или е в променлива</a:t>
                </a:r>
              </a:p>
              <a:p>
                <a:pPr lvl="2"/>
                <a:r>
                  <a:rPr lang="bg-BG" dirty="0" smtClean="0"/>
                  <a:t>Много е лесно да посочим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ят елемент в масива</a:t>
                </a:r>
              </a:p>
              <a:p>
                <a:pPr lvl="2"/>
                <a:r>
                  <a:rPr lang="bg-BG" dirty="0" smtClean="0"/>
                  <a:t>Много е трудно да посочим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та променлива в програма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13355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7200</TotalTime>
  <Words>2439</Words>
  <Application>Microsoft Office PowerPoint</Application>
  <PresentationFormat>On-screen Show (4:3)</PresentationFormat>
  <Paragraphs>509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Масиви (част I)</vt:lpstr>
      <vt:lpstr>Съдържание</vt:lpstr>
      <vt:lpstr>Масиви</vt:lpstr>
      <vt:lpstr>Структура от данни „Масив“</vt:lpstr>
      <vt:lpstr>Пример</vt:lpstr>
      <vt:lpstr>PowerPoint Presentation</vt:lpstr>
      <vt:lpstr>PowerPoint Presentation</vt:lpstr>
      <vt:lpstr>PowerPoint Presentation</vt:lpstr>
      <vt:lpstr>PowerPoint Presentation</vt:lpstr>
      <vt:lpstr>Видове масиви</vt:lpstr>
      <vt:lpstr>Физическа реализация</vt:lpstr>
      <vt:lpstr>PowerPoint Presentation</vt:lpstr>
      <vt:lpstr>PowerPoint Presentation</vt:lpstr>
      <vt:lpstr>Отбелязване</vt:lpstr>
      <vt:lpstr>Операции с масиви</vt:lpstr>
      <vt:lpstr>Базови операции</vt:lpstr>
      <vt:lpstr>Инициализиране</vt:lpstr>
      <vt:lpstr>Копиране, вмъкване, изтриване</vt:lpstr>
      <vt:lpstr>Копиране</vt:lpstr>
      <vt:lpstr>PowerPoint Presentation</vt:lpstr>
      <vt:lpstr>Вмъкване</vt:lpstr>
      <vt:lpstr>PowerPoint Presentation</vt:lpstr>
      <vt:lpstr>Изтриване</vt:lpstr>
      <vt:lpstr>PowerPoint Presentation</vt:lpstr>
      <vt:lpstr>ВНИМАНИЕ</vt:lpstr>
      <vt:lpstr>PowerPoint Presentation</vt:lpstr>
      <vt:lpstr>Сумиране и средна стойност</vt:lpstr>
      <vt:lpstr>Сумиране на масив</vt:lpstr>
      <vt:lpstr>PowerPoint Presentation</vt:lpstr>
      <vt:lpstr>Средна стойност на масив</vt:lpstr>
      <vt:lpstr>Максимална и минимална стойност</vt:lpstr>
      <vt:lpstr>Минимум и максимум</vt:lpstr>
      <vt:lpstr>Търсене в масив</vt:lpstr>
      <vt:lpstr>Търсене в масив</vt:lpstr>
      <vt:lpstr>Видове търсения</vt:lpstr>
      <vt:lpstr>PowerPoint Presentation</vt:lpstr>
      <vt:lpstr>Последователно (линейно) търсене</vt:lpstr>
      <vt:lpstr>PowerPoint Presentation</vt:lpstr>
      <vt:lpstr>Търсене на всички срещания</vt:lpstr>
      <vt:lpstr>PowerPoint Presentation</vt:lpstr>
      <vt:lpstr>Двоично търсене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Сортиране на масив</vt:lpstr>
      <vt:lpstr>Сортиране</vt:lpstr>
      <vt:lpstr>В тази тема</vt:lpstr>
      <vt:lpstr>Сортиране на байтове</vt:lpstr>
      <vt:lpstr>PowerPoint Presentation</vt:lpstr>
      <vt:lpstr>Сортиране чрез вмъкване</vt:lpstr>
      <vt:lpstr>PowerPoint Presentation</vt:lpstr>
      <vt:lpstr>PowerPoint Presentation</vt:lpstr>
      <vt:lpstr>Метод на мехурчето</vt:lpstr>
      <vt:lpstr>PowerPoint Presentation</vt:lpstr>
      <vt:lpstr>PowerPoint Presentation</vt:lpstr>
      <vt:lpstr>Сортиране чрез избор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309</cp:revision>
  <dcterms:created xsi:type="dcterms:W3CDTF">2019-06-21T13:37:43Z</dcterms:created>
  <dcterms:modified xsi:type="dcterms:W3CDTF">2020-04-02T10:20:38Z</dcterms:modified>
</cp:coreProperties>
</file>