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7" r:id="rId1"/>
  </p:sldMasterIdLst>
  <p:notesMasterIdLst>
    <p:notesMasterId r:id="rId25"/>
  </p:notesMasterIdLst>
  <p:sldIdLst>
    <p:sldId id="379" r:id="rId2"/>
    <p:sldId id="380" r:id="rId3"/>
    <p:sldId id="381" r:id="rId4"/>
    <p:sldId id="382" r:id="rId5"/>
    <p:sldId id="383" r:id="rId6"/>
    <p:sldId id="384" r:id="rId7"/>
    <p:sldId id="385" r:id="rId8"/>
    <p:sldId id="386" r:id="rId9"/>
    <p:sldId id="387" r:id="rId10"/>
    <p:sldId id="388" r:id="rId11"/>
    <p:sldId id="389" r:id="rId12"/>
    <p:sldId id="390" r:id="rId13"/>
    <p:sldId id="391" r:id="rId14"/>
    <p:sldId id="392" r:id="rId15"/>
    <p:sldId id="393" r:id="rId16"/>
    <p:sldId id="394" r:id="rId17"/>
    <p:sldId id="395" r:id="rId18"/>
    <p:sldId id="396" r:id="rId19"/>
    <p:sldId id="397" r:id="rId20"/>
    <p:sldId id="398" r:id="rId21"/>
    <p:sldId id="399" r:id="rId22"/>
    <p:sldId id="400" r:id="rId23"/>
    <p:sldId id="401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88C"/>
    <a:srgbClr val="FF00FF"/>
    <a:srgbClr val="FFCCFF"/>
    <a:srgbClr val="000066"/>
    <a:srgbClr val="A1BD63"/>
    <a:srgbClr val="006600"/>
    <a:srgbClr val="336600"/>
    <a:srgbClr val="BBD979"/>
    <a:srgbClr val="0033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38" autoAdjust="0"/>
    <p:restoredTop sz="88482" autoAdjust="0"/>
  </p:normalViewPr>
  <p:slideViewPr>
    <p:cSldViewPr>
      <p:cViewPr varScale="1">
        <p:scale>
          <a:sx n="71" d="100"/>
          <a:sy n="71" d="100"/>
        </p:scale>
        <p:origin x="-127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6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508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ния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B9ED2C-851F-4193-8C04-09F342F60FD1}" type="datetimeFigureOut">
              <a:rPr lang="bg-BG" smtClean="0"/>
              <a:pPr/>
              <a:t>9.5.2020 г.</a:t>
            </a:fld>
            <a:endParaRPr lang="bg-BG"/>
          </a:p>
        </p:txBody>
      </p:sp>
      <p:sp>
        <p:nvSpPr>
          <p:cNvPr id="4" name="Контейнер за изображение на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Контейнер за бележ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F07EE-69FA-4824-B30A-1662B7D73DD1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76274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DF07EE-69FA-4824-B30A-1662B7D73DD1}" type="slidenum">
              <a:rPr lang="bg-BG" smtClean="0"/>
              <a:pPr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50122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 userDrawn="1"/>
        </p:nvGrpSpPr>
        <p:grpSpPr>
          <a:xfrm>
            <a:off x="-76200" y="3319552"/>
            <a:ext cx="9296400" cy="338048"/>
            <a:chOff x="0" y="3200400"/>
            <a:chExt cx="9144000" cy="140495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00400"/>
              <a:ext cx="9144000" cy="45719"/>
            </a:xfrm>
            <a:prstGeom prst="rect">
              <a:avLst/>
            </a:prstGeom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0" y="3247556"/>
              <a:ext cx="9144000" cy="45719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95176"/>
              <a:ext cx="9144000" cy="45719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263221"/>
            <a:ext cx="9143999" cy="594779"/>
          </a:xfrm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>
            <a:lvl1pPr marL="457200" indent="-457200">
              <a:buFontTx/>
              <a:buNone/>
              <a:defRPr lang="en-US" sz="2000" b="0" cap="none" spc="0" baseline="0" dirty="0">
                <a:solidFill>
                  <a:schemeClr val="tx1"/>
                </a:solidFill>
                <a:latin typeface="Calibri Light" panose="020F0302020204030204" pitchFamily="34" charset="0"/>
              </a:defRPr>
            </a:lvl1pPr>
          </a:lstStyle>
          <a:p>
            <a:pPr marL="0" lvl="0" inden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</a:pPr>
            <a:r>
              <a:rPr lang="en-US" dirty="0" smtClean="0"/>
              <a:t>Click to edit</a:t>
            </a:r>
            <a:r>
              <a:rPr lang="bg-BG" dirty="0" smtClean="0"/>
              <a:t> </a:t>
            </a: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648200"/>
            <a:ext cx="9143999" cy="7620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5400" b="1" kern="1200" spc="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 smtClean="0"/>
              <a:t>Заглавие на темата</a:t>
            </a:r>
            <a:endParaRPr lang="bg-BG" dirty="0"/>
          </a:p>
        </p:txBody>
      </p:sp>
      <p:sp>
        <p:nvSpPr>
          <p:cNvPr id="3" name="TextBox 2"/>
          <p:cNvSpPr txBox="1"/>
          <p:nvPr userDrawn="1"/>
        </p:nvSpPr>
        <p:spPr>
          <a:xfrm>
            <a:off x="0" y="1795552"/>
            <a:ext cx="91440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2000" baseline="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11500" dirty="0" err="1" smtClean="0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11500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115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3962400"/>
            <a:ext cx="9143999" cy="6858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3600" b="0" kern="1200" spc="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 smtClean="0"/>
              <a:t>НОМЕР НА ТЕМАТА</a:t>
            </a:r>
            <a:endParaRPr lang="bg-BG" dirty="0"/>
          </a:p>
        </p:txBody>
      </p:sp>
      <p:sp>
        <p:nvSpPr>
          <p:cNvPr id="7" name="Freeform 6"/>
          <p:cNvSpPr/>
          <p:nvPr userDrawn="1"/>
        </p:nvSpPr>
        <p:spPr>
          <a:xfrm>
            <a:off x="3958373" y="2057399"/>
            <a:ext cx="1182919" cy="533401"/>
          </a:xfrm>
          <a:custGeom>
            <a:avLst/>
            <a:gdLst>
              <a:gd name="connsiteX0" fmla="*/ 0 w 1130531"/>
              <a:gd name="connsiteY0" fmla="*/ 0 h 665019"/>
              <a:gd name="connsiteX1" fmla="*/ 581891 w 1130531"/>
              <a:gd name="connsiteY1" fmla="*/ 665019 h 665019"/>
              <a:gd name="connsiteX2" fmla="*/ 1130531 w 1130531"/>
              <a:gd name="connsiteY2" fmla="*/ 83128 h 665019"/>
              <a:gd name="connsiteX0" fmla="*/ 0 w 1130531"/>
              <a:gd name="connsiteY0" fmla="*/ 0 h 532016"/>
              <a:gd name="connsiteX1" fmla="*/ 581891 w 1130531"/>
              <a:gd name="connsiteY1" fmla="*/ 532016 h 532016"/>
              <a:gd name="connsiteX2" fmla="*/ 1130531 w 1130531"/>
              <a:gd name="connsiteY2" fmla="*/ 83128 h 532016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56725"/>
              <a:gd name="connsiteY0" fmla="*/ 0 h 588169"/>
              <a:gd name="connsiteX1" fmla="*/ 608085 w 1156725"/>
              <a:gd name="connsiteY1" fmla="*/ 588169 h 588169"/>
              <a:gd name="connsiteX2" fmla="*/ 1156725 w 1156725"/>
              <a:gd name="connsiteY2" fmla="*/ 61696 h 588169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2919" h="631032">
                <a:moveTo>
                  <a:pt x="0" y="0"/>
                </a:moveTo>
                <a:cubicBezTo>
                  <a:pt x="145691" y="298233"/>
                  <a:pt x="264231" y="445844"/>
                  <a:pt x="608085" y="631032"/>
                </a:cubicBezTo>
                <a:cubicBezTo>
                  <a:pt x="934447" y="459437"/>
                  <a:pt x="1046019" y="298147"/>
                  <a:pt x="1182919" y="6645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13" name="Picture 2" descr="D:\Pavel\Courses\Materials\Course.ALG 2019\logo-bg.emf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522"/>
          <a:stretch/>
        </p:blipFill>
        <p:spPr bwMode="auto">
          <a:xfrm>
            <a:off x="3445626" y="1066800"/>
            <a:ext cx="2312117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4912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1802296" y="2743200"/>
            <a:ext cx="7036904" cy="6858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lang="bg-BG" sz="4800" b="1" kern="120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 smtClean="0"/>
              <a:t>Abc</a:t>
            </a:r>
            <a:endParaRPr lang="bg-BG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2231047"/>
            <a:ext cx="2362200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TextBox 9"/>
          <p:cNvSpPr txBox="1"/>
          <p:nvPr userDrawn="1"/>
        </p:nvSpPr>
        <p:spPr>
          <a:xfrm>
            <a:off x="1712844" y="1676400"/>
            <a:ext cx="37735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8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9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4800" dirty="0" err="1" smtClean="0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4800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4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1828800" y="3429000"/>
            <a:ext cx="7036904" cy="32004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457200" indent="-457200" algn="l" defTabSz="914400" rtl="0" eaLnBrk="1" latinLnBrk="0" hangingPunct="1">
              <a:spcBef>
                <a:spcPct val="0"/>
              </a:spcBef>
              <a:buFont typeface="Arial" panose="020B0604020202020204" pitchFamily="34" charset="0"/>
              <a:buChar char="•"/>
              <a:defRPr lang="bg-BG" sz="3200" b="0" kern="120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 smtClean="0"/>
              <a:t>Abc</a:t>
            </a:r>
            <a:endParaRPr lang="bg-BG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-76200" y="2431253"/>
            <a:ext cx="9296400" cy="90464"/>
            <a:chOff x="0" y="3189594"/>
            <a:chExt cx="9144000" cy="136848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3702284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28600"/>
            <a:ext cx="9144000" cy="645195"/>
          </a:xfrm>
        </p:spPr>
        <p:txBody>
          <a:bodyPr>
            <a:noAutofit/>
          </a:bodyPr>
          <a:lstStyle>
            <a:lvl1pPr marL="914400" indent="0" algn="l">
              <a:defRPr sz="4800" b="1" spc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bg-BG" dirty="0" smtClean="0"/>
              <a:t>Заглавие</a:t>
            </a:r>
            <a:endParaRPr lang="bg-BG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1219200"/>
            <a:ext cx="8153400" cy="5562600"/>
          </a:xfr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lang="en-US" sz="3600" b="1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b="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</a:defRPr>
            </a:lvl2pPr>
            <a:lvl3pPr marL="914400" indent="0"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>
              <a:buNone/>
              <a:defRPr lang="en-US" sz="2000" dirty="0" smtClean="0">
                <a:ln>
                  <a:noFill/>
                </a:ln>
                <a:effectLst/>
                <a:latin typeface="Candara" panose="020E0502030303020204" pitchFamily="34" charset="0"/>
              </a:defRPr>
            </a:lvl4pPr>
            <a:lvl5pPr marL="1828800" indent="0">
              <a:buNone/>
              <a:defRPr lang="bg-BG" sz="1800" dirty="0">
                <a:ln>
                  <a:noFill/>
                </a:ln>
                <a:effectLst/>
                <a:latin typeface="Candara" panose="020E0502030303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>
              <a:buClrTx/>
            </a:pPr>
            <a:r>
              <a:rPr lang="en-US" dirty="0" smtClean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0" y="341245"/>
            <a:ext cx="914400" cy="457200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pPr algn="ctr"/>
            <a:r>
              <a:rPr lang="en-US" sz="24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V</a:t>
            </a:r>
            <a:r>
              <a:rPr lang="en-US" sz="2400" dirty="0" smtClean="0">
                <a:solidFill>
                  <a:srgbClr val="FF388C"/>
                </a:solidFill>
                <a:latin typeface="Arial Black" panose="020B0A04020102020204" pitchFamily="34" charset="0"/>
              </a:rPr>
              <a:t>A</a:t>
            </a:r>
            <a:r>
              <a:rPr lang="en-US" sz="24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X</a:t>
            </a:r>
            <a:endParaRPr lang="bg-BG" sz="24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-76200" y="838200"/>
            <a:ext cx="9296400" cy="90464"/>
            <a:chOff x="0" y="3189594"/>
            <a:chExt cx="9144000" cy="136848"/>
          </a:xfrm>
        </p:grpSpPr>
        <p:sp>
          <p:nvSpPr>
            <p:cNvPr id="17" name="Rectangle 16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736664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in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228600"/>
            <a:ext cx="8153400" cy="65532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3600" b="1" kern="1200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kern="120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2pPr>
            <a:lvl3pPr marL="738188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0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bg-BG" sz="2000" kern="120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>
              <a:buClrTx/>
            </a:pPr>
            <a:r>
              <a:rPr lang="en-US" dirty="0" smtClean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14753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1396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647B6-4DF4-4BA6-B689-C87DB92DA6DB}" type="datetimeFigureOut">
              <a:rPr lang="bg-BG" smtClean="0"/>
              <a:t>9.5.2020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287EB-2210-4948-9944-027BD5763635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34732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3" r:id="rId2"/>
    <p:sldLayoutId id="2147483825" r:id="rId3"/>
    <p:sldLayoutId id="2147483824" r:id="rId4"/>
    <p:sldLayoutId id="2147483802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pavel.it.fmi.uni-sofia.bg/courses/vrarxr/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Solutions/S0105-rotation.html" TargetMode="Externa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Solutions/S0106-reverse-rotation.html" TargetMode="Externa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Solutions/S0107-forward-backward-rotation.html" TargetMode="Externa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Solutions/S0108-complex-rotation.html" TargetMode="Externa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get.webgl.org/" TargetMode="Externa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Solutions/S0109-rotation-90-90-90.html" TargetMode="Externa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Solutions/S0110-swing-rotation.html" TargetMode="Externa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get.webgl.org/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threejs.org/examples/" TargetMode="External"/><Relationship Id="rId2" Type="http://schemas.openxmlformats.org/officeDocument/2006/relationships/hyperlink" Target="https://threejs.org/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threejs.org/docs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threejs.org/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threejs.org/examples/#webgl_animation_cloth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threejs.org/docs/index.html#api/en/geometries/BoxGeometry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pavel.it.fmi.uni-sofia.bg/courses/vrarxr/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доц</a:t>
            </a:r>
            <a:r>
              <a:rPr lang="bg-BG" dirty="0"/>
              <a:t>. </a:t>
            </a:r>
            <a:r>
              <a:rPr lang="bg-BG" dirty="0" smtClean="0"/>
              <a:t>д-р Павел </a:t>
            </a:r>
            <a:r>
              <a:rPr lang="bg-BG" dirty="0"/>
              <a:t>Бойчев</a:t>
            </a:r>
            <a:r>
              <a:rPr lang="en-US" dirty="0"/>
              <a:t> </a:t>
            </a:r>
            <a:r>
              <a:rPr lang="bg-BG" dirty="0" smtClean="0"/>
              <a:t>  </a:t>
            </a:r>
            <a:r>
              <a:rPr lang="en-US" dirty="0" smtClean="0"/>
              <a:t> </a:t>
            </a:r>
            <a:r>
              <a:rPr lang="bg-BG" dirty="0" err="1" smtClean="0"/>
              <a:t>КИТ-ФМИ-СУ</a:t>
            </a:r>
            <a:r>
              <a:rPr lang="en-US" dirty="0" smtClean="0"/>
              <a:t> </a:t>
            </a:r>
            <a:r>
              <a:rPr lang="bg-BG" dirty="0" smtClean="0"/>
              <a:t>  </a:t>
            </a:r>
            <a:r>
              <a:rPr lang="en-US" dirty="0" smtClean="0"/>
              <a:t> </a:t>
            </a:r>
            <a:r>
              <a:rPr lang="bg-BG" dirty="0" smtClean="0"/>
              <a:t>20</a:t>
            </a:r>
            <a:r>
              <a:rPr lang="en-US" dirty="0" smtClean="0"/>
              <a:t>20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>
              <a:spcBef>
                <a:spcPct val="0"/>
              </a:spcBef>
            </a:pPr>
            <a:r>
              <a:rPr lang="bg-BG" dirty="0" smtClean="0"/>
              <a:t>Решения на задачите</a:t>
            </a:r>
            <a:endParaRPr lang="bg-BG" sz="5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bg-BG" dirty="0">
                <a:latin typeface="Calibri Light" panose="020F0302020204030204" pitchFamily="34" charset="0"/>
              </a:rPr>
              <a:t>Тема №</a:t>
            </a:r>
            <a:r>
              <a:rPr lang="bg-BG" dirty="0" smtClean="0">
                <a:latin typeface="Calibri Light" panose="020F0302020204030204" pitchFamily="34" charset="0"/>
              </a:rPr>
              <a:t>1</a:t>
            </a:r>
            <a:endParaRPr lang="bg-BG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745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Страница с качени примери</a:t>
            </a:r>
            <a:endParaRPr lang="bg-BG" dirty="0"/>
          </a:p>
        </p:txBody>
      </p:sp>
      <p:pic>
        <p:nvPicPr>
          <p:cNvPr id="3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600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81121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Решение №5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Въртящ се куб</a:t>
            </a:r>
          </a:p>
          <a:p>
            <a:pPr lvl="1"/>
            <a:r>
              <a:rPr lang="bg-BG" dirty="0" smtClean="0"/>
              <a:t>Има достатъчно много примери за въртящ се куб с </a:t>
            </a:r>
            <a:r>
              <a:rPr lang="en-US" dirty="0" smtClean="0"/>
              <a:t>Three.js</a:t>
            </a:r>
          </a:p>
          <a:p>
            <a:pPr lvl="1"/>
            <a:r>
              <a:rPr lang="bg-BG" dirty="0" smtClean="0"/>
              <a:t>Това е </a:t>
            </a:r>
            <a:r>
              <a:rPr lang="en-US" dirty="0" smtClean="0"/>
              <a:t>hello-world</a:t>
            </a:r>
            <a:r>
              <a:rPr lang="bg-BG" dirty="0" smtClean="0"/>
              <a:t> еквивалентът в </a:t>
            </a:r>
            <a:r>
              <a:rPr lang="en-US" dirty="0" smtClean="0"/>
              <a:t>3D </a:t>
            </a:r>
            <a:r>
              <a:rPr lang="bg-BG" dirty="0" smtClean="0"/>
              <a:t>графика</a:t>
            </a:r>
          </a:p>
          <a:p>
            <a:pPr lvl="1"/>
            <a:r>
              <a:rPr lang="bg-BG" dirty="0" smtClean="0"/>
              <a:t>При затруднения, вижте лекциите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96920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Може да е подобен на лекцията, а не напълно идентичен</a:t>
            </a:r>
            <a:endParaRPr lang="bg-BG" dirty="0"/>
          </a:p>
        </p:txBody>
      </p:sp>
      <p:pic>
        <p:nvPicPr>
          <p:cNvPr id="5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9050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801257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Решение №6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Обратно въртене</a:t>
            </a:r>
          </a:p>
          <a:p>
            <a:pPr lvl="1"/>
            <a:r>
              <a:rPr lang="bg-BG" dirty="0" smtClean="0"/>
              <a:t>Сменяме ъгъл</a:t>
            </a:r>
            <a:r>
              <a:rPr lang="bg-BG" dirty="0"/>
              <a:t>а</a:t>
            </a:r>
            <a:r>
              <a:rPr lang="bg-BG" dirty="0" smtClean="0"/>
              <a:t> на въртене от </a:t>
            </a:r>
            <a:r>
              <a:rPr lang="en-US" dirty="0" smtClean="0">
                <a:solidFill>
                  <a:srgbClr val="FF388C"/>
                </a:solidFill>
              </a:rPr>
              <a:t>t</a:t>
            </a:r>
            <a:r>
              <a:rPr lang="bg-BG" dirty="0" smtClean="0"/>
              <a:t> на </a:t>
            </a:r>
            <a:r>
              <a:rPr lang="en-US" dirty="0" smtClean="0">
                <a:solidFill>
                  <a:srgbClr val="FF388C"/>
                </a:solidFill>
              </a:rPr>
              <a:t>–t</a:t>
            </a:r>
            <a:endParaRPr lang="bg-BG" dirty="0" smtClean="0">
              <a:solidFill>
                <a:srgbClr val="FF388C"/>
              </a:solidFill>
            </a:endParaRPr>
          </a:p>
          <a:p>
            <a:pPr lvl="1"/>
            <a:r>
              <a:rPr lang="bg-BG" dirty="0" smtClean="0"/>
              <a:t>Равносилно на връщане в миналото</a:t>
            </a:r>
          </a:p>
          <a:p>
            <a:pPr lvl="1"/>
            <a:r>
              <a:rPr lang="bg-BG" dirty="0" smtClean="0"/>
              <a:t>Или пък на време, което върви назад</a:t>
            </a:r>
            <a:endParaRPr lang="bg-BG" dirty="0">
              <a:solidFill>
                <a:srgbClr val="FF38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481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Върти се в обратна посока</a:t>
            </a:r>
            <a:endParaRPr lang="bg-BG" dirty="0"/>
          </a:p>
        </p:txBody>
      </p:sp>
      <p:pic>
        <p:nvPicPr>
          <p:cNvPr id="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600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826606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Решение</a:t>
            </a:r>
            <a:r>
              <a:rPr lang="en-US" dirty="0" smtClean="0"/>
              <a:t> </a:t>
            </a:r>
            <a:r>
              <a:rPr lang="bg-BG" dirty="0" smtClean="0"/>
              <a:t>№7</a:t>
            </a:r>
            <a:r>
              <a:rPr lang="bg-BG" dirty="0" smtClean="0">
                <a:solidFill>
                  <a:srgbClr val="FF388C"/>
                </a:solidFill>
              </a:rPr>
              <a:t>*</a:t>
            </a:r>
            <a:endParaRPr lang="bg-BG" dirty="0">
              <a:solidFill>
                <a:srgbClr val="FF388C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Въртене напред-назад</a:t>
                </a:r>
              </a:p>
              <a:p>
                <a:pPr lvl="1"/>
                <a:r>
                  <a:rPr lang="bg-BG" dirty="0" smtClean="0"/>
                  <a:t>Ъгълът не е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/>
                      </a:rPr>
                      <m:t>𝑡</m:t>
                    </m:r>
                  </m:oMath>
                </a14:m>
                <a:r>
                  <a:rPr lang="bg-BG" dirty="0" smtClean="0"/>
                  <a:t> </a:t>
                </a:r>
                <a:r>
                  <a:rPr lang="bg-BG" dirty="0" err="1" smtClean="0"/>
                  <a:t>радиана</a:t>
                </a:r>
                <a:r>
                  <a:rPr lang="bg-BG" dirty="0" smtClean="0"/>
                  <a:t>,</a:t>
                </a:r>
                <a:r>
                  <a:rPr lang="en-US" dirty="0" smtClean="0"/>
                  <a:t> </a:t>
                </a:r>
                <a:r>
                  <a:rPr lang="bg-BG" dirty="0" smtClean="0"/>
                  <a:t>а е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 dirty="0" smtClean="0">
                            <a:solidFill>
                              <a:srgbClr val="FF388C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i="0" dirty="0" smtClean="0">
                            <a:solidFill>
                              <a:srgbClr val="FF388C"/>
                            </a:solidFill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en-US" b="0" i="1" dirty="0" smtClean="0">
                            <a:solidFill>
                              <a:srgbClr val="FF388C"/>
                            </a:solidFill>
                            <a:latin typeface="Cambria Math"/>
                          </a:rPr>
                          <m:t>𝑡</m:t>
                        </m:r>
                      </m:e>
                    </m:func>
                  </m:oMath>
                </a14:m>
                <a:r>
                  <a:rPr lang="bg-BG" dirty="0" smtClean="0"/>
                  <a:t> </a:t>
                </a:r>
                <a:r>
                  <a:rPr lang="bg-BG" dirty="0" err="1" smtClean="0"/>
                  <a:t>радиана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Функцията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1" dirty="0" smtClean="0">
                        <a:solidFill>
                          <a:srgbClr val="FF388C"/>
                        </a:solidFill>
                        <a:latin typeface="Cambria Math"/>
                      </a:rPr>
                      <m:t>sin</m:t>
                    </m:r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/>
                      </a:rPr>
                      <m:t>⁡(…)</m:t>
                    </m:r>
                  </m:oMath>
                </a14:m>
                <a:r>
                  <a:rPr lang="bg-BG" dirty="0" smtClean="0"/>
                  <a:t> е в обекта </a:t>
                </a:r>
                <a:r>
                  <a:rPr lang="en-US" dirty="0" smtClean="0">
                    <a:solidFill>
                      <a:srgbClr val="FF388C"/>
                    </a:solidFill>
                  </a:rPr>
                  <a:t>Math</a:t>
                </a:r>
                <a:r>
                  <a:rPr lang="en-US" dirty="0" smtClean="0"/>
                  <a:t>, </a:t>
                </a:r>
                <a:r>
                  <a:rPr lang="bg-BG" dirty="0" smtClean="0"/>
                  <a:t>т.е</a:t>
                </a:r>
                <a:r>
                  <a:rPr lang="bg-BG" dirty="0" smtClean="0"/>
                  <a:t>. трябва да се изписва </a:t>
                </a:r>
                <a:r>
                  <a:rPr lang="en-US" dirty="0" err="1" smtClean="0">
                    <a:solidFill>
                      <a:srgbClr val="FF388C"/>
                    </a:solidFill>
                  </a:rPr>
                  <a:t>Math.sin</a:t>
                </a:r>
                <a:r>
                  <a:rPr lang="en-US" dirty="0" smtClean="0">
                    <a:solidFill>
                      <a:srgbClr val="FF388C"/>
                    </a:solidFill>
                  </a:rPr>
                  <a:t>(…)</a:t>
                </a:r>
                <a:endParaRPr lang="bg-BG" dirty="0">
                  <a:solidFill>
                    <a:srgbClr val="FF388C"/>
                  </a:solidFill>
                </a:endParaRPr>
              </a:p>
            </p:txBody>
          </p:sp>
        </mc:Choice>
        <mc:Fallback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 r="-2093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85976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Плавно обръщане на посоката</a:t>
            </a:r>
            <a:endParaRPr lang="bg-BG" dirty="0"/>
          </a:p>
        </p:txBody>
      </p:sp>
      <p:pic>
        <p:nvPicPr>
          <p:cNvPr id="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600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484647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Решение №8</a:t>
            </a:r>
            <a:r>
              <a:rPr lang="bg-BG" dirty="0" smtClean="0">
                <a:solidFill>
                  <a:srgbClr val="FF388C"/>
                </a:solidFill>
              </a:rPr>
              <a:t>*</a:t>
            </a:r>
            <a:endParaRPr lang="bg-BG" dirty="0">
              <a:solidFill>
                <a:srgbClr val="FF388C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Разбъркано въртене</a:t>
            </a:r>
          </a:p>
          <a:p>
            <a:pPr lvl="1"/>
            <a:r>
              <a:rPr lang="bg-BG" dirty="0" smtClean="0"/>
              <a:t>Добавяме въртене не само около едната ос, но и около трите</a:t>
            </a:r>
          </a:p>
          <a:p>
            <a:pPr lvl="1"/>
            <a:r>
              <a:rPr lang="bg-BG" dirty="0" smtClean="0"/>
              <a:t>Умножаваме с различни коефициенти за различна скоростта около всяка ос</a:t>
            </a:r>
          </a:p>
        </p:txBody>
      </p:sp>
    </p:spTree>
    <p:extLst>
      <p:ext uri="{BB962C8B-B14F-4D97-AF65-F5344CB8AC3E}">
        <p14:creationId xmlns:p14="http://schemas.microsoft.com/office/powerpoint/2010/main" val="1460790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На външен вид хаотично въртене</a:t>
            </a:r>
            <a:endParaRPr lang="bg-BG" dirty="0"/>
          </a:p>
        </p:txBody>
      </p:sp>
      <p:pic>
        <p:nvPicPr>
          <p:cNvPr id="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600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721687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Решение №9</a:t>
            </a:r>
            <a:r>
              <a:rPr lang="bg-BG" dirty="0" smtClean="0">
                <a:solidFill>
                  <a:srgbClr val="FF388C"/>
                </a:solidFill>
              </a:rPr>
              <a:t>**</a:t>
            </a:r>
            <a:endParaRPr lang="bg-BG" dirty="0">
              <a:solidFill>
                <a:srgbClr val="FF388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Последователно въртене</a:t>
                </a:r>
              </a:p>
              <a:p>
                <a:pPr lvl="1"/>
                <a:r>
                  <a:rPr lang="bg-BG" dirty="0" smtClean="0"/>
                  <a:t>За удобство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1</m:t>
                    </m:r>
                  </m:oMath>
                </a14:m>
                <a:r>
                  <a:rPr lang="bg-BG" dirty="0" smtClean="0">
                    <a:solidFill>
                      <a:srgbClr val="FF388C"/>
                    </a:solidFill>
                  </a:rPr>
                  <a:t> секунда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=1</m:t>
                    </m:r>
                  </m:oMath>
                </a14:m>
                <a:r>
                  <a:rPr lang="bg-BG" dirty="0" smtClean="0">
                    <a:solidFill>
                      <a:srgbClr val="FF388C"/>
                    </a:solidFill>
                  </a:rPr>
                  <a:t> </a:t>
                </a:r>
                <a:r>
                  <a:rPr lang="bg-BG" dirty="0" err="1" smtClean="0">
                    <a:solidFill>
                      <a:srgbClr val="FF388C"/>
                    </a:solidFill>
                  </a:rPr>
                  <a:t>радиан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Делим времето на парчета по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𝜋</m:t>
                    </m:r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/2</m:t>
                    </m:r>
                  </m:oMath>
                </a14:m>
                <a:r>
                  <a:rPr lang="bg-BG" dirty="0" smtClean="0"/>
                  <a:t> (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90°</m:t>
                    </m:r>
                  </m:oMath>
                </a14:m>
                <a:r>
                  <a:rPr lang="bg-BG" dirty="0" smtClean="0"/>
                  <a:t>)</a:t>
                </a:r>
              </a:p>
              <a:p>
                <a:pPr lvl="1"/>
                <a:r>
                  <a:rPr lang="bg-BG" dirty="0" smtClean="0"/>
                  <a:t>Номерът на парчето, в което сме сега, делим на три и гледаме остатъка</a:t>
                </a:r>
              </a:p>
              <a:p>
                <a:pPr lvl="1"/>
                <a:r>
                  <a:rPr lang="bg-BG" dirty="0" smtClean="0"/>
                  <a:t>Той е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0</m:t>
                    </m:r>
                  </m:oMath>
                </a14:m>
                <a:r>
                  <a:rPr lang="bg-BG" dirty="0" smtClean="0"/>
                  <a:t>,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1</m:t>
                    </m:r>
                  </m:oMath>
                </a14:m>
                <a:r>
                  <a:rPr lang="bg-BG" dirty="0" smtClean="0"/>
                  <a:t> или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2</m:t>
                    </m:r>
                  </m:oMath>
                </a14:m>
                <a:r>
                  <a:rPr lang="bg-BG" dirty="0" smtClean="0"/>
                  <a:t> и определя оста</a:t>
                </a:r>
                <a:endParaRPr lang="bg-BG" dirty="0"/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 r="-448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Arrow Connector 4"/>
          <p:cNvCxnSpPr/>
          <p:nvPr/>
        </p:nvCxnSpPr>
        <p:spPr>
          <a:xfrm>
            <a:off x="2320636" y="5353538"/>
            <a:ext cx="5146964" cy="0"/>
          </a:xfrm>
          <a:prstGeom prst="straightConnector1">
            <a:avLst/>
          </a:prstGeom>
          <a:ln w="3175"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2324544" y="5277338"/>
            <a:ext cx="0" cy="152400"/>
          </a:xfrm>
          <a:prstGeom prst="straightConnector1">
            <a:avLst/>
          </a:prstGeom>
          <a:ln w="3175"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235036" y="5277338"/>
            <a:ext cx="0" cy="152400"/>
          </a:xfrm>
          <a:prstGeom prst="straightConnector1">
            <a:avLst/>
          </a:prstGeom>
          <a:ln w="3175"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149436" y="5277338"/>
            <a:ext cx="0" cy="152400"/>
          </a:xfrm>
          <a:prstGeom prst="straightConnector1">
            <a:avLst/>
          </a:prstGeom>
          <a:ln w="3175"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059928" y="5277338"/>
            <a:ext cx="0" cy="152400"/>
          </a:xfrm>
          <a:prstGeom prst="straightConnector1">
            <a:avLst/>
          </a:prstGeom>
          <a:ln w="3175"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5978236" y="5257800"/>
            <a:ext cx="0" cy="152400"/>
          </a:xfrm>
          <a:prstGeom prst="straightConnector1">
            <a:avLst/>
          </a:prstGeom>
          <a:ln w="3175"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6892636" y="5257800"/>
            <a:ext cx="0" cy="152400"/>
          </a:xfrm>
          <a:prstGeom prst="straightConnector1">
            <a:avLst/>
          </a:prstGeom>
          <a:ln w="3175"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/>
              <p:cNvSpPr txBox="1"/>
              <p:nvPr/>
            </p:nvSpPr>
            <p:spPr>
              <a:xfrm>
                <a:off x="1905000" y="4972538"/>
                <a:ext cx="83127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FF388C"/>
                          </a:solidFill>
                          <a:latin typeface="Cambria Math"/>
                        </a:rPr>
                        <m:t>𝑡</m:t>
                      </m:r>
                      <m:r>
                        <a:rPr lang="en-US" sz="1400" i="1" dirty="0" smtClean="0">
                          <a:solidFill>
                            <a:srgbClr val="FF388C"/>
                          </a:solidFill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bg-BG" sz="1400" dirty="0">
                  <a:solidFill>
                    <a:srgbClr val="FF388C"/>
                  </a:solidFill>
                  <a:latin typeface="Candara" panose="020E0502030303020204" pitchFamily="34" charset="0"/>
                </a:endParaRPr>
              </a:p>
            </p:txBody>
          </p:sp>
        </mc:Choice>
        <mc:Fallback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5000" y="4972538"/>
                <a:ext cx="831273" cy="30777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/>
              <p:cNvSpPr txBox="1"/>
              <p:nvPr/>
            </p:nvSpPr>
            <p:spPr>
              <a:xfrm>
                <a:off x="2819399" y="4884075"/>
                <a:ext cx="831273" cy="4583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FF388C"/>
                          </a:solidFill>
                          <a:latin typeface="Cambria Math"/>
                        </a:rPr>
                        <m:t>𝑡</m:t>
                      </m:r>
                      <m:r>
                        <a:rPr lang="en-US" sz="1400" i="1" dirty="0" smtClean="0">
                          <a:solidFill>
                            <a:srgbClr val="FF388C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400" i="1" dirty="0">
                              <a:solidFill>
                                <a:srgbClr val="FF388C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400" i="1" dirty="0">
                              <a:solidFill>
                                <a:srgbClr val="FF388C"/>
                              </a:solidFill>
                              <a:latin typeface="Cambria Math"/>
                            </a:rPr>
                            <m:t>𝜋</m:t>
                          </m:r>
                        </m:num>
                        <m:den>
                          <m:r>
                            <a:rPr lang="el-GR" sz="1400" i="1" dirty="0">
                              <a:solidFill>
                                <a:srgbClr val="FF388C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bg-BG" sz="1400" dirty="0">
                  <a:solidFill>
                    <a:srgbClr val="FF388C"/>
                  </a:solidFill>
                  <a:latin typeface="Candara" panose="020E0502030303020204" pitchFamily="34" charset="0"/>
                </a:endParaRPr>
              </a:p>
            </p:txBody>
          </p:sp>
        </mc:Choice>
        <mc:Fallback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9399" y="4884075"/>
                <a:ext cx="831273" cy="458395"/>
              </a:xfrm>
              <a:prstGeom prst="rect">
                <a:avLst/>
              </a:prstGeom>
              <a:blipFill rotWithShape="1">
                <a:blip r:embed="rId4"/>
                <a:stretch>
                  <a:fillRect b="-1333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/>
              <p:cNvSpPr txBox="1"/>
              <p:nvPr/>
            </p:nvSpPr>
            <p:spPr>
              <a:xfrm>
                <a:off x="3733799" y="4876800"/>
                <a:ext cx="831273" cy="4956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FF388C"/>
                          </a:solidFill>
                          <a:latin typeface="Cambria Math"/>
                        </a:rPr>
                        <m:t>𝑡</m:t>
                      </m:r>
                      <m:r>
                        <a:rPr lang="en-US" sz="1400" i="1" dirty="0" smtClean="0">
                          <a:solidFill>
                            <a:srgbClr val="FF388C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400" i="1" dirty="0" smtClean="0">
                              <a:solidFill>
                                <a:srgbClr val="FF388C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400" i="1" dirty="0" smtClean="0">
                              <a:solidFill>
                                <a:srgbClr val="FF388C"/>
                              </a:solidFill>
                              <a:latin typeface="Cambria Math"/>
                            </a:rPr>
                            <m:t>2</m:t>
                          </m:r>
                          <m:r>
                            <a:rPr lang="el-GR" sz="1400" i="1" dirty="0" smtClean="0">
                              <a:solidFill>
                                <a:srgbClr val="FF388C"/>
                              </a:solidFill>
                              <a:latin typeface="Cambria Math"/>
                            </a:rPr>
                            <m:t>𝜋</m:t>
                          </m:r>
                        </m:num>
                        <m:den>
                          <m:r>
                            <a:rPr lang="el-GR" sz="1400" i="1" dirty="0" smtClean="0">
                              <a:solidFill>
                                <a:srgbClr val="FF388C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bg-BG" sz="1400" dirty="0">
                  <a:solidFill>
                    <a:srgbClr val="FF388C"/>
                  </a:solidFill>
                  <a:latin typeface="Candara" panose="020E0502030303020204" pitchFamily="34" charset="0"/>
                </a:endParaRPr>
              </a:p>
            </p:txBody>
          </p:sp>
        </mc:Choice>
        <mc:Fallback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3799" y="4876800"/>
                <a:ext cx="831273" cy="495649"/>
              </a:xfrm>
              <a:prstGeom prst="rect">
                <a:avLst/>
              </a:prstGeom>
              <a:blipFill rotWithShape="1">
                <a:blip r:embed="rId5"/>
                <a:stretch>
                  <a:fillRect b="-1235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/>
              <p:cNvSpPr txBox="1"/>
              <p:nvPr/>
            </p:nvSpPr>
            <p:spPr>
              <a:xfrm>
                <a:off x="4644291" y="4884075"/>
                <a:ext cx="831273" cy="4956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FF388C"/>
                          </a:solidFill>
                          <a:latin typeface="Cambria Math"/>
                        </a:rPr>
                        <m:t>𝑡</m:t>
                      </m:r>
                      <m:r>
                        <a:rPr lang="en-US" sz="1400" i="1" dirty="0" smtClean="0">
                          <a:solidFill>
                            <a:srgbClr val="FF388C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400" i="1" dirty="0" smtClean="0">
                              <a:solidFill>
                                <a:srgbClr val="FF388C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400" i="1" dirty="0" smtClean="0">
                              <a:solidFill>
                                <a:srgbClr val="FF388C"/>
                              </a:solidFill>
                              <a:latin typeface="Cambria Math"/>
                            </a:rPr>
                            <m:t>3</m:t>
                          </m:r>
                          <m:r>
                            <a:rPr lang="el-GR" sz="1400" i="1" dirty="0" smtClean="0">
                              <a:solidFill>
                                <a:srgbClr val="FF388C"/>
                              </a:solidFill>
                              <a:latin typeface="Cambria Math"/>
                            </a:rPr>
                            <m:t>𝜋</m:t>
                          </m:r>
                        </m:num>
                        <m:den>
                          <m:r>
                            <a:rPr lang="el-GR" sz="1400" i="1" dirty="0" smtClean="0">
                              <a:solidFill>
                                <a:srgbClr val="FF388C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bg-BG" sz="1400" dirty="0">
                  <a:solidFill>
                    <a:srgbClr val="FF388C"/>
                  </a:solidFill>
                  <a:latin typeface="Candara" panose="020E0502030303020204" pitchFamily="34" charset="0"/>
                </a:endParaRPr>
              </a:p>
            </p:txBody>
          </p:sp>
        </mc:Choice>
        <mc:Fallback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4291" y="4884075"/>
                <a:ext cx="831273" cy="495649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/>
              <p:cNvSpPr txBox="1"/>
              <p:nvPr/>
            </p:nvSpPr>
            <p:spPr>
              <a:xfrm>
                <a:off x="5562599" y="4896338"/>
                <a:ext cx="831273" cy="4948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FF388C"/>
                          </a:solidFill>
                          <a:latin typeface="Cambria Math"/>
                        </a:rPr>
                        <m:t>𝑡</m:t>
                      </m:r>
                      <m:r>
                        <a:rPr lang="en-US" sz="1400" i="1" dirty="0" smtClean="0">
                          <a:solidFill>
                            <a:srgbClr val="FF388C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400" i="1" dirty="0" smtClean="0">
                              <a:solidFill>
                                <a:srgbClr val="FF388C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400" i="1" dirty="0" smtClean="0">
                              <a:solidFill>
                                <a:srgbClr val="FF388C"/>
                              </a:solidFill>
                              <a:latin typeface="Cambria Math"/>
                            </a:rPr>
                            <m:t>4</m:t>
                          </m:r>
                          <m:r>
                            <a:rPr lang="el-GR" sz="1400" i="1" dirty="0" smtClean="0">
                              <a:solidFill>
                                <a:srgbClr val="FF388C"/>
                              </a:solidFill>
                              <a:latin typeface="Cambria Math"/>
                            </a:rPr>
                            <m:t>𝜋</m:t>
                          </m:r>
                        </m:num>
                        <m:den>
                          <m:r>
                            <a:rPr lang="el-GR" sz="1400" i="1" dirty="0" smtClean="0">
                              <a:solidFill>
                                <a:srgbClr val="FF388C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bg-BG" sz="1400" dirty="0">
                  <a:solidFill>
                    <a:srgbClr val="FF388C"/>
                  </a:solidFill>
                  <a:latin typeface="Candara" panose="020E0502030303020204" pitchFamily="34" charset="0"/>
                </a:endParaRPr>
              </a:p>
            </p:txBody>
          </p:sp>
        </mc:Choice>
        <mc:Fallback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599" y="4896338"/>
                <a:ext cx="831273" cy="494879"/>
              </a:xfrm>
              <a:prstGeom prst="rect">
                <a:avLst/>
              </a:prstGeom>
              <a:blipFill rotWithShape="1">
                <a:blip r:embed="rId7"/>
                <a:stretch>
                  <a:fillRect b="-1235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/>
              <p:cNvSpPr txBox="1"/>
              <p:nvPr/>
            </p:nvSpPr>
            <p:spPr>
              <a:xfrm>
                <a:off x="6476999" y="4896338"/>
                <a:ext cx="831273" cy="5000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FF388C"/>
                          </a:solidFill>
                          <a:latin typeface="Cambria Math"/>
                        </a:rPr>
                        <m:t>𝑡</m:t>
                      </m:r>
                      <m:r>
                        <a:rPr lang="en-US" sz="1400" i="1" dirty="0" smtClean="0">
                          <a:solidFill>
                            <a:srgbClr val="FF388C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1400" i="1" dirty="0" smtClean="0">
                              <a:solidFill>
                                <a:srgbClr val="FF388C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400" i="1" dirty="0" smtClean="0">
                              <a:solidFill>
                                <a:srgbClr val="FF388C"/>
                              </a:solidFill>
                              <a:latin typeface="Cambria Math"/>
                            </a:rPr>
                            <m:t>5</m:t>
                          </m:r>
                          <m:r>
                            <a:rPr lang="el-GR" sz="1400" i="1" dirty="0" smtClean="0">
                              <a:solidFill>
                                <a:srgbClr val="FF388C"/>
                              </a:solidFill>
                              <a:latin typeface="Cambria Math"/>
                            </a:rPr>
                            <m:t>𝜋</m:t>
                          </m:r>
                        </m:num>
                        <m:den>
                          <m:r>
                            <a:rPr lang="el-GR" sz="1400" i="1" dirty="0" smtClean="0">
                              <a:solidFill>
                                <a:srgbClr val="FF388C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bg-BG" sz="1400" dirty="0">
                  <a:solidFill>
                    <a:srgbClr val="FF388C"/>
                  </a:solidFill>
                  <a:latin typeface="Candara" panose="020E0502030303020204" pitchFamily="34" charset="0"/>
                </a:endParaRPr>
              </a:p>
            </p:txBody>
          </p:sp>
        </mc:Choice>
        <mc:Fallback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6999" y="4896338"/>
                <a:ext cx="831273" cy="500009"/>
              </a:xfrm>
              <a:prstGeom prst="rect">
                <a:avLst/>
              </a:prstGeom>
              <a:blipFill rotWithShape="1">
                <a:blip r:embed="rId8"/>
                <a:stretch>
                  <a:fillRect b="-122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6" name="Group 45"/>
          <p:cNvGrpSpPr/>
          <p:nvPr/>
        </p:nvGrpSpPr>
        <p:grpSpPr>
          <a:xfrm>
            <a:off x="2320636" y="5334448"/>
            <a:ext cx="4571998" cy="307777"/>
            <a:chOff x="1177636" y="5513610"/>
            <a:chExt cx="4571998" cy="30777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/>
                <p:cNvSpPr txBox="1"/>
                <p:nvPr/>
              </p:nvSpPr>
              <p:spPr>
                <a:xfrm>
                  <a:off x="1177636" y="5513610"/>
                  <a:ext cx="914399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i="1" dirty="0" smtClean="0">
                            <a:solidFill>
                              <a:srgbClr val="FF388C"/>
                            </a:solidFill>
                            <a:latin typeface="Cambria Math"/>
                          </a:rPr>
                          <m:t>0</m:t>
                        </m:r>
                      </m:oMath>
                    </m:oMathPara>
                  </a14:m>
                  <a:endParaRPr lang="bg-BG" sz="1400" dirty="0">
                    <a:solidFill>
                      <a:srgbClr val="FF388C"/>
                    </a:solidFill>
                    <a:latin typeface="Candara" panose="020E0502030303020204" pitchFamily="34" charset="0"/>
                  </a:endParaRPr>
                </a:p>
              </p:txBody>
            </p:sp>
          </mc:Choice>
          <mc:Fallback xmlns="">
            <p:sp>
              <p:nvSpPr>
                <p:cNvPr id="26" name="Text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77636" y="5513610"/>
                  <a:ext cx="914399" cy="307777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bg-BG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/>
                <p:cNvSpPr txBox="1"/>
                <p:nvPr/>
              </p:nvSpPr>
              <p:spPr>
                <a:xfrm>
                  <a:off x="2092035" y="5513610"/>
                  <a:ext cx="91440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i="1" dirty="0" smtClean="0">
                            <a:solidFill>
                              <a:srgbClr val="FF388C"/>
                            </a:solidFill>
                            <a:latin typeface="Cambria Math"/>
                          </a:rPr>
                          <m:t>1</m:t>
                        </m:r>
                      </m:oMath>
                    </m:oMathPara>
                  </a14:m>
                  <a:endParaRPr lang="bg-BG" sz="1400" dirty="0">
                    <a:solidFill>
                      <a:srgbClr val="FF388C"/>
                    </a:solidFill>
                    <a:latin typeface="Candara" panose="020E0502030303020204" pitchFamily="34" charset="0"/>
                  </a:endParaRPr>
                </a:p>
              </p:txBody>
            </p:sp>
          </mc:Choice>
          <mc:Fallback xmlns="">
            <p:sp>
              <p:nvSpPr>
                <p:cNvPr id="27" name="TextBox 2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92035" y="5513610"/>
                  <a:ext cx="914401" cy="307777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bg-BG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/>
                <p:cNvSpPr txBox="1"/>
                <p:nvPr/>
              </p:nvSpPr>
              <p:spPr>
                <a:xfrm>
                  <a:off x="3006436" y="5513610"/>
                  <a:ext cx="91049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i="1" dirty="0" smtClean="0">
                            <a:solidFill>
                              <a:srgbClr val="FF388C"/>
                            </a:solidFill>
                            <a:latin typeface="Cambria Math"/>
                          </a:rPr>
                          <m:t>2</m:t>
                        </m:r>
                      </m:oMath>
                    </m:oMathPara>
                  </a14:m>
                  <a:endParaRPr lang="bg-BG" sz="1400" dirty="0">
                    <a:solidFill>
                      <a:srgbClr val="FF388C"/>
                    </a:solidFill>
                    <a:latin typeface="Candara" panose="020E0502030303020204" pitchFamily="34" charset="0"/>
                  </a:endParaRPr>
                </a:p>
              </p:txBody>
            </p:sp>
          </mc:Choice>
          <mc:Fallback xmlns="">
            <p:sp>
              <p:nvSpPr>
                <p:cNvPr id="28" name="TextBox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06436" y="5513610"/>
                  <a:ext cx="910492" cy="307777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bg-BG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/>
                <p:cNvSpPr txBox="1"/>
                <p:nvPr/>
              </p:nvSpPr>
              <p:spPr>
                <a:xfrm>
                  <a:off x="3916928" y="5513610"/>
                  <a:ext cx="91830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i="1" dirty="0" smtClean="0">
                            <a:solidFill>
                              <a:srgbClr val="FF388C"/>
                            </a:solidFill>
                            <a:latin typeface="Cambria Math"/>
                          </a:rPr>
                          <m:t>3</m:t>
                        </m:r>
                        <m:r>
                          <a:rPr lang="en-US" sz="1400" i="1" dirty="0" smtClean="0">
                            <a:solidFill>
                              <a:srgbClr val="FF388C"/>
                            </a:solidFill>
                            <a:latin typeface="Cambria Math"/>
                            <a:ea typeface="Cambria Math"/>
                          </a:rPr>
                          <m:t>≡</m:t>
                        </m:r>
                        <m:r>
                          <a:rPr lang="bg-BG" sz="1400" b="0" i="1" dirty="0" smtClean="0">
                            <a:solidFill>
                              <a:srgbClr val="FF388C"/>
                            </a:solidFill>
                            <a:latin typeface="Cambria Math"/>
                            <a:ea typeface="Cambria Math"/>
                          </a:rPr>
                          <m:t>0</m:t>
                        </m:r>
                      </m:oMath>
                    </m:oMathPara>
                  </a14:m>
                  <a:endParaRPr lang="bg-BG" sz="1400" dirty="0">
                    <a:solidFill>
                      <a:srgbClr val="FF388C"/>
                    </a:solidFill>
                    <a:latin typeface="Candara" panose="020E0502030303020204" pitchFamily="34" charset="0"/>
                  </a:endParaRPr>
                </a:p>
              </p:txBody>
            </p:sp>
          </mc:Choice>
          <mc:Fallback xmlns="">
            <p:sp>
              <p:nvSpPr>
                <p:cNvPr id="29" name="TextBox 2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16928" y="5513610"/>
                  <a:ext cx="918307" cy="307777"/>
                </a:xfrm>
                <a:prstGeom prst="rect">
                  <a:avLst/>
                </a:prstGeom>
                <a:blipFill rotWithShape="1"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bg-BG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/>
                <p:cNvSpPr txBox="1"/>
                <p:nvPr/>
              </p:nvSpPr>
              <p:spPr>
                <a:xfrm>
                  <a:off x="4835235" y="5513610"/>
                  <a:ext cx="914399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i="1" dirty="0" smtClean="0">
                            <a:solidFill>
                              <a:srgbClr val="FF388C"/>
                            </a:solidFill>
                            <a:latin typeface="Cambria Math"/>
                          </a:rPr>
                          <m:t>4</m:t>
                        </m:r>
                        <m:r>
                          <a:rPr lang="en-US" sz="1400" i="1" dirty="0" smtClean="0">
                            <a:solidFill>
                              <a:srgbClr val="FF388C"/>
                            </a:solidFill>
                            <a:latin typeface="Cambria Math"/>
                            <a:ea typeface="Cambria Math"/>
                          </a:rPr>
                          <m:t>≡</m:t>
                        </m:r>
                        <m:r>
                          <a:rPr lang="bg-BG" sz="1400" b="0" i="1" dirty="0" smtClean="0">
                            <a:solidFill>
                              <a:srgbClr val="FF388C"/>
                            </a:solidFill>
                            <a:latin typeface="Cambria Math"/>
                            <a:ea typeface="Cambria Math"/>
                          </a:rPr>
                          <m:t>1</m:t>
                        </m:r>
                      </m:oMath>
                    </m:oMathPara>
                  </a14:m>
                  <a:endParaRPr lang="bg-BG" sz="1400" dirty="0">
                    <a:solidFill>
                      <a:srgbClr val="FF388C"/>
                    </a:solidFill>
                    <a:latin typeface="Candara" panose="020E0502030303020204" pitchFamily="34" charset="0"/>
                  </a:endParaRPr>
                </a:p>
              </p:txBody>
            </p:sp>
          </mc:Choice>
          <mc:Fallback xmlns="">
            <p:sp>
              <p:nvSpPr>
                <p:cNvPr id="30" name="TextBox 2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35235" y="5513610"/>
                  <a:ext cx="914399" cy="307777"/>
                </a:xfrm>
                <a:prstGeom prst="rect">
                  <a:avLst/>
                </a:prstGeom>
                <a:blipFill rotWithShape="1"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bg-BG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7" name="Group 46"/>
          <p:cNvGrpSpPr/>
          <p:nvPr/>
        </p:nvGrpSpPr>
        <p:grpSpPr>
          <a:xfrm>
            <a:off x="2307190" y="5909846"/>
            <a:ext cx="4571999" cy="338554"/>
            <a:chOff x="1177637" y="5864423"/>
            <a:chExt cx="4571999" cy="338554"/>
          </a:xfrm>
        </p:grpSpPr>
        <p:sp>
          <p:nvSpPr>
            <p:cNvPr id="33" name="TextBox 32"/>
            <p:cNvSpPr txBox="1"/>
            <p:nvPr/>
          </p:nvSpPr>
          <p:spPr>
            <a:xfrm>
              <a:off x="1177637" y="5864423"/>
              <a:ext cx="914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FF388C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X</a:t>
              </a:r>
              <a:endParaRPr lang="bg-BG" sz="1600" dirty="0">
                <a:solidFill>
                  <a:srgbClr val="FF388C"/>
                </a:solidFill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092035" y="5864423"/>
              <a:ext cx="9144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FF388C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Y</a:t>
              </a:r>
              <a:endParaRPr lang="bg-BG" sz="1600" dirty="0">
                <a:solidFill>
                  <a:srgbClr val="FF388C"/>
                </a:solidFill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006436" y="5864423"/>
              <a:ext cx="91049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FF388C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Z</a:t>
              </a:r>
              <a:endParaRPr lang="bg-BG" sz="1600" dirty="0">
                <a:solidFill>
                  <a:srgbClr val="FF388C"/>
                </a:solidFill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916928" y="5864423"/>
              <a:ext cx="91830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FF388C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X</a:t>
              </a:r>
              <a:endParaRPr lang="bg-BG" sz="1600" dirty="0">
                <a:solidFill>
                  <a:srgbClr val="FF388C"/>
                </a:solidFill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835236" y="5864423"/>
              <a:ext cx="914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FF388C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Y</a:t>
              </a:r>
              <a:endParaRPr lang="bg-BG" sz="1600" dirty="0">
                <a:solidFill>
                  <a:srgbClr val="FF388C"/>
                </a:solidFill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2750673" y="5670692"/>
            <a:ext cx="3665984" cy="232567"/>
            <a:chOff x="1634836" y="5905535"/>
            <a:chExt cx="3665984" cy="232567"/>
          </a:xfrm>
        </p:grpSpPr>
        <p:cxnSp>
          <p:nvCxnSpPr>
            <p:cNvPr id="43" name="Straight Arrow Connector 42"/>
            <p:cNvCxnSpPr/>
            <p:nvPr/>
          </p:nvCxnSpPr>
          <p:spPr>
            <a:xfrm>
              <a:off x="1634836" y="5905535"/>
              <a:ext cx="0" cy="230089"/>
            </a:xfrm>
            <a:prstGeom prst="straightConnector1">
              <a:avLst/>
            </a:prstGeom>
            <a:ln w="3175">
              <a:prstDash val="sys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>
              <a:off x="2557621" y="5907059"/>
              <a:ext cx="0" cy="230089"/>
            </a:xfrm>
            <a:prstGeom prst="straightConnector1">
              <a:avLst/>
            </a:prstGeom>
            <a:ln w="3175">
              <a:prstDash val="sys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>
              <a:off x="3472021" y="5908013"/>
              <a:ext cx="0" cy="230089"/>
            </a:xfrm>
            <a:prstGeom prst="straightConnector1">
              <a:avLst/>
            </a:prstGeom>
            <a:ln w="3175">
              <a:prstDash val="sys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/>
            <p:nvPr/>
          </p:nvCxnSpPr>
          <p:spPr>
            <a:xfrm>
              <a:off x="4378035" y="5905535"/>
              <a:ext cx="0" cy="230089"/>
            </a:xfrm>
            <a:prstGeom prst="straightConnector1">
              <a:avLst/>
            </a:prstGeom>
            <a:ln w="3175">
              <a:prstDash val="sys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/>
            <p:nvPr/>
          </p:nvCxnSpPr>
          <p:spPr>
            <a:xfrm>
              <a:off x="5300820" y="5907059"/>
              <a:ext cx="0" cy="230089"/>
            </a:xfrm>
            <a:prstGeom prst="straightConnector1">
              <a:avLst/>
            </a:prstGeom>
            <a:ln w="3175">
              <a:prstDash val="sys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09883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Решение №1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Проверка на </a:t>
            </a:r>
            <a:r>
              <a:rPr lang="en-US" dirty="0" smtClean="0"/>
              <a:t>WebGL</a:t>
            </a:r>
          </a:p>
          <a:p>
            <a:pPr lvl="1"/>
            <a:r>
              <a:rPr lang="bg-BG" dirty="0" smtClean="0"/>
              <a:t>Проверка на адрес </a:t>
            </a:r>
            <a:r>
              <a:rPr lang="en-US" dirty="0" smtClean="0"/>
              <a:t>[</a:t>
            </a:r>
            <a:r>
              <a:rPr lang="en-US" dirty="0" smtClean="0">
                <a:hlinkClick r:id="rId2"/>
              </a:rPr>
              <a:t>get.webgl.org</a:t>
            </a:r>
            <a:r>
              <a:rPr lang="en-US" dirty="0" smtClean="0"/>
              <a:t>]</a:t>
            </a:r>
            <a:endParaRPr lang="bg-BG" dirty="0" smtClean="0"/>
          </a:p>
          <a:p>
            <a:pPr lvl="1"/>
            <a:r>
              <a:rPr lang="bg-BG" dirty="0" smtClean="0"/>
              <a:t>Ако имате достъп </a:t>
            </a:r>
            <a:r>
              <a:rPr lang="bg-BG" dirty="0"/>
              <a:t>до компютър с поддръжка на </a:t>
            </a:r>
            <a:r>
              <a:rPr lang="en-US" dirty="0"/>
              <a:t>WebGL</a:t>
            </a:r>
            <a:r>
              <a:rPr lang="bg-BG" dirty="0"/>
              <a:t>, </a:t>
            </a:r>
            <a:r>
              <a:rPr lang="bg-BG" dirty="0" smtClean="0"/>
              <a:t>всичко е добре</a:t>
            </a:r>
            <a:endParaRPr lang="bg-BG" dirty="0"/>
          </a:p>
          <a:p>
            <a:pPr lvl="1"/>
            <a:r>
              <a:rPr lang="bg-BG" dirty="0" smtClean="0"/>
              <a:t>Ако нямате, всичко е зле и спешно си</a:t>
            </a:r>
            <a:r>
              <a:rPr lang="en-US" dirty="0" smtClean="0"/>
              <a:t> </a:t>
            </a:r>
            <a:r>
              <a:rPr lang="bg-BG" dirty="0" smtClean="0"/>
              <a:t>намерите къде да работите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678720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Последователно въртене на куба около три взаимно перпендикулярни </a:t>
            </a:r>
            <a:r>
              <a:rPr lang="bg-BG" dirty="0" smtClean="0"/>
              <a:t>оси</a:t>
            </a:r>
            <a:endParaRPr lang="bg-BG" dirty="0"/>
          </a:p>
        </p:txBody>
      </p:sp>
      <p:pic>
        <p:nvPicPr>
          <p:cNvPr id="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9050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228364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№10</a:t>
            </a:r>
            <a:r>
              <a:rPr lang="bg-BG" dirty="0" smtClean="0">
                <a:solidFill>
                  <a:srgbClr val="FF388C"/>
                </a:solidFill>
              </a:rPr>
              <a:t>**</a:t>
            </a:r>
            <a:endParaRPr lang="bg-BG" dirty="0">
              <a:solidFill>
                <a:srgbClr val="FF388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Въртене с поклащане</a:t>
                </a:r>
              </a:p>
              <a:p>
                <a:pPr lvl="1"/>
                <a:r>
                  <a:rPr lang="bg-BG" dirty="0" smtClean="0"/>
                  <a:t>Хоризонталното въртене е с ъгъл времето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rgbClr val="FF388C"/>
                        </a:solidFill>
                        <a:latin typeface="Cambria Math"/>
                      </a:rPr>
                      <m:t>𝑡</m:t>
                    </m:r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/2</m:t>
                    </m:r>
                  </m:oMath>
                </a14:m>
                <a:r>
                  <a:rPr lang="bg-BG" dirty="0" smtClean="0"/>
                  <a:t>, за да е двойно по-бавно</a:t>
                </a:r>
              </a:p>
              <a:p>
                <a:pPr lvl="1"/>
                <a:r>
                  <a:rPr lang="bg-BG" dirty="0" smtClean="0"/>
                  <a:t>Вертикалното въртене е синусоида от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−0.2</m:t>
                    </m:r>
                  </m:oMath>
                </a14:m>
                <a:r>
                  <a:rPr lang="bg-BG" dirty="0" smtClean="0"/>
                  <a:t> до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0.2</m:t>
                    </m:r>
                  </m:oMath>
                </a14:m>
                <a:r>
                  <a:rPr lang="bg-BG" dirty="0" smtClean="0"/>
                  <a:t> (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0.2</m:t>
                    </m:r>
                  </m:oMath>
                </a14:m>
                <a:r>
                  <a:rPr lang="bg-BG" dirty="0" smtClean="0">
                    <a:solidFill>
                      <a:srgbClr val="FF388C"/>
                    </a:solidFill>
                  </a:rPr>
                  <a:t> </a:t>
                </a:r>
                <a:r>
                  <a:rPr lang="en-US" dirty="0" smtClean="0">
                    <a:solidFill>
                      <a:srgbClr val="FF388C"/>
                    </a:solidFill>
                  </a:rPr>
                  <a:t>rad</a:t>
                </a:r>
                <a:r>
                  <a:rPr lang="bg-BG" dirty="0" smtClean="0">
                    <a:solidFill>
                      <a:srgbClr val="FF388C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  <a:sym typeface="Symbol"/>
                      </a:rPr>
                      <m:t></m:t>
                    </m:r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 11</m:t>
                    </m:r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  <a:sym typeface="Symbol"/>
                      </a:rPr>
                      <m:t></m:t>
                    </m:r>
                  </m:oMath>
                </a14:m>
                <a:r>
                  <a:rPr lang="bg-BG" dirty="0" smtClean="0">
                    <a:sym typeface="Symbol"/>
                  </a:rPr>
                  <a:t>) </a:t>
                </a:r>
              </a:p>
              <a:p>
                <a:pPr lvl="1"/>
                <a:r>
                  <a:rPr lang="bg-BG" dirty="0" smtClean="0">
                    <a:sym typeface="Symbol"/>
                  </a:rPr>
                  <a:t>Вертикалното въртене е ускорено петкратно,</a:t>
                </a:r>
                <a:br>
                  <a:rPr lang="bg-BG" dirty="0" smtClean="0">
                    <a:sym typeface="Symbol"/>
                  </a:rPr>
                </a:br>
                <a:r>
                  <a:rPr lang="bg-BG" dirty="0" smtClean="0">
                    <a:sym typeface="Symbol"/>
                  </a:rPr>
                  <a:t>за да изглежда като поклащане</a:t>
                </a:r>
                <a:endParaRPr lang="bg-BG" dirty="0"/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 r="-75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5030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Кубът прави поклони на всички страни</a:t>
            </a:r>
            <a:endParaRPr lang="bg-BG" dirty="0"/>
          </a:p>
        </p:txBody>
      </p:sp>
      <p:pic>
        <p:nvPicPr>
          <p:cNvPr id="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600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29753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Край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2022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Въртящ се квадрат</a:t>
            </a:r>
            <a:endParaRPr lang="bg-BG" dirty="0"/>
          </a:p>
        </p:txBody>
      </p:sp>
      <p:pic>
        <p:nvPicPr>
          <p:cNvPr id="3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600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104626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Решение №2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Инсталация на </a:t>
            </a:r>
            <a:r>
              <a:rPr lang="en-US" dirty="0" smtClean="0"/>
              <a:t>Three.js</a:t>
            </a:r>
          </a:p>
          <a:p>
            <a:pPr lvl="1">
              <a:tabLst>
                <a:tab pos="7772400" algn="r"/>
              </a:tabLst>
            </a:pPr>
            <a:r>
              <a:rPr lang="bg-BG" dirty="0" smtClean="0"/>
              <a:t>Сайтът</a:t>
            </a:r>
            <a:r>
              <a:rPr lang="en-US" dirty="0" smtClean="0"/>
              <a:t> . . . . . . . . . . . . . . . . . . . . . . .	</a:t>
            </a:r>
            <a:r>
              <a:rPr lang="bg-BG" dirty="0" smtClean="0"/>
              <a:t> </a:t>
            </a:r>
            <a:r>
              <a:rPr lang="en-US" dirty="0" smtClean="0"/>
              <a:t>[</a:t>
            </a:r>
            <a:r>
              <a:rPr lang="bg-BG" dirty="0" smtClean="0"/>
              <a:t> </a:t>
            </a:r>
            <a:r>
              <a:rPr lang="en-US" dirty="0" smtClean="0">
                <a:hlinkClick r:id="rId2"/>
              </a:rPr>
              <a:t>threejs.org</a:t>
            </a:r>
            <a:r>
              <a:rPr lang="en-US" dirty="0" smtClean="0"/>
              <a:t> ]</a:t>
            </a:r>
            <a:endParaRPr lang="bg-BG" dirty="0" smtClean="0"/>
          </a:p>
          <a:p>
            <a:pPr lvl="1">
              <a:tabLst>
                <a:tab pos="7772400" algn="r"/>
              </a:tabLst>
            </a:pPr>
            <a:r>
              <a:rPr lang="bg-BG" dirty="0" smtClean="0"/>
              <a:t>Примерите</a:t>
            </a:r>
            <a:r>
              <a:rPr lang="en-US" dirty="0" smtClean="0"/>
              <a:t> . . . . . . . . . 	</a:t>
            </a:r>
            <a:r>
              <a:rPr lang="bg-BG" dirty="0" smtClean="0"/>
              <a:t> </a:t>
            </a:r>
            <a:r>
              <a:rPr lang="en-US" dirty="0" smtClean="0"/>
              <a:t>[ </a:t>
            </a:r>
            <a:r>
              <a:rPr lang="en-US" dirty="0">
                <a:hlinkClick r:id="rId3"/>
              </a:rPr>
              <a:t>threejs.org/examples</a:t>
            </a:r>
            <a:r>
              <a:rPr lang="en-US" dirty="0"/>
              <a:t> </a:t>
            </a:r>
            <a:r>
              <a:rPr lang="en-US" dirty="0" smtClean="0"/>
              <a:t>]</a:t>
            </a:r>
            <a:endParaRPr lang="bg-BG" dirty="0" smtClean="0"/>
          </a:p>
          <a:p>
            <a:pPr lvl="1">
              <a:tabLst>
                <a:tab pos="7772400" algn="r"/>
              </a:tabLst>
            </a:pPr>
            <a:r>
              <a:rPr lang="bg-BG" dirty="0" smtClean="0"/>
              <a:t>Документацията</a:t>
            </a:r>
            <a:r>
              <a:rPr lang="en-US" dirty="0" smtClean="0"/>
              <a:t> . . . . . . . . .	</a:t>
            </a:r>
            <a:r>
              <a:rPr lang="bg-BG" dirty="0" smtClean="0"/>
              <a:t> </a:t>
            </a:r>
            <a:r>
              <a:rPr lang="en-US" dirty="0" smtClean="0"/>
              <a:t>[ </a:t>
            </a:r>
            <a:r>
              <a:rPr lang="en-US" dirty="0">
                <a:hlinkClick r:id="rId4"/>
              </a:rPr>
              <a:t>threejs.org/docs</a:t>
            </a:r>
            <a:r>
              <a:rPr lang="en-US" dirty="0"/>
              <a:t> ]</a:t>
            </a:r>
            <a:endParaRPr lang="bg-BG" dirty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16930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Така изглежда сайтът</a:t>
            </a:r>
            <a:endParaRPr lang="en-US" dirty="0" smtClean="0"/>
          </a:p>
          <a:p>
            <a:pPr lvl="1"/>
            <a:r>
              <a:rPr lang="bg-BG" dirty="0" smtClean="0"/>
              <a:t>Може да е с други картинки</a:t>
            </a:r>
            <a:endParaRPr lang="en-US" dirty="0" smtClean="0"/>
          </a:p>
        </p:txBody>
      </p:sp>
      <p:pic>
        <p:nvPicPr>
          <p:cNvPr id="2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600202"/>
            <a:ext cx="7315200" cy="3934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809431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Страница с примери</a:t>
            </a:r>
          </a:p>
          <a:p>
            <a:pPr lvl="1"/>
            <a:r>
              <a:rPr lang="bg-BG" dirty="0" smtClean="0"/>
              <a:t>На картинката е избран един от тях</a:t>
            </a:r>
            <a:endParaRPr lang="en-US" dirty="0"/>
          </a:p>
        </p:txBody>
      </p:sp>
      <p:pic>
        <p:nvPicPr>
          <p:cNvPr id="3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600200"/>
            <a:ext cx="7315200" cy="3934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20782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Онлайн документация</a:t>
            </a:r>
          </a:p>
          <a:p>
            <a:pPr lvl="1"/>
            <a:r>
              <a:rPr lang="bg-BG" dirty="0" smtClean="0"/>
              <a:t>Отворена е страница за </a:t>
            </a:r>
            <a:r>
              <a:rPr lang="en-US" dirty="0" err="1" smtClean="0"/>
              <a:t>BoxGeometry</a:t>
            </a:r>
            <a:endParaRPr lang="bg-BG" dirty="0"/>
          </a:p>
          <a:p>
            <a:endParaRPr lang="bg-BG" dirty="0"/>
          </a:p>
        </p:txBody>
      </p:sp>
      <p:pic>
        <p:nvPicPr>
          <p:cNvPr id="4098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600200"/>
            <a:ext cx="7315200" cy="3934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9757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Решение №3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Примерите от лекцията</a:t>
            </a:r>
          </a:p>
          <a:p>
            <a:pPr lvl="1"/>
            <a:r>
              <a:rPr lang="bg-BG" dirty="0" smtClean="0"/>
              <a:t>Ако примерите от лекцията работят на компютъра ви, всичко е ОК</a:t>
            </a:r>
          </a:p>
          <a:p>
            <a:pPr lvl="1"/>
            <a:r>
              <a:rPr lang="bg-BG" dirty="0" smtClean="0"/>
              <a:t>Ако не работят, а </a:t>
            </a:r>
            <a:r>
              <a:rPr lang="en-US" dirty="0" smtClean="0"/>
              <a:t>WebGL</a:t>
            </a:r>
            <a:r>
              <a:rPr lang="bg-BG" dirty="0" smtClean="0"/>
              <a:t> работи, трябва да откриете проблема</a:t>
            </a:r>
            <a:endParaRPr lang="en-US" dirty="0" smtClean="0"/>
          </a:p>
          <a:p>
            <a:pPr marL="735013" lvl="2"/>
            <a:r>
              <a:rPr lang="bg-BG" dirty="0" smtClean="0"/>
              <a:t>(може в </a:t>
            </a:r>
            <a:r>
              <a:rPr lang="en-US" dirty="0" err="1" smtClean="0"/>
              <a:t>JS</a:t>
            </a:r>
            <a:r>
              <a:rPr lang="en-US" dirty="0" smtClean="0"/>
              <a:t> </a:t>
            </a:r>
            <a:r>
              <a:rPr lang="bg-BG" dirty="0" smtClean="0"/>
              <a:t>конзолата да има полезно </a:t>
            </a:r>
            <a:r>
              <a:rPr lang="bg-BG" dirty="0" err="1" smtClean="0"/>
              <a:t>инфо</a:t>
            </a:r>
            <a:r>
              <a:rPr lang="bg-BG" dirty="0" smtClean="0"/>
              <a:t>)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49381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Решение №4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Тест на смартфон</a:t>
            </a:r>
          </a:p>
          <a:p>
            <a:pPr lvl="1"/>
            <a:r>
              <a:rPr lang="bg-BG" dirty="0" smtClean="0"/>
              <a:t>За да пробвате пример с мобилно устройство, трябва да го качите онлайн</a:t>
            </a:r>
          </a:p>
          <a:p>
            <a:pPr lvl="1"/>
            <a:r>
              <a:rPr lang="bg-BG" dirty="0" smtClean="0"/>
              <a:t>Ако нямате къде, тук го има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>[</a:t>
            </a:r>
            <a:r>
              <a:rPr lang="en-GB" dirty="0" smtClean="0">
                <a:hlinkClick r:id="rId2"/>
              </a:rPr>
              <a:t>https://pavel.it.fmi.uni-sofia.bg/courses/vrarxr/</a:t>
            </a:r>
            <a:r>
              <a:rPr lang="en-GB" dirty="0" smtClean="0"/>
              <a:t>]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8234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ARV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81BD"/>
      </a:hlink>
      <a:folHlink>
        <a:srgbClr val="4F81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6880</TotalTime>
  <Words>501</Words>
  <Application>Microsoft Office PowerPoint</Application>
  <PresentationFormat>On-screen Show (4:3)</PresentationFormat>
  <Paragraphs>91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Custom Design</vt:lpstr>
      <vt:lpstr>доц. д-р Павел Бойчев    КИТ-ФМИ-СУ    2020</vt:lpstr>
      <vt:lpstr>Решение №1</vt:lpstr>
      <vt:lpstr>PowerPoint Presentation</vt:lpstr>
      <vt:lpstr>Решение №2</vt:lpstr>
      <vt:lpstr>PowerPoint Presentation</vt:lpstr>
      <vt:lpstr>PowerPoint Presentation</vt:lpstr>
      <vt:lpstr>PowerPoint Presentation</vt:lpstr>
      <vt:lpstr>Решение №3</vt:lpstr>
      <vt:lpstr>Решение №4</vt:lpstr>
      <vt:lpstr>PowerPoint Presentation</vt:lpstr>
      <vt:lpstr>Решение №5</vt:lpstr>
      <vt:lpstr>PowerPoint Presentation</vt:lpstr>
      <vt:lpstr>Решение №6</vt:lpstr>
      <vt:lpstr>PowerPoint Presentation</vt:lpstr>
      <vt:lpstr>Решение №7*</vt:lpstr>
      <vt:lpstr>PowerPoint Presentation</vt:lpstr>
      <vt:lpstr>Решение №8*</vt:lpstr>
      <vt:lpstr>PowerPoint Presentation</vt:lpstr>
      <vt:lpstr>Решение №9**</vt:lpstr>
      <vt:lpstr>PowerPoint Presentation</vt:lpstr>
      <vt:lpstr>Задача №10**</vt:lpstr>
      <vt:lpstr>PowerPoint Presentation</vt:lpstr>
      <vt:lpstr>PowerPoint Presentation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WebGL-01. Introduction and history</dc:title>
  <dc:creator>Pavel Boytchev</dc:creator>
  <cp:lastModifiedBy>Anon</cp:lastModifiedBy>
  <cp:revision>496</cp:revision>
  <dcterms:created xsi:type="dcterms:W3CDTF">2013-12-13T09:03:57Z</dcterms:created>
  <dcterms:modified xsi:type="dcterms:W3CDTF">2020-05-09T17:32:16Z</dcterms:modified>
</cp:coreProperties>
</file>