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049" r:id="rId1"/>
  </p:sldMasterIdLst>
  <p:sldIdLst>
    <p:sldId id="256" r:id="rId2"/>
    <p:sldId id="258" r:id="rId3"/>
    <p:sldId id="257" r:id="rId4"/>
    <p:sldId id="262" r:id="rId5"/>
    <p:sldId id="261" r:id="rId6"/>
    <p:sldId id="260" r:id="rId7"/>
    <p:sldId id="268" r:id="rId8"/>
    <p:sldId id="269" r:id="rId9"/>
    <p:sldId id="264" r:id="rId10"/>
    <p:sldId id="263" r:id="rId11"/>
    <p:sldId id="265" r:id="rId12"/>
    <p:sldId id="267" r:id="rId13"/>
    <p:sldId id="266" r:id="rId14"/>
    <p:sldId id="270" r:id="rId15"/>
    <p:sldId id="271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6/18/2014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38DBA3-52F9-4AF4-A6A4-FA4D7DB2F99C}" type="slidenum">
              <a:rPr lang="bg-BG" smtClean="0"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07504" y="1628800"/>
            <a:ext cx="8784976" cy="1440160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normAutofit/>
          </a:bodyPr>
          <a:lstStyle/>
          <a:p>
            <a:pPr lvl="0" algn="ctr"/>
            <a:r>
              <a:rPr lang="bg-BG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Тема 4. Програми за писане и редактиране на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HTML </a:t>
            </a:r>
            <a:r>
              <a:rPr lang="bg-BG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код</a:t>
            </a:r>
            <a:endParaRPr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79512" y="3573016"/>
            <a:ext cx="8856984" cy="926976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lang="bg-BG" sz="2000" i="1" dirty="0" smtClean="0">
                <a:solidFill>
                  <a:schemeClr val="tx1"/>
                </a:solidFill>
              </a:rPr>
              <a:t>Неделина Славова</a:t>
            </a:r>
            <a:endParaRPr sz="20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3"/>
            <a:ext cx="836327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/>
            </a:r>
            <a:br>
              <a:rPr lang="bg-BG" dirty="0"/>
            </a:br>
            <a:r>
              <a:rPr lang="en-US" dirty="0"/>
              <a:t>HTML </a:t>
            </a:r>
            <a:r>
              <a:rPr lang="bg-BG" sz="4900" dirty="0"/>
              <a:t>едитори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94944"/>
          </a:xfrm>
        </p:spPr>
        <p:txBody>
          <a:bodyPr>
            <a:normAutofit lnSpcReduction="10000"/>
          </a:bodyPr>
          <a:lstStyle/>
          <a:p>
            <a:r>
              <a:rPr lang="bg-BG" sz="2800" dirty="0" smtClean="0"/>
              <a:t>Повече функционалности</a:t>
            </a:r>
          </a:p>
          <a:p>
            <a:pPr lvl="1"/>
            <a:r>
              <a:rPr lang="ru-RU" i="1" dirty="0"/>
              <a:t>А</a:t>
            </a:r>
            <a:r>
              <a:rPr lang="ru-RU" sz="2400" i="1" dirty="0" smtClean="0"/>
              <a:t>втоматично </a:t>
            </a:r>
            <a:r>
              <a:rPr lang="ru-RU" sz="2400" i="1" dirty="0"/>
              <a:t>довършване на HTML и CSS </a:t>
            </a:r>
            <a:r>
              <a:rPr lang="en-US" sz="2400" i="1" dirty="0" smtClean="0"/>
              <a:t>.</a:t>
            </a:r>
            <a:endParaRPr lang="bg-BG" sz="2400" i="1" dirty="0"/>
          </a:p>
          <a:p>
            <a:pPr lvl="1"/>
            <a:r>
              <a:rPr lang="bg-BG" sz="2400" i="1" dirty="0"/>
              <a:t>Работи с по-голям набор от подобни технологии като </a:t>
            </a:r>
            <a:r>
              <a:rPr lang="en-US" sz="2400" i="1" dirty="0"/>
              <a:t>CSS, XML and JavaScript or </a:t>
            </a:r>
            <a:r>
              <a:rPr lang="en-US" sz="2400" i="1" dirty="0" smtClean="0"/>
              <a:t>ECMAScript.</a:t>
            </a:r>
            <a:endParaRPr lang="bg-BG" sz="2400" i="1" dirty="0" smtClean="0"/>
          </a:p>
          <a:p>
            <a:pPr lvl="1"/>
            <a:r>
              <a:rPr lang="bg-BG" sz="2400" i="1" dirty="0" smtClean="0"/>
              <a:t>По лесно разпределяне на елементите на страниците само с </a:t>
            </a:r>
            <a:r>
              <a:rPr lang="en-US" sz="2400" i="1" dirty="0" smtClean="0"/>
              <a:t>“drag and drop”.</a:t>
            </a:r>
            <a:endParaRPr lang="bg-BG" sz="2400" i="1" dirty="0" smtClean="0"/>
          </a:p>
          <a:p>
            <a:pPr lvl="1"/>
            <a:r>
              <a:rPr lang="bg-BG" sz="2400" i="1" dirty="0" smtClean="0"/>
              <a:t>По </a:t>
            </a:r>
            <a:r>
              <a:rPr lang="bg-BG" sz="2400" i="1" dirty="0"/>
              <a:t>лесно форматиране – само с подчертаване на текст и бутон по </a:t>
            </a:r>
            <a:r>
              <a:rPr lang="bg-BG" sz="2400" i="1" dirty="0" smtClean="0"/>
              <a:t>желание</a:t>
            </a:r>
            <a:r>
              <a:rPr lang="en-US" sz="2400" i="1" dirty="0" smtClean="0"/>
              <a:t>.</a:t>
            </a:r>
            <a:endParaRPr lang="bg-BG" sz="2400" i="1" dirty="0" smtClean="0"/>
          </a:p>
          <a:p>
            <a:pPr lvl="1"/>
            <a:r>
              <a:rPr lang="bg-BG" sz="2400" i="1" dirty="0" smtClean="0"/>
              <a:t>Вграден </a:t>
            </a:r>
            <a:r>
              <a:rPr lang="en-US" sz="2400" i="1" dirty="0" smtClean="0"/>
              <a:t>FTP </a:t>
            </a:r>
            <a:r>
              <a:rPr lang="en-US" sz="2400" i="1" dirty="0"/>
              <a:t>client </a:t>
            </a:r>
            <a:r>
              <a:rPr lang="bg-BG" sz="2400" i="1" dirty="0" smtClean="0"/>
              <a:t> </a:t>
            </a:r>
            <a:r>
              <a:rPr lang="bg-BG" sz="2400" i="1" dirty="0"/>
              <a:t>- по-бързо и по-лесно </a:t>
            </a:r>
            <a:r>
              <a:rPr lang="bg-BG" sz="2400" i="1" dirty="0" smtClean="0"/>
              <a:t>публикуване на промените</a:t>
            </a:r>
            <a:r>
              <a:rPr lang="en-US" sz="2400" i="1" dirty="0" smtClean="0"/>
              <a:t>.</a:t>
            </a:r>
            <a:endParaRPr lang="bg-BG" sz="2400" i="1" dirty="0" smtClean="0"/>
          </a:p>
          <a:p>
            <a:pPr lvl="1"/>
            <a:r>
              <a:rPr lang="bg-BG" sz="2400" i="1" dirty="0"/>
              <a:t>По лесен за употреба от обикновенните </a:t>
            </a:r>
            <a:r>
              <a:rPr lang="bg-BG" sz="2400" i="1" dirty="0" smtClean="0"/>
              <a:t>потребители</a:t>
            </a:r>
            <a:r>
              <a:rPr lang="en-US" sz="2400" i="1" dirty="0" smtClean="0"/>
              <a:t>.</a:t>
            </a:r>
            <a:endParaRPr lang="bg-BG" sz="2400" i="1" dirty="0"/>
          </a:p>
          <a:p>
            <a:pPr lvl="1"/>
            <a:endParaRPr lang="bg-BG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00297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8964488" cy="1728192"/>
          </a:xfrm>
        </p:spPr>
        <p:txBody>
          <a:bodyPr>
            <a:normAutofit/>
          </a:bodyPr>
          <a:lstStyle/>
          <a:p>
            <a:pPr algn="ctr"/>
            <a:r>
              <a:rPr lang="bg-BG" sz="4400" dirty="0" smtClean="0"/>
              <a:t>Онлайн </a:t>
            </a:r>
            <a:r>
              <a:rPr lang="en-US" sz="4400" dirty="0"/>
              <a:t>HTML </a:t>
            </a:r>
            <a:r>
              <a:rPr lang="bg-BG" sz="4400" dirty="0"/>
              <a:t>едитори</a:t>
            </a:r>
            <a:r>
              <a:rPr lang="bg-BG" sz="3600" dirty="0"/>
              <a:t/>
            </a:r>
            <a:br>
              <a:rPr lang="bg-BG" sz="3600" dirty="0"/>
            </a:br>
            <a:endParaRPr lang="bg-BG" sz="36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Безплатни</a:t>
            </a:r>
          </a:p>
          <a:p>
            <a:r>
              <a:rPr lang="bg-BG" dirty="0" smtClean="0"/>
              <a:t>Нямат нужда от инсталация</a:t>
            </a:r>
          </a:p>
          <a:p>
            <a:r>
              <a:rPr lang="ru-RU" dirty="0" smtClean="0"/>
              <a:t>Показва точно как </a:t>
            </a:r>
            <a:r>
              <a:rPr lang="ru-RU" dirty="0"/>
              <a:t>ще се показва на страницата в уеб </a:t>
            </a:r>
            <a:r>
              <a:rPr lang="ru-RU" dirty="0" smtClean="0"/>
              <a:t>браузъра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bg-BG" dirty="0"/>
              <a:t>По лесен за употреба от обикновенните </a:t>
            </a:r>
            <a:r>
              <a:rPr lang="bg-BG" dirty="0" smtClean="0"/>
              <a:t>потребители</a:t>
            </a:r>
            <a:endParaRPr lang="ru-RU" dirty="0" smtClean="0"/>
          </a:p>
          <a:p>
            <a:r>
              <a:rPr lang="ru-RU" dirty="0" smtClean="0"/>
              <a:t>Примери</a:t>
            </a:r>
          </a:p>
          <a:p>
            <a:pPr lvl="1"/>
            <a:r>
              <a:rPr lang="en-US" i="1" u="sng" dirty="0"/>
              <a:t>http://www.onlinehtmleditor.net/</a:t>
            </a:r>
          </a:p>
          <a:p>
            <a:pPr lvl="1"/>
            <a:r>
              <a:rPr lang="en-US" i="1" u="sng" dirty="0"/>
              <a:t>http://freeonlinehtmleditor.com/</a:t>
            </a:r>
          </a:p>
          <a:p>
            <a:pPr lvl="1"/>
            <a:r>
              <a:rPr lang="en-US" i="1" u="sng" dirty="0"/>
              <a:t>http://bestonlinehtmleditor.com/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6335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59"/>
          </a:xfrm>
        </p:spPr>
        <p:txBody>
          <a:bodyPr/>
          <a:lstStyle/>
          <a:p>
            <a:pPr algn="ctr"/>
            <a:r>
              <a:rPr lang="bg-BG" sz="4400" dirty="0" smtClean="0"/>
              <a:t>Валидация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400600"/>
          </a:xfrm>
        </p:spPr>
        <p:txBody>
          <a:bodyPr>
            <a:normAutofit/>
          </a:bodyPr>
          <a:lstStyle/>
          <a:p>
            <a:r>
              <a:rPr lang="en-US" sz="2400" dirty="0"/>
              <a:t>World Wide Web </a:t>
            </a:r>
            <a:r>
              <a:rPr lang="en-US" sz="2400" dirty="0" smtClean="0"/>
              <a:t>Consortium </a:t>
            </a:r>
            <a:r>
              <a:rPr lang="bg-BG" sz="2400" dirty="0" smtClean="0"/>
              <a:t>(</a:t>
            </a:r>
            <a:r>
              <a:rPr lang="en-US" sz="2400" dirty="0" smtClean="0"/>
              <a:t>W3C</a:t>
            </a:r>
            <a:r>
              <a:rPr lang="bg-BG" sz="2800" dirty="0" smtClean="0"/>
              <a:t>)</a:t>
            </a:r>
          </a:p>
          <a:p>
            <a:pPr lvl="1"/>
            <a:r>
              <a:rPr lang="en-GB" sz="2200" i="1" dirty="0" smtClean="0"/>
              <a:t>O</a:t>
            </a:r>
            <a:r>
              <a:rPr lang="ru-RU" sz="2200" i="1" dirty="0" smtClean="0"/>
              <a:t>сновната </a:t>
            </a:r>
            <a:r>
              <a:rPr lang="ru-RU" sz="2200" i="1" dirty="0"/>
              <a:t>организация по стандартизация, установяваща международни стандарти за технологии като HTML, xHTML, CSS и много други</a:t>
            </a:r>
            <a:r>
              <a:rPr lang="ru-RU" sz="2600" i="1" dirty="0"/>
              <a:t>.</a:t>
            </a:r>
            <a:endParaRPr lang="bg-BG" sz="2600" i="1" dirty="0" smtClean="0"/>
          </a:p>
          <a:p>
            <a:r>
              <a:rPr lang="bg-BG" sz="2400" dirty="0" smtClean="0"/>
              <a:t>Валидация</a:t>
            </a:r>
            <a:endParaRPr lang="ru-RU" sz="2400" dirty="0" smtClean="0"/>
          </a:p>
          <a:p>
            <a:pPr lvl="1"/>
            <a:r>
              <a:rPr lang="ru-RU" sz="2000" i="1" dirty="0" smtClean="0"/>
              <a:t> </a:t>
            </a:r>
            <a:r>
              <a:rPr lang="en-GB" sz="2000" i="1" dirty="0"/>
              <a:t>E</a:t>
            </a:r>
            <a:r>
              <a:rPr lang="ru-RU" sz="2000" i="1" dirty="0" smtClean="0"/>
              <a:t>дин </a:t>
            </a:r>
            <a:r>
              <a:rPr lang="ru-RU" sz="2000" i="1" dirty="0"/>
              <a:t>от най-простите начини да се провери дали страницата е изградена в съответствие с уеб </a:t>
            </a:r>
            <a:r>
              <a:rPr lang="ru-RU" sz="2000" i="1" dirty="0" smtClean="0"/>
              <a:t>стандарти</a:t>
            </a:r>
            <a:r>
              <a:rPr lang="en-US" sz="2000" i="1" dirty="0" smtClean="0"/>
              <a:t>.</a:t>
            </a:r>
            <a:endParaRPr lang="ru-RU" sz="2000" i="1" dirty="0" smtClean="0"/>
          </a:p>
          <a:p>
            <a:pPr lvl="1"/>
            <a:r>
              <a:rPr lang="ru-RU" sz="2000" i="1" dirty="0"/>
              <a:t>Не гарантира дали страницата ще се показва адекватно на различните браузър, гарантира само, че кодът е без HTML </a:t>
            </a:r>
            <a:r>
              <a:rPr lang="ru-RU" sz="2000" i="1" dirty="0" smtClean="0"/>
              <a:t>(или CSS) </a:t>
            </a:r>
            <a:r>
              <a:rPr lang="ru-RU" sz="2000" i="1" dirty="0"/>
              <a:t>синтактични </a:t>
            </a:r>
            <a:r>
              <a:rPr lang="ru-RU" sz="2000" i="1" dirty="0" smtClean="0"/>
              <a:t>грешки</a:t>
            </a:r>
            <a:r>
              <a:rPr lang="en-US" sz="2000" i="1" dirty="0" smtClean="0"/>
              <a:t>.</a:t>
            </a:r>
            <a:endParaRPr lang="ru-RU" sz="2000" i="1" dirty="0" smtClean="0"/>
          </a:p>
          <a:p>
            <a:pPr lvl="1"/>
            <a:r>
              <a:rPr lang="ru-RU" sz="2000" i="1" dirty="0" smtClean="0"/>
              <a:t>Инструмент </a:t>
            </a:r>
            <a:r>
              <a:rPr lang="ru-RU" sz="2000" i="1" dirty="0"/>
              <a:t>за отстраняване на </a:t>
            </a:r>
            <a:r>
              <a:rPr lang="ru-RU" sz="2000" i="1" dirty="0" smtClean="0"/>
              <a:t>грешки</a:t>
            </a:r>
            <a:r>
              <a:rPr lang="en-US" sz="2000" i="1" dirty="0" smtClean="0"/>
              <a:t>.</a:t>
            </a:r>
            <a:endParaRPr lang="ru-RU" sz="2000" i="1" dirty="0" smtClean="0"/>
          </a:p>
          <a:p>
            <a:r>
              <a:rPr lang="en-US" sz="2400" dirty="0" smtClean="0"/>
              <a:t>http</a:t>
            </a:r>
            <a:r>
              <a:rPr lang="en-US" sz="2400" dirty="0"/>
              <a:t>://validator.w3.org/</a:t>
            </a:r>
            <a:endParaRPr lang="en-US" sz="2400" dirty="0" smtClean="0"/>
          </a:p>
          <a:p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245708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404664"/>
            <a:ext cx="9252520" cy="1080120"/>
          </a:xfrm>
        </p:spPr>
        <p:txBody>
          <a:bodyPr>
            <a:normAutofit/>
          </a:bodyPr>
          <a:lstStyle/>
          <a:p>
            <a:pPr algn="ctr"/>
            <a:r>
              <a:rPr lang="bg-BG" sz="4400" dirty="0"/>
              <a:t>Редактори</a:t>
            </a:r>
            <a:r>
              <a:rPr lang="bg-BG" sz="4000" dirty="0"/>
              <a:t> и </a:t>
            </a:r>
            <a:r>
              <a:rPr lang="bg-BG" sz="4000" dirty="0" smtClean="0"/>
              <a:t>браузъри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Създадените страници не винаги отговарят на очакванията ни</a:t>
            </a:r>
            <a:r>
              <a:rPr lang="en-US" dirty="0"/>
              <a:t>.</a:t>
            </a:r>
            <a:endParaRPr lang="bg-BG" dirty="0" smtClean="0"/>
          </a:p>
          <a:p>
            <a:r>
              <a:rPr lang="bg-BG" dirty="0"/>
              <a:t>Различните браузъри </a:t>
            </a:r>
            <a:r>
              <a:rPr lang="bg-BG" dirty="0" smtClean="0"/>
              <a:t>интерпретират </a:t>
            </a:r>
            <a:r>
              <a:rPr lang="bg-BG" dirty="0"/>
              <a:t>по </a:t>
            </a:r>
            <a:r>
              <a:rPr lang="bg-BG" dirty="0" smtClean="0"/>
              <a:t>различен начин кода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ru-RU" dirty="0"/>
              <a:t>Винаги тествате вашия сайт в различни браузъри, за да се осигури </a:t>
            </a:r>
            <a:r>
              <a:rPr lang="ru-RU" dirty="0" smtClean="0"/>
              <a:t>съгласуваност</a:t>
            </a:r>
            <a:r>
              <a:rPr lang="en-US" dirty="0" smtClean="0"/>
              <a:t>.</a:t>
            </a:r>
          </a:p>
          <a:p>
            <a:r>
              <a:rPr lang="ru-RU" sz="2800" dirty="0"/>
              <a:t>Проверката, че една страница се показва адекватно в няколко съвременни браузъри е </a:t>
            </a:r>
            <a:r>
              <a:rPr lang="ru-RU" sz="2800" dirty="0" smtClean="0"/>
              <a:t>разумна </a:t>
            </a:r>
            <a:r>
              <a:rPr lang="ru-RU" sz="2800" dirty="0"/>
              <a:t>застраховка, че страницата ще "работи" днес, но това не гарантира, че ще работи утре.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5640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995710"/>
          </a:xfrm>
        </p:spPr>
        <p:txBody>
          <a:bodyPr>
            <a:normAutofit/>
          </a:bodyPr>
          <a:lstStyle/>
          <a:p>
            <a:pPr algn="ctr"/>
            <a:r>
              <a:rPr lang="bg-BG" sz="4400" dirty="0" smtClean="0"/>
              <a:t>Обобщение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435280" cy="4536504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bg-BG" dirty="0" smtClean="0"/>
              <a:t>На какво се пише </a:t>
            </a:r>
            <a:r>
              <a:rPr lang="en-US" dirty="0" smtClean="0"/>
              <a:t>HTML</a:t>
            </a:r>
            <a:r>
              <a:rPr lang="bg-BG" dirty="0" smtClean="0"/>
              <a:t> – на текстови редактори и едитори</a:t>
            </a:r>
            <a:r>
              <a:rPr lang="en-US" dirty="0" smtClean="0"/>
              <a:t>.</a:t>
            </a:r>
            <a:endParaRPr lang="bg-BG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bg-BG" dirty="0" smtClean="0"/>
              <a:t>Текстови редактори – софтуер за създаване и редактиране на текстове</a:t>
            </a:r>
            <a:r>
              <a:rPr lang="en-US" dirty="0" smtClean="0"/>
              <a:t>.</a:t>
            </a:r>
            <a:endParaRPr lang="bg-BG" dirty="0"/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HTML </a:t>
            </a:r>
            <a:r>
              <a:rPr lang="bg-BG" dirty="0" smtClean="0"/>
              <a:t>едитори професионален софруер специално за уеб програмиране</a:t>
            </a:r>
            <a:r>
              <a:rPr lang="en-US" dirty="0" smtClean="0"/>
              <a:t>.</a:t>
            </a:r>
            <a:endParaRPr lang="bg-BG" dirty="0"/>
          </a:p>
          <a:p>
            <a:pPr>
              <a:buFont typeface="Arial" pitchFamily="34" charset="0"/>
              <a:buChar char="•"/>
              <a:defRPr/>
            </a:pPr>
            <a:r>
              <a:rPr lang="bg-BG" dirty="0" smtClean="0"/>
              <a:t>Валидация – всяка проверка на </a:t>
            </a:r>
            <a:r>
              <a:rPr lang="ru-RU" dirty="0" smtClean="0"/>
              <a:t>кода на вашата уеб страница с цел установяване на съответсвието с устанвените стандарти</a:t>
            </a:r>
            <a:r>
              <a:rPr lang="en-US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5561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836712"/>
            <a:ext cx="511256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bg-BG" sz="4900" dirty="0">
                <a:latin typeface="Calibri"/>
              </a:rPr>
              <a:t>Източници</a:t>
            </a:r>
            <a:r>
              <a:rPr lang="bg-BG" dirty="0">
                <a:latin typeface="Calibri"/>
              </a:rPr>
              <a:t>: 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http://www.quackit.com/html/html_editors/what_is_an_html_editor.cfm</a:t>
            </a:r>
          </a:p>
          <a:p>
            <a:r>
              <a:rPr lang="en-US" sz="2400" dirty="0"/>
              <a:t>https://getfirebug.com/</a:t>
            </a:r>
          </a:p>
          <a:p>
            <a:r>
              <a:rPr lang="en-US" sz="2400" dirty="0"/>
              <a:t>http://webdesign.about.com/</a:t>
            </a:r>
          </a:p>
          <a:p>
            <a:r>
              <a:rPr lang="en-US" sz="2400" dirty="0"/>
              <a:t>http://www.quackit.com/html/</a:t>
            </a:r>
          </a:p>
          <a:p>
            <a:r>
              <a:rPr lang="en-US" sz="2400" dirty="0"/>
              <a:t>http://validator.w3.org/</a:t>
            </a:r>
          </a:p>
          <a:p>
            <a:r>
              <a:rPr lang="en-US" sz="2400" dirty="0"/>
              <a:t>http://www.onlinehtmleditor.net/</a:t>
            </a:r>
          </a:p>
          <a:p>
            <a:r>
              <a:rPr lang="en-US" sz="2400" dirty="0"/>
              <a:t>http://freeonlinehtmleditor.com/</a:t>
            </a:r>
          </a:p>
          <a:p>
            <a:r>
              <a:rPr lang="en-US" sz="2400" dirty="0"/>
              <a:t>http://bestonlinehtmleditor.com/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68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normAutofit/>
          </a:bodyPr>
          <a:lstStyle/>
          <a:p>
            <a:pPr lvl="0" algn="ctr"/>
            <a:r>
              <a:rPr lang="bg-BG" sz="4400" dirty="0"/>
              <a:t>Съдържание</a:t>
            </a:r>
            <a:endParaRPr sz="44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anchor="t"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bg-BG" dirty="0"/>
              <a:t>Какво знаем до </a:t>
            </a:r>
            <a:r>
              <a:rPr lang="bg-BG" dirty="0" smtClean="0"/>
              <a:t>тук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bg-BG" dirty="0"/>
              <a:t>На какво се пише </a:t>
            </a:r>
            <a:r>
              <a:rPr lang="en-US" dirty="0"/>
              <a:t>HTML</a:t>
            </a:r>
            <a:endParaRPr lang="bg-BG" dirty="0"/>
          </a:p>
          <a:p>
            <a:pPr>
              <a:buFont typeface="Arial" pitchFamily="34" charset="0"/>
              <a:buChar char="•"/>
              <a:defRPr/>
            </a:pPr>
            <a:r>
              <a:rPr lang="bg-BG" dirty="0" smtClean="0"/>
              <a:t>Текстови редактори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HTML </a:t>
            </a:r>
            <a:r>
              <a:rPr lang="bg-BG" dirty="0" smtClean="0"/>
              <a:t>едитори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bg-BG" dirty="0" smtClean="0"/>
              <a:t>Онлайн </a:t>
            </a:r>
            <a:r>
              <a:rPr lang="en-US" dirty="0"/>
              <a:t>HTML </a:t>
            </a:r>
            <a:r>
              <a:rPr lang="bg-BG" dirty="0" smtClean="0"/>
              <a:t>едитори</a:t>
            </a: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bg-BG" dirty="0" smtClean="0"/>
              <a:t>Валидация</a:t>
            </a:r>
            <a:endParaRPr lang="bg-BG" dirty="0"/>
          </a:p>
          <a:p>
            <a:pPr>
              <a:buFont typeface="Arial" pitchFamily="34" charset="0"/>
              <a:buChar char="•"/>
              <a:defRPr/>
            </a:pPr>
            <a:r>
              <a:rPr lang="bg-BG" dirty="0"/>
              <a:t>Редактори и </a:t>
            </a:r>
            <a:r>
              <a:rPr lang="bg-BG" dirty="0" smtClean="0"/>
              <a:t>браузъри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bg-BG" dirty="0" smtClean="0"/>
              <a:t>Обобщение</a:t>
            </a:r>
            <a:endParaRPr lang="fr-FR" dirty="0"/>
          </a:p>
          <a:p>
            <a:pPr lvl="0"/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692696"/>
            <a:ext cx="8532440" cy="108012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ctr"/>
            <a:r>
              <a:rPr lang="bg-BG" sz="4000" dirty="0" smtClean="0"/>
              <a:t>Какво </a:t>
            </a:r>
            <a:r>
              <a:rPr lang="bg-BG" sz="4000" dirty="0"/>
              <a:t>знаем до </a:t>
            </a:r>
            <a:r>
              <a:rPr lang="bg-BG" sz="4000" dirty="0" smtClean="0"/>
              <a:t>тук</a:t>
            </a:r>
            <a:endParaRPr sz="40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95536" y="1988840"/>
            <a:ext cx="8748464" cy="401191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>
              <a:buFont typeface="Arial" pitchFamily="34" charset="0"/>
              <a:buChar char="•"/>
              <a:defRPr/>
            </a:pPr>
            <a:r>
              <a:rPr lang="bg-BG" dirty="0"/>
              <a:t>Какво е </a:t>
            </a:r>
            <a:r>
              <a:rPr lang="en-US" dirty="0"/>
              <a:t>HTML</a:t>
            </a:r>
          </a:p>
          <a:p>
            <a:pPr lvl="1">
              <a:defRPr/>
            </a:pPr>
            <a:r>
              <a:rPr lang="en-US" b="1" i="1" u="sng" dirty="0"/>
              <a:t>H</a:t>
            </a:r>
            <a:r>
              <a:rPr lang="en-US" i="1" dirty="0"/>
              <a:t>yper</a:t>
            </a:r>
            <a:r>
              <a:rPr lang="en-US" b="1" i="1" u="sng" dirty="0"/>
              <a:t>t</a:t>
            </a:r>
            <a:r>
              <a:rPr lang="en-US" i="1" dirty="0"/>
              <a:t>ext </a:t>
            </a:r>
            <a:r>
              <a:rPr lang="en-US" b="1" i="1" u="sng" dirty="0"/>
              <a:t>M</a:t>
            </a:r>
            <a:r>
              <a:rPr lang="en-US" i="1" dirty="0"/>
              <a:t>arkup </a:t>
            </a:r>
            <a:r>
              <a:rPr lang="en-US" b="1" i="1" u="sng" dirty="0"/>
              <a:t>L</a:t>
            </a:r>
            <a:r>
              <a:rPr lang="en-US" i="1" dirty="0"/>
              <a:t>anguage</a:t>
            </a:r>
          </a:p>
          <a:p>
            <a:pPr lvl="0"/>
            <a:r>
              <a:rPr lang="bg-BG" dirty="0" smtClean="0"/>
              <a:t>Един от най-използваните езици за Уеб страници</a:t>
            </a:r>
          </a:p>
          <a:p>
            <a:pPr lvl="0"/>
            <a:r>
              <a:rPr lang="bg-BG" dirty="0" smtClean="0"/>
              <a:t>Основни тагове</a:t>
            </a:r>
            <a:endParaRPr lang="bg-BG" dirty="0"/>
          </a:p>
          <a:p>
            <a:pPr lvl="1"/>
            <a:r>
              <a:rPr lang="en-US" i="1" dirty="0"/>
              <a:t>&lt;html&gt;, &lt;head</a:t>
            </a:r>
            <a:r>
              <a:rPr lang="en-US" i="1" dirty="0" smtClean="0"/>
              <a:t>&gt;,</a:t>
            </a:r>
            <a:r>
              <a:rPr lang="en-US" i="1" dirty="0"/>
              <a:t> &lt;title&gt;</a:t>
            </a:r>
            <a:r>
              <a:rPr lang="bg-BG" i="1" dirty="0" smtClean="0"/>
              <a:t> &lt;</a:t>
            </a:r>
            <a:r>
              <a:rPr lang="en-US" i="1" dirty="0" smtClean="0"/>
              <a:t>body</a:t>
            </a:r>
            <a:r>
              <a:rPr lang="bg-BG" i="1" dirty="0" smtClean="0"/>
              <a:t>&gt;</a:t>
            </a:r>
            <a:r>
              <a:rPr lang="en-US" i="1" dirty="0" smtClean="0"/>
              <a:t>, &lt;</a:t>
            </a:r>
            <a:r>
              <a:rPr lang="en-US" i="1" dirty="0"/>
              <a:t>p&gt;, &lt;h1</a:t>
            </a:r>
            <a:r>
              <a:rPr lang="en-US" i="1" dirty="0" smtClean="0"/>
              <a:t>&gt;…</a:t>
            </a:r>
          </a:p>
          <a:p>
            <a:pPr marL="0" indent="0">
              <a:buNone/>
            </a:pPr>
            <a:endParaRPr lang="bg-B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820472" cy="864096"/>
          </a:xfrm>
        </p:spPr>
        <p:txBody>
          <a:bodyPr>
            <a:normAutofit/>
          </a:bodyPr>
          <a:lstStyle/>
          <a:p>
            <a:pPr algn="ctr"/>
            <a:r>
              <a:rPr lang="bg-BG" sz="4000" dirty="0" smtClean="0"/>
              <a:t>На </a:t>
            </a:r>
            <a:r>
              <a:rPr lang="bg-BG" sz="4400" dirty="0" smtClean="0"/>
              <a:t>какво</a:t>
            </a:r>
            <a:r>
              <a:rPr lang="bg-BG" sz="4000" dirty="0" smtClean="0"/>
              <a:t> се пише </a:t>
            </a:r>
            <a:r>
              <a:rPr lang="en-US" sz="4000" dirty="0" smtClean="0"/>
              <a:t>HTML</a:t>
            </a:r>
            <a:endParaRPr lang="bg-BG" sz="40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Текстови редактори</a:t>
            </a:r>
          </a:p>
          <a:p>
            <a:pPr lvl="1"/>
            <a:r>
              <a:rPr lang="en-US" i="1" dirty="0"/>
              <a:t>Notepad, TextPad, Vim</a:t>
            </a:r>
            <a:endParaRPr lang="bg-BG" i="1" dirty="0" smtClean="0"/>
          </a:p>
          <a:p>
            <a:r>
              <a:rPr lang="bg-BG" dirty="0" smtClean="0"/>
              <a:t>Професионални</a:t>
            </a:r>
            <a:r>
              <a:rPr lang="en-US" dirty="0" smtClean="0"/>
              <a:t> </a:t>
            </a:r>
            <a:r>
              <a:rPr lang="en-US" dirty="0"/>
              <a:t>HTML </a:t>
            </a:r>
            <a:r>
              <a:rPr lang="bg-BG" dirty="0" smtClean="0"/>
              <a:t>едитори</a:t>
            </a:r>
          </a:p>
          <a:p>
            <a:pPr lvl="1"/>
            <a:r>
              <a:rPr lang="en-US" i="1" dirty="0"/>
              <a:t>Adobe </a:t>
            </a:r>
            <a:r>
              <a:rPr lang="en-US" i="1" dirty="0" smtClean="0"/>
              <a:t>Dreamweaver</a:t>
            </a:r>
            <a:r>
              <a:rPr lang="bg-BG" i="1" dirty="0" smtClean="0"/>
              <a:t>, </a:t>
            </a:r>
            <a:r>
              <a:rPr lang="en-US" i="1" dirty="0"/>
              <a:t>Microsoft Expression Studio, CoffeeCup HTML </a:t>
            </a:r>
            <a:r>
              <a:rPr lang="en-US" i="1" dirty="0" smtClean="0"/>
              <a:t>Editor</a:t>
            </a:r>
            <a:endParaRPr lang="bg-BG" dirty="0" smtClean="0"/>
          </a:p>
          <a:p>
            <a:r>
              <a:rPr lang="bg-BG" dirty="0" smtClean="0"/>
              <a:t>Онлайн </a:t>
            </a:r>
            <a:r>
              <a:rPr lang="en-US" dirty="0"/>
              <a:t>HTML </a:t>
            </a:r>
            <a:r>
              <a:rPr lang="bg-BG" dirty="0" smtClean="0"/>
              <a:t>едитори</a:t>
            </a:r>
          </a:p>
          <a:p>
            <a:pPr lvl="1"/>
            <a:r>
              <a:rPr lang="en-US" i="1" dirty="0"/>
              <a:t>http://online-html-editor.org/, Online HTML Editor , HTML Instant</a:t>
            </a:r>
            <a:endParaRPr lang="bg-BG" i="1" dirty="0"/>
          </a:p>
        </p:txBody>
      </p:sp>
    </p:spTree>
    <p:extLst>
      <p:ext uri="{BB962C8B-B14F-4D97-AF65-F5344CB8AC3E}">
        <p14:creationId xmlns:p14="http://schemas.microsoft.com/office/powerpoint/2010/main" val="47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1"/>
            <a:ext cx="9252520" cy="1412775"/>
          </a:xfrm>
        </p:spPr>
        <p:txBody>
          <a:bodyPr/>
          <a:lstStyle/>
          <a:p>
            <a:pPr algn="ctr"/>
            <a:r>
              <a:rPr lang="bg-BG" sz="4000" dirty="0"/>
              <a:t>Текстови редактори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Какво е тексови редактор</a:t>
            </a:r>
          </a:p>
          <a:p>
            <a:pPr lvl="1"/>
            <a:r>
              <a:rPr lang="bg-BG" sz="2400" i="1" dirty="0" smtClean="0"/>
              <a:t>Софтуер за създаване и редактиране на текстове</a:t>
            </a:r>
          </a:p>
          <a:p>
            <a:r>
              <a:rPr lang="bg-BG" dirty="0" smtClean="0"/>
              <a:t>Примери за текстови редактори:</a:t>
            </a:r>
          </a:p>
          <a:p>
            <a:pPr lvl="1"/>
            <a:r>
              <a:rPr lang="en-US" i="1" u="sng" dirty="0" smtClean="0"/>
              <a:t>Notepad</a:t>
            </a:r>
            <a:r>
              <a:rPr lang="bg-BG" i="1" dirty="0" smtClean="0"/>
              <a:t> – </a:t>
            </a:r>
            <a:r>
              <a:rPr lang="bg-BG" sz="2400" i="1" dirty="0" smtClean="0"/>
              <a:t>основен редактор за </a:t>
            </a:r>
            <a:r>
              <a:rPr lang="en-US" sz="2400" i="1" dirty="0" smtClean="0"/>
              <a:t>Windows</a:t>
            </a:r>
          </a:p>
          <a:p>
            <a:pPr lvl="1"/>
            <a:r>
              <a:rPr lang="en-US" i="1" u="sng" dirty="0" smtClean="0"/>
              <a:t>TextEdit</a:t>
            </a:r>
            <a:r>
              <a:rPr lang="bg-BG" i="1" u="sng" dirty="0" smtClean="0"/>
              <a:t> </a:t>
            </a:r>
            <a:r>
              <a:rPr lang="bg-BG" i="1" dirty="0" smtClean="0"/>
              <a:t>– </a:t>
            </a:r>
            <a:r>
              <a:rPr lang="bg-BG" sz="2400" i="1" dirty="0" smtClean="0"/>
              <a:t>редактор за </a:t>
            </a:r>
            <a:r>
              <a:rPr lang="en-US" sz="2400" i="1" dirty="0" smtClean="0"/>
              <a:t>Apple</a:t>
            </a:r>
            <a:endParaRPr lang="bg-BG" sz="2400" i="1" dirty="0" smtClean="0"/>
          </a:p>
          <a:p>
            <a:pPr lvl="1"/>
            <a:r>
              <a:rPr lang="en-US" i="1" u="sng" smtClean="0"/>
              <a:t>Notepad</a:t>
            </a:r>
            <a:r>
              <a:rPr lang="en-US" i="1" u="sng" dirty="0" smtClean="0"/>
              <a:t>++ </a:t>
            </a:r>
            <a:r>
              <a:rPr lang="en-US" i="1" dirty="0" smtClean="0"/>
              <a:t>- </a:t>
            </a:r>
            <a:r>
              <a:rPr lang="bg-BG" sz="2400" i="1" dirty="0" smtClean="0"/>
              <a:t>безплатен и мощен алтернативен редактор за </a:t>
            </a:r>
            <a:r>
              <a:rPr lang="en-US" sz="2400" i="1" dirty="0" smtClean="0"/>
              <a:t>Windows </a:t>
            </a:r>
            <a:r>
              <a:rPr lang="en-US" sz="2400" i="1" dirty="0"/>
              <a:t>Notepad.</a:t>
            </a:r>
            <a:endParaRPr lang="bg-BG" sz="2400" i="1" dirty="0"/>
          </a:p>
        </p:txBody>
      </p:sp>
    </p:spTree>
    <p:extLst>
      <p:ext uri="{BB962C8B-B14F-4D97-AF65-F5344CB8AC3E}">
        <p14:creationId xmlns:p14="http://schemas.microsoft.com/office/powerpoint/2010/main" val="40362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1412775"/>
          </a:xfrm>
        </p:spPr>
        <p:txBody>
          <a:bodyPr/>
          <a:lstStyle/>
          <a:p>
            <a:pPr algn="ctr"/>
            <a:r>
              <a:rPr lang="en-US" sz="4400" dirty="0"/>
              <a:t>Notepad</a:t>
            </a:r>
            <a:r>
              <a:rPr lang="en-US" sz="4000" dirty="0"/>
              <a:t>++</a:t>
            </a:r>
            <a:endParaRPr lang="bg-BG" sz="40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bg-BG" sz="2800" dirty="0" smtClean="0"/>
              <a:t>Текстови и </a:t>
            </a:r>
            <a:r>
              <a:rPr lang="en-US" sz="2800" dirty="0" smtClean="0"/>
              <a:t>source code </a:t>
            </a:r>
            <a:r>
              <a:rPr lang="bg-BG" sz="2800" dirty="0" smtClean="0"/>
              <a:t>едитор за </a:t>
            </a:r>
            <a:r>
              <a:rPr lang="en-US" sz="2800" dirty="0" smtClean="0"/>
              <a:t>Windows</a:t>
            </a:r>
            <a:endParaRPr lang="bg-BG" sz="2800" dirty="0" smtClean="0"/>
          </a:p>
          <a:p>
            <a:r>
              <a:rPr lang="bg-BG" sz="2800" dirty="0" smtClean="0"/>
              <a:t>Безплатен </a:t>
            </a:r>
            <a:endParaRPr lang="en-US" sz="2800" dirty="0" smtClean="0"/>
          </a:p>
          <a:p>
            <a:r>
              <a:rPr lang="bg-BG" sz="2800" dirty="0" smtClean="0"/>
              <a:t>Файловете </a:t>
            </a:r>
            <a:r>
              <a:rPr lang="bg-BG" sz="2800" dirty="0"/>
              <a:t>могат да бъдат запаметени във </a:t>
            </a:r>
            <a:r>
              <a:rPr lang="bg-BG" sz="2800" dirty="0" smtClean="0"/>
              <a:t>формат: </a:t>
            </a:r>
            <a:r>
              <a:rPr lang="en-US" sz="2800" dirty="0" smtClean="0"/>
              <a:t>HTML</a:t>
            </a:r>
            <a:r>
              <a:rPr lang="bg-BG" sz="2800" dirty="0" smtClean="0"/>
              <a:t> или</a:t>
            </a:r>
            <a:r>
              <a:rPr lang="en-US" sz="2800" dirty="0" smtClean="0"/>
              <a:t> CSS</a:t>
            </a:r>
            <a:endParaRPr lang="bg-BG" sz="2800" dirty="0" smtClean="0"/>
          </a:p>
          <a:p>
            <a:r>
              <a:rPr lang="bg-BG" sz="2800" dirty="0" smtClean="0"/>
              <a:t>Поддържа </a:t>
            </a:r>
            <a:r>
              <a:rPr lang="en-US" sz="2800" dirty="0" smtClean="0"/>
              <a:t>tabbed editing</a:t>
            </a:r>
          </a:p>
          <a:p>
            <a:pPr lvl="1"/>
            <a:r>
              <a:rPr lang="bg-BG" sz="2400" i="1" dirty="0" smtClean="0"/>
              <a:t>Работа с няколко отворени файла едновременно</a:t>
            </a:r>
            <a:endParaRPr lang="en-US" sz="2400" i="1" dirty="0" smtClean="0"/>
          </a:p>
          <a:p>
            <a:r>
              <a:rPr lang="bg-BG" sz="2800" dirty="0" smtClean="0"/>
              <a:t>Поддръжка на голям набор от езици за програмиране </a:t>
            </a:r>
          </a:p>
          <a:p>
            <a:pPr lvl="1"/>
            <a:r>
              <a:rPr lang="en-US" sz="2400" i="1" dirty="0" smtClean="0"/>
              <a:t>C, C++, CSS, HTML, Java, Javascript, XML..</a:t>
            </a:r>
            <a:endParaRPr lang="bg-BG" sz="2400" i="1" dirty="0" smtClean="0"/>
          </a:p>
          <a:p>
            <a:endParaRPr lang="en-US" dirty="0" smtClean="0"/>
          </a:p>
          <a:p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393" y="5445224"/>
            <a:ext cx="1579807" cy="114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5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5"/>
            <a:ext cx="8229600" cy="1008113"/>
          </a:xfrm>
        </p:spPr>
        <p:txBody>
          <a:bodyPr>
            <a:normAutofit/>
          </a:bodyPr>
          <a:lstStyle/>
          <a:p>
            <a:pPr algn="ctr"/>
            <a:r>
              <a:rPr lang="bg-BG" sz="4400" dirty="0" smtClean="0"/>
              <a:t>Пример</a:t>
            </a:r>
            <a:endParaRPr lang="bg-BG" sz="44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8" y="1700808"/>
            <a:ext cx="882047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16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32657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bg-BG" sz="4400" dirty="0" smtClean="0"/>
              <a:t>Пример</a:t>
            </a:r>
            <a:endParaRPr lang="bg-BG" sz="44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388424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1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/>
              <a:t>HTML </a:t>
            </a:r>
            <a:r>
              <a:rPr lang="bg-BG" sz="4900" dirty="0"/>
              <a:t>едитори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324528" cy="4553495"/>
          </a:xfrm>
        </p:spPr>
        <p:txBody>
          <a:bodyPr>
            <a:normAutofit fontScale="85000" lnSpcReduction="20000"/>
          </a:bodyPr>
          <a:lstStyle/>
          <a:p>
            <a:r>
              <a:rPr lang="bg-BG" sz="2800" dirty="0"/>
              <a:t>Могат да са отделни програми или разширения за браузъри</a:t>
            </a:r>
          </a:p>
          <a:p>
            <a:pPr lvl="1"/>
            <a:r>
              <a:rPr lang="en-US" sz="2600" dirty="0"/>
              <a:t>Adobe Dreamweaver </a:t>
            </a:r>
            <a:r>
              <a:rPr lang="bg-BG" sz="2600" i="1" dirty="0" smtClean="0"/>
              <a:t>- </a:t>
            </a:r>
            <a:r>
              <a:rPr lang="bg-BG" sz="2600" dirty="0"/>
              <a:t>софтуер за уеб дизайн </a:t>
            </a:r>
          </a:p>
          <a:p>
            <a:pPr lvl="2"/>
            <a:r>
              <a:rPr lang="bg-BG" sz="2600" i="1" dirty="0"/>
              <a:t>За </a:t>
            </a:r>
            <a:r>
              <a:rPr lang="en-US" sz="2600" i="1" dirty="0"/>
              <a:t>Windows</a:t>
            </a:r>
            <a:r>
              <a:rPr lang="bg-BG" sz="2600" i="1" dirty="0"/>
              <a:t> или </a:t>
            </a:r>
            <a:r>
              <a:rPr lang="en-US" sz="2600" i="1" dirty="0"/>
              <a:t>Mac OS</a:t>
            </a:r>
          </a:p>
          <a:p>
            <a:pPr lvl="2"/>
            <a:r>
              <a:rPr lang="bg-BG" sz="2600" i="1" dirty="0" smtClean="0"/>
              <a:t>Поддържа </a:t>
            </a:r>
            <a:r>
              <a:rPr lang="en-US" sz="2600" i="1" dirty="0"/>
              <a:t>CSS, HTML, JavaScript, PHP, VBScript, XHTML, XML</a:t>
            </a:r>
            <a:endParaRPr lang="bg-BG" sz="2600" i="1" dirty="0" smtClean="0"/>
          </a:p>
          <a:p>
            <a:pPr lvl="1"/>
            <a:r>
              <a:rPr lang="en-US" sz="2600" dirty="0" smtClean="0"/>
              <a:t>Amaya</a:t>
            </a:r>
            <a:r>
              <a:rPr lang="bg-BG" sz="2600" dirty="0" smtClean="0"/>
              <a:t> - опен сорс  уеб едитор</a:t>
            </a:r>
          </a:p>
          <a:p>
            <a:pPr lvl="2"/>
            <a:r>
              <a:rPr lang="bg-BG" sz="2600" i="1" dirty="0" smtClean="0"/>
              <a:t>За </a:t>
            </a:r>
            <a:r>
              <a:rPr lang="en-US" sz="2600" i="1" dirty="0"/>
              <a:t>Linux, Windows</a:t>
            </a:r>
            <a:r>
              <a:rPr lang="bg-BG" sz="2600" i="1" dirty="0"/>
              <a:t> и </a:t>
            </a:r>
            <a:r>
              <a:rPr lang="en-US" sz="2600" i="1" dirty="0" err="1"/>
              <a:t>MacOS</a:t>
            </a:r>
            <a:r>
              <a:rPr lang="en-US" sz="2600" i="1" dirty="0"/>
              <a:t> </a:t>
            </a:r>
            <a:r>
              <a:rPr lang="en-US" sz="2600" i="1" dirty="0" smtClean="0"/>
              <a:t>X</a:t>
            </a:r>
            <a:endParaRPr lang="bg-BG" sz="2600" i="1" dirty="0"/>
          </a:p>
          <a:p>
            <a:pPr lvl="2"/>
            <a:r>
              <a:rPr lang="bg-BG" sz="2600" i="1" dirty="0"/>
              <a:t>Проверка на правописа</a:t>
            </a:r>
          </a:p>
          <a:p>
            <a:pPr lvl="2"/>
            <a:r>
              <a:rPr lang="bg-BG" sz="2600" i="1" dirty="0"/>
              <a:t>Редактиране на множество файлове</a:t>
            </a:r>
          </a:p>
          <a:p>
            <a:pPr lvl="1"/>
            <a:r>
              <a:rPr lang="en-US" sz="2600" dirty="0"/>
              <a:t>Firebug</a:t>
            </a:r>
            <a:r>
              <a:rPr lang="bg-BG" sz="2600" dirty="0"/>
              <a:t> е разширение за</a:t>
            </a:r>
            <a:r>
              <a:rPr lang="en-US" sz="2600" dirty="0"/>
              <a:t>Firefox</a:t>
            </a:r>
            <a:r>
              <a:rPr lang="bg-BG" sz="2600" dirty="0"/>
              <a:t>, </a:t>
            </a:r>
            <a:r>
              <a:rPr lang="en-US" sz="2600" dirty="0"/>
              <a:t>Google Chrome</a:t>
            </a:r>
            <a:r>
              <a:rPr lang="bg-BG" sz="2600" dirty="0"/>
              <a:t>, </a:t>
            </a:r>
            <a:r>
              <a:rPr lang="en-US" sz="2600" dirty="0" smtClean="0"/>
              <a:t>Opera</a:t>
            </a:r>
            <a:endParaRPr lang="bg-BG" sz="2600" dirty="0"/>
          </a:p>
          <a:p>
            <a:pPr lvl="2"/>
            <a:r>
              <a:rPr lang="bg-BG" sz="2600" i="1" dirty="0"/>
              <a:t>Безплатен и лек</a:t>
            </a:r>
          </a:p>
          <a:p>
            <a:pPr lvl="2"/>
            <a:r>
              <a:rPr lang="bg-BG" sz="2600" i="1" dirty="0"/>
              <a:t>Лесен и удобен за работа</a:t>
            </a:r>
          </a:p>
          <a:p>
            <a:pPr lvl="2"/>
            <a:r>
              <a:rPr lang="ru-RU" sz="2600" i="1" dirty="0"/>
              <a:t>Редактиране, дебъгване и наблюдение на CSS, HTML, JavaScript за всяка уеб страница</a:t>
            </a:r>
            <a:endParaRPr lang="bg-BG" sz="2600" i="1" dirty="0"/>
          </a:p>
          <a:p>
            <a:pPr marL="457200" lvl="1" indent="0">
              <a:buNone/>
            </a:pPr>
            <a:endParaRPr lang="bg-BG" sz="24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8808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</TotalTime>
  <Words>646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Тема 4. Програми за писане и редактиране на HTML код</vt:lpstr>
      <vt:lpstr>Съдържание</vt:lpstr>
      <vt:lpstr>Какво знаем до тук</vt:lpstr>
      <vt:lpstr>На какво се пише HTML</vt:lpstr>
      <vt:lpstr>Текстови редактори</vt:lpstr>
      <vt:lpstr>Notepad++</vt:lpstr>
      <vt:lpstr>Пример</vt:lpstr>
      <vt:lpstr>Пример</vt:lpstr>
      <vt:lpstr>HTML едитори </vt:lpstr>
      <vt:lpstr> HTML едитори</vt:lpstr>
      <vt:lpstr>Онлайн HTML едитори </vt:lpstr>
      <vt:lpstr>Валидация</vt:lpstr>
      <vt:lpstr>Редактори и браузъри</vt:lpstr>
      <vt:lpstr>Обобщение</vt:lpstr>
      <vt:lpstr>Източници: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Програми за писане и редактиране на HTML код</dc:title>
  <dc:creator>PsychoSocial</dc:creator>
  <cp:lastModifiedBy>Slavova, Nedelina (LSBOR rtech)</cp:lastModifiedBy>
  <cp:revision>31</cp:revision>
  <dcterms:modified xsi:type="dcterms:W3CDTF">2014-06-18T07:08:18Z</dcterms:modified>
</cp:coreProperties>
</file>