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6"/>
  </p:notesMasterIdLst>
  <p:sldIdLst>
    <p:sldId id="256" r:id="rId2"/>
    <p:sldId id="257" r:id="rId3"/>
    <p:sldId id="331" r:id="rId4"/>
    <p:sldId id="332" r:id="rId5"/>
    <p:sldId id="334" r:id="rId6"/>
    <p:sldId id="333" r:id="rId7"/>
    <p:sldId id="335" r:id="rId8"/>
    <p:sldId id="336" r:id="rId9"/>
    <p:sldId id="337" r:id="rId10"/>
    <p:sldId id="338" r:id="rId11"/>
    <p:sldId id="339" r:id="rId12"/>
    <p:sldId id="340" r:id="rId13"/>
    <p:sldId id="341" r:id="rId14"/>
    <p:sldId id="342" r:id="rId15"/>
    <p:sldId id="344" r:id="rId16"/>
    <p:sldId id="343" r:id="rId17"/>
    <p:sldId id="321" r:id="rId18"/>
    <p:sldId id="345" r:id="rId19"/>
    <p:sldId id="346" r:id="rId20"/>
    <p:sldId id="347" r:id="rId21"/>
    <p:sldId id="348" r:id="rId22"/>
    <p:sldId id="349" r:id="rId23"/>
    <p:sldId id="350" r:id="rId24"/>
    <p:sldId id="352" r:id="rId25"/>
    <p:sldId id="354" r:id="rId26"/>
    <p:sldId id="353" r:id="rId27"/>
    <p:sldId id="359" r:id="rId28"/>
    <p:sldId id="360" r:id="rId29"/>
    <p:sldId id="351" r:id="rId30"/>
    <p:sldId id="361" r:id="rId31"/>
    <p:sldId id="363" r:id="rId32"/>
    <p:sldId id="364" r:id="rId33"/>
    <p:sldId id="362" r:id="rId34"/>
    <p:sldId id="324" r:id="rId35"/>
    <p:sldId id="325" r:id="rId36"/>
    <p:sldId id="326" r:id="rId37"/>
    <p:sldId id="365" r:id="rId38"/>
    <p:sldId id="366" r:id="rId39"/>
    <p:sldId id="367" r:id="rId40"/>
    <p:sldId id="368" r:id="rId41"/>
    <p:sldId id="369" r:id="rId42"/>
    <p:sldId id="371" r:id="rId43"/>
    <p:sldId id="372" r:id="rId44"/>
    <p:sldId id="373" r:id="rId45"/>
    <p:sldId id="375" r:id="rId46"/>
    <p:sldId id="376" r:id="rId47"/>
    <p:sldId id="377" r:id="rId48"/>
    <p:sldId id="378" r:id="rId49"/>
    <p:sldId id="374" r:id="rId50"/>
    <p:sldId id="379" r:id="rId51"/>
    <p:sldId id="327" r:id="rId52"/>
    <p:sldId id="328" r:id="rId53"/>
    <p:sldId id="380" r:id="rId54"/>
    <p:sldId id="381" r:id="rId55"/>
    <p:sldId id="382" r:id="rId56"/>
    <p:sldId id="383" r:id="rId57"/>
    <p:sldId id="384" r:id="rId58"/>
    <p:sldId id="385" r:id="rId59"/>
    <p:sldId id="386" r:id="rId60"/>
    <p:sldId id="387" r:id="rId61"/>
    <p:sldId id="388" r:id="rId62"/>
    <p:sldId id="329" r:id="rId63"/>
    <p:sldId id="370" r:id="rId64"/>
    <p:sldId id="390" r:id="rId65"/>
    <p:sldId id="391" r:id="rId66"/>
    <p:sldId id="392" r:id="rId67"/>
    <p:sldId id="393" r:id="rId68"/>
    <p:sldId id="394" r:id="rId69"/>
    <p:sldId id="389" r:id="rId70"/>
    <p:sldId id="330" r:id="rId71"/>
    <p:sldId id="395" r:id="rId72"/>
    <p:sldId id="396" r:id="rId73"/>
    <p:sldId id="319" r:id="rId74"/>
    <p:sldId id="320" r:id="rId75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17.7.2019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urces/Example%2003%20GDC%20division%20iteration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4%20GDC%20division%20recursion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3%20GDC%20division%20iteration.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06%20Linear%20equation.html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7%20Sqrt%201.html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8%20Sqrt%202.html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9%20Sin%201.html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0%20Sin%202.html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1%20Sin%203.html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11%20Sin%203.html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3%20Integral.html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14%20Root%20binary.html" TargetMode="External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5%20Root%20Newton.html" TargetMode="Externa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01%20GDC%20iteration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02%20GDC%20recursion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Ч</a:t>
            </a:r>
            <a:r>
              <a:rPr lang="bg-BG" dirty="0" smtClean="0"/>
              <a:t>исла </a:t>
            </a:r>
            <a:r>
              <a:rPr lang="en-US" dirty="0" smtClean="0"/>
              <a:t>(</a:t>
            </a:r>
            <a:r>
              <a:rPr lang="bg-BG" dirty="0" smtClean="0"/>
              <a:t>част </a:t>
            </a:r>
            <a:r>
              <a:rPr lang="en-US" dirty="0" smtClean="0"/>
              <a:t>II)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3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Ускорение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Да проследим част от цикъла</a:t>
                </a:r>
              </a:p>
              <a:p>
                <a:pPr lvl="1"/>
                <a:r>
                  <a:rPr lang="bg-BG" dirty="0" smtClean="0"/>
                  <a:t>Нека числата са 51 и 9</a:t>
                </a:r>
              </a:p>
              <a:p>
                <a:pPr lvl="1"/>
                <a:r>
                  <a:rPr lang="bg-BG" dirty="0" smtClean="0"/>
                  <a:t>51→42</a:t>
                </a:r>
                <a:r>
                  <a:rPr lang="bg-BG" dirty="0"/>
                  <a:t> </a:t>
                </a:r>
                <a:r>
                  <a:rPr lang="bg-BG" dirty="0" smtClean="0"/>
                  <a:t>→33</a:t>
                </a:r>
                <a:r>
                  <a:rPr lang="bg-BG" dirty="0"/>
                  <a:t> </a:t>
                </a:r>
                <a:r>
                  <a:rPr lang="bg-BG" dirty="0" smtClean="0"/>
                  <a:t>→24</a:t>
                </a:r>
                <a:r>
                  <a:rPr lang="bg-BG" dirty="0"/>
                  <a:t> </a:t>
                </a:r>
                <a:r>
                  <a:rPr lang="bg-BG" dirty="0" smtClean="0"/>
                  <a:t>→15</a:t>
                </a:r>
                <a:r>
                  <a:rPr lang="bg-BG" dirty="0"/>
                  <a:t> </a:t>
                </a:r>
                <a:r>
                  <a:rPr lang="bg-BG" dirty="0" smtClean="0"/>
                  <a:t>→6</a:t>
                </a:r>
              </a:p>
              <a:p>
                <a:pPr lvl="1"/>
                <a:r>
                  <a:rPr lang="bg-BG" dirty="0" smtClean="0"/>
                  <a:t>Т.е. 9 се събира цял брой пъти в 51, но има остатък 6</a:t>
                </a:r>
              </a:p>
              <a:p>
                <a:r>
                  <a:rPr lang="bg-BG" dirty="0" smtClean="0"/>
                  <a:t>Деление вместо изваждане</a:t>
                </a:r>
              </a:p>
              <a:p>
                <a:pPr lvl="1"/>
                <a:r>
                  <a:rPr lang="bg-BG" dirty="0" smtClean="0"/>
                  <a:t>Използваме остатък при целочислено деление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Горните 5 стъпки се заменят с една: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𝑚𝑜𝑑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 smtClean="0">
                            <a:latin typeface="Cambria Math"/>
                          </a:rPr>
                          <m:t>51</m:t>
                        </m:r>
                        <m:r>
                          <a:rPr lang="en-US" i="1" dirty="0" smtClean="0">
                            <a:latin typeface="Cambria Math"/>
                          </a:rPr>
                          <m:t>,9</m:t>
                        </m:r>
                      </m:e>
                    </m:d>
                    <m:r>
                      <a:rPr lang="bg-BG" i="1" dirty="0" smtClean="0">
                        <a:latin typeface="Cambria Math"/>
                      </a:rPr>
                      <m:t>→6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 математиката това се записва 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51≡6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𝑚𝑜𝑑</m:t>
                        </m:r>
                        <m:r>
                          <a:rPr lang="en-US" i="1" dirty="0" smtClean="0">
                            <a:latin typeface="Cambria Math"/>
                          </a:rPr>
                          <m:t> 9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Това е и алгоритъма на Евклид за </a:t>
                </a:r>
                <a:r>
                  <a:rPr lang="bg-BG" dirty="0" err="1" smtClean="0"/>
                  <a:t>НОД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703111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Алгоритъм с деление и итерация</a:t>
            </a:r>
          </a:p>
          <a:p>
            <a:pPr lvl="1"/>
            <a:r>
              <a:rPr lang="bg-BG" dirty="0" smtClean="0"/>
              <a:t>Внимание: при деление с остатък не може да спрем до </a:t>
            </a:r>
            <a:r>
              <a:rPr lang="en-US" dirty="0" smtClean="0"/>
              <a:t>A=B, </a:t>
            </a:r>
            <a:r>
              <a:rPr lang="bg-BG" dirty="0" smtClean="0"/>
              <a:t>а се достига винаги 0</a:t>
            </a:r>
          </a:p>
          <a:p>
            <a:pPr lvl="1"/>
            <a:r>
              <a:rPr lang="bg-BG" dirty="0" smtClean="0"/>
              <a:t>Ще поддържаме постоянно </a:t>
            </a:r>
            <a:r>
              <a:rPr lang="en-US" dirty="0" smtClean="0"/>
              <a:t>A&gt;B</a:t>
            </a:r>
          </a:p>
          <a:p>
            <a:pPr lvl="1"/>
            <a:endParaRPr lang="bg-BG" dirty="0" smtClean="0"/>
          </a:p>
          <a:p>
            <a:pPr marL="45720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Функция</a:t>
            </a:r>
            <a:r>
              <a:rPr lang="bg-BG" dirty="0" smtClean="0"/>
              <a:t> </a:t>
            </a:r>
            <a:r>
              <a:rPr lang="bg-BG" dirty="0" err="1" smtClean="0"/>
              <a:t>НОД</a:t>
            </a:r>
            <a:r>
              <a:rPr lang="bg-BG" dirty="0" smtClean="0"/>
              <a:t>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Цикъл</a:t>
            </a:r>
            <a:r>
              <a:rPr lang="bg-BG" dirty="0" smtClean="0"/>
              <a:t> докато </a:t>
            </a:r>
            <a:r>
              <a:rPr lang="en-US" dirty="0" smtClean="0"/>
              <a:t>B</a:t>
            </a:r>
            <a:r>
              <a:rPr lang="bg-BG" dirty="0" smtClean="0"/>
              <a:t>&gt;0</a:t>
            </a:r>
          </a:p>
          <a:p>
            <a:pPr marL="1385888" lvl="1" indent="0">
              <a:buNone/>
            </a:pPr>
            <a:r>
              <a:rPr lang="en-US" dirty="0" smtClean="0"/>
              <a:t>X = B</a:t>
            </a:r>
          </a:p>
          <a:p>
            <a:pPr marL="1385888" lvl="1" indent="0">
              <a:buNone/>
            </a:pPr>
            <a:r>
              <a:rPr lang="en-US" dirty="0" smtClean="0"/>
              <a:t>B = </a:t>
            </a:r>
            <a:r>
              <a:rPr lang="bg-BG" dirty="0" smtClean="0"/>
              <a:t>остатък </a:t>
            </a:r>
            <a:r>
              <a:rPr lang="en-US" dirty="0" smtClean="0"/>
              <a:t>A</a:t>
            </a:r>
            <a:r>
              <a:rPr lang="bg-BG" dirty="0" smtClean="0"/>
              <a:t>/</a:t>
            </a:r>
            <a:r>
              <a:rPr lang="en-US" dirty="0" smtClean="0"/>
              <a:t>B</a:t>
            </a:r>
          </a:p>
          <a:p>
            <a:pPr marL="1385888" lvl="1" indent="0">
              <a:buNone/>
            </a:pPr>
            <a:r>
              <a:rPr lang="en-US" dirty="0" smtClean="0"/>
              <a:t>A = X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Резултатът</a:t>
            </a:r>
            <a:r>
              <a:rPr lang="bg-BG" dirty="0" smtClean="0"/>
              <a:t> е </a:t>
            </a:r>
            <a:r>
              <a:rPr lang="en-US" dirty="0" smtClean="0"/>
              <a:t>A</a:t>
            </a:r>
            <a:endParaRPr lang="bg-BG" dirty="0"/>
          </a:p>
        </p:txBody>
      </p:sp>
      <p:grpSp>
        <p:nvGrpSpPr>
          <p:cNvPr id="7" name="Group 6"/>
          <p:cNvGrpSpPr/>
          <p:nvPr/>
        </p:nvGrpSpPr>
        <p:grpSpPr>
          <a:xfrm>
            <a:off x="1676400" y="3428999"/>
            <a:ext cx="381000" cy="1375229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219200" y="3048000"/>
            <a:ext cx="381000" cy="21336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hlinkClick r:id="rId2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1026" name="Picture 2" descr="D:\Pavel\Courses\Materials\Course.ALG 2019\Alg-03 Numerics (part II)\Lecture\Figures\NO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030764"/>
            <a:ext cx="3562351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23521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indent="-285750"/>
                <a:r>
                  <a:rPr lang="bg-BG" dirty="0" smtClean="0"/>
                  <a:t>Алгоритъм с деление и рекурсия</a:t>
                </a:r>
              </a:p>
              <a:p>
                <a:pPr lvl="1"/>
                <a:r>
                  <a:rPr lang="bg-BG" dirty="0" smtClean="0"/>
                  <a:t>Пак поддържаме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&gt;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Дали не може да стане по-кратък?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err="1"/>
                  <a:t>НОД</a:t>
                </a:r>
                <a:r>
                  <a:rPr lang="bg-BG" dirty="0"/>
                  <a:t>(</a:t>
                </a:r>
                <a:r>
                  <a:rPr lang="en-US" dirty="0" err="1"/>
                  <a:t>A,B</a:t>
                </a:r>
                <a:r>
                  <a:rPr lang="en-US" dirty="0"/>
                  <a:t>)</a:t>
                </a:r>
              </a:p>
              <a:p>
                <a:pPr marL="920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:r>
                  <a:rPr lang="en-US" dirty="0" smtClean="0"/>
                  <a:t>B</a:t>
                </a:r>
                <a:r>
                  <a:rPr lang="bg-BG" dirty="0" smtClean="0"/>
                  <a:t>=0</a:t>
                </a:r>
                <a:endParaRPr lang="en-US" dirty="0" smtClean="0"/>
              </a:p>
              <a:p>
                <a:pPr marL="13858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:r>
                  <a:rPr lang="bg-BG" dirty="0"/>
                  <a:t>резултатът е </a:t>
                </a:r>
                <a:r>
                  <a:rPr lang="en-US" dirty="0"/>
                  <a:t>A</a:t>
                </a:r>
              </a:p>
              <a:p>
                <a:pPr marL="1428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</a:t>
                </a:r>
                <a:r>
                  <a:rPr lang="bg-BG" dirty="0"/>
                  <a:t>резултатът е </a:t>
                </a:r>
                <a:r>
                  <a:rPr lang="bg-BG" dirty="0" err="1" smtClean="0"/>
                  <a:t>НОД</a:t>
                </a:r>
                <a:r>
                  <a:rPr lang="bg-BG" dirty="0" smtClean="0"/>
                  <a:t>(</a:t>
                </a:r>
                <a:r>
                  <a:rPr lang="en-US" dirty="0" smtClean="0"/>
                  <a:t>B, </a:t>
                </a:r>
                <a:r>
                  <a:rPr lang="bg-BG" dirty="0" smtClean="0"/>
                  <a:t>остатък </a:t>
                </a:r>
                <a:r>
                  <a:rPr lang="en-US" dirty="0" smtClean="0"/>
                  <a:t>A</a:t>
                </a:r>
                <a:r>
                  <a:rPr lang="bg-BG" dirty="0" smtClean="0"/>
                  <a:t>/</a:t>
                </a:r>
                <a:r>
                  <a:rPr lang="en-US" dirty="0" smtClean="0"/>
                  <a:t>B)</a:t>
                </a:r>
                <a:endParaRPr lang="en-US" dirty="0"/>
              </a:p>
              <a:p>
                <a:pPr indent="-285750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1600200" y="3029858"/>
            <a:ext cx="381000" cy="914400"/>
            <a:chOff x="1143000" y="1297719"/>
            <a:chExt cx="228600" cy="3960081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1248229" y="2681514"/>
            <a:ext cx="381000" cy="1364342"/>
            <a:chOff x="1143000" y="1297719"/>
            <a:chExt cx="228600" cy="3960081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0479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Най-малко общо кратно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Най-малко общо кратно (</a:t>
            </a:r>
            <a:r>
              <a:rPr lang="bg-BG" dirty="0" err="1" smtClean="0"/>
              <a:t>НОК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Най-малкото естествено число, което се дели без остатък две дадени естествени числа</a:t>
            </a:r>
            <a:endParaRPr lang="en-US" dirty="0" smtClean="0"/>
          </a:p>
          <a:p>
            <a:pPr lvl="1"/>
            <a:r>
              <a:rPr lang="bg-BG" dirty="0"/>
              <a:t>На английски </a:t>
            </a:r>
            <a:r>
              <a:rPr lang="en-GB" i="1" dirty="0" smtClean="0"/>
              <a:t>lowest </a:t>
            </a:r>
            <a:r>
              <a:rPr lang="en-GB" i="1" dirty="0"/>
              <a:t>common </a:t>
            </a:r>
            <a:r>
              <a:rPr lang="en-GB" i="1" dirty="0" smtClean="0"/>
              <a:t>multiple </a:t>
            </a:r>
            <a:r>
              <a:rPr lang="bg-BG" dirty="0" smtClean="0"/>
              <a:t>(</a:t>
            </a:r>
            <a:r>
              <a:rPr lang="en-US" i="1" dirty="0" smtClean="0"/>
              <a:t>LCM</a:t>
            </a:r>
            <a:r>
              <a:rPr lang="en-US" dirty="0" smtClean="0"/>
              <a:t>)</a:t>
            </a:r>
            <a:endParaRPr lang="en-GB" dirty="0"/>
          </a:p>
          <a:p>
            <a:r>
              <a:rPr lang="bg-BG" dirty="0" smtClean="0"/>
              <a:t>Математическо </a:t>
            </a:r>
            <a:r>
              <a:rPr lang="bg-BG" dirty="0"/>
              <a:t>представяне</a:t>
            </a:r>
          </a:p>
          <a:p>
            <a:pPr lvl="1"/>
            <a:r>
              <a:rPr lang="bg-BG" dirty="0"/>
              <a:t>Чрез разлагане на прости множители</a:t>
            </a:r>
          </a:p>
          <a:p>
            <a:pPr lvl="1"/>
            <a:r>
              <a:rPr lang="bg-BG" dirty="0" smtClean="0"/>
              <a:t>Премахват се „излишните“ общи прости множители</a:t>
            </a:r>
          </a:p>
          <a:p>
            <a:pPr lvl="1"/>
            <a:r>
              <a:rPr lang="bg-BG" dirty="0" smtClean="0"/>
              <a:t>Изчислява се </a:t>
            </a:r>
            <a:r>
              <a:rPr lang="bg-BG" dirty="0"/>
              <a:t>произведението </a:t>
            </a:r>
            <a:r>
              <a:rPr lang="bg-BG" dirty="0" smtClean="0"/>
              <a:t>на останалите</a:t>
            </a:r>
            <a:endParaRPr lang="bg-BG" dirty="0"/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34322746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208435"/>
              </p:ext>
            </p:extLst>
          </p:nvPr>
        </p:nvGraphicFramePr>
        <p:xfrm>
          <a:off x="805542" y="1143000"/>
          <a:ext cx="7526655" cy="4168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392491"/>
                <a:gridCol w="935355"/>
                <a:gridCol w="1503680"/>
                <a:gridCol w="2035874"/>
                <a:gridCol w="744855"/>
              </a:tblGrid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Число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Разлагане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Число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Разлагане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Останали множители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err="1" smtClean="0">
                          <a:latin typeface="Cambria" panose="02040503050406030204" pitchFamily="18" charset="0"/>
                        </a:rPr>
                        <a:t>НОК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endParaRPr lang="bg-BG" sz="200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335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20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5</a:t>
                      </a:r>
                      <a:endParaRPr lang="bg-BG" sz="200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32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endParaRPr lang="bg-BG" sz="200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2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480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673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Илюстрация</a:t>
                </a:r>
              </a:p>
              <a:p>
                <a:pPr lvl="1"/>
                <a:r>
                  <a:rPr lang="bg-BG" dirty="0" err="1" smtClean="0"/>
                  <a:t>НОД</a:t>
                </a:r>
                <a:r>
                  <a:rPr lang="bg-BG" dirty="0" smtClean="0"/>
                  <a:t> – всички делители в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, които ги има и в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err="1" smtClean="0"/>
                  <a:t>НОК</a:t>
                </a:r>
                <a:r>
                  <a:rPr lang="bg-BG" dirty="0" smtClean="0"/>
                  <a:t> – всички останали делители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:\Pavel\Courses\Materials\Course.ALG 2019\Alg-03 Numerics (part II)\Lecture\Figures\NOD-N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876425"/>
            <a:ext cx="6315075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2369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за </a:t>
                </a:r>
                <a:r>
                  <a:rPr lang="bg-BG" dirty="0" err="1" smtClean="0"/>
                  <a:t>НОК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Използваме, че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НОК</m:t>
                    </m:r>
                    <m:d>
                      <m:dPr>
                        <m:ctrlPr>
                          <a:rPr 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𝐴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,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𝐴𝐵</m:t>
                    </m:r>
                    <m:r>
                      <a:rPr lang="en-US" i="1" dirty="0" smtClean="0">
                        <a:latin typeface="Cambria Math"/>
                      </a:rPr>
                      <m:t>/НОД</m:t>
                    </m:r>
                    <m:d>
                      <m:dPr>
                        <m:ctrlPr>
                          <a:rPr 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𝐴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,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𝐵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За да не изчисляваме голямо число (т.е.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𝐴𝐵</m:t>
                    </m:r>
                  </m:oMath>
                </a14:m>
                <a:r>
                  <a:rPr lang="en-US" dirty="0" smtClean="0"/>
                  <a:t>), </a:t>
                </a:r>
                <a:r>
                  <a:rPr lang="bg-BG" dirty="0" smtClean="0"/>
                  <a:t>делим само едното на </a:t>
                </a:r>
                <a:r>
                  <a:rPr lang="bg-BG" dirty="0" err="1" smtClean="0"/>
                  <a:t>НОД</a:t>
                </a:r>
                <a:r>
                  <a:rPr lang="bg-BG" dirty="0" smtClean="0"/>
                  <a:t>, така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НОК(</m:t>
                    </m:r>
                    <m:r>
                      <a:rPr lang="en-US" i="1" dirty="0" err="1">
                        <a:latin typeface="Cambria Math"/>
                      </a:rPr>
                      <m:t>𝐴</m:t>
                    </m:r>
                    <m:r>
                      <a:rPr lang="en-US" i="1" dirty="0" err="1">
                        <a:latin typeface="Cambria Math"/>
                      </a:rPr>
                      <m:t>,</m:t>
                    </m:r>
                    <m:r>
                      <a:rPr lang="en-US" i="1" dirty="0" err="1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)=</m:t>
                    </m:r>
                    <m:r>
                      <a:rPr lang="en-US" i="1" dirty="0" smtClean="0">
                        <a:latin typeface="Cambria Math"/>
                      </a:rPr>
                      <m:t>𝐴</m:t>
                    </m:r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dirty="0" smtClean="0">
                            <a:latin typeface="Cambria Math"/>
                          </a:rPr>
                          <m:t>𝐵</m:t>
                        </m:r>
                      </m:num>
                      <m:den>
                        <m:r>
                          <a:rPr lang="bg-BG" i="1" dirty="0" err="1">
                            <a:latin typeface="Cambria Math"/>
                          </a:rPr>
                          <m:t>НОД</m:t>
                        </m:r>
                        <m:d>
                          <m:dPr>
                            <m:ctrlPr>
                              <a:rPr lang="bg-BG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err="1">
                                <a:latin typeface="Cambria Math"/>
                              </a:rPr>
                              <m:t>𝐴</m:t>
                            </m:r>
                            <m:r>
                              <a:rPr lang="en-US" i="1" dirty="0" err="1">
                                <a:latin typeface="Cambria Math"/>
                              </a:rPr>
                              <m:t>,</m:t>
                            </m:r>
                            <m:r>
                              <a:rPr lang="en-US" i="1" dirty="0" err="1">
                                <a:latin typeface="Cambria Math"/>
                              </a:rPr>
                              <m:t>𝐵</m:t>
                            </m:r>
                          </m:e>
                        </m:d>
                      </m:den>
                    </m:f>
                  </m:oMath>
                </a14:m>
                <a:endParaRPr lang="en-US" dirty="0"/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bg-BG" dirty="0" err="1" smtClean="0"/>
                  <a:t>НОК</a:t>
                </a:r>
                <a:r>
                  <a:rPr lang="bg-BG" dirty="0" smtClean="0"/>
                  <a:t>(</a:t>
                </a:r>
                <a:r>
                  <a:rPr lang="en-US" dirty="0" err="1" smtClean="0"/>
                  <a:t>A,B</a:t>
                </a:r>
                <a:r>
                  <a:rPr lang="en-US" dirty="0" smtClean="0"/>
                  <a:t>)</a:t>
                </a:r>
              </a:p>
              <a:p>
                <a:pPr marL="920750" lvl="1" indent="0">
                  <a:buNone/>
                </a:pPr>
                <a:r>
                  <a:rPr lang="en-US" dirty="0" smtClean="0"/>
                  <a:t>B = </a:t>
                </a:r>
                <a:r>
                  <a:rPr lang="en-US" dirty="0"/>
                  <a:t>B/</a:t>
                </a:r>
                <a:r>
                  <a:rPr lang="bg-BG" dirty="0" err="1"/>
                  <a:t>НОД</a:t>
                </a:r>
                <a:r>
                  <a:rPr lang="bg-BG" dirty="0"/>
                  <a:t>(</a:t>
                </a:r>
                <a:r>
                  <a:rPr lang="en-US" dirty="0" err="1"/>
                  <a:t>A,B</a:t>
                </a:r>
                <a:r>
                  <a:rPr lang="en-US" dirty="0" smtClean="0"/>
                  <a:t>)</a:t>
                </a:r>
              </a:p>
              <a:p>
                <a:pPr marL="920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:r>
                  <a:rPr lang="en-US" dirty="0" smtClean="0"/>
                  <a:t>A</a:t>
                </a:r>
                <a:r>
                  <a:rPr lang="bg-BG" dirty="0" smtClean="0"/>
                  <a:t>*</a:t>
                </a:r>
                <a:r>
                  <a:rPr lang="en-US" dirty="0" smtClean="0"/>
                  <a:t>B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1219200" y="3048000"/>
            <a:ext cx="381000" cy="8382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hlinkClick r:id="rId3" action="ppaction://hlinkfile"/>
          </p:cNvPr>
          <p:cNvSpPr/>
          <p:nvPr/>
        </p:nvSpPr>
        <p:spPr>
          <a:xfrm>
            <a:off x="3657600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2660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Решаване на уравнения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866163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Линейно уравнение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Линейно уравнение с едно неизвестно</a:t>
                </a:r>
              </a:p>
              <a:p>
                <a:pPr lvl="1"/>
                <a:r>
                  <a:rPr lang="bg-BG" dirty="0" smtClean="0"/>
                  <a:t>Общ вид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𝑎𝑥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bg-BG" dirty="0" smtClean="0"/>
                  <a:t> – константи</a:t>
                </a:r>
                <a:endParaRPr lang="en-US" dirty="0" smtClean="0"/>
              </a:p>
              <a:p>
                <a:r>
                  <a:rPr lang="bg-BG" dirty="0" smtClean="0"/>
                  <a:t>Решения</a:t>
                </a:r>
                <a:endParaRPr lang="bg-BG" b="0" i="1" dirty="0" smtClean="0">
                  <a:latin typeface="Cambria Math"/>
                </a:endParaRPr>
              </a:p>
              <a:p>
                <a:pPr lvl="1"/>
                <a:r>
                  <a:rPr lang="bg-BG" b="0" dirty="0" smtClean="0"/>
                  <a:t>Точно едно решение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r>
                  <a:rPr lang="bg-BG" dirty="0" smtClean="0"/>
                  <a:t>, когато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Безкрайно </a:t>
                </a:r>
                <a:r>
                  <a:rPr lang="bg-BG" dirty="0"/>
                  <a:t>много </a:t>
                </a:r>
                <a:r>
                  <a:rPr lang="bg-BG" dirty="0" smtClean="0"/>
                  <a:t>решения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когато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bg-BG" dirty="0" smtClean="0"/>
                  <a:t> </a:t>
                </a:r>
              </a:p>
              <a:p>
                <a:pPr lvl="1"/>
                <a:r>
                  <a:rPr lang="bg-BG" dirty="0" smtClean="0"/>
                  <a:t>Няма решение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∅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когато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=0, 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При създаване на алгоритъм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Често се обръща внимание само на случая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Това може да доведе до проблеми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17208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Алгоритъм като блок-схема</a:t>
            </a:r>
          </a:p>
          <a:p>
            <a:pPr lvl="1"/>
            <a:r>
              <a:rPr lang="bg-BG" dirty="0" smtClean="0"/>
              <a:t>Отчитаме всички случаи</a:t>
            </a:r>
            <a:endParaRPr lang="bg-BG" dirty="0"/>
          </a:p>
        </p:txBody>
      </p:sp>
      <p:pic>
        <p:nvPicPr>
          <p:cNvPr id="3075" name="Picture 3" descr="D:\Pavel\Courses\Materials\Course.ALG 2019\Alg-03 Numerics (part II)\Lecture\Figures\Linear equation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36" y="1524608"/>
            <a:ext cx="5257800" cy="462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31953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err="1" smtClean="0"/>
              <a:t>НОД</a:t>
            </a:r>
            <a:r>
              <a:rPr lang="bg-BG" dirty="0" smtClean="0"/>
              <a:t> и </a:t>
            </a:r>
            <a:r>
              <a:rPr lang="bg-BG" dirty="0" err="1" smtClean="0"/>
              <a:t>НОК</a:t>
            </a:r>
            <a:endParaRPr lang="bg-BG" dirty="0" smtClean="0"/>
          </a:p>
          <a:p>
            <a:pPr lvl="1"/>
            <a:r>
              <a:rPr lang="bg-BG" dirty="0" smtClean="0"/>
              <a:t>Най-голям общ делител и най-малко общо кратно. Алгоритъм на Евклид за </a:t>
            </a:r>
            <a:r>
              <a:rPr lang="bg-BG" dirty="0" err="1" smtClean="0"/>
              <a:t>НОД</a:t>
            </a:r>
            <a:r>
              <a:rPr lang="bg-BG" dirty="0" smtClean="0"/>
              <a:t>.</a:t>
            </a:r>
          </a:p>
          <a:p>
            <a:r>
              <a:rPr lang="bg-BG" dirty="0" smtClean="0"/>
              <a:t>Решаване на уравнения</a:t>
            </a:r>
          </a:p>
          <a:p>
            <a:pPr lvl="1"/>
            <a:r>
              <a:rPr lang="bg-BG" dirty="0" smtClean="0"/>
              <a:t>Решаване на линейно уравнение и на система от две линейни уравнения с две неизвестни. Геометрично представяне.</a:t>
            </a:r>
          </a:p>
          <a:p>
            <a:r>
              <a:rPr lang="bg-BG" dirty="0" smtClean="0"/>
              <a:t>Изчисляване на функции</a:t>
            </a:r>
          </a:p>
          <a:p>
            <a:pPr lvl="1"/>
            <a:r>
              <a:rPr lang="bg-BG" dirty="0" smtClean="0"/>
              <a:t>Приближено изчисляване на функции, техни производни и интеграли. Намиране на корени.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Като псевдокод</a:t>
            </a:r>
            <a:endParaRPr lang="en-US" dirty="0" smtClean="0"/>
          </a:p>
          <a:p>
            <a:endParaRPr lang="bg-BG" dirty="0" smtClean="0"/>
          </a:p>
          <a:p>
            <a:pPr marL="45720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Функция</a:t>
            </a:r>
            <a:r>
              <a:rPr lang="bg-BG" dirty="0" smtClean="0"/>
              <a:t> ЛУ(</a:t>
            </a:r>
            <a:r>
              <a:rPr lang="en-US" dirty="0" err="1" smtClean="0"/>
              <a:t>a,b,c</a:t>
            </a:r>
            <a:r>
              <a:rPr lang="en-US" dirty="0" smtClean="0"/>
              <a:t>)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Ако</a:t>
            </a:r>
            <a:r>
              <a:rPr lang="bg-BG" dirty="0" smtClean="0"/>
              <a:t> </a:t>
            </a:r>
            <a:r>
              <a:rPr lang="en-US" dirty="0" smtClean="0"/>
              <a:t>a=0</a:t>
            </a:r>
          </a:p>
          <a:p>
            <a:pPr marL="1385888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Тогава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bg-BG" dirty="0" smtClean="0">
                <a:solidFill>
                  <a:srgbClr val="0070C0"/>
                </a:solidFill>
              </a:rPr>
              <a:t>Ако</a:t>
            </a:r>
            <a:r>
              <a:rPr lang="bg-BG" dirty="0" smtClean="0"/>
              <a:t> </a:t>
            </a:r>
            <a:r>
              <a:rPr lang="en-US" dirty="0" smtClean="0"/>
              <a:t>b=0</a:t>
            </a:r>
          </a:p>
          <a:p>
            <a:pPr marL="27495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Тогава изведи </a:t>
            </a:r>
            <a:r>
              <a:rPr lang="bg-BG" dirty="0" smtClean="0"/>
              <a:t>„няма решение“</a:t>
            </a:r>
          </a:p>
          <a:p>
            <a:pPr marL="27495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Иначе изведи </a:t>
            </a:r>
            <a:r>
              <a:rPr lang="bg-BG" dirty="0" smtClean="0"/>
              <a:t>„всяко </a:t>
            </a:r>
            <a:r>
              <a:rPr lang="en-US" dirty="0" smtClean="0"/>
              <a:t>x</a:t>
            </a:r>
            <a:r>
              <a:rPr lang="bg-BG" dirty="0" smtClean="0"/>
              <a:t> е решение“</a:t>
            </a:r>
          </a:p>
          <a:p>
            <a:pPr marL="1385888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Иначе изведи </a:t>
            </a:r>
            <a:r>
              <a:rPr lang="bg-BG" dirty="0" smtClean="0"/>
              <a:t>„решение е </a:t>
            </a:r>
            <a:r>
              <a:rPr lang="en-US" dirty="0" smtClean="0"/>
              <a:t>–b/a”</a:t>
            </a:r>
            <a:endParaRPr lang="bg-BG" dirty="0"/>
          </a:p>
        </p:txBody>
      </p:sp>
      <p:grpSp>
        <p:nvGrpSpPr>
          <p:cNvPr id="5" name="Group 4"/>
          <p:cNvGrpSpPr/>
          <p:nvPr/>
        </p:nvGrpSpPr>
        <p:grpSpPr>
          <a:xfrm>
            <a:off x="1219200" y="1981200"/>
            <a:ext cx="381000" cy="2286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hlinkClick r:id="rId2" action="ppaction://hlinkfile"/>
          </p:cNvPr>
          <p:cNvSpPr/>
          <p:nvPr/>
        </p:nvSpPr>
        <p:spPr>
          <a:xfrm>
            <a:off x="3657600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8000" y="2895600"/>
            <a:ext cx="381000" cy="914400"/>
            <a:chOff x="1143000" y="1297719"/>
            <a:chExt cx="228600" cy="396008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851630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Внимание 1</a:t>
                </a:r>
              </a:p>
              <a:p>
                <a:pPr lvl="1"/>
                <a:r>
                  <a:rPr lang="bg-BG" dirty="0" smtClean="0"/>
                  <a:t>Проверк</a:t>
                </a:r>
                <a:r>
                  <a:rPr lang="bg-BG" dirty="0"/>
                  <a:t>и</a:t>
                </a:r>
                <a:r>
                  <a:rPr lang="bg-BG" dirty="0" smtClean="0"/>
                  <a:t> от типа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bg-BG" dirty="0" smtClean="0"/>
                  <a:t> или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bg-BG" dirty="0" smtClean="0"/>
                  <a:t> са опасни</a:t>
                </a:r>
              </a:p>
              <a:p>
                <a:pPr lvl="1"/>
                <a:r>
                  <a:rPr lang="bg-BG" dirty="0" smtClean="0"/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 се получава в резултат на изчисление и е нула, то в реалност може да не е 0, а  почти 0</a:t>
                </a:r>
              </a:p>
              <a:p>
                <a:pPr lvl="1"/>
                <a:r>
                  <a:rPr lang="bg-BG" dirty="0" smtClean="0"/>
                  <a:t>Тези проверки да се правят с </a:t>
                </a:r>
                <a14:m>
                  <m:oMath xmlns:m="http://schemas.openxmlformats.org/officeDocument/2006/math">
                    <m:r>
                      <a:rPr lang="bg-BG" b="0" i="0" dirty="0" smtClean="0">
                        <a:latin typeface="Cambria Math"/>
                      </a:rPr>
                      <m:t>0</m:t>
                    </m:r>
                    <m:r>
                      <a:rPr lang="bg-BG" b="0" i="0" dirty="0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𝜖</m:t>
                    </m:r>
                    <m:r>
                      <a:rPr lang="bg-BG" b="0" i="1" dirty="0" smtClean="0">
                        <a:latin typeface="Cambria Math"/>
                        <a:ea typeface="Cambria Math"/>
                      </a:rPr>
                      <m:t>≪</m:t>
                    </m:r>
                    <m:r>
                      <a:rPr lang="bg-BG" b="0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:</a:t>
                </a:r>
              </a:p>
              <a:p>
                <a:pPr marL="1268413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𝜖</m:t>
                    </m:r>
                  </m:oMath>
                </a14:m>
                <a:r>
                  <a:rPr lang="bg-BG" dirty="0" smtClean="0"/>
                  <a:t> вместо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bg-BG" b="0" i="1" dirty="0" smtClean="0">
                  <a:latin typeface="Cambria Math"/>
                </a:endParaRPr>
              </a:p>
              <a:p>
                <a:pPr marL="1268413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&gt;</m:t>
                    </m:r>
                    <m:r>
                      <a:rPr lang="en-US" i="1" dirty="0">
                        <a:latin typeface="Cambria Math"/>
                      </a:rPr>
                      <m:t>𝜖</m:t>
                    </m:r>
                  </m:oMath>
                </a14:m>
                <a:r>
                  <a:rPr lang="bg-BG" dirty="0" smtClean="0"/>
                  <a:t> вместо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endParaRPr lang="bg-BG" dirty="0" smtClean="0"/>
              </a:p>
              <a:p>
                <a:pPr indent="-285750"/>
                <a:r>
                  <a:rPr lang="bg-BG" dirty="0" smtClean="0"/>
                  <a:t>Внимание 2</a:t>
                </a:r>
              </a:p>
              <a:p>
                <a:pPr lvl="1"/>
                <a:r>
                  <a:rPr lang="bg-BG" dirty="0" smtClean="0"/>
                  <a:t>Показването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𝑎𝑥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bg-BG" dirty="0" smtClean="0"/>
                  <a:t> 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bg-BG" b="0" i="1" dirty="0" smtClean="0">
                        <a:latin typeface="Cambria Math"/>
                      </a:rPr>
                      <m:t>&lt;0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да е с правилния знак: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5</m:t>
                    </m:r>
                    <m:r>
                      <a:rPr lang="en-US" i="1" dirty="0">
                        <a:latin typeface="Cambria Math"/>
                      </a:rPr>
                      <m:t>𝑥</m:t>
                    </m:r>
                    <m:r>
                      <a:rPr lang="en-US" i="1" dirty="0">
                        <a:latin typeface="Cambria Math"/>
                      </a:rPr>
                      <m:t>−3=0 </m:t>
                    </m:r>
                  </m:oMath>
                </a14:m>
                <a:r>
                  <a:rPr lang="bg-BG" dirty="0" smtClean="0"/>
                  <a:t> вместо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5</m:t>
                    </m:r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+−3=0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7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253414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Система от линейни уравнения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Система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bg-BG" dirty="0" smtClean="0"/>
                  <a:t> уравнения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bg-BG" dirty="0" smtClean="0"/>
                  <a:t> неизвестни</a:t>
                </a:r>
              </a:p>
              <a:p>
                <a:pPr lvl="1"/>
                <a:r>
                  <a:rPr lang="bg-BG" dirty="0" smtClean="0"/>
                  <a:t>Общ вид</a:t>
                </a:r>
                <a:endParaRPr lang="en-US" dirty="0" smtClean="0"/>
              </a:p>
              <a:p>
                <a:pPr marL="11430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bg-BG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bg-BG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bg-BG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bg-BG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bg-BG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bg-BG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bg-BG" b="0" i="1" smtClean="0"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bg-BG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bg-BG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bg-BG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bg-BG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bg-BG" i="1"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bg-BG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bg-BG" i="1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⋮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bg-BG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bg-BG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bg-BG" i="1"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bg-BG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bg-BG" i="1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bg-BG" dirty="0" smtClean="0"/>
              </a:p>
              <a:p>
                <a:pPr lvl="1"/>
                <a:r>
                  <a:rPr lang="bg-BG" dirty="0" smtClean="0"/>
                  <a:t>В още по-общия вид броят неизвестни и броят уравнения не е равен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161900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Решаване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Алгоритъм 1 – чрез метод на </a:t>
            </a:r>
            <a:r>
              <a:rPr lang="bg-BG" dirty="0" err="1" smtClean="0"/>
              <a:t>Крамер</a:t>
            </a:r>
            <a:endParaRPr lang="bg-BG" dirty="0" smtClean="0"/>
          </a:p>
          <a:p>
            <a:pPr lvl="1"/>
            <a:r>
              <a:rPr lang="bg-BG" dirty="0" smtClean="0"/>
              <a:t>Използват се </a:t>
            </a:r>
            <a:r>
              <a:rPr lang="bg-BG" dirty="0"/>
              <a:t>детерминанти на </a:t>
            </a:r>
            <a:r>
              <a:rPr lang="bg-BG" dirty="0" smtClean="0"/>
              <a:t>матрици</a:t>
            </a:r>
          </a:p>
          <a:p>
            <a:r>
              <a:rPr lang="bg-BG" dirty="0" smtClean="0"/>
              <a:t>Алгоритъм 2 </a:t>
            </a:r>
            <a:r>
              <a:rPr lang="bg-BG" dirty="0"/>
              <a:t>– чрез </a:t>
            </a:r>
            <a:r>
              <a:rPr lang="bg-BG" dirty="0" smtClean="0"/>
              <a:t>матрично уравнение</a:t>
            </a:r>
            <a:endParaRPr lang="bg-BG" dirty="0"/>
          </a:p>
          <a:p>
            <a:pPr lvl="1"/>
            <a:r>
              <a:rPr lang="bg-BG" dirty="0"/>
              <a:t>Наподобява решаване на линейно уравнение</a:t>
            </a:r>
          </a:p>
          <a:p>
            <a:pPr lvl="1"/>
            <a:r>
              <a:rPr lang="bg-BG" dirty="0"/>
              <a:t>Използват се </a:t>
            </a:r>
            <a:r>
              <a:rPr lang="bg-BG" dirty="0" smtClean="0"/>
              <a:t>матрици и операции с тях</a:t>
            </a:r>
          </a:p>
          <a:p>
            <a:r>
              <a:rPr lang="bg-BG" dirty="0"/>
              <a:t>Алгоритъм 3 – метод на Гаус</a:t>
            </a:r>
          </a:p>
          <a:p>
            <a:pPr lvl="1"/>
            <a:r>
              <a:rPr lang="bg-BG" dirty="0"/>
              <a:t>Нулират се част от коефициентите</a:t>
            </a:r>
          </a:p>
          <a:p>
            <a:pPr lvl="1"/>
            <a:r>
              <a:rPr lang="bg-BG" dirty="0" err="1"/>
              <a:t>Постъпково</a:t>
            </a:r>
            <a:r>
              <a:rPr lang="bg-BG" dirty="0"/>
              <a:t> намиране на решението</a:t>
            </a:r>
          </a:p>
          <a:p>
            <a:pPr lvl="1"/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2211822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Алгоритъм 4 </a:t>
            </a:r>
            <a:r>
              <a:rPr lang="bg-BG" dirty="0"/>
              <a:t>– метод на </a:t>
            </a:r>
            <a:r>
              <a:rPr lang="bg-BG" dirty="0" err="1" smtClean="0"/>
              <a:t>Гаус-Жордан</a:t>
            </a:r>
            <a:endParaRPr lang="bg-BG" dirty="0"/>
          </a:p>
          <a:p>
            <a:pPr lvl="1"/>
            <a:r>
              <a:rPr lang="bg-BG" dirty="0" smtClean="0"/>
              <a:t>Матричен вариант на метода на Гаус</a:t>
            </a:r>
          </a:p>
          <a:p>
            <a:r>
              <a:rPr lang="bg-BG" dirty="0" smtClean="0"/>
              <a:t>Алгоритъм 5 – метод на заместването</a:t>
            </a:r>
          </a:p>
          <a:p>
            <a:pPr lvl="1"/>
            <a:r>
              <a:rPr lang="bg-BG" dirty="0" smtClean="0"/>
              <a:t>Удобен е за „ръчно“ решаване</a:t>
            </a:r>
          </a:p>
          <a:p>
            <a:pPr lvl="1"/>
            <a:r>
              <a:rPr lang="bg-BG" dirty="0"/>
              <a:t>П</a:t>
            </a:r>
            <a:r>
              <a:rPr lang="bg-BG" dirty="0" smtClean="0"/>
              <a:t>ри малък брой уравнения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94729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Решения</a:t>
            </a:r>
          </a:p>
          <a:p>
            <a:pPr lvl="1"/>
            <a:r>
              <a:rPr lang="bg-BG" dirty="0" smtClean="0"/>
              <a:t>Едно решение – тогава системата е </a:t>
            </a:r>
            <a:r>
              <a:rPr lang="bg-BG" i="1" dirty="0" smtClean="0"/>
              <a:t>определена</a:t>
            </a:r>
          </a:p>
          <a:p>
            <a:pPr lvl="1"/>
            <a:r>
              <a:rPr lang="bg-BG" dirty="0" smtClean="0"/>
              <a:t>Безкрайно много решения – тогава системата е </a:t>
            </a:r>
            <a:r>
              <a:rPr lang="bg-BG" i="1" dirty="0" smtClean="0"/>
              <a:t>неопределена</a:t>
            </a:r>
          </a:p>
          <a:p>
            <a:pPr lvl="1"/>
            <a:r>
              <a:rPr lang="bg-BG" dirty="0" smtClean="0"/>
              <a:t>Няма решение – тогава системата е </a:t>
            </a:r>
            <a:r>
              <a:rPr lang="bg-BG" i="1" dirty="0" smtClean="0"/>
              <a:t>несъвместима</a:t>
            </a:r>
          </a:p>
          <a:p>
            <a:r>
              <a:rPr lang="bg-BG" dirty="0" smtClean="0"/>
              <a:t>Зависимост на уравненията</a:t>
            </a:r>
          </a:p>
          <a:p>
            <a:pPr lvl="1"/>
            <a:r>
              <a:rPr lang="bg-BG" dirty="0" smtClean="0"/>
              <a:t>Ако едно уравнение се получава от друго чрез умножаване с число, то те са </a:t>
            </a:r>
            <a:r>
              <a:rPr lang="bg-BG" i="1" dirty="0" smtClean="0"/>
              <a:t>зависими </a:t>
            </a:r>
            <a:r>
              <a:rPr lang="bg-BG" dirty="0" smtClean="0"/>
              <a:t>и едното от тях е излишно</a:t>
            </a:r>
          </a:p>
          <a:p>
            <a:pPr lvl="1"/>
            <a:r>
              <a:rPr lang="bg-BG" dirty="0" smtClean="0"/>
              <a:t>Добавянето и премахването на зависимо уравнение не променя решението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613466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Две уравнения с две неизвестни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Система от две уравнения с две неизвестни</a:t>
                </a:r>
              </a:p>
              <a:p>
                <a:pPr lvl="1"/>
                <a:r>
                  <a:rPr lang="bg-BG" dirty="0" smtClean="0"/>
                  <a:t>Общ вид</a:t>
                </a:r>
              </a:p>
              <a:p>
                <a:pPr marL="1385888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bg-BG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bg-BG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bg-BG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bg-BG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bg-BG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bg-BG" dirty="0" smtClean="0"/>
              </a:p>
              <a:p>
                <a:pPr lvl="1"/>
                <a:r>
                  <a:rPr lang="bg-BG" dirty="0" smtClean="0"/>
                  <a:t>Директни формули за решението</a:t>
                </a:r>
                <a:r>
                  <a:rPr lang="en-US" dirty="0" smtClean="0"/>
                  <a:t>:</a:t>
                </a:r>
                <a:r>
                  <a:rPr lang="en-US" i="1" dirty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bg-BG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bg-BG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bg-BG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  <m:e>
                            <m:r>
                              <a:rPr lang="en-US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eqArr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Пример</a:t>
                </a:r>
                <a:endParaRPr lang="en-US" dirty="0"/>
              </a:p>
              <a:p>
                <a:pPr marL="14287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bg-BG" sz="20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bg-BG" sz="20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+5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bg-BG" sz="20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8</m:t>
                              </m:r>
                              <m:r>
                                <m:rPr>
                                  <m:nor/>
                                </m:rPr>
                                <a:rPr lang="en-US" sz="2000" dirty="0"/>
                                <m:t> 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bg-BG" sz="20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−3</m:t>
                              </m:r>
                              <m:r>
                                <m:rPr>
                                  <m:nor/>
                                </m:rPr>
                                <a:rPr lang="en-US" sz="2000" dirty="0"/>
                                <m:t> </m:t>
                              </m:r>
                            </m:e>
                          </m:eqArr>
                        </m:e>
                      </m:d>
                      <m:r>
                        <a:rPr lang="en-US" sz="2000" b="0" i="1" dirty="0" smtClean="0">
                          <a:latin typeface="Cambria Math"/>
                        </a:rPr>
                        <m:t>⇒</m:t>
                      </m:r>
                      <m:d>
                        <m:dPr>
                          <m:begChr m:val="|"/>
                          <m:endChr m:val=""/>
                          <m:ctrlPr>
                            <a:rPr lang="bg-BG" sz="20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bg-BG" sz="20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bg-BG" sz="2000" i="1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bg-BG" sz="2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−1</m:t>
                                  </m:r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8</m:t>
                                  </m:r>
                                  <m:r>
                                    <a:rPr lang="en-US" sz="20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−3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  <m:r>
                                    <a:rPr lang="en-US" sz="20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en-US" sz="2000" b="0" i="1" smtClean="0">
                                  <a:latin typeface="Cambria Math"/>
                                </a:rPr>
                                <m:t>=−1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bg-BG" sz="2000" i="1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bg-BG" sz="2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−3</m:t>
                                      </m:r>
                                    </m:e>
                                  </m:d>
                                  <m:r>
                                    <a:rPr lang="en-US" sz="20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  <m:r>
                                    <a:rPr lang="en-US" sz="20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en-US" sz="2000" b="0" i="1" smtClean="0">
                                  <a:latin typeface="Cambria Math"/>
                                </a:rPr>
                                <m:t>=2  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428748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за решаване</a:t>
                </a:r>
              </a:p>
              <a:p>
                <a:pPr lvl="1"/>
                <a:r>
                  <a:rPr lang="bg-BG" dirty="0" smtClean="0"/>
                  <a:t>Толкова тривиален, че няма нужда да бъде описван</a:t>
                </a:r>
              </a:p>
              <a:p>
                <a:r>
                  <a:rPr lang="bg-BG" dirty="0" smtClean="0"/>
                  <a:t>Проблем</a:t>
                </a:r>
              </a:p>
              <a:p>
                <a:pPr lvl="1"/>
                <a:r>
                  <a:rPr lang="bg-BG" dirty="0" smtClean="0"/>
                  <a:t>Такова решаване не е пълно решаване</a:t>
                </a:r>
              </a:p>
              <a:p>
                <a:pPr lvl="1"/>
                <a:r>
                  <a:rPr lang="bg-BG" dirty="0" smtClean="0"/>
                  <a:t>В реалност данните могат да са такива, че резултатът да бъде грешен</a:t>
                </a:r>
              </a:p>
              <a:p>
                <a:r>
                  <a:rPr lang="bg-BG" dirty="0" smtClean="0"/>
                  <a:t>Подход</a:t>
                </a:r>
              </a:p>
              <a:p>
                <a:pPr lvl="1"/>
                <a:r>
                  <a:rPr lang="bg-BG" dirty="0" smtClean="0"/>
                  <a:t>Може да се защитим математически, като поискаме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Това е добре, но не показва различните решения при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bg-BG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bg-BG" dirty="0" smtClean="0"/>
                  <a:t> – някои от тях са полезни и ползвани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5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41862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Геометрична представа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Уравнение на права в равнината</a:t>
                </a:r>
              </a:p>
              <a:p>
                <a:pPr lvl="1"/>
                <a:r>
                  <a:rPr lang="bg-BG" dirty="0" smtClean="0"/>
                  <a:t>Общ вид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bg-BG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bg-BG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endParaRPr lang="bg-BG" dirty="0" smtClean="0"/>
              </a:p>
              <a:p>
                <a:pPr lvl="2"/>
                <a:r>
                  <a:rPr lang="bg-BG" dirty="0" smtClean="0"/>
                  <a:t>Коефициентите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 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bg-BG" dirty="0" smtClean="0"/>
                  <a:t> не са едновременно нули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Съответства на линейно уравнение с две неизвестни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Решенията са много (всяка точка по правата)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5" descr="D:\Pavel\Courses\Materials\Course.ALG 2019\Alg-03 Numerics (part II)\Lecture\Figures\Linear equation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657600"/>
            <a:ext cx="541972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37633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Система от две уравнения</a:t>
                </a:r>
              </a:p>
              <a:p>
                <a:pPr lvl="1"/>
                <a:r>
                  <a:rPr lang="bg-BG" dirty="0" smtClean="0"/>
                  <a:t>Геометрична интерпретация – две прави в равнината</a:t>
                </a:r>
              </a:p>
              <a:p>
                <a:pPr lvl="1"/>
                <a:r>
                  <a:rPr lang="bg-BG" dirty="0" smtClean="0"/>
                  <a:t>Решението на системата е пресечната им точка</a:t>
                </a:r>
                <a:endParaRPr lang="en-US" dirty="0" smtClean="0"/>
              </a:p>
              <a:p>
                <a:r>
                  <a:rPr lang="bg-BG" dirty="0" smtClean="0"/>
                  <a:t>Едно решение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</m:t>
                    </m:r>
                    <m:r>
                      <a:rPr lang="en-US" dirty="0" err="1">
                        <a:latin typeface="Cambria Math"/>
                      </a:rPr>
                      <m:t>𝑥</m:t>
                    </m:r>
                    <m:r>
                      <a:rPr lang="en-US" dirty="0" err="1">
                        <a:latin typeface="Cambria Math"/>
                      </a:rPr>
                      <m:t>,</m:t>
                    </m:r>
                    <m:r>
                      <a:rPr lang="en-US" dirty="0" err="1">
                        <a:latin typeface="Cambria Math"/>
                      </a:rPr>
                      <m:t>𝑦</m:t>
                    </m:r>
                    <m:r>
                      <a:rPr lang="en-US" dirty="0">
                        <a:latin typeface="Cambria Math"/>
                      </a:rPr>
                      <m:t>)</m:t>
                    </m:r>
                  </m:oMath>
                </a14:m>
                <a:endParaRPr lang="bg-BG" b="0" dirty="0" smtClean="0"/>
              </a:p>
              <a:p>
                <a:pPr lvl="1"/>
                <a:r>
                  <a:rPr lang="bg-BG" dirty="0" smtClean="0"/>
                  <a:t>Когато правите се пресичат в една точка</a:t>
                </a:r>
              </a:p>
              <a:p>
                <a:pPr lvl="1"/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2</m:t>
                    </m:r>
                    <m:r>
                      <a:rPr lang="en-US" smtClean="0">
                        <a:latin typeface="Cambria Math"/>
                      </a:rPr>
                      <m:t>𝑥</m:t>
                    </m:r>
                    <m:r>
                      <a:rPr lang="en-US" smtClean="0">
                        <a:latin typeface="Cambria Math"/>
                      </a:rPr>
                      <m:t>+5</m:t>
                    </m:r>
                    <m:r>
                      <a:rPr lang="en-US" smtClean="0">
                        <a:latin typeface="Cambria Math"/>
                      </a:rPr>
                      <m:t>𝑦</m:t>
                    </m:r>
                    <m:r>
                      <a:rPr lang="en-US" smtClean="0">
                        <a:latin typeface="Cambria Math"/>
                      </a:rPr>
                      <m:t>−8=0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𝑥</m:t>
                    </m:r>
                    <m:r>
                      <a:rPr lang="en-US" smtClean="0">
                        <a:latin typeface="Cambria Math"/>
                      </a:rPr>
                      <m:t>−</m:t>
                    </m:r>
                    <m:r>
                      <a:rPr lang="en-US" smtClean="0">
                        <a:latin typeface="Cambria Math"/>
                      </a:rPr>
                      <m:t>𝑦</m:t>
                    </m:r>
                    <m:r>
                      <a:rPr lang="en-US" smtClean="0">
                        <a:latin typeface="Cambria Math"/>
                      </a:rPr>
                      <m:t>=−3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решението 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mtClean="0">
                            <a:latin typeface="Cambria Math"/>
                          </a:rPr>
                          <m:t>−1,2</m:t>
                        </m:r>
                      </m:e>
                    </m:d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72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 descr="D:\Pavel\Courses\Materials\Course.ALG 2019\Alg-03 Numerics (part II)\Lecture\Figures\Linear equation 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657600"/>
            <a:ext cx="541972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08654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НОД</a:t>
            </a:r>
            <a:r>
              <a:rPr lang="bg-BG" dirty="0" smtClean="0"/>
              <a:t> и </a:t>
            </a:r>
            <a:r>
              <a:rPr lang="bg-BG" dirty="0" err="1" smtClean="0"/>
              <a:t>НОК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4409112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Безкрайно много решения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0" dirty="0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dirty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/>
                  <a:t>К</a:t>
                </a:r>
                <a:r>
                  <a:rPr lang="bg-BG" dirty="0" smtClean="0"/>
                  <a:t>огато правите съвпадат и са наклонени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Координатите на всяко от решенията са зависими помежду си, като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𝑦</m:t>
                    </m:r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bg-BG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>
                                <a:latin typeface="Cambria Math"/>
                              </a:rPr>
                              <m:t>𝑐</m:t>
                            </m:r>
                            <m:r>
                              <a:rPr lang="bg-BG">
                                <a:latin typeface="Cambria Math"/>
                              </a:rPr>
                              <m:t>+</m:t>
                            </m:r>
                            <m:r>
                              <a:rPr lang="en-US">
                                <a:latin typeface="Cambria Math"/>
                              </a:rPr>
                              <m:t>𝑎𝑥</m:t>
                            </m:r>
                          </m:e>
                        </m:d>
                      </m:num>
                      <m:den>
                        <m:r>
                          <a:rPr lang="en-US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2</m:t>
                    </m:r>
                    <m:r>
                      <a:rPr lang="en-US">
                        <a:latin typeface="Cambria Math"/>
                      </a:rPr>
                      <m:t>𝑥</m:t>
                    </m:r>
                    <m:r>
                      <a:rPr lang="en-US">
                        <a:latin typeface="Cambria Math"/>
                      </a:rPr>
                      <m:t>+5</m:t>
                    </m:r>
                    <m:r>
                      <a:rPr lang="en-US">
                        <a:latin typeface="Cambria Math"/>
                      </a:rPr>
                      <m:t>𝑦</m:t>
                    </m:r>
                    <m:r>
                      <a:rPr lang="en-US">
                        <a:latin typeface="Cambria Math"/>
                      </a:rPr>
                      <m:t>−8=0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bg-BG" b="0" i="0" smtClean="0">
                        <a:latin typeface="Cambria Math"/>
                      </a:rPr>
                      <m:t>4</m:t>
                    </m:r>
                    <m:r>
                      <a:rPr lang="en-US">
                        <a:latin typeface="Cambria Math"/>
                      </a:rPr>
                      <m:t>𝑥</m:t>
                    </m:r>
                    <m:r>
                      <a:rPr lang="en-US">
                        <a:latin typeface="Cambria Math"/>
                      </a:rPr>
                      <m:t>+10</m:t>
                    </m:r>
                    <m:r>
                      <a:rPr lang="en-US">
                        <a:latin typeface="Cambria Math"/>
                      </a:rPr>
                      <m:t>𝑦</m:t>
                    </m:r>
                    <m:r>
                      <a:rPr lang="en-US">
                        <a:latin typeface="Cambria Math"/>
                      </a:rPr>
                      <m:t>−16=0</m:t>
                    </m:r>
                  </m:oMath>
                </a14:m>
                <a:r>
                  <a:rPr lang="bg-BG" dirty="0" smtClean="0"/>
                  <a:t> решения са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(−6,4)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(4,0)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bg-BG" dirty="0" smtClean="0">
                        <a:latin typeface="Cambria Math"/>
                      </a:rPr>
                      <m:t>(14,−4)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изобщо всички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dirty="0" smtClean="0">
                            <a:latin typeface="Cambria Math"/>
                          </a:rPr>
                          <m:t>𝑥</m:t>
                        </m:r>
                        <m:r>
                          <a:rPr lang="en-US" dirty="0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dirty="0" smtClean="0">
                                <a:latin typeface="Cambria Math"/>
                              </a:rPr>
                              <m:t>8−2</m:t>
                            </m:r>
                            <m:r>
                              <a:rPr lang="en-US" dirty="0" smtClean="0">
                                <a:latin typeface="Cambria Math"/>
                              </a:rPr>
                              <m:t>𝑥</m:t>
                            </m:r>
                          </m:num>
                          <m:den>
                            <m:r>
                              <a:rPr lang="en-US" dirty="0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d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1" name="Picture 3" descr="D:\Pavel\Courses\Materials\Course.ALG 2019\Alg-03 Numerics (part II)\Lecture\Figures\Linear equation 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3657600"/>
            <a:ext cx="561975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9904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Безкрайно много решения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ℝ</m:t>
                    </m:r>
                    <m:r>
                      <a:rPr lang="en-US" dirty="0" err="1">
                        <a:latin typeface="Cambria Math"/>
                      </a:rPr>
                      <m:t>,</m:t>
                    </m:r>
                    <m:r>
                      <a:rPr lang="en-US" b="0" i="1" dirty="0">
                        <a:latin typeface="Cambria Math"/>
                      </a:rPr>
                      <m:t>𝑦</m:t>
                    </m:r>
                    <m:r>
                      <a:rPr lang="en-US" dirty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/>
                  <a:t>К</a:t>
                </a:r>
                <a:r>
                  <a:rPr lang="bg-BG" dirty="0" smtClean="0"/>
                  <a:t>огато правите съвпадат и са хоризонтални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−4=0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bg-BG" b="0" i="1" smtClean="0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+3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−12=0</m:t>
                    </m:r>
                  </m:oMath>
                </a14:m>
                <a:r>
                  <a:rPr lang="bg-BG" dirty="0" smtClean="0"/>
                  <a:t> решения са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r>
                      <a:rPr lang="bg-BG" b="0" i="1" dirty="0" smtClean="0">
                        <a:latin typeface="Cambria Math"/>
                      </a:rPr>
                      <m:t>3</m:t>
                    </m:r>
                    <m:r>
                      <a:rPr lang="en-US" b="0" i="1" dirty="0" smtClean="0">
                        <a:latin typeface="Cambria Math"/>
                      </a:rPr>
                      <m:t>,4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4,</m:t>
                    </m:r>
                    <m:r>
                      <a:rPr lang="bg-BG" b="0" i="1" dirty="0" smtClean="0">
                        <a:latin typeface="Cambria Math"/>
                      </a:rPr>
                      <m:t>4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latin typeface="Cambria Math"/>
                      </a:rPr>
                      <m:t>14,4</m:t>
                    </m:r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изобщо всички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US" b="0" i="1" dirty="0" smtClean="0">
                            <a:latin typeface="Cambria Math"/>
                          </a:rPr>
                          <m:t>,4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marL="4572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 descr="D:\Pavel\Courses\Materials\Course.ALG 2019\Alg-03 Numerics (part II)\Lecture\Figures\Linear equation 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176" y="2514600"/>
            <a:ext cx="540067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95160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Безкрайно много решения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en-US" i="1" dirty="0">
                        <a:latin typeface="Cambria Math"/>
                      </a:rPr>
                      <m:t>ℝ</m:t>
                    </m:r>
                    <m:r>
                      <a:rPr lang="en-US" dirty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/>
                  <a:t>К</a:t>
                </a:r>
                <a:r>
                  <a:rPr lang="bg-BG" dirty="0" smtClean="0"/>
                  <a:t>огато правите съвпадат и са вертикални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+0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−6=0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bg-BG" b="0" i="1" smtClean="0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+0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bg-BG" b="0" i="1" smtClean="0">
                        <a:latin typeface="Cambria Math"/>
                      </a:rPr>
                      <m:t>+6</m:t>
                    </m:r>
                    <m:r>
                      <a:rPr lang="en-US" i="1">
                        <a:latin typeface="Cambria Math"/>
                      </a:rPr>
                      <m:t>=0</m:t>
                    </m:r>
                  </m:oMath>
                </a14:m>
                <a:r>
                  <a:rPr lang="bg-BG" dirty="0" smtClean="0"/>
                  <a:t> решения са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r>
                      <a:rPr lang="bg-BG" b="0" i="1" dirty="0" smtClean="0">
                        <a:latin typeface="Cambria Math"/>
                      </a:rPr>
                      <m:t>3</m:t>
                    </m:r>
                    <m:r>
                      <a:rPr lang="en-US" b="0" i="1" dirty="0" smtClean="0">
                        <a:latin typeface="Cambria Math"/>
                      </a:rPr>
                      <m:t>,4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4,</m:t>
                    </m:r>
                    <m:r>
                      <a:rPr lang="bg-BG" b="0" i="1" dirty="0" smtClean="0">
                        <a:latin typeface="Cambria Math"/>
                      </a:rPr>
                      <m:t>4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latin typeface="Cambria Math"/>
                      </a:rPr>
                      <m:t>14,4</m:t>
                    </m:r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изобщо всички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US" b="0" i="1" dirty="0" smtClean="0">
                            <a:latin typeface="Cambria Math"/>
                          </a:rPr>
                          <m:t>,4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marL="4572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 descr="D:\Pavel\Courses\Materials\Course.ALG 2019\Alg-03 Numerics (part II)\Lecture\Figures\Linear equation 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13" y="2514600"/>
            <a:ext cx="540067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0219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Няма решение</a:t>
                </a:r>
              </a:p>
              <a:p>
                <a:pPr lvl="1"/>
                <a:r>
                  <a:rPr lang="bg-BG" dirty="0" smtClean="0"/>
                  <a:t>Когато </a:t>
                </a:r>
                <a:r>
                  <a:rPr lang="bg-BG" dirty="0"/>
                  <a:t>правите са успоредни и не </a:t>
                </a:r>
                <a:r>
                  <a:rPr lang="bg-BG" dirty="0" smtClean="0"/>
                  <a:t>съвпадат</a:t>
                </a:r>
              </a:p>
              <a:p>
                <a:pPr lvl="1"/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bg-BG" b="0" i="1" smtClean="0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bg-BG" b="0" i="1" smtClean="0">
                        <a:latin typeface="Cambria Math"/>
                      </a:rPr>
                      <m:t>+5</m:t>
                    </m:r>
                    <m:r>
                      <a:rPr lang="en-US" i="1">
                        <a:latin typeface="Cambria Math"/>
                      </a:rPr>
                      <m:t>=0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bg-BG" b="0" i="1" smtClean="0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bg-BG" b="0" i="1" smtClean="0">
                        <a:latin typeface="Cambria Math"/>
                      </a:rPr>
                      <m:t>−7</m:t>
                    </m:r>
                    <m:r>
                      <a:rPr lang="en-US" i="1">
                        <a:latin typeface="Cambria Math"/>
                      </a:rPr>
                      <m:t>=0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няма решение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r>
                  <a:rPr lang="bg-BG" dirty="0" smtClean="0"/>
                  <a:t>Математическо отклонение</a:t>
                </a:r>
              </a:p>
              <a:p>
                <a:pPr lvl="1"/>
                <a:r>
                  <a:rPr lang="bg-BG" dirty="0" smtClean="0"/>
                  <a:t>При хомогенни координати тези прави се пресичат в безкрайната точка, която се описва с крайни числа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5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 descr="D:\Pavel\Courses\Materials\Course.ALG 2019\Alg-03 Numerics (part II)\Lecture\Figures\Linear equation 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7" y="1952625"/>
            <a:ext cx="540067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15718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Алгоритъм на високо ниво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pPr marL="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правите се пресичат в една точка</a:t>
                </a:r>
                <a:endParaRPr lang="en-US" b="0" dirty="0" smtClean="0">
                  <a:ea typeface="Cambria Math"/>
                </a:endParaRPr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резултатът 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bg-BG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bg-BG" b="0" dirty="0" smtClean="0"/>
              </a:p>
              <a:p>
                <a:pPr marL="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:r>
                  <a:rPr lang="bg-BG" dirty="0" smtClean="0"/>
                  <a:t>правите не съвпадат</a:t>
                </a:r>
              </a:p>
              <a:p>
                <a:pPr marL="457200" lvl="1" indent="0" defTabSz="157163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правите са успоредни и няма резултат. Край.</a:t>
                </a:r>
              </a:p>
              <a:p>
                <a:pPr marL="0" lvl="1" indent="0" defTabSz="1379538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Иначе ако</a:t>
                </a:r>
                <a:r>
                  <a:rPr lang="bg-BG" dirty="0" smtClean="0"/>
                  <a:t> </a:t>
                </a:r>
                <a:r>
                  <a:rPr lang="bg-BG" dirty="0" smtClean="0"/>
                  <a:t>правите са хоризонтални </a:t>
                </a:r>
              </a:p>
              <a:p>
                <a:pPr marL="457200" lvl="1" indent="0" defTabSz="1379538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резултатът е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ℝ</m:t>
                    </m:r>
                    <m:r>
                      <a:rPr lang="en-US" dirty="0" err="1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bg-BG" b="0" i="1" dirty="0" smtClean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dirty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. Край.</a:t>
                </a:r>
                <a:endParaRPr lang="bg-BG" dirty="0"/>
              </a:p>
              <a:p>
                <a:pPr marL="0" lvl="1" indent="0" defTabSz="1379538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Иначе ако</a:t>
                </a:r>
                <a:r>
                  <a:rPr lang="bg-BG" dirty="0" smtClean="0"/>
                  <a:t> </a:t>
                </a:r>
                <a:r>
                  <a:rPr lang="bg-BG" dirty="0"/>
                  <a:t>правите са </a:t>
                </a:r>
                <a:r>
                  <a:rPr lang="bg-BG" dirty="0" smtClean="0"/>
                  <a:t>вертикални </a:t>
                </a:r>
                <a:endParaRPr lang="bg-BG" dirty="0"/>
              </a:p>
              <a:p>
                <a:pPr marL="457200" lvl="1" indent="0" defTabSz="1379538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резултатът е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i="1" dirty="0">
                        <a:latin typeface="Cambria Math"/>
                      </a:rPr>
                      <m:t>ℝ</m:t>
                    </m:r>
                    <m:r>
                      <a:rPr lang="en-US" dirty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bg-BG" dirty="0" smtClean="0"/>
                  <a:t>Край.</a:t>
                </a:r>
                <a:endParaRPr lang="bg-BG" dirty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резултатът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bg-BG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bg-BG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bg-BG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b="0" i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endParaRPr lang="bg-BG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91" t="-9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025689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Приближено изчисляване на функция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697855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Изчисляване на функция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В езиците за програмиране</a:t>
            </a:r>
          </a:p>
          <a:p>
            <a:pPr lvl="1"/>
            <a:r>
              <a:rPr lang="bg-BG" dirty="0" smtClean="0"/>
              <a:t>Има включени основните функции</a:t>
            </a:r>
          </a:p>
          <a:p>
            <a:pPr lvl="1"/>
            <a:r>
              <a:rPr lang="bg-BG" dirty="0" smtClean="0"/>
              <a:t>За част от тях има машинни инструкции, т.е. се изчисляват хардуерно</a:t>
            </a:r>
          </a:p>
          <a:p>
            <a:r>
              <a:rPr lang="bg-BG" dirty="0" smtClean="0"/>
              <a:t>Причини за приближено изчисляване</a:t>
            </a:r>
          </a:p>
          <a:p>
            <a:pPr lvl="1"/>
            <a:r>
              <a:rPr lang="bg-BG" dirty="0" smtClean="0"/>
              <a:t>По-прости изчисления</a:t>
            </a:r>
          </a:p>
          <a:p>
            <a:pPr lvl="1"/>
            <a:r>
              <a:rPr lang="bg-BG" dirty="0" smtClean="0"/>
              <a:t>Включване на изчислението като част от друго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717895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Квадратен корен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Изчисляване на квадратен корен</a:t>
                </a:r>
              </a:p>
              <a:p>
                <a:pPr lvl="1"/>
                <a:r>
                  <a:rPr lang="bg-BG" dirty="0" smtClean="0"/>
                  <a:t>Дадено: неотрицателно реално число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Цел: приблизителен квадратен корен</a:t>
                </a:r>
              </a:p>
              <a:p>
                <a:r>
                  <a:rPr lang="bg-BG" dirty="0" smtClean="0"/>
                  <a:t>Алгоритъм на </a:t>
                </a:r>
                <a:r>
                  <a:rPr lang="bg-BG" dirty="0" err="1" smtClean="0"/>
                  <a:t>Херон</a:t>
                </a:r>
                <a:r>
                  <a:rPr lang="bg-BG" dirty="0" smtClean="0"/>
                  <a:t> (Вавилонски алгоритъм)</a:t>
                </a:r>
              </a:p>
              <a:p>
                <a:pPr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= </a:t>
                </a:r>
                <a:r>
                  <a:rPr lang="bg-BG" dirty="0" smtClean="0"/>
                  <a:t>приближение на квадратния корен</a:t>
                </a: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 достигане на желаната точност</a:t>
                </a:r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bg-BG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bg-BG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bg-BG" b="0" i="1" smtClean="0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den>
                        </m:f>
                      </m:e>
                    </m:d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1524000" y="4267200"/>
            <a:ext cx="381000" cy="6858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24333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Приближена стойност</a:t>
                </a:r>
              </a:p>
              <a:p>
                <a:pPr lvl="1"/>
                <a:r>
                  <a:rPr lang="bg-BG" dirty="0" smtClean="0"/>
                  <a:t>Колкото е по-точна, толкова по-бързо ще получим желаната точност</a:t>
                </a:r>
              </a:p>
              <a:p>
                <a:pPr lvl="1"/>
                <a:r>
                  <a:rPr lang="bg-BG" dirty="0" smtClean="0"/>
                  <a:t>В краен случай, може да ползваме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 или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endParaRPr lang="en-US" dirty="0" smtClean="0"/>
              </a:p>
              <a:p>
                <a:r>
                  <a:rPr lang="bg-BG" dirty="0" smtClean="0"/>
                  <a:t>Да проверим</a:t>
                </a:r>
              </a:p>
              <a:p>
                <a:pPr lvl="1"/>
                <a:r>
                  <a:rPr lang="bg-BG" dirty="0" smtClean="0"/>
                  <a:t>Числото да е 2019</a:t>
                </a:r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2019</m:t>
                        </m:r>
                      </m:e>
                    </m:rad>
                  </m:oMath>
                </a14:m>
                <a:r>
                  <a:rPr lang="bg-BG" dirty="0"/>
                  <a:t> =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44.93</a:t>
                </a:r>
                <a:r>
                  <a:rPr lang="bg-BG" dirty="0" smtClean="0"/>
                  <a:t>32838773219422</a:t>
                </a:r>
                <a:r>
                  <a:rPr lang="en-US" dirty="0" smtClean="0"/>
                  <a:t>…</a:t>
                </a:r>
                <a:endParaRPr lang="en-US" dirty="0"/>
              </a:p>
              <a:p>
                <a:pPr lvl="1"/>
                <a:r>
                  <a:rPr lang="bg-BG" dirty="0" smtClean="0"/>
                  <a:t>Желаната точност да е </a:t>
                </a:r>
                <a:r>
                  <a:rPr lang="en-US" dirty="0" smtClean="0"/>
                  <a:t>4</a:t>
                </a:r>
                <a:r>
                  <a:rPr lang="bg-BG" dirty="0" smtClean="0"/>
                  <a:t> съвпадащи цифри</a:t>
                </a:r>
              </a:p>
              <a:p>
                <a:pPr lvl="1"/>
                <a:r>
                  <a:rPr lang="bg-BG" dirty="0" smtClean="0"/>
                  <a:t>Вариант 1: първо приближение 1</a:t>
                </a:r>
              </a:p>
              <a:p>
                <a:pPr lvl="1"/>
                <a:r>
                  <a:rPr lang="bg-BG" dirty="0" smtClean="0"/>
                  <a:t>Вариант 2: първо приближение 202 (</a:t>
                </a: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≈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Вариант </a:t>
                </a:r>
                <a:r>
                  <a:rPr lang="en-US" dirty="0" smtClean="0"/>
                  <a:t>3</a:t>
                </a:r>
                <a:r>
                  <a:rPr lang="bg-BG" dirty="0" smtClean="0"/>
                  <a:t>: първо приближение 2019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51595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Вариант 1 – 8 стъпки</a:t>
            </a:r>
          </a:p>
          <a:p>
            <a:pPr lvl="1"/>
            <a:r>
              <a:rPr lang="bg-BG" dirty="0" smtClean="0"/>
              <a:t>1	 → 1010</a:t>
            </a:r>
            <a:r>
              <a:rPr lang="bg-BG" dirty="0"/>
              <a:t> </a:t>
            </a:r>
            <a:r>
              <a:rPr lang="bg-BG" dirty="0" smtClean="0"/>
              <a:t>→ 506 → 254.995 → 131.456 → 73.408 →</a:t>
            </a:r>
          </a:p>
          <a:p>
            <a:pPr marL="971550" lvl="1" indent="0">
              <a:buNone/>
            </a:pPr>
            <a:r>
              <a:rPr lang="bg-BG" dirty="0" smtClean="0"/>
              <a:t>→ 50.456  → </a:t>
            </a:r>
            <a:r>
              <a:rPr lang="bg-BG" dirty="0" smtClean="0">
                <a:solidFill>
                  <a:srgbClr val="0070C0"/>
                </a:solidFill>
              </a:rPr>
              <a:t>4</a:t>
            </a:r>
            <a:r>
              <a:rPr lang="bg-BG" dirty="0" smtClean="0"/>
              <a:t>5.236 → </a:t>
            </a:r>
            <a:r>
              <a:rPr lang="bg-BG" dirty="0" smtClean="0">
                <a:solidFill>
                  <a:srgbClr val="0070C0"/>
                </a:solidFill>
              </a:rPr>
              <a:t>44.93</a:t>
            </a:r>
            <a:r>
              <a:rPr lang="bg-BG" dirty="0" smtClean="0"/>
              <a:t>4</a:t>
            </a:r>
            <a:endParaRPr lang="bg-BG" dirty="0"/>
          </a:p>
          <a:p>
            <a:r>
              <a:rPr lang="bg-BG" dirty="0" smtClean="0"/>
              <a:t>Вариант 2 </a:t>
            </a:r>
            <a:r>
              <a:rPr lang="bg-BG" dirty="0"/>
              <a:t>– </a:t>
            </a:r>
            <a:r>
              <a:rPr lang="bg-BG" dirty="0" smtClean="0"/>
              <a:t>5 </a:t>
            </a:r>
            <a:r>
              <a:rPr lang="bg-BG" dirty="0"/>
              <a:t>стъпки</a:t>
            </a:r>
          </a:p>
          <a:p>
            <a:pPr lvl="1"/>
            <a:r>
              <a:rPr lang="bg-BG" dirty="0" smtClean="0"/>
              <a:t>202 → 105.998</a:t>
            </a:r>
            <a:r>
              <a:rPr lang="bg-BG" dirty="0"/>
              <a:t> </a:t>
            </a:r>
            <a:r>
              <a:rPr lang="bg-BG" dirty="0" smtClean="0"/>
              <a:t>→ 62.523</a:t>
            </a:r>
            <a:r>
              <a:rPr lang="bg-BG" dirty="0"/>
              <a:t> </a:t>
            </a:r>
            <a:r>
              <a:rPr lang="bg-BG" dirty="0" smtClean="0"/>
              <a:t>→ </a:t>
            </a:r>
            <a:r>
              <a:rPr lang="bg-BG" dirty="0" smtClean="0">
                <a:solidFill>
                  <a:srgbClr val="0070C0"/>
                </a:solidFill>
              </a:rPr>
              <a:t>4</a:t>
            </a:r>
            <a:r>
              <a:rPr lang="bg-BG" dirty="0" smtClean="0"/>
              <a:t>7.407</a:t>
            </a:r>
            <a:r>
              <a:rPr lang="bg-BG" dirty="0"/>
              <a:t> </a:t>
            </a:r>
            <a:r>
              <a:rPr lang="bg-BG" dirty="0" smtClean="0"/>
              <a:t>→ </a:t>
            </a:r>
            <a:r>
              <a:rPr lang="bg-BG" dirty="0" smtClean="0">
                <a:solidFill>
                  <a:srgbClr val="0070C0"/>
                </a:solidFill>
              </a:rPr>
              <a:t>44.9</a:t>
            </a:r>
            <a:r>
              <a:rPr lang="bg-BG" dirty="0" smtClean="0"/>
              <a:t>98</a:t>
            </a:r>
            <a:r>
              <a:rPr lang="bg-BG" dirty="0"/>
              <a:t> </a:t>
            </a:r>
            <a:r>
              <a:rPr lang="bg-BG" dirty="0" smtClean="0"/>
              <a:t>→ </a:t>
            </a:r>
            <a:r>
              <a:rPr lang="bg-BG" dirty="0" smtClean="0">
                <a:solidFill>
                  <a:srgbClr val="0070C0"/>
                </a:solidFill>
              </a:rPr>
              <a:t>44.93</a:t>
            </a:r>
            <a:r>
              <a:rPr lang="bg-BG" dirty="0" smtClean="0"/>
              <a:t>3</a:t>
            </a:r>
          </a:p>
          <a:p>
            <a:r>
              <a:rPr lang="bg-BG" dirty="0" smtClean="0"/>
              <a:t>Вариант 3 – 8 стъпки</a:t>
            </a:r>
          </a:p>
          <a:p>
            <a:pPr lvl="1"/>
            <a:r>
              <a:rPr lang="bg-BG" dirty="0" smtClean="0"/>
              <a:t>2019</a:t>
            </a:r>
            <a:r>
              <a:rPr lang="bg-BG" dirty="0"/>
              <a:t> </a:t>
            </a:r>
            <a:r>
              <a:rPr lang="bg-BG" dirty="0" smtClean="0"/>
              <a:t>→ 1010</a:t>
            </a:r>
            <a:r>
              <a:rPr lang="bg-BG" dirty="0"/>
              <a:t> </a:t>
            </a:r>
            <a:r>
              <a:rPr lang="bg-BG" dirty="0" smtClean="0"/>
              <a:t>→ 506</a:t>
            </a:r>
            <a:r>
              <a:rPr lang="bg-BG" dirty="0"/>
              <a:t> </a:t>
            </a:r>
            <a:r>
              <a:rPr lang="bg-BG" dirty="0" smtClean="0"/>
              <a:t>→ 254.995</a:t>
            </a:r>
            <a:r>
              <a:rPr lang="bg-BG" dirty="0"/>
              <a:t> </a:t>
            </a:r>
            <a:r>
              <a:rPr lang="bg-BG" dirty="0" smtClean="0"/>
              <a:t>→ 131.456</a:t>
            </a:r>
            <a:r>
              <a:rPr lang="bg-BG" dirty="0"/>
              <a:t> </a:t>
            </a:r>
            <a:r>
              <a:rPr lang="bg-BG" dirty="0" smtClean="0"/>
              <a:t>→ 73.408</a:t>
            </a:r>
            <a:r>
              <a:rPr lang="bg-BG" dirty="0"/>
              <a:t> </a:t>
            </a:r>
            <a:r>
              <a:rPr lang="bg-BG" dirty="0" smtClean="0"/>
              <a:t>→</a:t>
            </a:r>
          </a:p>
          <a:p>
            <a:pPr marL="1485900" lvl="1" indent="0">
              <a:buNone/>
            </a:pPr>
            <a:r>
              <a:rPr lang="bg-BG" dirty="0"/>
              <a:t>→ </a:t>
            </a:r>
            <a:r>
              <a:rPr lang="bg-BG" dirty="0" smtClean="0"/>
              <a:t>50.456</a:t>
            </a:r>
            <a:r>
              <a:rPr lang="bg-BG" dirty="0"/>
              <a:t> </a:t>
            </a:r>
            <a:r>
              <a:rPr lang="bg-BG" dirty="0" smtClean="0"/>
              <a:t>→ </a:t>
            </a:r>
            <a:r>
              <a:rPr lang="bg-BG" dirty="0" smtClean="0">
                <a:solidFill>
                  <a:srgbClr val="0070C0"/>
                </a:solidFill>
              </a:rPr>
              <a:t>4</a:t>
            </a:r>
            <a:r>
              <a:rPr lang="bg-BG" dirty="0" smtClean="0"/>
              <a:t>5.236</a:t>
            </a:r>
            <a:r>
              <a:rPr lang="bg-BG" dirty="0"/>
              <a:t> </a:t>
            </a:r>
            <a:r>
              <a:rPr lang="bg-BG" dirty="0" smtClean="0"/>
              <a:t>→ </a:t>
            </a:r>
            <a:r>
              <a:rPr lang="bg-BG" dirty="0" smtClean="0">
                <a:solidFill>
                  <a:srgbClr val="0070C0"/>
                </a:solidFill>
              </a:rPr>
              <a:t>44.93</a:t>
            </a:r>
            <a:r>
              <a:rPr lang="bg-BG" dirty="0" smtClean="0"/>
              <a:t>4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8715846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Най-голям общ делител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Най-голям общ делител (</a:t>
            </a:r>
            <a:r>
              <a:rPr lang="bg-BG" dirty="0" err="1" smtClean="0"/>
              <a:t>НОД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Най-голямото естествено число, което дели без остатък две дадени естествени числа</a:t>
            </a:r>
          </a:p>
          <a:p>
            <a:pPr lvl="1"/>
            <a:r>
              <a:rPr lang="bg-BG" dirty="0" smtClean="0"/>
              <a:t>На английски </a:t>
            </a:r>
            <a:r>
              <a:rPr lang="en-GB" i="1" dirty="0" smtClean="0"/>
              <a:t>greatest </a:t>
            </a:r>
            <a:r>
              <a:rPr lang="en-GB" i="1" dirty="0"/>
              <a:t>common </a:t>
            </a:r>
            <a:r>
              <a:rPr lang="en-GB" i="1" dirty="0" smtClean="0"/>
              <a:t>divisor</a:t>
            </a:r>
            <a:r>
              <a:rPr lang="bg-BG" dirty="0" smtClean="0"/>
              <a:t> (</a:t>
            </a:r>
            <a:r>
              <a:rPr lang="en-US" i="1" dirty="0" err="1" smtClean="0"/>
              <a:t>GCD</a:t>
            </a:r>
            <a:r>
              <a:rPr lang="en-US" dirty="0" smtClean="0"/>
              <a:t>)</a:t>
            </a:r>
            <a:endParaRPr lang="en-GB" dirty="0"/>
          </a:p>
          <a:p>
            <a:r>
              <a:rPr lang="bg-BG" dirty="0" smtClean="0"/>
              <a:t>Математическо </a:t>
            </a:r>
            <a:r>
              <a:rPr lang="bg-BG" dirty="0"/>
              <a:t>представяне</a:t>
            </a:r>
          </a:p>
          <a:p>
            <a:pPr lvl="1"/>
            <a:r>
              <a:rPr lang="bg-BG" dirty="0"/>
              <a:t>Чрез разлагане на прости множители</a:t>
            </a:r>
          </a:p>
          <a:p>
            <a:pPr lvl="1"/>
            <a:r>
              <a:rPr lang="bg-BG" dirty="0" smtClean="0"/>
              <a:t>Намират се общите прости множители</a:t>
            </a:r>
          </a:p>
          <a:p>
            <a:pPr lvl="1"/>
            <a:r>
              <a:rPr lang="bg-BG" dirty="0" smtClean="0"/>
              <a:t>Изчислява се </a:t>
            </a:r>
            <a:r>
              <a:rPr lang="bg-BG" dirty="0"/>
              <a:t>произведението </a:t>
            </a:r>
            <a:r>
              <a:rPr lang="bg-BG" dirty="0" smtClean="0"/>
              <a:t>им</a:t>
            </a:r>
            <a:endParaRPr lang="bg-BG" dirty="0"/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26359682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Квадратен корен </a:t>
            </a:r>
            <a:r>
              <a:rPr lang="en-US" dirty="0" smtClean="0"/>
              <a:t>– </a:t>
            </a:r>
            <a:r>
              <a:rPr lang="bg-BG" dirty="0" smtClean="0"/>
              <a:t>друг алгоритъм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err="1" smtClean="0"/>
                  <a:t>Бакшалисйки</a:t>
                </a:r>
                <a:r>
                  <a:rPr lang="bg-BG" dirty="0" smtClean="0"/>
                  <a:t> алгоритъм</a:t>
                </a:r>
              </a:p>
              <a:p>
                <a:pPr lvl="1"/>
                <a:r>
                  <a:rPr lang="bg-BG" dirty="0" err="1" smtClean="0"/>
                  <a:t>Бакшали</a:t>
                </a:r>
                <a:r>
                  <a:rPr lang="bg-BG" dirty="0" smtClean="0"/>
                  <a:t> е индийско селище, където е открит ръкопис с описание на този алгоритъм</a:t>
                </a:r>
              </a:p>
              <a:p>
                <a:pPr lvl="1"/>
                <a:endParaRPr lang="bg-BG" dirty="0" smtClean="0"/>
              </a:p>
              <a:p>
                <a:pPr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= </a:t>
                </a:r>
                <a:r>
                  <a:rPr lang="bg-BG" dirty="0" smtClean="0"/>
                  <a:t>приближение на квадратния корен</a:t>
                </a: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 достигане на желаната точност</a:t>
                </a:r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 =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 =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1524000" y="3886200"/>
            <a:ext cx="381000" cy="19050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54497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Вариант 1 – </a:t>
            </a:r>
            <a:r>
              <a:rPr lang="en-US" dirty="0" smtClean="0"/>
              <a:t>4</a:t>
            </a:r>
            <a:r>
              <a:rPr lang="bg-BG" dirty="0" smtClean="0"/>
              <a:t> стъпки</a:t>
            </a:r>
          </a:p>
          <a:p>
            <a:pPr lvl="1"/>
            <a:r>
              <a:rPr lang="bg-BG" dirty="0" smtClean="0"/>
              <a:t>1	 →</a:t>
            </a:r>
            <a:r>
              <a:rPr lang="en-US" dirty="0" smtClean="0"/>
              <a:t> </a:t>
            </a:r>
            <a:r>
              <a:rPr lang="bg-BG" dirty="0" smtClean="0"/>
              <a:t>506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/>
              <a:t>131.456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/>
              <a:t>50.456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>
                <a:solidFill>
                  <a:srgbClr val="0070C0"/>
                </a:solidFill>
              </a:rPr>
              <a:t>44.93</a:t>
            </a:r>
            <a:r>
              <a:rPr lang="bg-BG" dirty="0" smtClean="0"/>
              <a:t>4</a:t>
            </a:r>
            <a:endParaRPr lang="bg-BG" dirty="0"/>
          </a:p>
          <a:p>
            <a:r>
              <a:rPr lang="bg-BG" dirty="0" smtClean="0"/>
              <a:t>Вариант 2 </a:t>
            </a:r>
            <a:r>
              <a:rPr lang="bg-BG" dirty="0"/>
              <a:t>– </a:t>
            </a:r>
            <a:r>
              <a:rPr lang="en-US" dirty="0" smtClean="0"/>
              <a:t>3</a:t>
            </a:r>
            <a:r>
              <a:rPr lang="bg-BG" dirty="0" smtClean="0"/>
              <a:t> </a:t>
            </a:r>
            <a:r>
              <a:rPr lang="bg-BG" dirty="0"/>
              <a:t>стъпки</a:t>
            </a:r>
          </a:p>
          <a:p>
            <a:pPr lvl="1"/>
            <a:r>
              <a:rPr lang="bg-BG" dirty="0"/>
              <a:t>202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/>
              <a:t>62.523 →</a:t>
            </a:r>
            <a:r>
              <a:rPr lang="en-US" dirty="0" smtClean="0"/>
              <a:t> </a:t>
            </a:r>
            <a:r>
              <a:rPr lang="bg-BG" dirty="0" smtClean="0">
                <a:solidFill>
                  <a:srgbClr val="0070C0"/>
                </a:solidFill>
              </a:rPr>
              <a:t>44.9</a:t>
            </a:r>
            <a:r>
              <a:rPr lang="bg-BG" dirty="0" smtClean="0"/>
              <a:t>98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>
                <a:solidFill>
                  <a:srgbClr val="0070C0"/>
                </a:solidFill>
              </a:rPr>
              <a:t>44.93</a:t>
            </a:r>
            <a:r>
              <a:rPr lang="bg-BG" dirty="0" smtClean="0"/>
              <a:t>3</a:t>
            </a:r>
            <a:endParaRPr lang="bg-BG" dirty="0"/>
          </a:p>
          <a:p>
            <a:r>
              <a:rPr lang="bg-BG" dirty="0" smtClean="0"/>
              <a:t>Вариант 3 – </a:t>
            </a:r>
            <a:r>
              <a:rPr lang="en-US" dirty="0" smtClean="0"/>
              <a:t>4</a:t>
            </a:r>
            <a:r>
              <a:rPr lang="bg-BG" dirty="0" smtClean="0"/>
              <a:t> стъпки</a:t>
            </a:r>
          </a:p>
          <a:p>
            <a:pPr lvl="1"/>
            <a:r>
              <a:rPr lang="bg-BG" dirty="0" smtClean="0"/>
              <a:t>2019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/>
              <a:t>506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/>
              <a:t>131.456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/>
              <a:t>50.456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>
                <a:solidFill>
                  <a:srgbClr val="0070C0"/>
                </a:solidFill>
              </a:rPr>
              <a:t>44.93</a:t>
            </a:r>
            <a:r>
              <a:rPr lang="bg-BG" dirty="0" smtClean="0"/>
              <a:t>4</a:t>
            </a:r>
            <a:endParaRPr lang="bg-BG" dirty="0"/>
          </a:p>
          <a:p>
            <a:pPr lvl="1"/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782194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Апроксимация на </a:t>
            </a:r>
            <a:r>
              <a:rPr lang="bg-BG" dirty="0" smtClean="0"/>
              <a:t>функция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Ред на </a:t>
                </a:r>
                <a:r>
                  <a:rPr lang="bg-BG" dirty="0" err="1"/>
                  <a:t>Тейлър</a:t>
                </a:r>
                <a:r>
                  <a:rPr lang="bg-BG" dirty="0"/>
                  <a:t> 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Представяне на функция като безкраен ред чрез нейните производни в дадена точка </a:t>
                </a:r>
                <a:r>
                  <a:rPr lang="en-US" i="1" dirty="0" smtClean="0"/>
                  <a:t>a</a:t>
                </a:r>
                <a:endParaRPr lang="bg-BG" i="1" dirty="0" smtClean="0"/>
              </a:p>
              <a:p>
                <a:pPr lvl="1"/>
                <a:endParaRPr lang="en-US" i="1" dirty="0" smtClean="0"/>
              </a:p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19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9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1900" b="0" i="1" smtClean="0">
                          <a:latin typeface="Cambria Math"/>
                        </a:rPr>
                        <m:t>=</m:t>
                      </m:r>
                      <m:r>
                        <a:rPr lang="en-US" sz="19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19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900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sz="19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9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9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900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1900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9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num>
                        <m:den>
                          <m:r>
                            <a:rPr lang="en-US" sz="1900" b="0" i="1" smtClean="0">
                              <a:latin typeface="Cambria Math"/>
                            </a:rPr>
                            <m:t>1!</m:t>
                          </m:r>
                        </m:den>
                      </m:f>
                      <m:d>
                        <m:dPr>
                          <m:ctrlPr>
                            <a:rPr lang="en-US" sz="19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9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19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900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sz="19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9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9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900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1900" b="0" i="1" smtClean="0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9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num>
                        <m:den>
                          <m:r>
                            <a:rPr lang="en-US" sz="19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1900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sz="19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19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9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sz="19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9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9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9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900" i="1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1900" i="1">
                                  <a:latin typeface="Cambria Math"/>
                                </a:rPr>
                                <m:t>′</m:t>
                              </m:r>
                              <m:r>
                                <a:rPr lang="en-US" sz="1900" b="0" i="1" smtClean="0">
                                  <a:latin typeface="Cambria Math"/>
                                </a:rPr>
                                <m:t>′</m:t>
                              </m:r>
                              <m:r>
                                <a:rPr lang="en-US" sz="1900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9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num>
                        <m:den>
                          <m:r>
                            <a:rPr lang="en-US" sz="1900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US" sz="1900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sz="19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19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9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sz="19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sz="1900" i="1">
                          <a:latin typeface="Cambria Math"/>
                        </a:rPr>
                        <m:t>+</m:t>
                      </m:r>
                      <m:r>
                        <a:rPr lang="en-US" sz="1900" b="0" i="1" smtClean="0">
                          <a:latin typeface="Cambria Math"/>
                        </a:rPr>
                        <m:t>…</m:t>
                      </m:r>
                    </m:oMath>
                  </m:oMathPara>
                </a14:m>
                <a:endParaRPr lang="en-US" sz="1900" dirty="0" smtClean="0"/>
              </a:p>
              <a:p>
                <a:r>
                  <a:rPr lang="bg-BG" dirty="0" smtClean="0"/>
                  <a:t>Ред на </a:t>
                </a:r>
                <a:r>
                  <a:rPr lang="bg-BG" dirty="0" err="1" smtClean="0"/>
                  <a:t>Макларън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Ако </a:t>
                </a:r>
                <a:r>
                  <a:rPr lang="en-US" i="1" dirty="0" smtClean="0"/>
                  <a:t>a=0</a:t>
                </a:r>
                <a:r>
                  <a:rPr lang="bg-BG" dirty="0" smtClean="0"/>
                  <a:t> се нарича ред на </a:t>
                </a:r>
                <a:r>
                  <a:rPr lang="bg-BG" dirty="0" err="1" smtClean="0"/>
                  <a:t>Макларън</a:t>
                </a:r>
                <a:endParaRPr lang="bg-BG" dirty="0" smtClean="0"/>
              </a:p>
              <a:p>
                <a:pPr lvl="1"/>
                <a:endParaRPr lang="bg-BG" dirty="0" smtClean="0"/>
              </a:p>
              <a:p>
                <a:pPr marL="6858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bg-BG" sz="2000" b="0" i="1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n-US" sz="20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bg-BG" sz="20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1!</m:t>
                          </m:r>
                        </m:den>
                      </m:f>
                      <m:r>
                        <a:rPr lang="en-US" sz="2000" b="0" i="1" smtClean="0">
                          <a:latin typeface="Cambria Math"/>
                        </a:rPr>
                        <m:t>𝑥</m:t>
                      </m:r>
                      <m:r>
                        <a:rPr lang="en-US" sz="20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2!</m:t>
                          </m:r>
                        </m:den>
                      </m:f>
                      <m:sSup>
                        <m:sSupPr>
                          <m:ctrlPr>
                            <a:rPr lang="en-US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′′′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3!</m:t>
                          </m:r>
                        </m:den>
                      </m:f>
                      <m:sSup>
                        <m:sSupPr>
                          <m:ctrlPr>
                            <a:rPr lang="en-US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sz="2000" i="1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56059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Тригонометрични функции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Изчисляване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𝑠𝑖𝑛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endParaRPr lang="en-US" b="0" dirty="0" smtClean="0"/>
              </a:p>
              <a:p>
                <a:pPr lvl="1"/>
                <a:r>
                  <a:rPr lang="bg-BG" dirty="0"/>
                  <a:t>Р</a:t>
                </a:r>
                <a:r>
                  <a:rPr lang="bg-BG" dirty="0" smtClean="0"/>
                  <a:t>ед на </a:t>
                </a:r>
                <a:r>
                  <a:rPr lang="bg-BG" dirty="0" err="1" smtClean="0"/>
                  <a:t>Макларън</a:t>
                </a:r>
                <a:r>
                  <a:rPr lang="bg-BG" dirty="0" smtClean="0"/>
                  <a:t>:</a:t>
                </a:r>
                <a:endParaRPr lang="en-US" dirty="0" smtClean="0"/>
              </a:p>
              <a:p>
                <a:pPr marL="457200" lvl="1" indent="0">
                  <a:buNone/>
                </a:pPr>
                <a:r>
                  <a:rPr lang="bg-BG" dirty="0" smtClean="0"/>
                  <a:t> </a:t>
                </a:r>
                <a:endParaRPr lang="en-US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 dirty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en-US" i="1" dirty="0">
                          <a:latin typeface="Cambria Math"/>
                          <a:ea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i="1" dirty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US" i="1" dirty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3!</m:t>
                          </m:r>
                        </m:den>
                      </m:f>
                      <m:r>
                        <a:rPr lang="en-US" i="1" dirty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i="1" dirty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5!</m:t>
                          </m:r>
                        </m:den>
                      </m:f>
                      <m:r>
                        <a:rPr lang="en-US" i="1" dirty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US" i="1" dirty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sup>
                          </m:sSup>
                        </m:num>
                        <m:den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7!</m:t>
                          </m:r>
                        </m:den>
                      </m:f>
                      <m:r>
                        <a:rPr lang="en-US" i="1" dirty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i="1" dirty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9</m:t>
                              </m:r>
                            </m:sup>
                          </m:sSup>
                        </m:num>
                        <m:den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9!</m:t>
                          </m:r>
                        </m:den>
                      </m:f>
                      <m:r>
                        <a:rPr lang="en-US" i="1" dirty="0">
                          <a:latin typeface="Cambria Math"/>
                          <a:ea typeface="Cambria Math"/>
                        </a:rPr>
                        <m:t>−…</m:t>
                      </m:r>
                    </m:oMath>
                  </m:oMathPara>
                </a14:m>
                <a:endParaRPr lang="en-US" dirty="0"/>
              </a:p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Да броим общия брой операции до достигане на точност </a:t>
                </a: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0.0001%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226926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без оптимизации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  <a:latin typeface="Cambria Math"/>
                    <a:ea typeface="Cambria Math"/>
                  </a:rPr>
                  <a:t>Функция</a:t>
                </a:r>
                <a:r>
                  <a:rPr lang="bg-BG" dirty="0" smtClean="0">
                    <a:latin typeface="Cambria Math"/>
                    <a:ea typeface="Cambria Math"/>
                  </a:rPr>
                  <a:t> </a:t>
                </a:r>
                <a:r>
                  <a:rPr lang="en-US" dirty="0" smtClean="0">
                    <a:latin typeface="Cambria Math"/>
                    <a:ea typeface="Cambria Math"/>
                  </a:rPr>
                  <a:t>sin(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r>
                  <a:rPr lang="en-US" dirty="0" smtClean="0">
                    <a:latin typeface="Cambria Math"/>
                    <a:ea typeface="Cambria Math"/>
                  </a:rPr>
                  <a:t>)</a:t>
                </a:r>
              </a:p>
              <a:p>
                <a:pPr marL="914400" lvl="1" indent="0">
                  <a:buNone/>
                </a:pPr>
                <a:r>
                  <a:rPr lang="bg-BG" dirty="0" smtClean="0">
                    <a:latin typeface="Cambria Math"/>
                    <a:ea typeface="Cambria Math"/>
                  </a:rPr>
                  <a:t>Инициализация на работните променливи</a:t>
                </a: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𝜀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=0.0000001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желана точност </a:t>
                </a:r>
                <a:endParaRPr lang="en-US" dirty="0" smtClean="0"/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𝑦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текущ резултат</a:t>
                </a:r>
                <a:endParaRPr lang="en-US" dirty="0" smtClean="0"/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bg-BG" dirty="0" smtClean="0"/>
                  <a:t> – брояч на елементите от реда</a:t>
                </a: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 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 – стойност на последния елемент</a:t>
                </a: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  <m:r>
                      <a:rPr lang="en-US" i="1" dirty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/>
                  <a:t> – </a:t>
                </a:r>
                <a:r>
                  <a:rPr lang="bg-BG" dirty="0"/>
                  <a:t>знак на елемента</a:t>
                </a:r>
                <a:endParaRPr lang="en-US" dirty="0"/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𝑜𝑝</m:t>
                    </m:r>
                    <m:r>
                      <a:rPr lang="en-US" b="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брой операции</a:t>
                </a:r>
                <a:endParaRPr lang="en-US" dirty="0" smtClean="0"/>
              </a:p>
              <a:p>
                <a:pPr marL="9144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1152525" y="1752600"/>
            <a:ext cx="381000" cy="52578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240750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9144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все още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3716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bg-BG" i="1">
                          <a:latin typeface="Cambria Math"/>
                          <a:ea typeface="Cambria Math"/>
                        </a:rPr>
                        <m:t> =1</m:t>
                      </m:r>
                    </m:oMath>
                  </m:oMathPara>
                </a14:m>
                <a:endParaRPr lang="en-US" dirty="0"/>
              </a:p>
              <a:p>
                <a:pPr marL="13716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=1..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8288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∆</m:t>
                      </m:r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pPr marL="18288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𝑜𝑝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𝑜𝑝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+2</m:t>
                      </m:r>
                    </m:oMath>
                  </m:oMathPara>
                </a14:m>
                <a:endParaRPr lang="bg-BG" b="0" dirty="0" smtClean="0">
                  <a:ea typeface="Cambria Math"/>
                </a:endParaRPr>
              </a:p>
              <a:p>
                <a:pPr marL="13716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𝑦</m:t>
                      </m:r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𝑦</m:t>
                      </m:r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r>
                        <a:rPr lang="en-US" b="0" i="1" dirty="0" smtClean="0">
                          <a:latin typeface="Cambria Math"/>
                        </a:rPr>
                        <m:t>𝑠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∆</m:t>
                      </m:r>
                    </m:oMath>
                  </m:oMathPara>
                </a14:m>
                <a:endParaRPr lang="bg-BG" dirty="0" smtClean="0">
                  <a:ea typeface="Cambria Math"/>
                </a:endParaRPr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+2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3716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𝑠</m:t>
                      </m:r>
                      <m:r>
                        <a:rPr lang="en-US" b="0" i="1" dirty="0" smtClean="0">
                          <a:latin typeface="Cambria Math"/>
                        </a:rPr>
                        <m:t>=−</m:t>
                      </m:r>
                      <m:r>
                        <a:rPr lang="en-US" b="0" i="1" dirty="0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bg-BG" dirty="0" smtClean="0"/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/>
                      </a:rPr>
                      <m:t>𝑜𝑝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𝑜𝑝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+4</m:t>
                    </m:r>
                  </m:oMath>
                </a14:m>
                <a:r>
                  <a:rPr lang="bg-BG" dirty="0"/>
                  <a:t> </a:t>
                </a:r>
              </a:p>
              <a:p>
                <a:pPr marL="9144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𝑜𝑝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76400" y="838200"/>
            <a:ext cx="381000" cy="34290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152525" y="-152400"/>
            <a:ext cx="381000" cy="48768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076450" y="1676400"/>
            <a:ext cx="381000" cy="966788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29025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8764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Наблюдения</a:t>
                </a:r>
              </a:p>
              <a:p>
                <a:pPr lvl="1"/>
                <a:r>
                  <a:rPr lang="bg-BG" dirty="0" smtClean="0"/>
                  <a:t>При голямо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редът се схожда бавно</a:t>
                </a:r>
              </a:p>
              <a:p>
                <a:pPr lvl="1"/>
                <a:r>
                  <a:rPr lang="bg-BG" dirty="0" smtClean="0"/>
                  <a:t>Нужни са много операции</a:t>
                </a:r>
              </a:p>
              <a:p>
                <a:pPr lvl="1"/>
                <a:r>
                  <a:rPr lang="bg-BG" dirty="0" smtClean="0"/>
                  <a:t>При твърде голямо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резултатът е грешен</a:t>
                </a:r>
                <a:r>
                  <a:rPr lang="en-US" dirty="0" smtClean="0"/>
                  <a:t> </a:t>
                </a:r>
                <a:r>
                  <a:rPr lang="bg-BG" dirty="0" smtClean="0"/>
                  <a:t>поради ранното прекъсване на пресмятанията</a:t>
                </a:r>
                <a:endParaRPr lang="en-US" dirty="0" smtClean="0"/>
              </a:p>
              <a:p>
                <a:r>
                  <a:rPr lang="bg-BG" dirty="0" smtClean="0"/>
                  <a:t>Оптимизации</a:t>
                </a:r>
              </a:p>
              <a:p>
                <a:pPr lvl="1"/>
                <a:r>
                  <a:rPr lang="bg-BG" dirty="0"/>
                  <a:t>Да спестим някои изчисления</a:t>
                </a:r>
              </a:p>
              <a:p>
                <a:pPr lvl="1"/>
                <a:r>
                  <a:rPr lang="bg-BG" dirty="0"/>
                  <a:t>Получаване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>
                          <a:rPr lang="en-US" i="1" dirty="0">
                            <a:latin typeface="Cambria Math"/>
                          </a:rPr>
                          <m:t>+2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bg-BG" dirty="0"/>
                  <a:t>от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bg-BG" dirty="0"/>
                  <a:t>и</a:t>
                </a:r>
                <a:r>
                  <a:rPr lang="bg-BG" dirty="0" smtClean="0"/>
                  <a:t> еднократно изчислено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Получаване на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>
                          <a:rPr lang="en-US" i="1" dirty="0">
                            <a:latin typeface="Cambria Math"/>
                          </a:rPr>
                          <m:t>+2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!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!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>
                          <a:rPr lang="en-US" i="1" dirty="0">
                            <a:latin typeface="Cambria Math"/>
                          </a:rPr>
                          <m:t>+1</m:t>
                        </m:r>
                      </m:e>
                    </m:d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>
                          <a:rPr lang="en-US" i="1" dirty="0">
                            <a:latin typeface="Cambria Math"/>
                          </a:rPr>
                          <m:t>+2</m:t>
                        </m:r>
                      </m:e>
                    </m:d>
                  </m:oMath>
                </a14:m>
                <a:endParaRPr lang="bg-BG" dirty="0"/>
              </a:p>
              <a:p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266982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с оптимизации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  <a:latin typeface="Cambria Math"/>
                    <a:ea typeface="Cambria Math"/>
                  </a:rPr>
                  <a:t>Функция</a:t>
                </a:r>
                <a:r>
                  <a:rPr lang="bg-BG" dirty="0" smtClean="0">
                    <a:latin typeface="Cambria Math"/>
                    <a:ea typeface="Cambria Math"/>
                  </a:rPr>
                  <a:t> </a:t>
                </a:r>
                <a:r>
                  <a:rPr lang="en-US" dirty="0" smtClean="0">
                    <a:latin typeface="Cambria Math"/>
                    <a:ea typeface="Cambria Math"/>
                  </a:rPr>
                  <a:t>sin(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r>
                  <a:rPr lang="en-US" dirty="0" smtClean="0">
                    <a:latin typeface="Cambria Math"/>
                    <a:ea typeface="Cambria Math"/>
                  </a:rPr>
                  <a:t>)</a:t>
                </a:r>
              </a:p>
              <a:p>
                <a:pPr marL="914400" lvl="1" indent="0">
                  <a:buNone/>
                </a:pPr>
                <a:r>
                  <a:rPr lang="bg-BG" dirty="0" smtClean="0">
                    <a:latin typeface="Cambria Math"/>
                    <a:ea typeface="Cambria Math"/>
                  </a:rPr>
                  <a:t>Инициализация на работните променливи</a:t>
                </a: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𝜀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=0.0000001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желана точност </a:t>
                </a:r>
                <a:endParaRPr lang="en-US" dirty="0" smtClean="0"/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–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текущ резултат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bg-BG" dirty="0" smtClean="0">
                    <a:solidFill>
                      <a:schemeClr val="tx1"/>
                    </a:solidFill>
                  </a:rPr>
                  <a:t> – брояч на елементите от реда</a:t>
                </a: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bg-BG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r>
                  <a:rPr lang="bg-BG" dirty="0" smtClean="0">
                    <a:solidFill>
                      <a:schemeClr val="tx1"/>
                    </a:solidFill>
                  </a:rPr>
                  <a:t> – стойност на последния елемент</a:t>
                </a: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𝑥𝑥</m:t>
                    </m:r>
                    <m:r>
                      <a:rPr lang="en-US" i="1" dirty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–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да не степенуваме всеки път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𝑜𝑝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–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брой </a:t>
                </a:r>
                <a:r>
                  <a:rPr lang="bg-BG" dirty="0" smtClean="0"/>
                  <a:t>операции</a:t>
                </a:r>
                <a:endParaRPr lang="en-US" dirty="0" smtClean="0"/>
              </a:p>
              <a:p>
                <a:pPr marL="9144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1152525" y="1752600"/>
            <a:ext cx="381000" cy="52578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728220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9144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все още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3716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∆ 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𝑥𝑥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+1</m:t>
                              </m:r>
                            </m:e>
                          </m:d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</m:oMath>
                  </m:oMathPara>
                </a14:m>
                <a:endParaRPr lang="en-US" dirty="0">
                  <a:ea typeface="Cambria Math"/>
                </a:endParaRPr>
              </a:p>
              <a:p>
                <a:pPr marL="13716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𝑦</m:t>
                      </m:r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</a:rPr>
                        <m:t>𝑦</m:t>
                      </m:r>
                      <m:r>
                        <a:rPr lang="en-US" i="1" dirty="0">
                          <a:latin typeface="Cambria Math"/>
                        </a:rPr>
                        <m:t>+∆</m:t>
                      </m:r>
                    </m:oMath>
                  </m:oMathPara>
                </a14:m>
                <a:endParaRPr lang="bg-BG" dirty="0">
                  <a:ea typeface="Cambria Math"/>
                </a:endParaRPr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+2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/>
                      </a:rPr>
                      <m:t>𝑜𝑝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𝑜𝑝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+</m:t>
                    </m:r>
                  </m:oMath>
                </a14:m>
                <a:r>
                  <a:rPr lang="en-US" dirty="0" smtClean="0"/>
                  <a:t>6</a:t>
                </a:r>
                <a:r>
                  <a:rPr lang="bg-BG" dirty="0"/>
                  <a:t> </a:t>
                </a:r>
              </a:p>
              <a:p>
                <a:pPr marL="9144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𝑜𝑝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76400" y="838200"/>
            <a:ext cx="381000" cy="19812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152525" y="-152400"/>
            <a:ext cx="381000" cy="33528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29025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39513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Резултати</a:t>
                </a:r>
              </a:p>
              <a:p>
                <a:pPr lvl="1"/>
                <a:r>
                  <a:rPr lang="bg-BG" dirty="0" smtClean="0"/>
                  <a:t>Изчисляваме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sin</m:t>
                    </m:r>
                    <m:r>
                      <a:rPr lang="en-US" b="0" i="1" dirty="0" smtClean="0">
                        <a:latin typeface="Cambria Math"/>
                      </a:rPr>
                      <m:t> 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за няколко стойности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Използваме една и съща точност</a:t>
                </a:r>
              </a:p>
              <a:p>
                <a:pPr lvl="2"/>
                <a:r>
                  <a:rPr lang="bg-BG" dirty="0" smtClean="0"/>
                  <a:t>в червено са неполучените цифри</a:t>
                </a:r>
              </a:p>
              <a:p>
                <a:pPr lvl="1"/>
                <a:r>
                  <a:rPr lang="bg-BG" dirty="0" smtClean="0"/>
                  <a:t>Сравняваме броя операции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2475807"/>
                  </p:ext>
                </p:extLst>
              </p:nvPr>
            </p:nvGraphicFramePr>
            <p:xfrm>
              <a:off x="914400" y="2895600"/>
              <a:ext cx="7315201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8200"/>
                    <a:gridCol w="2590800"/>
                    <a:gridCol w="2057401"/>
                    <a:gridCol w="18288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latin typeface="Cambria" panose="02040503050406030204" pitchFamily="18" charset="0"/>
                            </a:rPr>
                            <a:t>x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Брой операции без оптимизации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Брой операции с оптимизации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6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0.1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0.0998334166</a:t>
                          </a:r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4682815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30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14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0.841470984</a:t>
                          </a:r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8078965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96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32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-0.54402111</a:t>
                          </a:r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08893698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880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116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100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</a:rPr>
                            <a:t>-0.5063656411097588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41470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854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2475807"/>
                  </p:ext>
                </p:extLst>
              </p:nvPr>
            </p:nvGraphicFramePr>
            <p:xfrm>
              <a:off x="914400" y="2895600"/>
              <a:ext cx="7315201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8200"/>
                    <a:gridCol w="2590800"/>
                    <a:gridCol w="2057401"/>
                    <a:gridCol w="1828800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latin typeface="Cambria" panose="02040503050406030204" pitchFamily="18" charset="0"/>
                            </a:rPr>
                            <a:t>x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2235" t="-5714" r="-150118" b="-30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Брой операции без оптимизации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Брой операции с оптимизации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6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0.1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0.0998334166</a:t>
                          </a:r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4682815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30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14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0.841470984</a:t>
                          </a:r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8078965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96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32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-0.54402111</a:t>
                          </a:r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08893698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880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116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100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</a:rPr>
                            <a:t>-0.5063656411097588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41470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854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extBox 4"/>
          <p:cNvSpPr txBox="1"/>
          <p:nvPr/>
        </p:nvSpPr>
        <p:spPr>
          <a:xfrm>
            <a:off x="5105400" y="5442200"/>
            <a:ext cx="2727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solidFill>
                  <a:srgbClr val="FF0000"/>
                </a:solidFill>
                <a:latin typeface="Cambria" panose="02040503050406030204" pitchFamily="18" charset="0"/>
              </a:rPr>
              <a:t>Изцяло грешен резултат</a:t>
            </a:r>
          </a:p>
        </p:txBody>
      </p:sp>
      <p:cxnSp>
        <p:nvCxnSpPr>
          <p:cNvPr id="6" name="Straight Arrow Connector 14"/>
          <p:cNvCxnSpPr>
            <a:stCxn id="5" idx="1"/>
            <a:endCxn id="9" idx="3"/>
          </p:cNvCxnSpPr>
          <p:nvPr/>
        </p:nvCxnSpPr>
        <p:spPr>
          <a:xfrm rot="10800000">
            <a:off x="3962400" y="5214936"/>
            <a:ext cx="1143000" cy="550430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sysDot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733800" y="5138736"/>
            <a:ext cx="228600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0508483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612609"/>
              </p:ext>
            </p:extLst>
          </p:nvPr>
        </p:nvGraphicFramePr>
        <p:xfrm>
          <a:off x="914400" y="1143000"/>
          <a:ext cx="7315200" cy="4168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371600"/>
                <a:gridCol w="914400"/>
                <a:gridCol w="1600200"/>
                <a:gridCol w="1752600"/>
                <a:gridCol w="762000"/>
              </a:tblGrid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Число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Разлагане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Число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Разлагане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Общи множители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err="1" smtClean="0">
                          <a:latin typeface="Cambria" panose="02040503050406030204" pitchFamily="18" charset="0"/>
                        </a:rPr>
                        <a:t>НОД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18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5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5</a:t>
                      </a:r>
                      <a:endParaRPr lang="bg-BG" sz="2000" dirty="0" smtClean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5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5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5</a:t>
                      </a:r>
                      <a:endParaRPr lang="bg-BG" sz="2000" dirty="0" smtClean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endParaRPr lang="bg-BG" sz="200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633988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Защо има проблем със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/>
                      </a:rPr>
                      <m:t>sin</m:t>
                    </m:r>
                    <m:r>
                      <a:rPr lang="en-US" i="0" dirty="0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0" dirty="0" smtClean="0">
                            <a:latin typeface="Cambria Math"/>
                          </a:rPr>
                          <m:t>100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Редът е бавно </a:t>
                </a:r>
                <a:r>
                  <a:rPr lang="bg-BG" dirty="0" err="1" smtClean="0"/>
                  <a:t>сходящ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Сумата расте неудържимо докъм 50-ия член, където е от порядъка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bg-BG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bg-BG" b="0" i="1" dirty="0" smtClean="0">
                            <a:latin typeface="Cambria Math"/>
                          </a:rPr>
                          <m:t>41</m:t>
                        </m:r>
                      </m:sup>
                    </m:sSup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След това започва да спада и към 300-ия 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bg-BG" i="1" dirty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bg-BG" b="0" i="1" dirty="0" smtClean="0">
                            <a:latin typeface="Cambria Math"/>
                          </a:rPr>
                          <m:t>25</m:t>
                        </m:r>
                      </m:sup>
                    </m:sSup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За съжаление новите членове стават прекалено малки и от 370-тия са практически 0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r>
                  <a:rPr lang="bg-BG" dirty="0" smtClean="0"/>
                  <a:t>Заключение</a:t>
                </a:r>
              </a:p>
              <a:p>
                <a:pPr lvl="1"/>
                <a:r>
                  <a:rPr lang="bg-BG" dirty="0" smtClean="0"/>
                  <a:t>Теоретично </a:t>
                </a:r>
                <a:r>
                  <a:rPr lang="bg-BG" dirty="0" err="1" smtClean="0"/>
                  <a:t>алгоритъмът</a:t>
                </a:r>
                <a:r>
                  <a:rPr lang="bg-BG" dirty="0" smtClean="0"/>
                  <a:t> работи, но поради допустимата точност на данните не можем да смятаме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sin</m:t>
                    </m:r>
                    <m:r>
                      <a:rPr lang="en-US" b="0" i="1" dirty="0" smtClean="0">
                        <a:latin typeface="Cambria Math"/>
                      </a:rPr>
                      <m:t> 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 smtClean="0"/>
                  <a:t> при големи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29025" y="3733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091007"/>
      </p:ext>
    </p:extLst>
  </p:cSld>
  <p:clrMapOvr>
    <a:masterClrMapping/>
  </p:clrMapOvr>
  <p:transition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Приближено изчисляване на производна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93631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Производна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Приближено изчисляване на производна</a:t>
                </a:r>
              </a:p>
              <a:p>
                <a:pPr lvl="1"/>
                <a:r>
                  <a:rPr lang="bg-BG" dirty="0" smtClean="0"/>
                  <a:t>Използваме дефиницията на производна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bg-BG" dirty="0" smtClean="0"/>
              </a:p>
              <a:p>
                <a:pPr lvl="1"/>
                <a:r>
                  <a:rPr lang="bg-BG" dirty="0" smtClean="0"/>
                  <a:t>Геометричната интерпретация е, че стойността на производната в точка е допирателната в тази точка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D:\Pavel\Courses\Materials\Course.ALG 2019\Alg-03 Numerics (part II)\Lecture\Figures\Derivative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6" y="3850648"/>
            <a:ext cx="6019800" cy="268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91038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Алгоритъм</a:t>
            </a:r>
          </a:p>
          <a:p>
            <a:pPr lvl="1"/>
            <a:r>
              <a:rPr lang="bg-BG" dirty="0" smtClean="0"/>
              <a:t>Пресмятаме функцията в дадената точка</a:t>
            </a:r>
          </a:p>
          <a:p>
            <a:pPr lvl="1"/>
            <a:r>
              <a:rPr lang="bg-BG" dirty="0"/>
              <a:t>Пресмятаме функцията в </a:t>
            </a:r>
            <a:r>
              <a:rPr lang="bg-BG" dirty="0" smtClean="0"/>
              <a:t>„съседна“ точка</a:t>
            </a:r>
          </a:p>
          <a:p>
            <a:pPr lvl="2"/>
            <a:r>
              <a:rPr lang="bg-BG" dirty="0" smtClean="0"/>
              <a:t>Колкото е по-близо, толкова по-точен резултат става</a:t>
            </a:r>
          </a:p>
          <a:p>
            <a:pPr lvl="2"/>
            <a:r>
              <a:rPr lang="bg-BG" dirty="0" smtClean="0"/>
              <a:t>Но не е прекалено близо, за да се няма проблеми с точността</a:t>
            </a:r>
          </a:p>
          <a:p>
            <a:pPr lvl="1"/>
            <a:r>
              <a:rPr lang="bg-BG" dirty="0" smtClean="0"/>
              <a:t>Делим разликата на стойностите на тази на точките</a:t>
            </a:r>
            <a:endParaRPr lang="bg-BG" dirty="0"/>
          </a:p>
        </p:txBody>
      </p:sp>
      <p:pic>
        <p:nvPicPr>
          <p:cNvPr id="2050" name="Picture 2" descr="D:\Pavel\Courses\Materials\Course.ALG 2019\Alg-03 Numerics (part II)\Lecture\Figures\Derivative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95600"/>
            <a:ext cx="768667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8362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Приближено изчисляване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/>
                          </a:rPr>
                          <m:t>sin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Сверяване с точният резултат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sin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i="1" dirty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endParaRPr lang="en-US" dirty="0" smtClean="0"/>
              </a:p>
              <a:p>
                <a:r>
                  <a:rPr lang="bg-BG" dirty="0" smtClean="0"/>
                  <a:t>Алгоритъм</a:t>
                </a: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Нека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𝜀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=0.01</m:t>
                    </m:r>
                  </m:oMath>
                </a14:m>
                <a:endParaRPr lang="en-US" dirty="0" smtClean="0"/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със стъпка 0.2</a:t>
                </a:r>
              </a:p>
              <a:p>
                <a:pPr marL="12573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𝑓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1" dirty="0" smtClean="0">
                          <a:latin typeface="Cambria Math"/>
                        </a:rPr>
                        <m:t>sin</m:t>
                      </m:r>
                      <m:r>
                        <a:rPr lang="en-US" b="0" i="1" dirty="0" smtClean="0">
                          <a:latin typeface="Cambria Math"/>
                        </a:rPr>
                        <m:t> </m:t>
                      </m:r>
                      <m:r>
                        <a:rPr lang="en-US" b="0" i="1" dirty="0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US" dirty="0" smtClean="0"/>
              </a:p>
              <a:p>
                <a:pPr marL="12573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12573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𝑑</m:t>
                      </m:r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𝑓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𝜀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12573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Сравняване</a:t>
                </a:r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𝑑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cos</m:t>
                    </m:r>
                    <m:r>
                      <a:rPr lang="en-US" b="0" i="1" dirty="0" smtClean="0">
                        <a:latin typeface="Cambria Math"/>
                      </a:rPr>
                      <m:t> 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524000" y="3429000"/>
            <a:ext cx="381000" cy="1828800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5139498"/>
      </p:ext>
    </p:extLst>
  </p:cSld>
  <p:clrMapOvr>
    <a:masterClrMapping/>
  </p:clrMapOvr>
  <p:transition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Резултати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Показани са само някои от стойностите</a:t>
                </a:r>
              </a:p>
              <a:p>
                <a:pPr lvl="1"/>
                <a:r>
                  <a:rPr lang="bg-BG" dirty="0" smtClean="0"/>
                  <a:t>Средната точност е 99.5%, но ако свалим </a:t>
                </a:r>
                <a14:m>
                  <m:oMath xmlns:m="http://schemas.openxmlformats.org/officeDocument/2006/math">
                    <m:r>
                      <a:rPr lang="bg-BG" i="1">
                        <a:latin typeface="Cambria Math"/>
                        <a:ea typeface="Cambria Math"/>
                      </a:rPr>
                      <m:t>𝜀</m:t>
                    </m:r>
                    <m:r>
                      <a:rPr lang="bg-BG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bg-BG" dirty="0"/>
                  <a:t>д</a:t>
                </a:r>
                <a:r>
                  <a:rPr lang="bg-BG" dirty="0" smtClean="0"/>
                  <a:t>о </a:t>
                </a:r>
                <a14:m>
                  <m:oMath xmlns:m="http://schemas.openxmlformats.org/officeDocument/2006/math">
                    <m:r>
                      <a:rPr lang="bg-BG" i="1">
                        <a:latin typeface="Cambria Math"/>
                        <a:ea typeface="Cambria Math"/>
                      </a:rPr>
                      <m:t>𝜀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=0.0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0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,</a:t>
                </a:r>
                <a:r>
                  <a:rPr lang="en-US" dirty="0" smtClean="0"/>
                  <a:t> </a:t>
                </a:r>
                <a:r>
                  <a:rPr lang="bg-BG" dirty="0" smtClean="0"/>
                  <a:t>тя става 99.95%, а при </a:t>
                </a:r>
                <a14:m>
                  <m:oMath xmlns:m="http://schemas.openxmlformats.org/officeDocument/2006/math">
                    <m:r>
                      <a:rPr lang="bg-BG" i="1">
                        <a:latin typeface="Cambria Math"/>
                        <a:ea typeface="Cambria Math"/>
                      </a:rPr>
                      <m:t>𝜀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=0.00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0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 е 99.995%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0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9795536"/>
                  </p:ext>
                </p:extLst>
              </p:nvPr>
            </p:nvGraphicFramePr>
            <p:xfrm>
              <a:off x="1600198" y="2336800"/>
              <a:ext cx="5943602" cy="2768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4400"/>
                    <a:gridCol w="1828800"/>
                    <a:gridCol w="1828800"/>
                    <a:gridCol w="1371602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latin typeface="Cambria" panose="02040503050406030204" pitchFamily="18" charset="0"/>
                            </a:rPr>
                            <a:t>x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Точна стойност</a:t>
                          </a:r>
                          <a:r>
                            <a:rPr lang="en-US" b="0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на</a:t>
                          </a:r>
                          <a:r>
                            <a:rPr lang="en-US" b="0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/>
                                    </a:rPr>
                                    <m:t>sin</m:t>
                                  </m:r>
                                  <m:r>
                                    <a:rPr lang="en-US" b="0" i="0" smtClean="0">
                                      <a:latin typeface="Cambria Math"/>
                                    </a:rPr>
                                    <m:t>′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func>
                            </m:oMath>
                          </a14:m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Приближена стойност на </a:t>
                          </a:r>
                          <a14:m>
                            <m:oMath xmlns:m="http://schemas.openxmlformats.org/officeDocument/2006/math"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/>
                                    </a:rPr>
                                    <m:t>sin</m:t>
                                  </m:r>
                                  <m:r>
                                    <a:rPr lang="en-US" b="0" i="0" smtClean="0">
                                      <a:latin typeface="Cambria Math"/>
                                    </a:rPr>
                                    <m:t>′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func>
                            </m:oMath>
                          </a14:m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Точност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0.9999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100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.0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0.8775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0.8751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99.7%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0.5403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0.5360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99.2%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.5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0.0707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0.0657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92.9%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-0.4161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-0.4206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101.1%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9795536"/>
                  </p:ext>
                </p:extLst>
              </p:nvPr>
            </p:nvGraphicFramePr>
            <p:xfrm>
              <a:off x="1600198" y="2336800"/>
              <a:ext cx="5943602" cy="2768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4400"/>
                    <a:gridCol w="1828800"/>
                    <a:gridCol w="1828800"/>
                    <a:gridCol w="1371602"/>
                  </a:tblGrid>
                  <a:tr h="914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latin typeface="Cambria" panose="02040503050406030204" pitchFamily="18" charset="0"/>
                            </a:rPr>
                            <a:t>x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50000" t="-4000" r="-175333" b="-21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49502" t="-4000" r="-74751" b="-21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Точност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0.9999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100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.0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0.8775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0.8751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99.7%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0.5403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0.5360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99.2%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.5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0.0707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0.0657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92.9%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-0.4161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-0.4206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101.1%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Rectangle 7">
            <a:hlinkClick r:id="rId4" action="ppaction://hlinkfile"/>
          </p:cNvPr>
          <p:cNvSpPr/>
          <p:nvPr/>
        </p:nvSpPr>
        <p:spPr>
          <a:xfrm>
            <a:off x="3629025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669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Интеграл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67664263"/>
      </p:ext>
    </p:extLst>
  </p:cSld>
  <p:clrMapOvr>
    <a:masterClrMapping/>
  </p:clrMapOvr>
  <p:transition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Интегриране с приближение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Задача – обем на сфера</a:t>
            </a:r>
          </a:p>
          <a:p>
            <a:pPr lvl="1"/>
            <a:r>
              <a:rPr lang="bg-BG" dirty="0" smtClean="0"/>
              <a:t>Реализация чрез интегриране</a:t>
            </a:r>
          </a:p>
          <a:p>
            <a:pPr lvl="1"/>
            <a:r>
              <a:rPr lang="bg-BG" dirty="0" smtClean="0"/>
              <a:t>Разделяне на много дискове</a:t>
            </a:r>
          </a:p>
          <a:p>
            <a:pPr lvl="1"/>
            <a:r>
              <a:rPr lang="bg-BG" dirty="0" smtClean="0"/>
              <a:t>Сумиране на обемите на всеки</a:t>
            </a:r>
          </a:p>
          <a:p>
            <a:pPr lvl="1"/>
            <a:endParaRPr lang="bg-BG" dirty="0" smtClean="0"/>
          </a:p>
        </p:txBody>
      </p:sp>
      <p:pic>
        <p:nvPicPr>
          <p:cNvPr id="3075" name="Picture 3" descr="D:\Pavel\Courses\Materials\Course.ALG 2019\Alg-03 Numerics (part II)\Lecture\Figures\Integral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3429000"/>
            <a:ext cx="596265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901039"/>
      </p:ext>
    </p:extLst>
  </p:cSld>
  <p:clrMapOvr>
    <a:masterClrMapping/>
  </p:clrMapOvr>
  <p:transition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Анализ</a:t>
                </a:r>
              </a:p>
              <a:p>
                <a:pPr lvl="1"/>
                <a:r>
                  <a:rPr lang="bg-BG" dirty="0" smtClean="0"/>
                  <a:t>Нека радиусът на сферата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Разделяме радиуса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равни части, а полусферата разделяме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„филии“</a:t>
                </a:r>
                <a:endParaRPr lang="en-US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D:\Pavel\Courses\Materials\Course.ALG 2019\Alg-03 Numerics (part II)\Lecture\Figures\Integral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2886075"/>
            <a:ext cx="6486525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623174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  <a:endParaRPr lang="en-US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обем(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r</m:t>
                    </m:r>
                    <m:r>
                      <a:rPr lang="en-US" b="0" i="0" dirty="0" smtClean="0">
                        <a:latin typeface="Cambria Math"/>
                      </a:rPr>
                      <m:t>,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0287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брой филии по радиуса</a:t>
                </a:r>
                <a:endParaRPr lang="en-US" dirty="0" smtClean="0"/>
              </a:p>
              <a:p>
                <a:pPr marL="10287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/>
                  <a:t> – </a:t>
                </a:r>
                <a:r>
                  <a:rPr lang="bg-BG" dirty="0"/>
                  <a:t>радиус на сферата</a:t>
                </a:r>
              </a:p>
              <a:p>
                <a:pPr marL="10287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bg-BG" dirty="0" smtClean="0"/>
                  <a:t> – акумулиран обем на сферата</a:t>
                </a:r>
              </a:p>
              <a:p>
                <a:pPr marL="10287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h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dirty="0" smtClean="0">
                            <a:latin typeface="Cambria Math"/>
                          </a:rPr>
                          <m:t>𝑟</m:t>
                        </m:r>
                      </m:num>
                      <m:den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височина на една филия</a:t>
                </a:r>
              </a:p>
              <a:p>
                <a:pPr marL="10287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=0..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4859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𝑦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a:rPr lang="en-US" i="1" dirty="0" err="1" smtClean="0">
                          <a:latin typeface="Cambria Math"/>
                        </a:rPr>
                        <m:t>𝑖h</m:t>
                      </m:r>
                    </m:oMath>
                  </m:oMathPara>
                </a14:m>
                <a:endParaRPr lang="en-US" dirty="0" smtClean="0"/>
              </a:p>
              <a:p>
                <a:pPr marL="14859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𝑥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 smtClean="0"/>
              </a:p>
              <a:p>
                <a:pPr marL="14859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𝑣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a:rPr lang="en-US" i="1" dirty="0" smtClean="0">
                          <a:latin typeface="Cambria Math"/>
                        </a:rPr>
                        <m:t>𝑣</m:t>
                      </m:r>
                      <m:r>
                        <a:rPr lang="en-US" i="1" dirty="0" smtClean="0">
                          <a:latin typeface="Cambria Math"/>
                        </a:rPr>
                        <m:t>+</m:t>
                      </m:r>
                      <m:r>
                        <a:rPr lang="en-US" i="1" dirty="0" smtClean="0">
                          <a:latin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dirty="0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dirty="0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n-US" dirty="0" smtClean="0"/>
              </a:p>
              <a:p>
                <a:pPr marL="10287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</a:t>
                </a:r>
                <a:r>
                  <a:rPr lang="bg-BG" dirty="0">
                    <a:solidFill>
                      <a:srgbClr val="0070C0"/>
                    </a:solidFill>
                  </a:rPr>
                  <a:t>з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𝑣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800224" y="3657600"/>
            <a:ext cx="381000" cy="12192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95667084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 се намира?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Намиране на </a:t>
                </a:r>
                <a:r>
                  <a:rPr lang="bg-BG" dirty="0" err="1" smtClean="0"/>
                  <a:t>НОД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Изчисляването на простите делители е бавно</a:t>
                </a:r>
              </a:p>
              <a:p>
                <a:pPr lvl="1"/>
                <a:r>
                  <a:rPr lang="bg-BG" dirty="0" smtClean="0"/>
                  <a:t>Първият бърз алгоритъм е предложен от Евклид</a:t>
                </a:r>
              </a:p>
              <a:p>
                <a:pPr lvl="1"/>
                <a:r>
                  <a:rPr lang="bg-BG" dirty="0" smtClean="0"/>
                  <a:t>Ще го постигнем на две стъпки</a:t>
                </a:r>
              </a:p>
              <a:p>
                <a:r>
                  <a:rPr lang="bg-BG" dirty="0" smtClean="0"/>
                  <a:t>Алгоритъм с изваждане</a:t>
                </a:r>
              </a:p>
              <a:p>
                <a:pPr lvl="1"/>
                <a:r>
                  <a:rPr lang="bg-BG" dirty="0" smtClean="0"/>
                  <a:t>Нека двете числа са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Ако те са равни, то те съвпадат със своя </a:t>
                </a:r>
                <a:r>
                  <a:rPr lang="bg-BG" dirty="0" err="1" smtClean="0"/>
                  <a:t>НОД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Ако са различни, от по-голямото вадим по-малкото и пак сравняваме</a:t>
                </a:r>
                <a:r>
                  <a:rPr lang="en-US" dirty="0" smtClean="0"/>
                  <a:t> </a:t>
                </a:r>
                <a:r>
                  <a:rPr lang="bg-BG" dirty="0" smtClean="0"/>
                  <a:t>дали са равни</a:t>
                </a:r>
              </a:p>
              <a:p>
                <a:pPr lvl="1"/>
                <a:r>
                  <a:rPr lang="bg-BG" dirty="0" smtClean="0"/>
                  <a:t>Повтаряме това, докато станат равни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72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59638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Резултати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На всяка стъпка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се удвоява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456103"/>
              </p:ext>
            </p:extLst>
          </p:nvPr>
        </p:nvGraphicFramePr>
        <p:xfrm>
          <a:off x="2590800" y="1600200"/>
          <a:ext cx="4114802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828800"/>
                <a:gridCol w="13716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ambria" panose="02040503050406030204" pitchFamily="18" charset="0"/>
                        </a:rPr>
                        <a:t>n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Приближен</a:t>
                      </a:r>
                      <a:r>
                        <a:rPr lang="en-US" b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обем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Точност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6283.19…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dirty="0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0%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5497.78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131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4908.73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117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8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4565.12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109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16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4381.04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105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32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4285.94…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102%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64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4237.62…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101%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29025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9826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Винаги трябва да се питаме</a:t>
                </a:r>
              </a:p>
              <a:p>
                <a:pPr lvl="1"/>
                <a:r>
                  <a:rPr lang="bg-BG" dirty="0" smtClean="0"/>
                  <a:t>Можем ли да намали броя операции?</a:t>
                </a:r>
              </a:p>
              <a:p>
                <a:r>
                  <a:rPr lang="bg-BG" dirty="0" smtClean="0"/>
                  <a:t>Разглеждаме този фрагмент</a:t>
                </a:r>
              </a:p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𝑦</m:t>
                      </m:r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a:rPr lang="en-US" i="1" dirty="0" err="1">
                          <a:latin typeface="Cambria Math"/>
                        </a:rPr>
                        <m:t>𝑖h</m:t>
                      </m:r>
                    </m:oMath>
                  </m:oMathPara>
                </a14:m>
                <a:endParaRPr lang="en-US" dirty="0"/>
              </a:p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𝑥</m:t>
                      </m:r>
                      <m:r>
                        <a:rPr lang="en-US" i="1" dirty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 dirty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/>
              </a:p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𝑣</m:t>
                      </m:r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</a:rPr>
                        <m:t>𝑣</m:t>
                      </m:r>
                      <m:r>
                        <a:rPr lang="en-US" i="1" dirty="0">
                          <a:latin typeface="Cambria Math"/>
                        </a:rPr>
                        <m:t>+</m:t>
                      </m:r>
                      <m:r>
                        <a:rPr lang="en-US" i="1" dirty="0">
                          <a:latin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dirty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n-US" dirty="0"/>
              </a:p>
              <a:p>
                <a:pPr lvl="1"/>
                <a:r>
                  <a:rPr lang="bg-BG" dirty="0" smtClean="0"/>
                  <a:t>Получаваме </a:t>
                </a:r>
                <a:r>
                  <a:rPr lang="en-US" i="1" dirty="0" smtClean="0"/>
                  <a:t>x</a:t>
                </a:r>
                <a:r>
                  <a:rPr lang="bg-BG" dirty="0" smtClean="0"/>
                  <a:t> чрез квадратен корен, но после повдигаме на втора степен – излишни операции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𝜋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>
                        <a:latin typeface="Cambria Math"/>
                      </a:rPr>
                      <m:t>h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 dirty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i="1" dirty="0">
                        <a:latin typeface="Cambria Math"/>
                      </a:rPr>
                      <m:t>h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6336033"/>
      </p:ext>
    </p:extLst>
  </p:cSld>
  <p:clrMapOvr>
    <a:masterClrMapping/>
  </p:clrMapOvr>
  <p:transition>
    <p:push dir="u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Намиране на корени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0583674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Намиране на корен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Основна задача</a:t>
                </a:r>
              </a:p>
              <a:p>
                <a:pPr lvl="1"/>
                <a:r>
                  <a:rPr lang="bg-BG" dirty="0" smtClean="0"/>
                  <a:t>Намиране на решението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r>
                  <a:rPr lang="bg-BG" dirty="0" smtClean="0"/>
                  <a:t>Фактори при избор на алгоритъм за решаване</a:t>
                </a:r>
              </a:p>
              <a:p>
                <a:pPr lvl="1"/>
                <a:r>
                  <a:rPr lang="bg-BG" dirty="0" smtClean="0"/>
                  <a:t>Дали може </a:t>
                </a:r>
                <a:r>
                  <a:rPr lang="bg-BG" dirty="0"/>
                  <a:t>да </a:t>
                </a:r>
                <a:r>
                  <a:rPr lang="bg-BG" dirty="0" smtClean="0"/>
                  <a:t>се реши символно</a:t>
                </a:r>
                <a:endParaRPr lang="bg-BG" dirty="0"/>
              </a:p>
              <a:p>
                <a:pPr lvl="1"/>
                <a:r>
                  <a:rPr lang="bg-BG" dirty="0" smtClean="0"/>
                  <a:t>Дали корените един или са повече</a:t>
                </a:r>
              </a:p>
              <a:p>
                <a:pPr lvl="1"/>
                <a:r>
                  <a:rPr lang="bg-BG" dirty="0" smtClean="0"/>
                  <a:t>Дали изобщо има корен</a:t>
                </a:r>
              </a:p>
              <a:p>
                <a:pPr lvl="1"/>
                <a:r>
                  <a:rPr lang="bg-BG" dirty="0" smtClean="0"/>
                  <a:t>Дали знаем приблизителен диапазон на корена</a:t>
                </a:r>
              </a:p>
              <a:p>
                <a:pPr lvl="1"/>
                <a:r>
                  <a:rPr lang="bg-BG" dirty="0" smtClean="0"/>
                  <a:t>Дали функцията от едната страна на корена е отрицателна, а от другата е положителна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48949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Двоично търсене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Приложимост</a:t>
            </a:r>
          </a:p>
          <a:p>
            <a:pPr lvl="1"/>
            <a:r>
              <a:rPr lang="bg-BG" dirty="0" smtClean="0"/>
              <a:t>Намерили сме диапазон, в който има корен</a:t>
            </a:r>
          </a:p>
          <a:p>
            <a:pPr lvl="1"/>
            <a:r>
              <a:rPr lang="bg-BG" dirty="0" smtClean="0"/>
              <a:t>От двете страни на корена стойността на функцията има различен знак</a:t>
            </a:r>
          </a:p>
          <a:p>
            <a:r>
              <a:rPr lang="bg-BG" dirty="0" smtClean="0"/>
              <a:t>Идея за алгоритъм</a:t>
            </a:r>
          </a:p>
          <a:p>
            <a:pPr lvl="1"/>
            <a:r>
              <a:rPr lang="bg-BG" dirty="0" smtClean="0"/>
              <a:t>Разделяме интервала на две</a:t>
            </a:r>
          </a:p>
          <a:p>
            <a:pPr lvl="1"/>
            <a:r>
              <a:rPr lang="bg-BG" dirty="0" smtClean="0"/>
              <a:t>Вземаме половината, в която е приложим алгоритъма</a:t>
            </a:r>
          </a:p>
          <a:p>
            <a:pPr lvl="1"/>
            <a:r>
              <a:rPr lang="bg-BG" dirty="0" smtClean="0"/>
              <a:t>Повтаряме разделянето до достигане на желаната точност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7937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Pavel\Courses\Materials\Course.ALG 2019\Alg-03 Numerics (part II)\Lecture\Figures\Root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904972"/>
            <a:ext cx="5105400" cy="368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Илюстрация</a:t>
                </a:r>
              </a:p>
              <a:p>
                <a:pPr lvl="1"/>
                <a:r>
                  <a:rPr lang="bg-BG" dirty="0" smtClean="0"/>
                  <a:t>Първоначален интервал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[2,34]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След разделя в 18 се получава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[2,</m:t>
                    </m:r>
                    <m:r>
                      <a:rPr lang="bg-BG" b="0" i="1" dirty="0" smtClean="0">
                        <a:latin typeface="Cambria Math"/>
                      </a:rPr>
                      <m:t>18</m:t>
                    </m:r>
                    <m:r>
                      <a:rPr lang="en-US" i="1" dirty="0">
                        <a:latin typeface="Cambria Math"/>
                      </a:rPr>
                      <m:t>]</m:t>
                    </m:r>
                  </m:oMath>
                </a14:m>
                <a:r>
                  <a:rPr lang="bg-BG" dirty="0" smtClean="0"/>
                  <a:t>, 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[18,34]</m:t>
                    </m:r>
                  </m:oMath>
                </a14:m>
                <a:r>
                  <a:rPr lang="bg-BG" dirty="0" smtClean="0"/>
                  <a:t> отпада, защото функцията </a:t>
                </a:r>
                <a:r>
                  <a:rPr lang="bg-BG" i="1" dirty="0" smtClean="0"/>
                  <a:t>изглежда</a:t>
                </a:r>
                <a:r>
                  <a:rPr lang="bg-BG" dirty="0" smtClean="0"/>
                  <a:t> положителна в него и няма корен</a:t>
                </a:r>
              </a:p>
              <a:p>
                <a:pPr lvl="1"/>
                <a:r>
                  <a:rPr lang="bg-BG" dirty="0" smtClean="0"/>
                  <a:t>Делим в 10 и остава интервал </a:t>
                </a:r>
                <a:r>
                  <a:rPr lang="en-US" dirty="0" smtClean="0"/>
                  <a:t>[10,18]</a:t>
                </a:r>
              </a:p>
              <a:p>
                <a:pPr lvl="1"/>
                <a:r>
                  <a:rPr lang="bg-BG" dirty="0" smtClean="0"/>
                  <a:t>Той се стеснява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[10,14]</m:t>
                    </m:r>
                  </m:oMath>
                </a14:m>
                <a:r>
                  <a:rPr lang="bg-BG" dirty="0" smtClean="0"/>
                  <a:t> и т.н.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000" r="-10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0706177"/>
      </p:ext>
    </p:extLst>
  </p:cSld>
  <p:clrMapOvr>
    <a:masterClrMapping/>
  </p:clrMapOvr>
  <p:transition>
    <p:push dir="u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</a:pPr>
                <a:r>
                  <a:rPr lang="bg-BG" dirty="0" smtClean="0"/>
                  <a:t>Интервал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𝐴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i="1" dirty="0" err="1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𝑓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)≈0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резултатът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и край</a:t>
                </a:r>
                <a:endParaRPr lang="en-US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𝑓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 резултатът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bg-BG" dirty="0"/>
                  <a:t> и край</a:t>
                </a:r>
                <a:endParaRPr lang="en-US" dirty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m:rPr>
                        <m:nor/>
                      </m:rPr>
                      <a:rPr lang="bg-BG"/>
                      <m:t>≉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914400" lvl="1" indent="0">
                  <a:buNone/>
                </a:pPr>
                <a:r>
                  <a:rPr lang="bg-BG" dirty="0" smtClean="0"/>
                  <a:t>Среда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𝑀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/</m:t>
                    </m:r>
                    <m:r>
                      <a:rPr lang="bg-BG" b="0" i="1" dirty="0" smtClean="0">
                        <a:latin typeface="Cambria Math"/>
                      </a:rPr>
                      <m:t>2</m:t>
                    </m:r>
                  </m:oMath>
                </a14:m>
                <a:endParaRPr lang="en-US" dirty="0" smtClean="0"/>
              </a:p>
              <a:p>
                <a:pPr marL="9144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𝑓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𝑀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</a:t>
                </a:r>
                <a:r>
                  <a:rPr lang="bg-BG" dirty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𝑀</m:t>
                    </m:r>
                  </m:oMath>
                </a14:m>
                <a:r>
                  <a:rPr lang="bg-BG" dirty="0"/>
                  <a:t> и край</a:t>
                </a:r>
                <a:endParaRPr lang="en-US" dirty="0"/>
              </a:p>
              <a:p>
                <a:pPr marL="9144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знак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)≠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знак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𝑀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13716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𝑀</m:t>
                    </m:r>
                  </m:oMath>
                </a14:m>
                <a:endParaRPr lang="en-US" dirty="0" smtClean="0"/>
              </a:p>
              <a:p>
                <a:pPr marL="13716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𝑀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bg-BG" i="1" dirty="0">
                        <a:latin typeface="Cambria Math"/>
                      </a:rPr>
                      <m:t>/</m:t>
                    </m:r>
                    <m:r>
                      <a:rPr lang="bg-BG" i="1" dirty="0">
                        <a:latin typeface="Cambria Math"/>
                      </a:rPr>
                      <m:t>2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1228724" y="2667000"/>
            <a:ext cx="381000" cy="22098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236550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Задача</a:t>
                </a:r>
              </a:p>
              <a:p>
                <a:pPr lvl="1"/>
                <a:r>
                  <a:rPr lang="bg-BG" dirty="0" smtClean="0"/>
                  <a:t>Да намерим корена на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Корените са много – функцията е периодична</a:t>
                </a:r>
              </a:p>
              <a:p>
                <a:pPr lvl="1"/>
                <a:r>
                  <a:rPr lang="bg-BG" dirty="0" smtClean="0"/>
                  <a:t>Избираме интервала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2,4</m:t>
                        </m:r>
                      </m:e>
                    </m:d>
                  </m:oMath>
                </a14:m>
                <a:r>
                  <a:rPr lang="bg-BG" dirty="0" smtClean="0"/>
                  <a:t> с единствен корен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𝜋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 descr="D:\Pavel\Courses\Materials\Course.ALG 2019\Alg-03 Numerics (part II)\Lecture\Figures\Root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99" y="2514600"/>
            <a:ext cx="5676901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9309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Резултати</a:t>
            </a: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532428"/>
              </p:ext>
            </p:extLst>
          </p:nvPr>
        </p:nvGraphicFramePr>
        <p:xfrm>
          <a:off x="1828801" y="990600"/>
          <a:ext cx="5486398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704"/>
                <a:gridCol w="2120347"/>
                <a:gridCol w="212034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Итерация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Приближен корен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Точност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   95.5%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3.5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111.4%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103.5%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   99.5%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3.1875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101.5%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3.15625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100.5%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7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3.140625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100.0%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8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3.1484375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100.2%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9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3.14453125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100.1%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3.142578125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100.0%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Rectangle 7">
            <a:hlinkClick r:id="rId2" action="ppaction://hlinkfile"/>
          </p:cNvPr>
          <p:cNvSpPr/>
          <p:nvPr/>
        </p:nvSpPr>
        <p:spPr>
          <a:xfrm>
            <a:off x="3629025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92025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Метод на Нютон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Използване</a:t>
                </a:r>
              </a:p>
              <a:p>
                <a:pPr lvl="1"/>
                <a:r>
                  <a:rPr lang="bg-BG" dirty="0" smtClean="0"/>
                  <a:t>За намиране на корена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Използва производната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bg-BG" dirty="0" smtClean="0"/>
                  <a:t> и начално число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Бърз метод, но не винаги е приложим</a:t>
                </a:r>
              </a:p>
              <a:p>
                <a:r>
                  <a:rPr lang="bg-BG" dirty="0" smtClean="0"/>
                  <a:t>Изисквания за приложимост</a:t>
                </a:r>
              </a:p>
              <a:p>
                <a:pPr lvl="1"/>
                <a:r>
                  <a:rPr lang="bg-BG" dirty="0" smtClean="0"/>
                  <a:t>Първата производна да не е нула в даден интервал</a:t>
                </a:r>
              </a:p>
              <a:p>
                <a:pPr lvl="1"/>
                <a:r>
                  <a:rPr lang="bg-BG" dirty="0"/>
                  <a:t>В</a:t>
                </a:r>
                <a:r>
                  <a:rPr lang="bg-BG" dirty="0" smtClean="0"/>
                  <a:t>тората производна да не е прекъсната</a:t>
                </a:r>
              </a:p>
              <a:p>
                <a:pPr lvl="1"/>
                <a:r>
                  <a:rPr lang="bg-BG" dirty="0" smtClean="0"/>
                  <a:t>Началното </a:t>
                </a:r>
                <a:r>
                  <a:rPr lang="bg-BG" dirty="0" err="1" smtClean="0"/>
                  <a:t>висло</a:t>
                </a:r>
                <a:r>
                  <a:rPr lang="bg-BG" dirty="0" smtClean="0"/>
                  <a:t> да не е прекалено далеч от корена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58537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Защо работи?</a:t>
                </a:r>
              </a:p>
              <a:p>
                <a:pPr lvl="1"/>
                <a:r>
                  <a:rPr lang="bg-BG" dirty="0" smtClean="0"/>
                  <a:t>Нека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 smtClean="0"/>
                  <a:t> 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НОД</m:t>
                    </m:r>
                    <m:d>
                      <m:dPr>
                        <m:ctrlPr>
                          <a:rPr 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𝐴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,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&gt;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bg-BG" dirty="0" smtClean="0"/>
                  <a:t>, т.е.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 smtClean="0">
                        <a:latin typeface="Cambria Math"/>
                      </a:rPr>
                      <m:t>𝑚𝑘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 smtClean="0">
                        <a:latin typeface="Cambria Math"/>
                      </a:rPr>
                      <m:t>𝑛𝑘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latin typeface="Cambria Math"/>
                      </a:rPr>
                      <m:t>&gt;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за някакви цели числа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Нека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𝐶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–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𝑚</m:t>
                        </m:r>
                        <m:r>
                          <a:rPr lang="en-US" i="1" dirty="0" smtClean="0">
                            <a:latin typeface="Cambria Math"/>
                          </a:rPr>
                          <m:t>–</m:t>
                        </m:r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Тогава вместо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bg-BG" dirty="0" smtClean="0"/>
                  <a:t>, може да разглеждаме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които имат същия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НОД=</m:t>
                    </m:r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𝐶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Проба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=30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=20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=30, 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=20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вадим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=10, 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=20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вадим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=10, 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=10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равни са, т.е.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НОД</m:t>
                    </m:r>
                    <m:d>
                      <m:dPr>
                        <m:ctrlPr>
                          <a:rPr 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 smtClean="0">
                            <a:latin typeface="Cambria Math"/>
                          </a:rPr>
                          <m:t>30,20</m:t>
                        </m:r>
                      </m:e>
                    </m:d>
                    <m:r>
                      <a:rPr lang="bg-BG" i="1" dirty="0" smtClean="0">
                        <a:latin typeface="Cambria Math"/>
                      </a:rPr>
                      <m:t>=10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755411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</a:pPr>
                <a:r>
                  <a:rPr lang="bg-BG" dirty="0" smtClean="0"/>
                  <a:t>Избира се начална стойност </a:t>
                </a:r>
                <a:r>
                  <a:rPr lang="en-US" dirty="0" smtClean="0"/>
                  <a:t>x</a:t>
                </a:r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m:rPr>
                        <m:nor/>
                      </m:rPr>
                      <a:rPr lang="bg-BG"/>
                      <m:t>≉</m:t>
                    </m:r>
                    <m:r>
                      <m:rPr>
                        <m:nor/>
                      </m:rPr>
                      <a:rPr lang="en-US" b="0" i="0" smtClean="0"/>
                      <m:t>0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9144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𝑥</m:t>
                      </m:r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𝑥</m:t>
                      </m:r>
                      <m:r>
                        <a:rPr lang="en-US" b="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b="0" i="1" dirty="0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 descr="D:\Pavel\Courses\Materials\Course.ALG 2019\Alg-03 Numerics (part II)\Lecture\Figures\Root 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124200"/>
            <a:ext cx="607695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228724" y="1752600"/>
            <a:ext cx="381000" cy="838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841812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 с квадратен корен</a:t>
                </a:r>
                <a:r>
                  <a:rPr lang="en-US" dirty="0" smtClean="0"/>
                  <a:t> </a:t>
                </a:r>
                <a:r>
                  <a:rPr lang="bg-BG" dirty="0" smtClean="0"/>
                  <a:t>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Имаме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=2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Затова в цикъла с приближения получаваме</a:t>
                </a:r>
              </a:p>
              <a:p>
                <a:pPr marL="738188" lvl="1" indent="-280988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𝑥</m:t>
                      </m:r>
                      <m:r>
                        <a:rPr lang="en-US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dirty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𝑥</m:t>
                      </m:r>
                      <m:r>
                        <a:rPr lang="en-US" b="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𝑥</m:t>
                      </m:r>
                      <m:r>
                        <a:rPr lang="en-US" b="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0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/>
                            </a:rPr>
                            <m:t>A</m:t>
                          </m:r>
                        </m:num>
                        <m:den>
                          <m:r>
                            <a:rPr lang="en-US" b="0" i="0" dirty="0" smtClean="0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/>
                            </a:rPr>
                            <m:t>x</m:t>
                          </m:r>
                        </m:den>
                      </m:f>
                      <m:r>
                        <a:rPr lang="en-US" b="0" i="0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bg-BG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bg-BG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bg-BG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bg-BG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𝐴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bg-BG" dirty="0" smtClean="0"/>
                  <a:t>Това съвпада изцяло с алгоритъма на </a:t>
                </a:r>
                <a:r>
                  <a:rPr lang="bg-BG" dirty="0" err="1" smtClean="0"/>
                  <a:t>Херон</a:t>
                </a:r>
                <a:endParaRPr lang="bg-BG" dirty="0" smtClean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3" r="19433" b="23300"/>
          <a:stretch/>
        </p:blipFill>
        <p:spPr bwMode="auto">
          <a:xfrm>
            <a:off x="2438400" y="3351138"/>
            <a:ext cx="4648200" cy="2956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" name="Straight Arrow Connector 14"/>
          <p:cNvCxnSpPr>
            <a:stCxn id="8" idx="3"/>
            <a:endCxn id="11" idx="3"/>
          </p:cNvCxnSpPr>
          <p:nvPr/>
        </p:nvCxnSpPr>
        <p:spPr>
          <a:xfrm flipH="1">
            <a:off x="4495800" y="2166938"/>
            <a:ext cx="3352800" cy="3776662"/>
          </a:xfrm>
          <a:prstGeom prst="bentConnector3">
            <a:avLst>
              <a:gd name="adj1" fmla="val -19602"/>
            </a:avLst>
          </a:prstGeom>
          <a:ln>
            <a:solidFill>
              <a:srgbClr val="0070C0"/>
            </a:solidFill>
            <a:prstDash val="sysDot"/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543800" y="1981200"/>
            <a:ext cx="304800" cy="371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Rectangle 10"/>
          <p:cNvSpPr/>
          <p:nvPr/>
        </p:nvSpPr>
        <p:spPr>
          <a:xfrm>
            <a:off x="4191000" y="5757862"/>
            <a:ext cx="304800" cy="371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3" name="Straight Connector 12"/>
          <p:cNvCxnSpPr/>
          <p:nvPr/>
        </p:nvCxnSpPr>
        <p:spPr>
          <a:xfrm>
            <a:off x="7510550" y="2895600"/>
            <a:ext cx="990600" cy="0"/>
          </a:xfrm>
          <a:prstGeom prst="line">
            <a:avLst/>
          </a:prstGeom>
          <a:ln>
            <a:solidFill>
              <a:srgbClr val="0070C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17281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Да пробваме предната задача</a:t>
                </a:r>
              </a:p>
              <a:p>
                <a:pPr lvl="1"/>
                <a:r>
                  <a:rPr lang="bg-BG" dirty="0" smtClean="0"/>
                  <a:t>Да </a:t>
                </a:r>
                <a:r>
                  <a:rPr lang="bg-BG" dirty="0"/>
                  <a:t>намерим корена на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bg-BG" dirty="0" smtClean="0"/>
                  <a:t>, започвайки от 4 и знаейки, че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tan</m:t>
                        </m:r>
                        <m:r>
                          <a:rPr lang="en-US">
                            <a:latin typeface="Cambria Math"/>
                          </a:rPr>
                          <m:t>′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=1+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tan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По-бърз алгоритъм спрямо двоичното търсене</a:t>
                </a:r>
              </a:p>
              <a:p>
                <a:pPr lvl="2"/>
                <a:r>
                  <a:rPr lang="bg-BG" dirty="0" smtClean="0"/>
                  <a:t>С три стъпки постигна по-голяма точност спрямо двоичното търсене с 10 стъпки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648740"/>
              </p:ext>
            </p:extLst>
          </p:nvPr>
        </p:nvGraphicFramePr>
        <p:xfrm>
          <a:off x="1800226" y="3429000"/>
          <a:ext cx="548639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704"/>
                <a:gridCol w="2640495"/>
                <a:gridCol w="16001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Итерация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Приближен корен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Точност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3.5053208766883093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111.6%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3.1728348323624220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101.0%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3.1416129794015606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100.0%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>
            <a:hlinkClick r:id="rId3" action="ppaction://hlinkfile"/>
          </p:cNvPr>
          <p:cNvSpPr/>
          <p:nvPr/>
        </p:nvSpPr>
        <p:spPr>
          <a:xfrm>
            <a:off x="3629025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230628"/>
      </p:ext>
    </p:extLst>
  </p:cSld>
  <p:clrMapOvr>
    <a:masterClrMapping/>
  </p:clrMapOvr>
  <p:transition>
    <p:push dir="u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Алгоритъм с изваждане и итерация</a:t>
            </a:r>
            <a:endParaRPr lang="en-US" dirty="0" smtClean="0"/>
          </a:p>
          <a:p>
            <a:pPr lvl="1"/>
            <a:endParaRPr lang="bg-BG" dirty="0" smtClean="0"/>
          </a:p>
          <a:p>
            <a:pPr marL="45720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Функция</a:t>
            </a:r>
            <a:r>
              <a:rPr lang="bg-BG" dirty="0" smtClean="0"/>
              <a:t> </a:t>
            </a:r>
            <a:r>
              <a:rPr lang="bg-BG" dirty="0" err="1" smtClean="0"/>
              <a:t>НОД</a:t>
            </a:r>
            <a:r>
              <a:rPr lang="bg-BG" dirty="0" smtClean="0"/>
              <a:t>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Цикъл</a:t>
            </a:r>
            <a:r>
              <a:rPr lang="bg-BG" dirty="0" smtClean="0"/>
              <a:t> докато </a:t>
            </a:r>
            <a:r>
              <a:rPr lang="en-US" dirty="0" err="1" smtClean="0"/>
              <a:t>A≠B</a:t>
            </a:r>
            <a:endParaRPr lang="bg-BG" dirty="0" smtClean="0"/>
          </a:p>
          <a:p>
            <a:pPr marL="1385888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Ако</a:t>
            </a:r>
            <a:r>
              <a:rPr lang="bg-BG" dirty="0" smtClean="0"/>
              <a:t> </a:t>
            </a:r>
            <a:r>
              <a:rPr lang="en-US" dirty="0" smtClean="0"/>
              <a:t>A&gt;B</a:t>
            </a:r>
          </a:p>
          <a:p>
            <a:pPr marL="18351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Тогава</a:t>
            </a:r>
            <a:r>
              <a:rPr lang="bg-BG" dirty="0" smtClean="0"/>
              <a:t> </a:t>
            </a:r>
            <a:r>
              <a:rPr lang="en-US" dirty="0" smtClean="0"/>
              <a:t>A=A–B</a:t>
            </a:r>
          </a:p>
          <a:p>
            <a:pPr marL="18351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Иначе</a:t>
            </a:r>
            <a:r>
              <a:rPr lang="bg-BG" dirty="0" smtClean="0"/>
              <a:t> </a:t>
            </a:r>
            <a:r>
              <a:rPr lang="en-US" dirty="0" smtClean="0"/>
              <a:t>B=B–A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Резултатът</a:t>
            </a:r>
            <a:r>
              <a:rPr lang="bg-BG" dirty="0" smtClean="0"/>
              <a:t> е </a:t>
            </a:r>
            <a:r>
              <a:rPr lang="en-US" dirty="0" smtClean="0"/>
              <a:t>A</a:t>
            </a:r>
            <a:endParaRPr lang="bg-BG" dirty="0"/>
          </a:p>
        </p:txBody>
      </p:sp>
      <p:grpSp>
        <p:nvGrpSpPr>
          <p:cNvPr id="4" name="Group 3"/>
          <p:cNvGrpSpPr/>
          <p:nvPr/>
        </p:nvGrpSpPr>
        <p:grpSpPr>
          <a:xfrm>
            <a:off x="2133600" y="2594429"/>
            <a:ext cx="381000" cy="9144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676400" y="2209799"/>
            <a:ext cx="381000" cy="1375229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219200" y="1828800"/>
            <a:ext cx="381000" cy="21336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hlinkClick r:id="rId2" action="ppaction://hlinkfile"/>
          </p:cNvPr>
          <p:cNvSpPr/>
          <p:nvPr/>
        </p:nvSpPr>
        <p:spPr>
          <a:xfrm>
            <a:off x="3657600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9580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285750"/>
            <a:r>
              <a:rPr lang="bg-BG" dirty="0" smtClean="0"/>
              <a:t>Алгоритъм с изваждане и рекурсия</a:t>
            </a:r>
            <a:endParaRPr lang="en-US" dirty="0" smtClean="0"/>
          </a:p>
          <a:p>
            <a:pPr lvl="1"/>
            <a:endParaRPr lang="bg-BG" dirty="0" smtClean="0"/>
          </a:p>
          <a:p>
            <a:pPr marL="457200" lvl="1" indent="0">
              <a:buNone/>
            </a:pPr>
            <a:r>
              <a:rPr lang="bg-BG" dirty="0">
                <a:solidFill>
                  <a:srgbClr val="0070C0"/>
                </a:solidFill>
              </a:rPr>
              <a:t>Функция</a:t>
            </a:r>
            <a:r>
              <a:rPr lang="bg-BG" dirty="0"/>
              <a:t> </a:t>
            </a:r>
            <a:r>
              <a:rPr lang="bg-BG" dirty="0" err="1"/>
              <a:t>НОД</a:t>
            </a:r>
            <a:r>
              <a:rPr lang="bg-BG" dirty="0"/>
              <a:t>(</a:t>
            </a:r>
            <a:r>
              <a:rPr lang="en-US" dirty="0" err="1"/>
              <a:t>A,B</a:t>
            </a:r>
            <a:r>
              <a:rPr lang="en-US" dirty="0"/>
              <a:t>)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Ако</a:t>
            </a:r>
            <a:r>
              <a:rPr lang="bg-BG" dirty="0" smtClean="0"/>
              <a:t> </a:t>
            </a:r>
            <a:r>
              <a:rPr lang="en-US" dirty="0" smtClean="0"/>
              <a:t>A</a:t>
            </a:r>
            <a:r>
              <a:rPr lang="bg-BG" dirty="0" smtClean="0"/>
              <a:t>=</a:t>
            </a:r>
            <a:r>
              <a:rPr lang="en-US" dirty="0" smtClean="0"/>
              <a:t>B</a:t>
            </a:r>
            <a:r>
              <a:rPr lang="bg-BG" dirty="0" smtClean="0"/>
              <a:t> тогава резултатът е </a:t>
            </a:r>
            <a:r>
              <a:rPr lang="en-US" dirty="0" smtClean="0"/>
              <a:t>A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Ако</a:t>
            </a:r>
            <a:r>
              <a:rPr lang="bg-BG" dirty="0" smtClean="0"/>
              <a:t> </a:t>
            </a:r>
            <a:r>
              <a:rPr lang="en-US" dirty="0" smtClean="0"/>
              <a:t>A&gt;B</a:t>
            </a:r>
          </a:p>
          <a:p>
            <a:pPr marL="1385888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Тогава</a:t>
            </a:r>
            <a:r>
              <a:rPr lang="bg-BG" dirty="0" smtClean="0"/>
              <a:t> </a:t>
            </a:r>
            <a:r>
              <a:rPr lang="bg-BG" dirty="0"/>
              <a:t>резултатът е </a:t>
            </a:r>
            <a:r>
              <a:rPr lang="bg-BG" dirty="0" err="1" smtClean="0"/>
              <a:t>НОД</a:t>
            </a:r>
            <a:r>
              <a:rPr lang="bg-BG" dirty="0" smtClean="0"/>
              <a:t>(</a:t>
            </a:r>
            <a:r>
              <a:rPr lang="en-US" dirty="0" smtClean="0"/>
              <a:t>A–</a:t>
            </a:r>
            <a:r>
              <a:rPr lang="en-US" dirty="0" err="1" smtClean="0"/>
              <a:t>B,B</a:t>
            </a:r>
            <a:r>
              <a:rPr lang="en-US" dirty="0" smtClean="0"/>
              <a:t>)</a:t>
            </a:r>
            <a:endParaRPr lang="en-US" dirty="0"/>
          </a:p>
          <a:p>
            <a:pPr marL="1428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Иначе</a:t>
            </a:r>
            <a:r>
              <a:rPr lang="bg-BG" dirty="0" smtClean="0"/>
              <a:t> </a:t>
            </a:r>
            <a:r>
              <a:rPr lang="bg-BG" dirty="0"/>
              <a:t>резултатът е </a:t>
            </a:r>
            <a:r>
              <a:rPr lang="bg-BG" dirty="0" err="1"/>
              <a:t>НОД</a:t>
            </a:r>
            <a:r>
              <a:rPr lang="bg-BG" dirty="0"/>
              <a:t>(</a:t>
            </a:r>
            <a:r>
              <a:rPr lang="en-US" dirty="0" err="1" smtClean="0"/>
              <a:t>A,B</a:t>
            </a:r>
            <a:r>
              <a:rPr lang="en-US" dirty="0" smtClean="0"/>
              <a:t>–A)</a:t>
            </a:r>
            <a:endParaRPr lang="en-US" dirty="0"/>
          </a:p>
          <a:p>
            <a:pPr indent="-285750"/>
            <a:endParaRPr lang="bg-BG" dirty="0"/>
          </a:p>
        </p:txBody>
      </p:sp>
      <p:grpSp>
        <p:nvGrpSpPr>
          <p:cNvPr id="13" name="Group 12"/>
          <p:cNvGrpSpPr/>
          <p:nvPr/>
        </p:nvGrpSpPr>
        <p:grpSpPr>
          <a:xfrm>
            <a:off x="1600200" y="2565402"/>
            <a:ext cx="381000" cy="914400"/>
            <a:chOff x="1143000" y="1297719"/>
            <a:chExt cx="228600" cy="3960081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1248229" y="1759858"/>
            <a:ext cx="381000" cy="1821542"/>
            <a:chOff x="1143000" y="1297719"/>
            <a:chExt cx="228600" cy="3960081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hlinkClick r:id="rId2" action="ppaction://hlinkfile"/>
          </p:cNvPr>
          <p:cNvSpPr/>
          <p:nvPr/>
        </p:nvSpPr>
        <p:spPr>
          <a:xfrm>
            <a:off x="3657600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23037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9269</TotalTime>
  <Words>4210</Words>
  <Application>Microsoft Office PowerPoint</Application>
  <PresentationFormat>On-screen Show (4:3)</PresentationFormat>
  <Paragraphs>751</Paragraphs>
  <Slides>74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5" baseType="lpstr">
      <vt:lpstr>Office Theme</vt:lpstr>
      <vt:lpstr>Числа (част II)</vt:lpstr>
      <vt:lpstr>Съдържание</vt:lpstr>
      <vt:lpstr>НОД и НОК</vt:lpstr>
      <vt:lpstr>Най-голям общ делител</vt:lpstr>
      <vt:lpstr>PowerPoint Presentation</vt:lpstr>
      <vt:lpstr>Как се намира?</vt:lpstr>
      <vt:lpstr>PowerPoint Presentation</vt:lpstr>
      <vt:lpstr>PowerPoint Presentation</vt:lpstr>
      <vt:lpstr>PowerPoint Presentation</vt:lpstr>
      <vt:lpstr>Ускорение</vt:lpstr>
      <vt:lpstr>PowerPoint Presentation</vt:lpstr>
      <vt:lpstr>PowerPoint Presentation</vt:lpstr>
      <vt:lpstr>Най-малко общо кратно</vt:lpstr>
      <vt:lpstr>PowerPoint Presentation</vt:lpstr>
      <vt:lpstr>PowerPoint Presentation</vt:lpstr>
      <vt:lpstr>PowerPoint Presentation</vt:lpstr>
      <vt:lpstr>Решаване на уравнения</vt:lpstr>
      <vt:lpstr>Линейно уравнение</vt:lpstr>
      <vt:lpstr>PowerPoint Presentation</vt:lpstr>
      <vt:lpstr>PowerPoint Presentation</vt:lpstr>
      <vt:lpstr>PowerPoint Presentation</vt:lpstr>
      <vt:lpstr>Система от линейни уравнения</vt:lpstr>
      <vt:lpstr>Решаване</vt:lpstr>
      <vt:lpstr>PowerPoint Presentation</vt:lpstr>
      <vt:lpstr>PowerPoint Presentation</vt:lpstr>
      <vt:lpstr>Две уравнения с две неизвестни</vt:lpstr>
      <vt:lpstr>PowerPoint Presentation</vt:lpstr>
      <vt:lpstr>Геометрична представа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Алгоритъм на високо ниво</vt:lpstr>
      <vt:lpstr>Приближено изчисляване на функция</vt:lpstr>
      <vt:lpstr>Изчисляване на функция</vt:lpstr>
      <vt:lpstr>Квадратен корен</vt:lpstr>
      <vt:lpstr>PowerPoint Presentation</vt:lpstr>
      <vt:lpstr>PowerPoint Presentation</vt:lpstr>
      <vt:lpstr>Квадратен корен – друг алгоритъм</vt:lpstr>
      <vt:lpstr>PowerPoint Presentation</vt:lpstr>
      <vt:lpstr>Апроксимация на функция</vt:lpstr>
      <vt:lpstr>Тригонометрични функции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Приближено изчисляване на производна</vt:lpstr>
      <vt:lpstr>Производна</vt:lpstr>
      <vt:lpstr>PowerPoint Presentation</vt:lpstr>
      <vt:lpstr>PowerPoint Presentation</vt:lpstr>
      <vt:lpstr>PowerPoint Presentation</vt:lpstr>
      <vt:lpstr>Интеграл</vt:lpstr>
      <vt:lpstr>Интегриране с приближение</vt:lpstr>
      <vt:lpstr>PowerPoint Presentation</vt:lpstr>
      <vt:lpstr>PowerPoint Presentation</vt:lpstr>
      <vt:lpstr>PowerPoint Presentation</vt:lpstr>
      <vt:lpstr>PowerPoint Presentation</vt:lpstr>
      <vt:lpstr>Намиране на корени</vt:lpstr>
      <vt:lpstr>Намиране на корен</vt:lpstr>
      <vt:lpstr>Двоично търсене</vt:lpstr>
      <vt:lpstr>PowerPoint Presentation</vt:lpstr>
      <vt:lpstr>PowerPoint Presentation</vt:lpstr>
      <vt:lpstr>PowerPoint Presentation</vt:lpstr>
      <vt:lpstr>PowerPoint Presentation</vt:lpstr>
      <vt:lpstr>Метод на Нютон</vt:lpstr>
      <vt:lpstr>PowerPoint Presentation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352</cp:revision>
  <dcterms:created xsi:type="dcterms:W3CDTF">2019-06-21T13:37:43Z</dcterms:created>
  <dcterms:modified xsi:type="dcterms:W3CDTF">2019-07-17T06:36:22Z</dcterms:modified>
</cp:coreProperties>
</file>