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34"/>
  </p:notesMasterIdLst>
  <p:sldIdLst>
    <p:sldId id="256" r:id="rId2"/>
    <p:sldId id="257" r:id="rId3"/>
    <p:sldId id="258" r:id="rId4"/>
    <p:sldId id="259" r:id="rId5"/>
    <p:sldId id="278" r:id="rId6"/>
    <p:sldId id="260" r:id="rId7"/>
    <p:sldId id="265" r:id="rId8"/>
    <p:sldId id="261" r:id="rId9"/>
    <p:sldId id="262" r:id="rId10"/>
    <p:sldId id="263" r:id="rId11"/>
    <p:sldId id="266" r:id="rId12"/>
    <p:sldId id="267" r:id="rId13"/>
    <p:sldId id="264" r:id="rId14"/>
    <p:sldId id="276" r:id="rId15"/>
    <p:sldId id="268" r:id="rId16"/>
    <p:sldId id="269" r:id="rId17"/>
    <p:sldId id="270" r:id="rId18"/>
    <p:sldId id="280" r:id="rId19"/>
    <p:sldId id="281" r:id="rId20"/>
    <p:sldId id="283" r:id="rId21"/>
    <p:sldId id="282" r:id="rId22"/>
    <p:sldId id="273" r:id="rId23"/>
    <p:sldId id="271" r:id="rId24"/>
    <p:sldId id="285" r:id="rId25"/>
    <p:sldId id="286" r:id="rId26"/>
    <p:sldId id="287" r:id="rId27"/>
    <p:sldId id="288" r:id="rId28"/>
    <p:sldId id="284" r:id="rId29"/>
    <p:sldId id="272" r:id="rId30"/>
    <p:sldId id="274" r:id="rId31"/>
    <p:sldId id="275" r:id="rId32"/>
    <p:sldId id="279" r:id="rId33"/>
  </p:sldIdLst>
  <p:sldSz cx="9144000" cy="6858000" type="screen4x3"/>
  <p:notesSz cx="6858000" cy="9144000"/>
  <p:defaultTextStyle>
    <a:defPPr>
      <a:defRPr lang="bg-BG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69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7BEE76-6626-483C-BA22-17C263B8F8D6}" type="datetimeFigureOut">
              <a:rPr lang="en-US" smtClean="0"/>
              <a:pPr/>
              <a:t>2/28/2011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A59928-4F21-4B33-9479-6C629F06861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7EEFAA58-264B-4488-8FAE-6FE27E670688}" type="datetimeFigureOut">
              <a:rPr lang="bg-BG"/>
              <a:pPr>
                <a:defRPr/>
              </a:pPr>
              <a:t>28.2.2011 г.</a:t>
            </a:fld>
            <a:endParaRPr lang="bg-BG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E6B8A068-EA18-4921-B741-E7AA4707AA55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220B35-FCF9-4C75-99A0-4DBF1AAB6D39}" type="datetimeFigureOut">
              <a:rPr lang="bg-BG"/>
              <a:pPr>
                <a:defRPr/>
              </a:pPr>
              <a:t>28.2.2011 г.</a:t>
            </a:fld>
            <a:endParaRPr lang="bg-BG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924733-574F-4C22-BD74-DCCEA0E10A4C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111465-05D0-4D44-8FF1-3A52EE563F62}" type="datetimeFigureOut">
              <a:rPr lang="bg-BG"/>
              <a:pPr>
                <a:defRPr/>
              </a:pPr>
              <a:t>28.2.2011 г.</a:t>
            </a:fld>
            <a:endParaRPr lang="bg-BG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C0A5B3-75A1-40A1-AAD2-5DE170835601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970396-19E9-464B-A37F-F8D2F3B26ADB}" type="datetimeFigureOut">
              <a:rPr lang="bg-BG"/>
              <a:pPr>
                <a:defRPr/>
              </a:pPr>
              <a:t>28.2.2011 г.</a:t>
            </a:fld>
            <a:endParaRPr lang="bg-BG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6747CE-667C-4968-8399-0B7A4561380F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0346E-2F7C-4EC1-8639-8BC00474A72A}" type="datetimeFigureOut">
              <a:rPr lang="bg-BG"/>
              <a:pPr>
                <a:defRPr/>
              </a:pPr>
              <a:t>28.2.2011 г.</a:t>
            </a:fld>
            <a:endParaRPr lang="bg-BG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856AE0C2-2EED-44FC-AD2E-1F3A0BF39D09}" type="slidenum">
              <a:rPr lang="bg-BG"/>
              <a:pPr>
                <a:defRPr/>
              </a:pPr>
              <a:t>‹#›</a:t>
            </a:fld>
            <a:endParaRPr lang="bg-BG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3C254AF-67AB-4822-9CAB-06AB2CE314BB}" type="datetimeFigureOut">
              <a:rPr lang="bg-BG"/>
              <a:pPr>
                <a:defRPr/>
              </a:pPr>
              <a:t>28.2.2011 г.</a:t>
            </a:fld>
            <a:endParaRPr lang="bg-BG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75328CA-836E-4DCA-A3F3-DDD6A0B5FCCD}" type="slidenum">
              <a:rPr lang="bg-BG"/>
              <a:pPr>
                <a:defRPr/>
              </a:pPr>
              <a:t>‹#›</a:t>
            </a:fld>
            <a:endParaRPr lang="bg-BG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E36EFC1D-321A-4B7E-8C86-0DA807F95D6F}" type="datetimeFigureOut">
              <a:rPr lang="bg-BG"/>
              <a:pPr>
                <a:defRPr/>
              </a:pPr>
              <a:t>28.2.2011 г.</a:t>
            </a:fld>
            <a:endParaRPr lang="bg-BG"/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B64A6B64-17BD-4DD0-83D8-8D0651C64EAA}" type="slidenum">
              <a:rPr lang="bg-BG"/>
              <a:pPr>
                <a:defRPr/>
              </a:pPr>
              <a:t>‹#›</a:t>
            </a:fld>
            <a:endParaRPr lang="bg-BG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0CCE85-1D46-405B-92C5-77407F4017A3}" type="datetimeFigureOut">
              <a:rPr lang="bg-BG"/>
              <a:pPr>
                <a:defRPr/>
              </a:pPr>
              <a:t>28.2.2011 г.</a:t>
            </a:fld>
            <a:endParaRPr lang="bg-BG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4EE3C4-2B44-41EB-8699-DD414AF0425C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31892D-0998-4B73-B492-A7F7957266D7}" type="datetimeFigureOut">
              <a:rPr lang="bg-BG"/>
              <a:pPr>
                <a:defRPr/>
              </a:pPr>
              <a:t>28.2.2011 г.</a:t>
            </a:fld>
            <a:endParaRPr lang="bg-B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07E76675-F710-4764-BAB0-466BD4867D20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FBAB4B-42EC-4F86-A655-0C12655C5AB1}" type="datetimeFigureOut">
              <a:rPr lang="bg-BG"/>
              <a:pPr>
                <a:defRPr/>
              </a:pPr>
              <a:t>28.2.2011 г.</a:t>
            </a:fld>
            <a:endParaRPr lang="bg-BG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B5340E-CF68-45FB-BE36-DB00CA0E444E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620283B8-8132-48E4-B2B5-4D050EE14D53}" type="datetimeFigureOut">
              <a:rPr lang="bg-BG"/>
              <a:pPr>
                <a:defRPr/>
              </a:pPr>
              <a:t>28.2.2011 г.</a:t>
            </a:fld>
            <a:endParaRPr lang="bg-BG"/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 rtlCol="0"/>
          <a:lstStyle>
            <a:lvl1pPr>
              <a:defRPr sz="2800"/>
            </a:lvl1pPr>
          </a:lstStyle>
          <a:p>
            <a:pPr>
              <a:defRPr/>
            </a:pPr>
            <a:fld id="{82E20433-D9CD-4A36-B58C-B74D3171804E}" type="slidenum">
              <a:rPr lang="bg-BG"/>
              <a:pPr>
                <a:defRPr/>
              </a:pPr>
              <a:t>‹#›</a:t>
            </a:fld>
            <a:endParaRPr lang="bg-BG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7051F40-F7A9-4581-870B-662F251F752E}" type="datetimeFigureOut">
              <a:rPr lang="bg-BG"/>
              <a:pPr>
                <a:defRPr/>
              </a:pPr>
              <a:t>28.2.2011 г.</a:t>
            </a:fld>
            <a:endParaRPr lang="bg-B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6C095A3-010F-4340-B348-ECDCFDBD6701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1" r:id="rId1"/>
    <p:sldLayoutId id="2147483817" r:id="rId2"/>
    <p:sldLayoutId id="2147483822" r:id="rId3"/>
    <p:sldLayoutId id="2147483823" r:id="rId4"/>
    <p:sldLayoutId id="2147483824" r:id="rId5"/>
    <p:sldLayoutId id="2147483818" r:id="rId6"/>
    <p:sldLayoutId id="2147483825" r:id="rId7"/>
    <p:sldLayoutId id="2147483819" r:id="rId8"/>
    <p:sldLayoutId id="2147483826" r:id="rId9"/>
    <p:sldLayoutId id="2147483820" r:id="rId10"/>
    <p:sldLayoutId id="214748382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8.gi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Adobe flex</a:t>
            </a:r>
            <a:endParaRPr lang="bg-BG" dirty="0"/>
          </a:p>
        </p:txBody>
      </p:sp>
      <p:sp>
        <p:nvSpPr>
          <p:cNvPr id="9219" name="Subtitle 2"/>
          <p:cNvSpPr>
            <a:spLocks noGrp="1"/>
          </p:cNvSpPr>
          <p:nvPr>
            <p:ph type="subTitle" idx="1"/>
          </p:nvPr>
        </p:nvSpPr>
        <p:spPr>
          <a:xfrm>
            <a:off x="2362200" y="6049963"/>
            <a:ext cx="6705600" cy="685800"/>
          </a:xfrm>
        </p:spPr>
        <p:txBody>
          <a:bodyPr/>
          <a:lstStyle/>
          <a:p>
            <a:pPr eaLnBrk="1" hangingPunct="1"/>
            <a:r>
              <a:rPr lang="en-US" smtClean="0"/>
              <a:t>Action Script Basics. MXML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Action Script 3.0</a:t>
            </a:r>
            <a:endParaRPr lang="bg-BG" smtClean="0"/>
          </a:p>
        </p:txBody>
      </p:sp>
      <p:sp>
        <p:nvSpPr>
          <p:cNvPr id="18435" name="Text Placeholder 5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FFFFFF"/>
                </a:solidFill>
              </a:rPr>
              <a:t>Properties</a:t>
            </a:r>
            <a:endParaRPr lang="bg-BG" smtClean="0">
              <a:solidFill>
                <a:srgbClr val="FFFFFF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sz="1400" dirty="0" smtClean="0">
                <a:latin typeface="Lucida Console" pitchFamily="49" charset="0"/>
                <a:cs typeface="Lucida Bright" pitchFamily="18" charset="0"/>
              </a:rPr>
              <a:t>class </a:t>
            </a:r>
            <a:r>
              <a:rPr lang="en-US" sz="1400" dirty="0" err="1" smtClean="0">
                <a:latin typeface="Lucida Console" pitchFamily="49" charset="0"/>
                <a:cs typeface="Lucida Bright" pitchFamily="18" charset="0"/>
              </a:rPr>
              <a:t>MyClass</a:t>
            </a:r>
            <a:endParaRPr lang="en-US" sz="1400" dirty="0" smtClean="0">
              <a:latin typeface="Lucida Console" pitchFamily="49" charset="0"/>
              <a:cs typeface="Lucida Bright" pitchFamily="18" charset="0"/>
            </a:endParaRP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sz="1400" dirty="0" smtClean="0">
                <a:latin typeface="Lucida Console" pitchFamily="49" charset="0"/>
                <a:cs typeface="Lucida Bright" pitchFamily="18" charset="0"/>
              </a:rPr>
              <a:t>{ 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sz="1400" dirty="0" smtClean="0">
                <a:latin typeface="Lucida Console" pitchFamily="49" charset="0"/>
                <a:cs typeface="Lucida Bright" pitchFamily="18" charset="0"/>
              </a:rPr>
              <a:t>  private </a:t>
            </a:r>
            <a:r>
              <a:rPr lang="en-US" sz="1400" dirty="0" err="1" smtClean="0">
                <a:latin typeface="Lucida Console" pitchFamily="49" charset="0"/>
                <a:cs typeface="Lucida Bright" pitchFamily="18" charset="0"/>
              </a:rPr>
              <a:t>var</a:t>
            </a:r>
            <a:r>
              <a:rPr lang="en-US" sz="1400" dirty="0" smtClean="0">
                <a:latin typeface="Lucida Console" pitchFamily="49" charset="0"/>
                <a:cs typeface="Lucida Bright" pitchFamily="18" charset="0"/>
              </a:rPr>
              <a:t> _</a:t>
            </a:r>
            <a:r>
              <a:rPr lang="en-US" sz="1400" dirty="0" err="1" smtClean="0">
                <a:latin typeface="Lucida Console" pitchFamily="49" charset="0"/>
                <a:cs typeface="Lucida Bright" pitchFamily="18" charset="0"/>
              </a:rPr>
              <a:t>myNumber:Number</a:t>
            </a:r>
            <a:r>
              <a:rPr lang="en-US" sz="1400" dirty="0" smtClean="0">
                <a:latin typeface="Lucida Console" pitchFamily="49" charset="0"/>
                <a:cs typeface="Lucida Bright" pitchFamily="18" charset="0"/>
              </a:rPr>
              <a:t> = 0;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sz="1400" dirty="0" smtClean="0">
                <a:latin typeface="Lucida Console" pitchFamily="49" charset="0"/>
                <a:cs typeface="Lucida Bright" pitchFamily="18" charset="0"/>
              </a:rPr>
              <a:t>  public function set </a:t>
            </a:r>
            <a:r>
              <a:rPr lang="en-US" sz="1400" dirty="0" err="1" smtClean="0">
                <a:latin typeface="Lucida Console" pitchFamily="49" charset="0"/>
                <a:cs typeface="Lucida Bright" pitchFamily="18" charset="0"/>
              </a:rPr>
              <a:t>myNumber</a:t>
            </a:r>
            <a:r>
              <a:rPr lang="en-US" sz="1400" dirty="0" smtClean="0">
                <a:latin typeface="Lucida Console" pitchFamily="49" charset="0"/>
                <a:cs typeface="Lucida Bright" pitchFamily="18" charset="0"/>
              </a:rPr>
              <a:t> (n:Number):void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sz="1400" dirty="0" smtClean="0">
                <a:latin typeface="Lucida Console" pitchFamily="49" charset="0"/>
                <a:cs typeface="Lucida Bright" pitchFamily="18" charset="0"/>
              </a:rPr>
              <a:t>  {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sz="1400" dirty="0" smtClean="0">
                <a:latin typeface="Lucida Console" pitchFamily="49" charset="0"/>
                <a:cs typeface="Lucida Bright" pitchFamily="18" charset="0"/>
              </a:rPr>
              <a:t>     _</a:t>
            </a:r>
            <a:r>
              <a:rPr lang="en-US" sz="1400" dirty="0" err="1" smtClean="0">
                <a:latin typeface="Lucida Console" pitchFamily="49" charset="0"/>
                <a:cs typeface="Lucida Bright" pitchFamily="18" charset="0"/>
              </a:rPr>
              <a:t>myNymber</a:t>
            </a:r>
            <a:r>
              <a:rPr lang="en-US" sz="1400" dirty="0" smtClean="0">
                <a:latin typeface="Lucida Console" pitchFamily="49" charset="0"/>
                <a:cs typeface="Lucida Bright" pitchFamily="18" charset="0"/>
              </a:rPr>
              <a:t> = n;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sz="1400" dirty="0" smtClean="0">
                <a:latin typeface="Lucida Console" pitchFamily="49" charset="0"/>
                <a:cs typeface="Lucida Bright" pitchFamily="18" charset="0"/>
              </a:rPr>
              <a:t>     //do something else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sz="1400" dirty="0" smtClean="0">
                <a:latin typeface="Lucida Console" pitchFamily="49" charset="0"/>
                <a:cs typeface="Lucida Bright" pitchFamily="18" charset="0"/>
              </a:rPr>
              <a:t>   }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sz="1400" dirty="0" smtClean="0">
                <a:latin typeface="Lucida Console" pitchFamily="49" charset="0"/>
                <a:cs typeface="Lucida Bright" pitchFamily="18" charset="0"/>
              </a:rPr>
              <a:t>   public function get </a:t>
            </a:r>
            <a:r>
              <a:rPr lang="en-US" sz="1400" dirty="0" err="1" smtClean="0">
                <a:latin typeface="Lucida Console" pitchFamily="49" charset="0"/>
                <a:cs typeface="Lucida Bright" pitchFamily="18" charset="0"/>
              </a:rPr>
              <a:t>myNumber</a:t>
            </a:r>
            <a:r>
              <a:rPr lang="en-US" sz="1400" dirty="0" smtClean="0">
                <a:latin typeface="Lucida Console" pitchFamily="49" charset="0"/>
                <a:cs typeface="Lucida Bright" pitchFamily="18" charset="0"/>
              </a:rPr>
              <a:t> ():Number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sz="1400" dirty="0" smtClean="0">
                <a:latin typeface="Lucida Console" pitchFamily="49" charset="0"/>
                <a:cs typeface="Lucida Bright" pitchFamily="18" charset="0"/>
              </a:rPr>
              <a:t>   {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sz="1400" dirty="0" smtClean="0">
                <a:latin typeface="Lucida Console" pitchFamily="49" charset="0"/>
                <a:cs typeface="Lucida Bright" pitchFamily="18" charset="0"/>
              </a:rPr>
              <a:t>     //do something else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sz="1400" dirty="0" smtClean="0">
                <a:latin typeface="Lucida Console" pitchFamily="49" charset="0"/>
                <a:cs typeface="Lucida Bright" pitchFamily="18" charset="0"/>
              </a:rPr>
              <a:t>	return _</a:t>
            </a:r>
            <a:r>
              <a:rPr lang="en-US" sz="1400" dirty="0" err="1" smtClean="0">
                <a:latin typeface="Lucida Console" pitchFamily="49" charset="0"/>
                <a:cs typeface="Lucida Bright" pitchFamily="18" charset="0"/>
              </a:rPr>
              <a:t>myNumber</a:t>
            </a:r>
            <a:r>
              <a:rPr lang="en-US" sz="1400" dirty="0" smtClean="0">
                <a:latin typeface="Lucida Console" pitchFamily="49" charset="0"/>
                <a:cs typeface="Lucida Bright" pitchFamily="18" charset="0"/>
              </a:rPr>
              <a:t>;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sz="1400" dirty="0" smtClean="0">
                <a:latin typeface="Lucida Console" pitchFamily="49" charset="0"/>
                <a:cs typeface="Lucida Bright" pitchFamily="18" charset="0"/>
              </a:rPr>
              <a:t>   }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sz="1400" dirty="0" smtClean="0">
                <a:latin typeface="Lucida Console" pitchFamily="49" charset="0"/>
                <a:cs typeface="Lucida Bright" pitchFamily="18" charset="0"/>
              </a:rPr>
              <a:t>}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/>
              <a:t>Usage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sz="3200" dirty="0" smtClean="0">
                <a:latin typeface="Lucida Console" pitchFamily="49" charset="0"/>
                <a:cs typeface="Lucida Bright" pitchFamily="18" charset="0"/>
              </a:rPr>
              <a:t> </a:t>
            </a:r>
            <a:r>
              <a:rPr lang="en-US" sz="1500" dirty="0" smtClean="0">
                <a:latin typeface="Lucida Console" pitchFamily="49" charset="0"/>
                <a:cs typeface="Lucida Bright" pitchFamily="18" charset="0"/>
              </a:rPr>
              <a:t>{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sz="1500" dirty="0" smtClean="0">
                <a:latin typeface="Lucida Console" pitchFamily="49" charset="0"/>
                <a:cs typeface="Lucida Bright" pitchFamily="18" charset="0"/>
              </a:rPr>
              <a:t>     </a:t>
            </a:r>
            <a:r>
              <a:rPr lang="en-US" sz="1500" dirty="0" err="1" smtClean="0">
                <a:latin typeface="Lucida Console" pitchFamily="49" charset="0"/>
                <a:cs typeface="Lucida Bright" pitchFamily="18" charset="0"/>
              </a:rPr>
              <a:t>var</a:t>
            </a:r>
            <a:r>
              <a:rPr lang="en-US" sz="1500" dirty="0" smtClean="0">
                <a:latin typeface="Lucida Console" pitchFamily="49" charset="0"/>
                <a:cs typeface="Lucida Bright" pitchFamily="18" charset="0"/>
              </a:rPr>
              <a:t> </a:t>
            </a:r>
            <a:r>
              <a:rPr lang="en-US" sz="1500" dirty="0" err="1" smtClean="0">
                <a:latin typeface="Lucida Console" pitchFamily="49" charset="0"/>
                <a:cs typeface="Lucida Bright" pitchFamily="18" charset="0"/>
              </a:rPr>
              <a:t>my:MyClass</a:t>
            </a:r>
            <a:r>
              <a:rPr lang="en-US" sz="1500" dirty="0" smtClean="0">
                <a:latin typeface="Lucida Console" pitchFamily="49" charset="0"/>
                <a:cs typeface="Lucida Bright" pitchFamily="18" charset="0"/>
              </a:rPr>
              <a:t> = new </a:t>
            </a:r>
            <a:r>
              <a:rPr lang="en-US" sz="1500" dirty="0" err="1" smtClean="0">
                <a:latin typeface="Lucida Console" pitchFamily="49" charset="0"/>
                <a:cs typeface="Lucida Bright" pitchFamily="18" charset="0"/>
              </a:rPr>
              <a:t>MyClass</a:t>
            </a:r>
            <a:r>
              <a:rPr lang="en-US" sz="1500" dirty="0" smtClean="0">
                <a:latin typeface="Lucida Console" pitchFamily="49" charset="0"/>
                <a:cs typeface="Lucida Bright" pitchFamily="18" charset="0"/>
              </a:rPr>
              <a:t>;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sz="1500" dirty="0" smtClean="0">
                <a:latin typeface="Lucida Console" pitchFamily="49" charset="0"/>
                <a:cs typeface="Lucida Bright" pitchFamily="18" charset="0"/>
              </a:rPr>
              <a:t>     </a:t>
            </a:r>
            <a:r>
              <a:rPr lang="en-US" sz="1500" dirty="0" err="1" smtClean="0">
                <a:latin typeface="Lucida Console" pitchFamily="49" charset="0"/>
                <a:cs typeface="Lucida Bright" pitchFamily="18" charset="0"/>
              </a:rPr>
              <a:t>my.myNumber</a:t>
            </a:r>
            <a:r>
              <a:rPr lang="en-US" sz="1500" dirty="0" smtClean="0">
                <a:latin typeface="Lucida Console" pitchFamily="49" charset="0"/>
                <a:cs typeface="Lucida Bright" pitchFamily="18" charset="0"/>
              </a:rPr>
              <a:t> = 5;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sz="1500" dirty="0" smtClean="0">
                <a:latin typeface="Lucida Console" pitchFamily="49" charset="0"/>
                <a:cs typeface="Lucida Bright" pitchFamily="18" charset="0"/>
              </a:rPr>
              <a:t>  }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endParaRPr lang="en-US" dirty="0" smtClean="0"/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endParaRPr lang="en-US" dirty="0" smtClean="0"/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Action Script 3.0</a:t>
            </a:r>
            <a:endParaRPr lang="bg-BG" smtClean="0"/>
          </a:p>
        </p:txBody>
      </p:sp>
      <p:sp>
        <p:nvSpPr>
          <p:cNvPr id="19459" name="Text Placeholder 5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FFFFFF"/>
                </a:solidFill>
              </a:rPr>
              <a:t>Static Methods</a:t>
            </a:r>
            <a:endParaRPr lang="bg-BG" smtClean="0">
              <a:solidFill>
                <a:srgbClr val="FFFFFF"/>
              </a:solidFill>
            </a:endParaRPr>
          </a:p>
        </p:txBody>
      </p:sp>
      <p:sp>
        <p:nvSpPr>
          <p:cNvPr id="19460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z="1400" smtClean="0">
                <a:latin typeface="Lucida Console" pitchFamily="49" charset="0"/>
                <a:ea typeface="Lucida Bright" pitchFamily="18" charset="0"/>
                <a:cs typeface="Lucida Bright" pitchFamily="18" charset="0"/>
              </a:rPr>
              <a:t>class MyClass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1400" smtClean="0">
                <a:latin typeface="Lucida Console" pitchFamily="49" charset="0"/>
                <a:ea typeface="Lucida Bright" pitchFamily="18" charset="0"/>
                <a:cs typeface="Lucida Bright" pitchFamily="18" charset="0"/>
              </a:rPr>
              <a:t>{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1400" smtClean="0">
                <a:latin typeface="Lucida Console" pitchFamily="49" charset="0"/>
                <a:ea typeface="Lucida Bright" pitchFamily="18" charset="0"/>
                <a:cs typeface="Lucida Bright" pitchFamily="18" charset="0"/>
              </a:rPr>
              <a:t>  private static var count:Number = 0;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1400" smtClean="0">
                <a:latin typeface="Lucida Console" pitchFamily="49" charset="0"/>
                <a:ea typeface="Lucida Bright" pitchFamily="18" charset="0"/>
                <a:cs typeface="Lucida Bright" pitchFamily="18" charset="0"/>
              </a:rPr>
              <a:t>  public static function getCount ():Number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1400" smtClean="0">
                <a:latin typeface="Lucida Console" pitchFamily="49" charset="0"/>
                <a:ea typeface="Lucida Bright" pitchFamily="18" charset="0"/>
                <a:cs typeface="Lucida Bright" pitchFamily="18" charset="0"/>
              </a:rPr>
              <a:t>  {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1400" smtClean="0">
                <a:latin typeface="Lucida Console" pitchFamily="49" charset="0"/>
                <a:ea typeface="Lucida Bright" pitchFamily="18" charset="0"/>
                <a:cs typeface="Lucida Bright" pitchFamily="18" charset="0"/>
              </a:rPr>
              <a:t>     return count++;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1400" smtClean="0">
                <a:latin typeface="Lucida Console" pitchFamily="49" charset="0"/>
                <a:ea typeface="Lucida Bright" pitchFamily="18" charset="0"/>
                <a:cs typeface="Lucida Bright" pitchFamily="18" charset="0"/>
              </a:rPr>
              <a:t>  }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1400" smtClean="0">
                <a:latin typeface="Lucida Console" pitchFamily="49" charset="0"/>
                <a:ea typeface="Lucida Bright" pitchFamily="18" charset="0"/>
                <a:cs typeface="Lucida Bright" pitchFamily="18" charset="0"/>
              </a:rPr>
              <a:t>}</a:t>
            </a:r>
          </a:p>
          <a:p>
            <a:pPr eaLnBrk="1" hangingPunct="1">
              <a:buFont typeface="Wingdings" pitchFamily="2" charset="2"/>
              <a:buNone/>
            </a:pPr>
            <a:endParaRPr lang="en-US" sz="1400" smtClean="0">
              <a:latin typeface="Lucida Console" pitchFamily="49" charset="0"/>
              <a:ea typeface="Lucida Bright" pitchFamily="18" charset="0"/>
              <a:cs typeface="Lucida Bright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sz="1400" smtClean="0">
                <a:latin typeface="Lucida Console" pitchFamily="49" charset="0"/>
                <a:ea typeface="Lucida Bright" pitchFamily="18" charset="0"/>
                <a:cs typeface="Lucida Bright" pitchFamily="18" charset="0"/>
              </a:rPr>
              <a:t>//…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1400" smtClean="0">
                <a:latin typeface="Lucida Console" pitchFamily="49" charset="0"/>
                <a:ea typeface="Lucida Bright" pitchFamily="18" charset="0"/>
                <a:cs typeface="Lucida Bright" pitchFamily="18" charset="0"/>
              </a:rPr>
              <a:t>MyClass.getCount () == MyClass.getCount() + 1</a:t>
            </a:r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Action Script 3.0</a:t>
            </a:r>
            <a:endParaRPr lang="bg-BG" smtClean="0"/>
          </a:p>
        </p:txBody>
      </p:sp>
      <p:sp>
        <p:nvSpPr>
          <p:cNvPr id="20483" name="Text Placeholder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FFFFFF"/>
                </a:solidFill>
              </a:rPr>
              <a:t>Inheritance</a:t>
            </a:r>
            <a:endParaRPr lang="bg-BG" smtClean="0">
              <a:solidFill>
                <a:srgbClr val="FFFFFF"/>
              </a:solidFill>
            </a:endParaRPr>
          </a:p>
        </p:txBody>
      </p:sp>
      <p:sp>
        <p:nvSpPr>
          <p:cNvPr id="2048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Single inheritance only</a:t>
            </a:r>
          </a:p>
          <a:p>
            <a:pPr eaLnBrk="1" hangingPunct="1"/>
            <a:r>
              <a:rPr lang="en-US" smtClean="0"/>
              <a:t>Multiple inheritance with Interfaces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400" smtClean="0">
                <a:latin typeface="Lucida Console" pitchFamily="49" charset="0"/>
                <a:ea typeface="Lucida Bright" pitchFamily="18" charset="0"/>
                <a:cs typeface="Lucida Bright" pitchFamily="18" charset="0"/>
              </a:rPr>
              <a:t>interface IMyInterface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400" smtClean="0">
                <a:latin typeface="Lucida Console" pitchFamily="49" charset="0"/>
                <a:ea typeface="Lucida Bright" pitchFamily="18" charset="0"/>
                <a:cs typeface="Lucida Bright" pitchFamily="18" charset="0"/>
              </a:rPr>
              <a:t>{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400" smtClean="0">
                <a:latin typeface="Lucida Console" pitchFamily="49" charset="0"/>
                <a:ea typeface="Lucida Bright" pitchFamily="18" charset="0"/>
                <a:cs typeface="Lucida Bright" pitchFamily="18" charset="0"/>
              </a:rPr>
              <a:t>	public function myMethod ():Number;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400" smtClean="0">
                <a:latin typeface="Lucida Console" pitchFamily="49" charset="0"/>
                <a:ea typeface="Lucida Bright" pitchFamily="18" charset="0"/>
                <a:cs typeface="Lucida Bright" pitchFamily="18" charset="0"/>
              </a:rPr>
              <a:t>}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400" smtClean="0">
                <a:latin typeface="Lucida Console" pitchFamily="49" charset="0"/>
                <a:ea typeface="Lucida Bright" pitchFamily="18" charset="0"/>
                <a:cs typeface="Lucida Bright" pitchFamily="18" charset="0"/>
              </a:rPr>
              <a:t>class myClass extends YourClass implements IMyInterface, IYourInterface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400" smtClean="0">
                <a:latin typeface="Lucida Console" pitchFamily="49" charset="0"/>
                <a:ea typeface="Lucida Bright" pitchFamily="18" charset="0"/>
                <a:cs typeface="Lucida Bright" pitchFamily="18" charset="0"/>
              </a:rPr>
              <a:t>{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400" smtClean="0">
                <a:latin typeface="Lucida Console" pitchFamily="49" charset="0"/>
                <a:ea typeface="Lucida Bright" pitchFamily="18" charset="0"/>
                <a:cs typeface="Lucida Bright" pitchFamily="18" charset="0"/>
              </a:rPr>
              <a:t>//…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400" smtClean="0">
                <a:latin typeface="Lucida Console" pitchFamily="49" charset="0"/>
                <a:ea typeface="Lucida Bright" pitchFamily="18" charset="0"/>
                <a:cs typeface="Lucida Bright" pitchFamily="18" charset="0"/>
              </a:rPr>
              <a:t>}</a:t>
            </a:r>
          </a:p>
          <a:p>
            <a:pPr eaLnBrk="1" hangingPunct="1"/>
            <a:endParaRPr lang="bg-BG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Action Script 3.0</a:t>
            </a:r>
            <a:endParaRPr lang="bg-BG" smtClean="0"/>
          </a:p>
        </p:txBody>
      </p:sp>
      <p:sp>
        <p:nvSpPr>
          <p:cNvPr id="21507" name="Text Placeholder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FFFFFF"/>
                </a:solidFill>
              </a:rPr>
              <a:t>Tracing &amp; Output</a:t>
            </a:r>
            <a:endParaRPr lang="bg-BG" smtClean="0">
              <a:solidFill>
                <a:srgbClr val="FFFFFF"/>
              </a:solidFill>
            </a:endParaRPr>
          </a:p>
        </p:txBody>
      </p:sp>
      <p:sp>
        <p:nvSpPr>
          <p:cNvPr id="21508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Integrated debugger</a:t>
            </a:r>
          </a:p>
          <a:p>
            <a:pPr eaLnBrk="1" hangingPunct="1"/>
            <a:r>
              <a:rPr lang="en-US" smtClean="0"/>
              <a:t>trace (…) function</a:t>
            </a:r>
          </a:p>
          <a:p>
            <a:pPr eaLnBrk="1" hangingPunct="1"/>
            <a:r>
              <a:rPr lang="en-US" smtClean="0"/>
              <a:t>Alert.show (…) method</a:t>
            </a:r>
            <a:endParaRPr lang="bg-BG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Action Script 3.0 &amp; XML</a:t>
            </a:r>
            <a:endParaRPr lang="bg-BG" smtClean="0"/>
          </a:p>
        </p:txBody>
      </p:sp>
      <p:sp>
        <p:nvSpPr>
          <p:cNvPr id="22531" name="Text Placeholder 2"/>
          <p:cNvSpPr>
            <a:spLocks noGrp="1"/>
          </p:cNvSpPr>
          <p:nvPr>
            <p:ph sz="quarter" idx="1"/>
          </p:nvPr>
        </p:nvSpPr>
        <p:spPr>
          <a:xfrm>
            <a:off x="609600" y="1589088"/>
            <a:ext cx="3886200" cy="45720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z="800" smtClean="0">
                <a:latin typeface="Lucida Console" pitchFamily="49" charset="0"/>
              </a:rPr>
              <a:t>var xml:XML = &lt;people&gt;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800" smtClean="0">
                <a:latin typeface="Lucida Console" pitchFamily="49" charset="0"/>
              </a:rPr>
              <a:t>		&lt;student age="23"&gt;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800" smtClean="0">
                <a:latin typeface="Lucida Console" pitchFamily="49" charset="0"/>
              </a:rPr>
              <a:t>			&lt;name&gt;Ivan&lt;/name&gt;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800" smtClean="0">
                <a:latin typeface="Lucida Console" pitchFamily="49" charset="0"/>
              </a:rPr>
              <a:t>			&lt;group&gt;2&lt;/group&gt;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800" smtClean="0">
                <a:latin typeface="Lucida Console" pitchFamily="49" charset="0"/>
              </a:rPr>
              <a:t>		&lt;/student&gt;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800" smtClean="0">
                <a:latin typeface="Lucida Console" pitchFamily="49" charset="0"/>
              </a:rPr>
              <a:t>		&lt;student age="19"&gt;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800" smtClean="0">
                <a:latin typeface="Lucida Console" pitchFamily="49" charset="0"/>
              </a:rPr>
              <a:t>			&lt;name&gt;Petyr&lt;/name&gt;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800" smtClean="0">
                <a:latin typeface="Lucida Console" pitchFamily="49" charset="0"/>
              </a:rPr>
              <a:t>			&lt;group&gt;2&lt;/group&gt;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800" smtClean="0">
                <a:latin typeface="Lucida Console" pitchFamily="49" charset="0"/>
              </a:rPr>
              <a:t>		&lt;/student&gt;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800" smtClean="0">
                <a:latin typeface="Lucida Console" pitchFamily="49" charset="0"/>
              </a:rPr>
              <a:t>		&lt;student age="20"&gt;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800" smtClean="0">
                <a:latin typeface="Lucida Console" pitchFamily="49" charset="0"/>
              </a:rPr>
              <a:t>			&lt;name&gt;Stefan&lt;/name&gt;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800" smtClean="0">
                <a:latin typeface="Lucida Console" pitchFamily="49" charset="0"/>
              </a:rPr>
              <a:t>			&lt;group&gt;2&lt;/group&gt;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800" smtClean="0">
                <a:latin typeface="Lucida Console" pitchFamily="49" charset="0"/>
              </a:rPr>
              <a:t>		&lt;/student&gt;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800" smtClean="0">
                <a:latin typeface="Lucida Console" pitchFamily="49" charset="0"/>
              </a:rPr>
              <a:t>		&lt;teacher age="27"&gt;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800" smtClean="0">
                <a:latin typeface="Lucida Console" pitchFamily="49" charset="0"/>
              </a:rPr>
              <a:t>			&lt;name&gt;Ivan&lt;/name&gt;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800" smtClean="0">
                <a:latin typeface="Lucida Console" pitchFamily="49" charset="0"/>
              </a:rPr>
              <a:t>			&lt;group&gt;2&lt;/group&gt;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800" smtClean="0">
                <a:latin typeface="Lucida Console" pitchFamily="49" charset="0"/>
              </a:rPr>
              <a:t>			&lt;group&gt;3&lt;/group&gt;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800" smtClean="0">
                <a:latin typeface="Lucida Console" pitchFamily="49" charset="0"/>
              </a:rPr>
              <a:t>			&lt;group&gt;4&lt;/group&gt;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800" smtClean="0">
                <a:latin typeface="Lucida Console" pitchFamily="49" charset="0"/>
              </a:rPr>
              <a:t>		&lt;/teacher&gt;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800" smtClean="0">
                <a:latin typeface="Lucida Console" pitchFamily="49" charset="0"/>
              </a:rPr>
              <a:t>	   &lt;/people&gt;;</a:t>
            </a:r>
            <a:endParaRPr lang="bg-BG" sz="800" smtClean="0">
              <a:solidFill>
                <a:srgbClr val="FFFFFF"/>
              </a:solidFill>
              <a:latin typeface="Lucida Console" pitchFamily="49" charset="0"/>
            </a:endParaRPr>
          </a:p>
        </p:txBody>
      </p:sp>
      <p:sp>
        <p:nvSpPr>
          <p:cNvPr id="22532" name="Content Placeholder 4"/>
          <p:cNvSpPr>
            <a:spLocks noGrp="1"/>
          </p:cNvSpPr>
          <p:nvPr>
            <p:ph sz="quarter" idx="2"/>
          </p:nvPr>
        </p:nvSpPr>
        <p:spPr>
          <a:xfrm>
            <a:off x="4845050" y="1589088"/>
            <a:ext cx="3886200" cy="45720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z="900" b="1" smtClean="0">
                <a:latin typeface="Lucida Console" pitchFamily="49" charset="0"/>
              </a:rPr>
              <a:t>trace(xml.student[0].name);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900" b="1" smtClean="0">
                <a:latin typeface="Lucida Console" pitchFamily="49" charset="0"/>
              </a:rPr>
              <a:t>trace(xml.student[0].@age);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900" b="1" smtClean="0">
                <a:latin typeface="Lucida Console" pitchFamily="49" charset="0"/>
              </a:rPr>
              <a:t>trace(xml.student.length());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900" b="1" smtClean="0">
                <a:latin typeface="Lucida Console" pitchFamily="49" charset="0"/>
              </a:rPr>
              <a:t>trace(xml.student.(@age&lt;22).length());</a:t>
            </a:r>
            <a:endParaRPr lang="bg-BG" sz="900" smtClean="0">
              <a:latin typeface="Lucida Console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Execution</a:t>
            </a:r>
            <a:endParaRPr lang="bg-BG" smtClean="0"/>
          </a:p>
        </p:txBody>
      </p:sp>
      <p:sp>
        <p:nvSpPr>
          <p:cNvPr id="2355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Applications</a:t>
            </a:r>
            <a:endParaRPr lang="bg-BG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endParaRPr lang="bg-BG" smtClean="0"/>
          </a:p>
        </p:txBody>
      </p:sp>
      <p:sp>
        <p:nvSpPr>
          <p:cNvPr id="24579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Console application</a:t>
            </a:r>
            <a:endParaRPr lang="bg-BG" smtClean="0"/>
          </a:p>
        </p:txBody>
      </p:sp>
      <p:sp>
        <p:nvSpPr>
          <p:cNvPr id="24580" name="TextBox 7"/>
          <p:cNvSpPr txBox="1">
            <a:spLocks noChangeArrowheads="1"/>
          </p:cNvSpPr>
          <p:nvPr/>
        </p:nvSpPr>
        <p:spPr bwMode="auto">
          <a:xfrm>
            <a:off x="1857375" y="2000250"/>
            <a:ext cx="6643688" cy="369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Tw Cen MT" pitchFamily="34" charset="0"/>
              </a:rPr>
              <a:t>Program logic</a:t>
            </a:r>
            <a:endParaRPr lang="bg-BG">
              <a:latin typeface="Calibri" pitchFamily="34" charset="0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1857375" y="2857500"/>
            <a:ext cx="6643688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582" name="TextBox 10"/>
          <p:cNvSpPr txBox="1">
            <a:spLocks noChangeArrowheads="1"/>
          </p:cNvSpPr>
          <p:nvPr/>
        </p:nvSpPr>
        <p:spPr bwMode="auto">
          <a:xfrm>
            <a:off x="1857375" y="2500313"/>
            <a:ext cx="17859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i="1">
                <a:latin typeface="Tw Cen MT" pitchFamily="34" charset="0"/>
              </a:rPr>
              <a:t>time</a:t>
            </a:r>
            <a:endParaRPr lang="bg-BG" i="1">
              <a:latin typeface="Calibri" pitchFamily="34" charset="0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rot="5400000">
            <a:off x="3213894" y="1570831"/>
            <a:ext cx="857250" cy="1588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5400000">
            <a:off x="3786982" y="1570831"/>
            <a:ext cx="857250" cy="1587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5400000">
            <a:off x="4356894" y="1570831"/>
            <a:ext cx="857250" cy="1588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586" name="TextBox 13"/>
          <p:cNvSpPr txBox="1">
            <a:spLocks noChangeArrowheads="1"/>
          </p:cNvSpPr>
          <p:nvPr/>
        </p:nvSpPr>
        <p:spPr bwMode="auto">
          <a:xfrm>
            <a:off x="3143250" y="785813"/>
            <a:ext cx="23574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Synchronous Input</a:t>
            </a:r>
            <a:endParaRPr lang="bg-BG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Messages sent from Objects to Objects</a:t>
            </a:r>
            <a:endParaRPr lang="bg-BG" smtClean="0"/>
          </a:p>
        </p:txBody>
      </p:sp>
      <p:sp>
        <p:nvSpPr>
          <p:cNvPr id="25603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Events</a:t>
            </a:r>
            <a:endParaRPr lang="bg-BG" smtClean="0"/>
          </a:p>
        </p:txBody>
      </p:sp>
      <p:sp>
        <p:nvSpPr>
          <p:cNvPr id="7" name="Oval 6"/>
          <p:cNvSpPr/>
          <p:nvPr/>
        </p:nvSpPr>
        <p:spPr>
          <a:xfrm>
            <a:off x="2071688" y="931863"/>
            <a:ext cx="1143000" cy="10001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/>
              <a:t>User Event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/>
              <a:t>(Button Click)</a:t>
            </a:r>
            <a:endParaRPr lang="bg-BG" sz="1200" dirty="0"/>
          </a:p>
        </p:txBody>
      </p:sp>
      <p:sp>
        <p:nvSpPr>
          <p:cNvPr id="25605" name="TextBox 11"/>
          <p:cNvSpPr txBox="1">
            <a:spLocks noChangeArrowheads="1"/>
          </p:cNvSpPr>
          <p:nvPr/>
        </p:nvSpPr>
        <p:spPr bwMode="auto">
          <a:xfrm>
            <a:off x="4429125" y="639763"/>
            <a:ext cx="107156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Tw Cen MT" pitchFamily="34" charset="0"/>
              </a:rPr>
              <a:t>Event Queue</a:t>
            </a:r>
            <a:endParaRPr lang="bg-BG">
              <a:latin typeface="Calibri" pitchFamily="34" charset="0"/>
            </a:endParaRPr>
          </a:p>
        </p:txBody>
      </p:sp>
      <p:cxnSp>
        <p:nvCxnSpPr>
          <p:cNvPr id="14" name="Straight Arrow Connector 13"/>
          <p:cNvCxnSpPr>
            <a:stCxn id="7" idx="6"/>
          </p:cNvCxnSpPr>
          <p:nvPr/>
        </p:nvCxnSpPr>
        <p:spPr>
          <a:xfrm>
            <a:off x="3214688" y="1431925"/>
            <a:ext cx="1285875" cy="28575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607" name="Group 43"/>
          <p:cNvGrpSpPr>
            <a:grpSpLocks/>
          </p:cNvGrpSpPr>
          <p:nvPr/>
        </p:nvGrpSpPr>
        <p:grpSpPr bwMode="auto">
          <a:xfrm>
            <a:off x="4500563" y="1574800"/>
            <a:ext cx="714375" cy="2000250"/>
            <a:chOff x="4500562" y="1357298"/>
            <a:chExt cx="714380" cy="2000264"/>
          </a:xfrm>
        </p:grpSpPr>
        <p:sp>
          <p:nvSpPr>
            <p:cNvPr id="9" name="Rectangle 8"/>
            <p:cNvSpPr/>
            <p:nvPr/>
          </p:nvSpPr>
          <p:spPr>
            <a:xfrm>
              <a:off x="4500562" y="1357298"/>
              <a:ext cx="714380" cy="20002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4500562" y="3071810"/>
              <a:ext cx="714380" cy="28575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4500562" y="2786058"/>
              <a:ext cx="714380" cy="28575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4500562" y="2500306"/>
              <a:ext cx="714380" cy="28575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4500562" y="2214554"/>
              <a:ext cx="714380" cy="28575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4500562" y="1928802"/>
              <a:ext cx="714380" cy="28575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4500562" y="1643050"/>
              <a:ext cx="714380" cy="28575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4500562" y="1357298"/>
              <a:ext cx="714380" cy="28575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/>
            </a:p>
          </p:txBody>
        </p:sp>
      </p:grpSp>
      <p:sp>
        <p:nvSpPr>
          <p:cNvPr id="25608" name="TextBox 25"/>
          <p:cNvSpPr txBox="1">
            <a:spLocks noChangeArrowheads="1"/>
          </p:cNvSpPr>
          <p:nvPr/>
        </p:nvSpPr>
        <p:spPr bwMode="auto">
          <a:xfrm rot="770686">
            <a:off x="3321050" y="1336675"/>
            <a:ext cx="1625600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latin typeface="Tw Cen MT" pitchFamily="34" charset="0"/>
              </a:rPr>
              <a:t>Dispatch event</a:t>
            </a:r>
            <a:endParaRPr lang="bg-BG" sz="1200">
              <a:latin typeface="Calibri" pitchFamily="34" charset="0"/>
            </a:endParaRPr>
          </a:p>
        </p:txBody>
      </p:sp>
      <p:sp>
        <p:nvSpPr>
          <p:cNvPr id="27" name="Oval 26"/>
          <p:cNvSpPr/>
          <p:nvPr/>
        </p:nvSpPr>
        <p:spPr>
          <a:xfrm>
            <a:off x="2071688" y="2146300"/>
            <a:ext cx="1143000" cy="10001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/>
              <a:t>Internal Event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/>
              <a:t>(Timer)</a:t>
            </a:r>
            <a:endParaRPr lang="bg-BG" sz="1200" dirty="0"/>
          </a:p>
        </p:txBody>
      </p:sp>
      <p:sp>
        <p:nvSpPr>
          <p:cNvPr id="28" name="Oval 27"/>
          <p:cNvSpPr/>
          <p:nvPr/>
        </p:nvSpPr>
        <p:spPr>
          <a:xfrm>
            <a:off x="2357438" y="3357563"/>
            <a:ext cx="1143000" cy="10001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bg-BG" sz="1200" dirty="0"/>
          </a:p>
        </p:txBody>
      </p:sp>
      <p:cxnSp>
        <p:nvCxnSpPr>
          <p:cNvPr id="30" name="Straight Arrow Connector 29"/>
          <p:cNvCxnSpPr>
            <a:stCxn id="27" idx="6"/>
          </p:cNvCxnSpPr>
          <p:nvPr/>
        </p:nvCxnSpPr>
        <p:spPr>
          <a:xfrm flipV="1">
            <a:off x="3214688" y="2003425"/>
            <a:ext cx="1285875" cy="64293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28" idx="7"/>
            <a:endCxn id="20" idx="1"/>
          </p:cNvCxnSpPr>
          <p:nvPr/>
        </p:nvCxnSpPr>
        <p:spPr>
          <a:xfrm rot="5400000" flipH="1" flipV="1">
            <a:off x="3309938" y="2312987"/>
            <a:ext cx="1214438" cy="116681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Oval 32"/>
          <p:cNvSpPr/>
          <p:nvPr/>
        </p:nvSpPr>
        <p:spPr>
          <a:xfrm>
            <a:off x="6572250" y="360363"/>
            <a:ext cx="1214438" cy="1143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/>
              <a:t>Registered Listener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/>
              <a:t>(Window)</a:t>
            </a:r>
            <a:endParaRPr lang="bg-BG" sz="1200" dirty="0"/>
          </a:p>
        </p:txBody>
      </p:sp>
      <p:cxnSp>
        <p:nvCxnSpPr>
          <p:cNvPr id="35" name="Straight Arrow Connector 34"/>
          <p:cNvCxnSpPr>
            <a:stCxn id="22" idx="3"/>
            <a:endCxn id="33" idx="2"/>
          </p:cNvCxnSpPr>
          <p:nvPr/>
        </p:nvCxnSpPr>
        <p:spPr>
          <a:xfrm flipV="1">
            <a:off x="5214938" y="931863"/>
            <a:ext cx="1357312" cy="785812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615" name="TextBox 35"/>
          <p:cNvSpPr txBox="1">
            <a:spLocks noChangeArrowheads="1"/>
          </p:cNvSpPr>
          <p:nvPr/>
        </p:nvSpPr>
        <p:spPr bwMode="auto">
          <a:xfrm rot="-1806853">
            <a:off x="5187950" y="968375"/>
            <a:ext cx="13747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latin typeface="Tw Cen MT" pitchFamily="34" charset="0"/>
              </a:rPr>
              <a:t>Handle event</a:t>
            </a:r>
            <a:endParaRPr lang="bg-BG" sz="1200">
              <a:latin typeface="Calibri" pitchFamily="34" charset="0"/>
            </a:endParaRPr>
          </a:p>
        </p:txBody>
      </p:sp>
      <p:sp>
        <p:nvSpPr>
          <p:cNvPr id="38" name="Oval 37"/>
          <p:cNvSpPr/>
          <p:nvPr/>
        </p:nvSpPr>
        <p:spPr>
          <a:xfrm>
            <a:off x="6858000" y="1857375"/>
            <a:ext cx="1143000" cy="10001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bg-BG" sz="1200" dirty="0"/>
          </a:p>
        </p:txBody>
      </p:sp>
      <p:sp>
        <p:nvSpPr>
          <p:cNvPr id="39" name="Oval 38"/>
          <p:cNvSpPr/>
          <p:nvPr/>
        </p:nvSpPr>
        <p:spPr>
          <a:xfrm>
            <a:off x="6072188" y="3214688"/>
            <a:ext cx="1143000" cy="10001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bg-BG" sz="1200" dirty="0"/>
          </a:p>
        </p:txBody>
      </p:sp>
      <p:cxnSp>
        <p:nvCxnSpPr>
          <p:cNvPr id="41" name="Straight Arrow Connector 40"/>
          <p:cNvCxnSpPr>
            <a:stCxn id="22" idx="3"/>
            <a:endCxn id="38" idx="2"/>
          </p:cNvCxnSpPr>
          <p:nvPr/>
        </p:nvCxnSpPr>
        <p:spPr>
          <a:xfrm>
            <a:off x="5214938" y="1717675"/>
            <a:ext cx="1643062" cy="639763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>
            <a:stCxn id="20" idx="3"/>
            <a:endCxn id="39" idx="1"/>
          </p:cNvCxnSpPr>
          <p:nvPr/>
        </p:nvCxnSpPr>
        <p:spPr>
          <a:xfrm>
            <a:off x="5214938" y="2289175"/>
            <a:ext cx="1023937" cy="1071563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Messages sent from objects to objects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Call a method?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events?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714480" y="285728"/>
            <a:ext cx="22860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UI, somewhere in the code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357950" y="357166"/>
            <a:ext cx="22860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Logic, somewhere in the code</a:t>
            </a: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rot="5400000">
            <a:off x="3286116" y="2357430"/>
            <a:ext cx="3857652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285984" y="2071678"/>
            <a:ext cx="1143008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Click me</a:t>
            </a:r>
            <a:endParaRPr lang="en-US" dirty="0"/>
          </a:p>
        </p:txBody>
      </p:sp>
      <p:sp>
        <p:nvSpPr>
          <p:cNvPr id="10" name="Down Arrow 9"/>
          <p:cNvSpPr/>
          <p:nvPr/>
        </p:nvSpPr>
        <p:spPr>
          <a:xfrm>
            <a:off x="6858016" y="1785926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3643306" y="2214554"/>
            <a:ext cx="3000396" cy="158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714744" y="1928802"/>
            <a:ext cx="214314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Notify of an event</a:t>
            </a:r>
            <a:endParaRPr lang="en-US" sz="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A pattern for loose coupling of classes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Event frameworks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357950" y="357166"/>
            <a:ext cx="22860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Logic, somewhere in the code</a:t>
            </a:r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 rot="5400000">
            <a:off x="1714480" y="2357430"/>
            <a:ext cx="3857652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643042" y="2071678"/>
            <a:ext cx="1143008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Click me</a:t>
            </a:r>
            <a:endParaRPr lang="en-US" dirty="0"/>
          </a:p>
        </p:txBody>
      </p:sp>
      <p:sp>
        <p:nvSpPr>
          <p:cNvPr id="8" name="Down Arrow 7"/>
          <p:cNvSpPr/>
          <p:nvPr/>
        </p:nvSpPr>
        <p:spPr>
          <a:xfrm>
            <a:off x="6858016" y="1785926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2857488" y="2285992"/>
            <a:ext cx="1571636" cy="158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928926" y="1928802"/>
            <a:ext cx="157163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Broadcast notifications</a:t>
            </a:r>
            <a:endParaRPr lang="en-US" sz="900" dirty="0"/>
          </a:p>
        </p:txBody>
      </p:sp>
      <p:sp>
        <p:nvSpPr>
          <p:cNvPr id="11" name="TextBox 10"/>
          <p:cNvSpPr txBox="1"/>
          <p:nvPr/>
        </p:nvSpPr>
        <p:spPr>
          <a:xfrm>
            <a:off x="1571604" y="357166"/>
            <a:ext cx="22860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UI, somewhere in the code</a:t>
            </a:r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 rot="5400000">
            <a:off x="4286248" y="2357430"/>
            <a:ext cx="3857652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786182" y="357166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Event system</a:t>
            </a:r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4500562" y="2000240"/>
            <a:ext cx="571504" cy="57150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Arrow Connector 15"/>
          <p:cNvCxnSpPr/>
          <p:nvPr/>
        </p:nvCxnSpPr>
        <p:spPr>
          <a:xfrm rot="10800000" flipV="1">
            <a:off x="5143505" y="1984664"/>
            <a:ext cx="1662541" cy="22989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5214942" y="1714488"/>
            <a:ext cx="17859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Register to receive notifications</a:t>
            </a:r>
            <a:endParaRPr lang="en-US" sz="900" dirty="0"/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5214942" y="2285992"/>
            <a:ext cx="1500198" cy="285752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5143504" y="2626664"/>
            <a:ext cx="17859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Notify listeners</a:t>
            </a:r>
            <a:endParaRPr lang="en-US" sz="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Language Basics</a:t>
            </a:r>
            <a:endParaRPr lang="bg-BG" smtClean="0"/>
          </a:p>
        </p:txBody>
      </p:sp>
      <p:sp>
        <p:nvSpPr>
          <p:cNvPr id="10243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Action Script 3.0</a:t>
            </a:r>
            <a:endParaRPr lang="bg-BG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Spaghetti code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separate?</a:t>
            </a:r>
            <a:endParaRPr lang="en-US" dirty="0"/>
          </a:p>
        </p:txBody>
      </p:sp>
      <p:pic>
        <p:nvPicPr>
          <p:cNvPr id="39938" name="Picture 2" descr="http://www.bfeedme.com/wp-content/uploads/2009/04/spaghett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0391" y="4429132"/>
            <a:ext cx="1524011" cy="1143008"/>
          </a:xfrm>
          <a:prstGeom prst="rect">
            <a:avLst/>
          </a:prstGeom>
          <a:noFill/>
        </p:spPr>
      </p:pic>
      <p:pic>
        <p:nvPicPr>
          <p:cNvPr id="39940" name="Picture 4" descr="http://www.joe-ks.com/archives_oct2004/WhichOn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52110" y="500042"/>
            <a:ext cx="7349046" cy="3714776"/>
          </a:xfrm>
          <a:prstGeom prst="rect">
            <a:avLst/>
          </a:prstGeom>
          <a:noFill/>
        </p:spPr>
      </p:pic>
      <p:pic>
        <p:nvPicPr>
          <p:cNvPr id="39942" name="Picture 6" descr="http://www.actionscript.org/resources/content_images/634/complex-balloon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33071" y="4572008"/>
            <a:ext cx="2510929" cy="22859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MVC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3357554" y="2786058"/>
            <a:ext cx="1500198" cy="12144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Model</a:t>
            </a: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4714876" y="928670"/>
            <a:ext cx="1500198" cy="12144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View</a:t>
            </a:r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2000232" y="928670"/>
            <a:ext cx="1571636" cy="12144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Controller 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 rot="5400000">
            <a:off x="4500562" y="2214554"/>
            <a:ext cx="642942" cy="50006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rot="16200000" flipH="1">
            <a:off x="3107521" y="2250273"/>
            <a:ext cx="642942" cy="42862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3643306" y="1500174"/>
            <a:ext cx="1000132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1785918" y="6072206"/>
            <a:ext cx="1000132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rot="5400000" flipH="1" flipV="1">
            <a:off x="4714876" y="2357430"/>
            <a:ext cx="642942" cy="500066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rot="10800000">
            <a:off x="3643306" y="1785926"/>
            <a:ext cx="928694" cy="1588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1785918" y="6500834"/>
            <a:ext cx="1000132" cy="1588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785918" y="5786454"/>
            <a:ext cx="100013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Dependency</a:t>
            </a:r>
            <a:endParaRPr lang="en-US" sz="1050" dirty="0"/>
          </a:p>
        </p:txBody>
      </p:sp>
      <p:sp>
        <p:nvSpPr>
          <p:cNvPr id="26" name="TextBox 25"/>
          <p:cNvSpPr txBox="1"/>
          <p:nvPr/>
        </p:nvSpPr>
        <p:spPr>
          <a:xfrm>
            <a:off x="1785918" y="6246918"/>
            <a:ext cx="100013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Notifications</a:t>
            </a:r>
            <a:endParaRPr lang="en-US" sz="1050" dirty="0"/>
          </a:p>
        </p:txBody>
      </p:sp>
      <p:pic>
        <p:nvPicPr>
          <p:cNvPr id="1026" name="Picture 2" descr="http://t0.gstatic.com/images?q=tbn:ANd9GcQcynVUdvM1vQ_LbDdupc0J2c3QSb6r9BSg8Ma6BmfJktb3EiZOk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8992" y="4214818"/>
            <a:ext cx="1302489" cy="1343745"/>
          </a:xfrm>
          <a:prstGeom prst="rect">
            <a:avLst/>
          </a:prstGeom>
          <a:noFill/>
        </p:spPr>
      </p:pic>
      <p:pic>
        <p:nvPicPr>
          <p:cNvPr id="1028" name="Picture 4" descr="http://technology.amis.nl/blog/wp-content/images/data_miner_collage_10gr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7950" y="714356"/>
            <a:ext cx="2143108" cy="1839331"/>
          </a:xfrm>
          <a:prstGeom prst="rect">
            <a:avLst/>
          </a:prstGeom>
          <a:noFill/>
        </p:spPr>
      </p:pic>
      <p:pic>
        <p:nvPicPr>
          <p:cNvPr id="1030" name="Picture 6" descr="http://www.recover-lost-data.co.uk/data/data-recover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44" y="714356"/>
            <a:ext cx="1768091" cy="1785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Message Pump</a:t>
            </a:r>
            <a:endParaRPr lang="bg-BG" smtClean="0"/>
          </a:p>
        </p:txBody>
      </p:sp>
      <p:sp>
        <p:nvSpPr>
          <p:cNvPr id="26627" name="Text Placeholder 38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endParaRPr lang="bg-BG" smtClean="0"/>
          </a:p>
        </p:txBody>
      </p:sp>
      <p:sp>
        <p:nvSpPr>
          <p:cNvPr id="40" name="Curved Left Arrow 39"/>
          <p:cNvSpPr/>
          <p:nvPr/>
        </p:nvSpPr>
        <p:spPr>
          <a:xfrm>
            <a:off x="5000625" y="1655763"/>
            <a:ext cx="1928813" cy="2025650"/>
          </a:xfrm>
          <a:prstGeom prst="curvedLeftArrow">
            <a:avLst>
              <a:gd name="adj1" fmla="val 6785"/>
              <a:gd name="adj2" fmla="val 50000"/>
              <a:gd name="adj3" fmla="val 25000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bg-BG">
              <a:solidFill>
                <a:schemeClr val="tx1"/>
              </a:solidFill>
            </a:endParaRPr>
          </a:p>
        </p:txBody>
      </p:sp>
      <p:sp>
        <p:nvSpPr>
          <p:cNvPr id="41" name="Curved Left Arrow 40"/>
          <p:cNvSpPr/>
          <p:nvPr/>
        </p:nvSpPr>
        <p:spPr>
          <a:xfrm rot="10800000">
            <a:off x="2000250" y="1227138"/>
            <a:ext cx="1928813" cy="2214562"/>
          </a:xfrm>
          <a:prstGeom prst="curvedLeftArrow">
            <a:avLst>
              <a:gd name="adj1" fmla="val 29009"/>
              <a:gd name="adj2" fmla="val 50000"/>
              <a:gd name="adj3" fmla="val 25000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bg-BG">
              <a:solidFill>
                <a:schemeClr val="tx1"/>
              </a:solidFill>
            </a:endParaRPr>
          </a:p>
        </p:txBody>
      </p:sp>
      <p:sp>
        <p:nvSpPr>
          <p:cNvPr id="42" name="Oval 41"/>
          <p:cNvSpPr/>
          <p:nvPr/>
        </p:nvSpPr>
        <p:spPr>
          <a:xfrm>
            <a:off x="3929063" y="1155700"/>
            <a:ext cx="1071562" cy="1143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bg-BG"/>
          </a:p>
        </p:txBody>
      </p:sp>
      <p:sp>
        <p:nvSpPr>
          <p:cNvPr id="26631" name="TextBox 42"/>
          <p:cNvSpPr txBox="1">
            <a:spLocks noChangeArrowheads="1"/>
          </p:cNvSpPr>
          <p:nvPr/>
        </p:nvSpPr>
        <p:spPr bwMode="auto">
          <a:xfrm>
            <a:off x="3714750" y="2357438"/>
            <a:ext cx="19288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Tw Cen MT" pitchFamily="34" charset="0"/>
              </a:rPr>
              <a:t>Message Pump</a:t>
            </a:r>
            <a:endParaRPr lang="bg-BG">
              <a:latin typeface="Calibri" pitchFamily="34" charset="0"/>
            </a:endParaRPr>
          </a:p>
        </p:txBody>
      </p:sp>
      <p:sp>
        <p:nvSpPr>
          <p:cNvPr id="26632" name="TextBox 43"/>
          <p:cNvSpPr txBox="1">
            <a:spLocks noChangeArrowheads="1"/>
          </p:cNvSpPr>
          <p:nvPr/>
        </p:nvSpPr>
        <p:spPr bwMode="auto">
          <a:xfrm>
            <a:off x="3643313" y="3643313"/>
            <a:ext cx="17859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Tw Cen MT" pitchFamily="34" charset="0"/>
              </a:rPr>
              <a:t>Program Logic</a:t>
            </a:r>
            <a:endParaRPr lang="bg-BG">
              <a:latin typeface="Calibri" pitchFamily="34" charset="0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3963988" y="2811463"/>
            <a:ext cx="1000125" cy="714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bg-BG"/>
          </a:p>
        </p:txBody>
      </p:sp>
      <p:sp>
        <p:nvSpPr>
          <p:cNvPr id="10" name="Right Arrow 9"/>
          <p:cNvSpPr/>
          <p:nvPr/>
        </p:nvSpPr>
        <p:spPr>
          <a:xfrm rot="8527459">
            <a:off x="4849813" y="854075"/>
            <a:ext cx="857250" cy="500063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bg-BG"/>
          </a:p>
        </p:txBody>
      </p:sp>
      <p:sp>
        <p:nvSpPr>
          <p:cNvPr id="26635" name="TextBox 42"/>
          <p:cNvSpPr txBox="1">
            <a:spLocks noChangeArrowheads="1"/>
          </p:cNvSpPr>
          <p:nvPr/>
        </p:nvSpPr>
        <p:spPr bwMode="auto">
          <a:xfrm>
            <a:off x="5429250" y="428625"/>
            <a:ext cx="19288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Tw Cen MT" pitchFamily="34" charset="0"/>
              </a:rPr>
              <a:t>External Events</a:t>
            </a:r>
            <a:endParaRPr lang="bg-BG">
              <a:latin typeface="Calibri" pitchFamily="34" charset="0"/>
            </a:endParaRPr>
          </a:p>
        </p:txBody>
      </p:sp>
      <p:sp>
        <p:nvSpPr>
          <p:cNvPr id="26636" name="TextBox 42"/>
          <p:cNvSpPr txBox="1">
            <a:spLocks noChangeArrowheads="1"/>
          </p:cNvSpPr>
          <p:nvPr/>
        </p:nvSpPr>
        <p:spPr bwMode="auto">
          <a:xfrm rot="-1355728">
            <a:off x="1643063" y="1203325"/>
            <a:ext cx="19288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Tw Cen MT" pitchFamily="34" charset="0"/>
              </a:rPr>
              <a:t>Internal Events</a:t>
            </a:r>
            <a:endParaRPr lang="bg-BG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Frames Per Second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Execution Time Limit</a:t>
            </a:r>
            <a:endParaRPr lang="bg-BG" dirty="0"/>
          </a:p>
        </p:txBody>
      </p:sp>
      <p:sp>
        <p:nvSpPr>
          <p:cNvPr id="27651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Flex Applications Execution Model</a:t>
            </a:r>
            <a:endParaRPr lang="bg-BG" dirty="0" smtClean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1857375" y="571500"/>
            <a:ext cx="6643688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653" name="TextBox 10"/>
          <p:cNvSpPr txBox="1">
            <a:spLocks noChangeArrowheads="1"/>
          </p:cNvSpPr>
          <p:nvPr/>
        </p:nvSpPr>
        <p:spPr bwMode="auto">
          <a:xfrm>
            <a:off x="1857375" y="214313"/>
            <a:ext cx="17859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i="1">
                <a:latin typeface="Tw Cen MT" pitchFamily="34" charset="0"/>
              </a:rPr>
              <a:t>time</a:t>
            </a:r>
            <a:endParaRPr lang="bg-BG" i="1">
              <a:latin typeface="Calibri" pitchFamily="34" charset="0"/>
            </a:endParaRPr>
          </a:p>
        </p:txBody>
      </p:sp>
      <p:sp>
        <p:nvSpPr>
          <p:cNvPr id="27654" name="TextBox 30"/>
          <p:cNvSpPr txBox="1">
            <a:spLocks noChangeArrowheads="1"/>
          </p:cNvSpPr>
          <p:nvPr/>
        </p:nvSpPr>
        <p:spPr bwMode="auto">
          <a:xfrm>
            <a:off x="1785938" y="500063"/>
            <a:ext cx="9286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i="1">
                <a:latin typeface="Tw Cen MT" pitchFamily="34" charset="0"/>
              </a:rPr>
              <a:t>fames</a:t>
            </a:r>
            <a:endParaRPr lang="bg-BG" i="1">
              <a:latin typeface="Calibri" pitchFamily="34" charset="0"/>
            </a:endParaRPr>
          </a:p>
        </p:txBody>
      </p:sp>
      <p:grpSp>
        <p:nvGrpSpPr>
          <p:cNvPr id="27655" name="Group 47"/>
          <p:cNvGrpSpPr>
            <a:grpSpLocks/>
          </p:cNvGrpSpPr>
          <p:nvPr/>
        </p:nvGrpSpPr>
        <p:grpSpPr bwMode="auto">
          <a:xfrm>
            <a:off x="1785938" y="1071563"/>
            <a:ext cx="642937" cy="571500"/>
            <a:chOff x="4374260" y="1437880"/>
            <a:chExt cx="642942" cy="571504"/>
          </a:xfrm>
        </p:grpSpPr>
        <p:sp>
          <p:nvSpPr>
            <p:cNvPr id="47" name="Rectangle 46"/>
            <p:cNvSpPr/>
            <p:nvPr/>
          </p:nvSpPr>
          <p:spPr>
            <a:xfrm>
              <a:off x="4374260" y="1437880"/>
              <a:ext cx="642942" cy="57150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bg-BG"/>
            </a:p>
          </p:txBody>
        </p:sp>
        <p:grpSp>
          <p:nvGrpSpPr>
            <p:cNvPr id="27716" name="Group 45"/>
            <p:cNvGrpSpPr>
              <a:grpSpLocks/>
            </p:cNvGrpSpPr>
            <p:nvPr/>
          </p:nvGrpSpPr>
          <p:grpSpPr bwMode="auto">
            <a:xfrm>
              <a:off x="4500562" y="1500174"/>
              <a:ext cx="384622" cy="456060"/>
              <a:chOff x="3544436" y="1758494"/>
              <a:chExt cx="598936" cy="384622"/>
            </a:xfrm>
          </p:grpSpPr>
          <p:sp>
            <p:nvSpPr>
              <p:cNvPr id="44" name="Curved Left Arrow 43"/>
              <p:cNvSpPr/>
              <p:nvPr/>
            </p:nvSpPr>
            <p:spPr>
              <a:xfrm>
                <a:off x="3859479" y="1786288"/>
                <a:ext cx="284291" cy="357470"/>
              </a:xfrm>
              <a:prstGeom prst="curvedLeftArrow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bg-BG">
                  <a:solidFill>
                    <a:schemeClr val="tx1"/>
                  </a:solidFill>
                </a:endParaRPr>
              </a:p>
            </p:txBody>
          </p:sp>
          <p:sp>
            <p:nvSpPr>
              <p:cNvPr id="45" name="Curved Left Arrow 44"/>
              <p:cNvSpPr/>
              <p:nvPr/>
            </p:nvSpPr>
            <p:spPr>
              <a:xfrm rot="10800000">
                <a:off x="3545524" y="1758172"/>
                <a:ext cx="284289" cy="357471"/>
              </a:xfrm>
              <a:prstGeom prst="curvedLeftArrow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bg-BG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27656" name="Group 48"/>
          <p:cNvGrpSpPr>
            <a:grpSpLocks/>
          </p:cNvGrpSpPr>
          <p:nvPr/>
        </p:nvGrpSpPr>
        <p:grpSpPr bwMode="auto">
          <a:xfrm>
            <a:off x="2428875" y="1071563"/>
            <a:ext cx="642938" cy="571500"/>
            <a:chOff x="4374260" y="1437880"/>
            <a:chExt cx="642942" cy="571504"/>
          </a:xfrm>
        </p:grpSpPr>
        <p:sp>
          <p:nvSpPr>
            <p:cNvPr id="50" name="Rectangle 49"/>
            <p:cNvSpPr/>
            <p:nvPr/>
          </p:nvSpPr>
          <p:spPr>
            <a:xfrm>
              <a:off x="4374260" y="1437880"/>
              <a:ext cx="642942" cy="57150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bg-BG"/>
            </a:p>
          </p:txBody>
        </p:sp>
        <p:grpSp>
          <p:nvGrpSpPr>
            <p:cNvPr id="27712" name="Group 45"/>
            <p:cNvGrpSpPr>
              <a:grpSpLocks/>
            </p:cNvGrpSpPr>
            <p:nvPr/>
          </p:nvGrpSpPr>
          <p:grpSpPr bwMode="auto">
            <a:xfrm>
              <a:off x="4500562" y="1500174"/>
              <a:ext cx="384622" cy="456060"/>
              <a:chOff x="3544436" y="1758494"/>
              <a:chExt cx="598936" cy="384622"/>
            </a:xfrm>
          </p:grpSpPr>
          <p:sp>
            <p:nvSpPr>
              <p:cNvPr id="52" name="Curved Left Arrow 51"/>
              <p:cNvSpPr/>
              <p:nvPr/>
            </p:nvSpPr>
            <p:spPr>
              <a:xfrm>
                <a:off x="3859479" y="1786288"/>
                <a:ext cx="284288" cy="357470"/>
              </a:xfrm>
              <a:prstGeom prst="curvedLeftArrow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bg-BG">
                  <a:solidFill>
                    <a:schemeClr val="tx1"/>
                  </a:solidFill>
                </a:endParaRPr>
              </a:p>
            </p:txBody>
          </p:sp>
          <p:sp>
            <p:nvSpPr>
              <p:cNvPr id="53" name="Curved Left Arrow 52"/>
              <p:cNvSpPr/>
              <p:nvPr/>
            </p:nvSpPr>
            <p:spPr>
              <a:xfrm rot="10800000">
                <a:off x="3545524" y="1758172"/>
                <a:ext cx="284290" cy="357471"/>
              </a:xfrm>
              <a:prstGeom prst="curvedLeftArrow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bg-BG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27657" name="Group 53"/>
          <p:cNvGrpSpPr>
            <a:grpSpLocks/>
          </p:cNvGrpSpPr>
          <p:nvPr/>
        </p:nvGrpSpPr>
        <p:grpSpPr bwMode="auto">
          <a:xfrm>
            <a:off x="3071813" y="1071563"/>
            <a:ext cx="642937" cy="571500"/>
            <a:chOff x="4374260" y="1437880"/>
            <a:chExt cx="642942" cy="571504"/>
          </a:xfrm>
        </p:grpSpPr>
        <p:sp>
          <p:nvSpPr>
            <p:cNvPr id="55" name="Rectangle 54"/>
            <p:cNvSpPr/>
            <p:nvPr/>
          </p:nvSpPr>
          <p:spPr>
            <a:xfrm>
              <a:off x="4374260" y="1437880"/>
              <a:ext cx="642942" cy="57150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bg-BG"/>
            </a:p>
          </p:txBody>
        </p:sp>
        <p:grpSp>
          <p:nvGrpSpPr>
            <p:cNvPr id="27708" name="Group 45"/>
            <p:cNvGrpSpPr>
              <a:grpSpLocks/>
            </p:cNvGrpSpPr>
            <p:nvPr/>
          </p:nvGrpSpPr>
          <p:grpSpPr bwMode="auto">
            <a:xfrm>
              <a:off x="4500562" y="1500174"/>
              <a:ext cx="384622" cy="456060"/>
              <a:chOff x="3544436" y="1758494"/>
              <a:chExt cx="598936" cy="384622"/>
            </a:xfrm>
          </p:grpSpPr>
          <p:sp>
            <p:nvSpPr>
              <p:cNvPr id="57" name="Curved Left Arrow 56"/>
              <p:cNvSpPr/>
              <p:nvPr/>
            </p:nvSpPr>
            <p:spPr>
              <a:xfrm>
                <a:off x="3859479" y="1786288"/>
                <a:ext cx="284291" cy="357470"/>
              </a:xfrm>
              <a:prstGeom prst="curvedLeftArrow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bg-BG">
                  <a:solidFill>
                    <a:schemeClr val="tx1"/>
                  </a:solidFill>
                </a:endParaRPr>
              </a:p>
            </p:txBody>
          </p:sp>
          <p:sp>
            <p:nvSpPr>
              <p:cNvPr id="58" name="Curved Left Arrow 57"/>
              <p:cNvSpPr/>
              <p:nvPr/>
            </p:nvSpPr>
            <p:spPr>
              <a:xfrm rot="10800000">
                <a:off x="3545524" y="1758172"/>
                <a:ext cx="284289" cy="357471"/>
              </a:xfrm>
              <a:prstGeom prst="curvedLeftArrow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bg-BG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27658" name="Group 58"/>
          <p:cNvGrpSpPr>
            <a:grpSpLocks/>
          </p:cNvGrpSpPr>
          <p:nvPr/>
        </p:nvGrpSpPr>
        <p:grpSpPr bwMode="auto">
          <a:xfrm>
            <a:off x="3714750" y="1071563"/>
            <a:ext cx="642938" cy="571500"/>
            <a:chOff x="4374260" y="1437880"/>
            <a:chExt cx="642942" cy="571504"/>
          </a:xfrm>
        </p:grpSpPr>
        <p:sp>
          <p:nvSpPr>
            <p:cNvPr id="60" name="Rectangle 59"/>
            <p:cNvSpPr/>
            <p:nvPr/>
          </p:nvSpPr>
          <p:spPr>
            <a:xfrm>
              <a:off x="4374260" y="1437880"/>
              <a:ext cx="642942" cy="57150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bg-BG"/>
            </a:p>
          </p:txBody>
        </p:sp>
        <p:grpSp>
          <p:nvGrpSpPr>
            <p:cNvPr id="27704" name="Group 45"/>
            <p:cNvGrpSpPr>
              <a:grpSpLocks/>
            </p:cNvGrpSpPr>
            <p:nvPr/>
          </p:nvGrpSpPr>
          <p:grpSpPr bwMode="auto">
            <a:xfrm>
              <a:off x="4500562" y="1500174"/>
              <a:ext cx="384622" cy="456060"/>
              <a:chOff x="3544436" y="1758494"/>
              <a:chExt cx="598936" cy="384622"/>
            </a:xfrm>
          </p:grpSpPr>
          <p:sp>
            <p:nvSpPr>
              <p:cNvPr id="62" name="Curved Left Arrow 61"/>
              <p:cNvSpPr/>
              <p:nvPr/>
            </p:nvSpPr>
            <p:spPr>
              <a:xfrm>
                <a:off x="3859479" y="1786288"/>
                <a:ext cx="284288" cy="357470"/>
              </a:xfrm>
              <a:prstGeom prst="curvedLeftArrow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bg-BG">
                  <a:solidFill>
                    <a:schemeClr val="tx1"/>
                  </a:solidFill>
                </a:endParaRPr>
              </a:p>
            </p:txBody>
          </p:sp>
          <p:sp>
            <p:nvSpPr>
              <p:cNvPr id="63" name="Curved Left Arrow 62"/>
              <p:cNvSpPr/>
              <p:nvPr/>
            </p:nvSpPr>
            <p:spPr>
              <a:xfrm rot="10800000">
                <a:off x="3545524" y="1758172"/>
                <a:ext cx="284290" cy="357471"/>
              </a:xfrm>
              <a:prstGeom prst="curvedLeftArrow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bg-BG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27659" name="Group 63"/>
          <p:cNvGrpSpPr>
            <a:grpSpLocks/>
          </p:cNvGrpSpPr>
          <p:nvPr/>
        </p:nvGrpSpPr>
        <p:grpSpPr bwMode="auto">
          <a:xfrm>
            <a:off x="4357688" y="1071563"/>
            <a:ext cx="642937" cy="571500"/>
            <a:chOff x="4374260" y="1437880"/>
            <a:chExt cx="642942" cy="571504"/>
          </a:xfrm>
        </p:grpSpPr>
        <p:sp>
          <p:nvSpPr>
            <p:cNvPr id="65" name="Rectangle 64"/>
            <p:cNvSpPr/>
            <p:nvPr/>
          </p:nvSpPr>
          <p:spPr>
            <a:xfrm>
              <a:off x="4374260" y="1437880"/>
              <a:ext cx="642942" cy="57150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bg-BG"/>
            </a:p>
          </p:txBody>
        </p:sp>
        <p:grpSp>
          <p:nvGrpSpPr>
            <p:cNvPr id="27700" name="Group 45"/>
            <p:cNvGrpSpPr>
              <a:grpSpLocks/>
            </p:cNvGrpSpPr>
            <p:nvPr/>
          </p:nvGrpSpPr>
          <p:grpSpPr bwMode="auto">
            <a:xfrm>
              <a:off x="4500562" y="1500174"/>
              <a:ext cx="384622" cy="456060"/>
              <a:chOff x="3544436" y="1758494"/>
              <a:chExt cx="598936" cy="384622"/>
            </a:xfrm>
          </p:grpSpPr>
          <p:sp>
            <p:nvSpPr>
              <p:cNvPr id="73" name="Curved Left Arrow 72"/>
              <p:cNvSpPr/>
              <p:nvPr/>
            </p:nvSpPr>
            <p:spPr>
              <a:xfrm>
                <a:off x="3859479" y="1786288"/>
                <a:ext cx="284291" cy="357470"/>
              </a:xfrm>
              <a:prstGeom prst="curvedLeftArrow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bg-BG">
                  <a:solidFill>
                    <a:schemeClr val="tx1"/>
                  </a:solidFill>
                </a:endParaRPr>
              </a:p>
            </p:txBody>
          </p:sp>
          <p:sp>
            <p:nvSpPr>
              <p:cNvPr id="74" name="Curved Left Arrow 73"/>
              <p:cNvSpPr/>
              <p:nvPr/>
            </p:nvSpPr>
            <p:spPr>
              <a:xfrm rot="10800000">
                <a:off x="3545524" y="1758172"/>
                <a:ext cx="284289" cy="357471"/>
              </a:xfrm>
              <a:prstGeom prst="curvedLeftArrow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bg-BG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27660" name="Group 75"/>
          <p:cNvGrpSpPr>
            <a:grpSpLocks/>
          </p:cNvGrpSpPr>
          <p:nvPr/>
        </p:nvGrpSpPr>
        <p:grpSpPr bwMode="auto">
          <a:xfrm>
            <a:off x="5000625" y="1071563"/>
            <a:ext cx="642938" cy="571500"/>
            <a:chOff x="4374260" y="1437880"/>
            <a:chExt cx="642942" cy="571504"/>
          </a:xfrm>
        </p:grpSpPr>
        <p:sp>
          <p:nvSpPr>
            <p:cNvPr id="77" name="Rectangle 76"/>
            <p:cNvSpPr/>
            <p:nvPr/>
          </p:nvSpPr>
          <p:spPr>
            <a:xfrm>
              <a:off x="4374260" y="1437880"/>
              <a:ext cx="642942" cy="57150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bg-BG"/>
            </a:p>
          </p:txBody>
        </p:sp>
        <p:grpSp>
          <p:nvGrpSpPr>
            <p:cNvPr id="27696" name="Group 45"/>
            <p:cNvGrpSpPr>
              <a:grpSpLocks/>
            </p:cNvGrpSpPr>
            <p:nvPr/>
          </p:nvGrpSpPr>
          <p:grpSpPr bwMode="auto">
            <a:xfrm>
              <a:off x="4500562" y="1500174"/>
              <a:ext cx="384622" cy="456060"/>
              <a:chOff x="3544436" y="1758494"/>
              <a:chExt cx="598936" cy="384622"/>
            </a:xfrm>
          </p:grpSpPr>
          <p:sp>
            <p:nvSpPr>
              <p:cNvPr id="79" name="Curved Left Arrow 78"/>
              <p:cNvSpPr/>
              <p:nvPr/>
            </p:nvSpPr>
            <p:spPr>
              <a:xfrm>
                <a:off x="3859479" y="1786288"/>
                <a:ext cx="284288" cy="357470"/>
              </a:xfrm>
              <a:prstGeom prst="curvedLeftArrow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bg-BG">
                  <a:solidFill>
                    <a:schemeClr val="tx1"/>
                  </a:solidFill>
                </a:endParaRPr>
              </a:p>
            </p:txBody>
          </p:sp>
          <p:sp>
            <p:nvSpPr>
              <p:cNvPr id="80" name="Curved Left Arrow 79"/>
              <p:cNvSpPr/>
              <p:nvPr/>
            </p:nvSpPr>
            <p:spPr>
              <a:xfrm rot="10800000">
                <a:off x="3545524" y="1758172"/>
                <a:ext cx="284290" cy="357471"/>
              </a:xfrm>
              <a:prstGeom prst="curvedLeftArrow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bg-BG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27661" name="Group 80"/>
          <p:cNvGrpSpPr>
            <a:grpSpLocks/>
          </p:cNvGrpSpPr>
          <p:nvPr/>
        </p:nvGrpSpPr>
        <p:grpSpPr bwMode="auto">
          <a:xfrm>
            <a:off x="5643563" y="1071563"/>
            <a:ext cx="642937" cy="571500"/>
            <a:chOff x="4374260" y="1437880"/>
            <a:chExt cx="642942" cy="571504"/>
          </a:xfrm>
        </p:grpSpPr>
        <p:sp>
          <p:nvSpPr>
            <p:cNvPr id="82" name="Rectangle 81"/>
            <p:cNvSpPr/>
            <p:nvPr/>
          </p:nvSpPr>
          <p:spPr>
            <a:xfrm>
              <a:off x="4374260" y="1437880"/>
              <a:ext cx="642942" cy="57150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bg-BG"/>
            </a:p>
          </p:txBody>
        </p:sp>
        <p:grpSp>
          <p:nvGrpSpPr>
            <p:cNvPr id="27692" name="Group 45"/>
            <p:cNvGrpSpPr>
              <a:grpSpLocks/>
            </p:cNvGrpSpPr>
            <p:nvPr/>
          </p:nvGrpSpPr>
          <p:grpSpPr bwMode="auto">
            <a:xfrm>
              <a:off x="4500562" y="1500174"/>
              <a:ext cx="384622" cy="456060"/>
              <a:chOff x="3544436" y="1758494"/>
              <a:chExt cx="598936" cy="384622"/>
            </a:xfrm>
          </p:grpSpPr>
          <p:sp>
            <p:nvSpPr>
              <p:cNvPr id="84" name="Curved Left Arrow 83"/>
              <p:cNvSpPr/>
              <p:nvPr/>
            </p:nvSpPr>
            <p:spPr>
              <a:xfrm>
                <a:off x="3859479" y="1786288"/>
                <a:ext cx="284291" cy="357470"/>
              </a:xfrm>
              <a:prstGeom prst="curvedLeftArrow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bg-BG">
                  <a:solidFill>
                    <a:schemeClr val="tx1"/>
                  </a:solidFill>
                </a:endParaRPr>
              </a:p>
            </p:txBody>
          </p:sp>
          <p:sp>
            <p:nvSpPr>
              <p:cNvPr id="85" name="Curved Left Arrow 84"/>
              <p:cNvSpPr/>
              <p:nvPr/>
            </p:nvSpPr>
            <p:spPr>
              <a:xfrm rot="10800000">
                <a:off x="3545524" y="1758172"/>
                <a:ext cx="284289" cy="357471"/>
              </a:xfrm>
              <a:prstGeom prst="curvedLeftArrow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bg-BG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27662" name="Group 85"/>
          <p:cNvGrpSpPr>
            <a:grpSpLocks/>
          </p:cNvGrpSpPr>
          <p:nvPr/>
        </p:nvGrpSpPr>
        <p:grpSpPr bwMode="auto">
          <a:xfrm>
            <a:off x="6286500" y="1071563"/>
            <a:ext cx="642938" cy="571500"/>
            <a:chOff x="4374260" y="1437880"/>
            <a:chExt cx="642942" cy="571504"/>
          </a:xfrm>
        </p:grpSpPr>
        <p:sp>
          <p:nvSpPr>
            <p:cNvPr id="87" name="Rectangle 86"/>
            <p:cNvSpPr/>
            <p:nvPr/>
          </p:nvSpPr>
          <p:spPr>
            <a:xfrm>
              <a:off x="4374260" y="1437880"/>
              <a:ext cx="642942" cy="57150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bg-BG"/>
            </a:p>
          </p:txBody>
        </p:sp>
        <p:grpSp>
          <p:nvGrpSpPr>
            <p:cNvPr id="27688" name="Group 45"/>
            <p:cNvGrpSpPr>
              <a:grpSpLocks/>
            </p:cNvGrpSpPr>
            <p:nvPr/>
          </p:nvGrpSpPr>
          <p:grpSpPr bwMode="auto">
            <a:xfrm>
              <a:off x="4500562" y="1500174"/>
              <a:ext cx="384622" cy="456060"/>
              <a:chOff x="3544436" y="1758494"/>
              <a:chExt cx="598936" cy="384622"/>
            </a:xfrm>
          </p:grpSpPr>
          <p:sp>
            <p:nvSpPr>
              <p:cNvPr id="89" name="Curved Left Arrow 88"/>
              <p:cNvSpPr/>
              <p:nvPr/>
            </p:nvSpPr>
            <p:spPr>
              <a:xfrm>
                <a:off x="3859479" y="1786288"/>
                <a:ext cx="284288" cy="357470"/>
              </a:xfrm>
              <a:prstGeom prst="curvedLeftArrow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bg-BG">
                  <a:solidFill>
                    <a:schemeClr val="tx1"/>
                  </a:solidFill>
                </a:endParaRPr>
              </a:p>
            </p:txBody>
          </p:sp>
          <p:sp>
            <p:nvSpPr>
              <p:cNvPr id="90" name="Curved Left Arrow 89"/>
              <p:cNvSpPr/>
              <p:nvPr/>
            </p:nvSpPr>
            <p:spPr>
              <a:xfrm rot="10800000">
                <a:off x="3545524" y="1758172"/>
                <a:ext cx="284290" cy="357471"/>
              </a:xfrm>
              <a:prstGeom prst="curvedLeftArrow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bg-BG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27663" name="Group 90"/>
          <p:cNvGrpSpPr>
            <a:grpSpLocks/>
          </p:cNvGrpSpPr>
          <p:nvPr/>
        </p:nvGrpSpPr>
        <p:grpSpPr bwMode="auto">
          <a:xfrm>
            <a:off x="6929438" y="1071563"/>
            <a:ext cx="642937" cy="571500"/>
            <a:chOff x="4374260" y="1437880"/>
            <a:chExt cx="642942" cy="571504"/>
          </a:xfrm>
        </p:grpSpPr>
        <p:sp>
          <p:nvSpPr>
            <p:cNvPr id="92" name="Rectangle 91"/>
            <p:cNvSpPr/>
            <p:nvPr/>
          </p:nvSpPr>
          <p:spPr>
            <a:xfrm>
              <a:off x="4374260" y="1437880"/>
              <a:ext cx="642942" cy="57150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bg-BG"/>
            </a:p>
          </p:txBody>
        </p:sp>
        <p:grpSp>
          <p:nvGrpSpPr>
            <p:cNvPr id="27684" name="Group 45"/>
            <p:cNvGrpSpPr>
              <a:grpSpLocks/>
            </p:cNvGrpSpPr>
            <p:nvPr/>
          </p:nvGrpSpPr>
          <p:grpSpPr bwMode="auto">
            <a:xfrm>
              <a:off x="4500562" y="1500174"/>
              <a:ext cx="384622" cy="456060"/>
              <a:chOff x="3544436" y="1758494"/>
              <a:chExt cx="598936" cy="384622"/>
            </a:xfrm>
          </p:grpSpPr>
          <p:sp>
            <p:nvSpPr>
              <p:cNvPr id="94" name="Curved Left Arrow 93"/>
              <p:cNvSpPr/>
              <p:nvPr/>
            </p:nvSpPr>
            <p:spPr>
              <a:xfrm>
                <a:off x="3859479" y="1786288"/>
                <a:ext cx="284291" cy="357470"/>
              </a:xfrm>
              <a:prstGeom prst="curvedLeftArrow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bg-BG">
                  <a:solidFill>
                    <a:schemeClr val="tx1"/>
                  </a:solidFill>
                </a:endParaRPr>
              </a:p>
            </p:txBody>
          </p:sp>
          <p:sp>
            <p:nvSpPr>
              <p:cNvPr id="95" name="Curved Left Arrow 94"/>
              <p:cNvSpPr/>
              <p:nvPr/>
            </p:nvSpPr>
            <p:spPr>
              <a:xfrm rot="10800000">
                <a:off x="3545524" y="1758172"/>
                <a:ext cx="284289" cy="357471"/>
              </a:xfrm>
              <a:prstGeom prst="curvedLeftArrow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bg-BG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27664" name="Group 95"/>
          <p:cNvGrpSpPr>
            <a:grpSpLocks/>
          </p:cNvGrpSpPr>
          <p:nvPr/>
        </p:nvGrpSpPr>
        <p:grpSpPr bwMode="auto">
          <a:xfrm>
            <a:off x="7572375" y="1071563"/>
            <a:ext cx="642938" cy="571500"/>
            <a:chOff x="4374260" y="1437880"/>
            <a:chExt cx="642942" cy="571504"/>
          </a:xfrm>
        </p:grpSpPr>
        <p:sp>
          <p:nvSpPr>
            <p:cNvPr id="97" name="Rectangle 96"/>
            <p:cNvSpPr/>
            <p:nvPr/>
          </p:nvSpPr>
          <p:spPr>
            <a:xfrm>
              <a:off x="4374260" y="1437880"/>
              <a:ext cx="642942" cy="57150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bg-BG"/>
            </a:p>
          </p:txBody>
        </p:sp>
        <p:grpSp>
          <p:nvGrpSpPr>
            <p:cNvPr id="27680" name="Group 45"/>
            <p:cNvGrpSpPr>
              <a:grpSpLocks/>
            </p:cNvGrpSpPr>
            <p:nvPr/>
          </p:nvGrpSpPr>
          <p:grpSpPr bwMode="auto">
            <a:xfrm>
              <a:off x="4500562" y="1500174"/>
              <a:ext cx="384622" cy="456060"/>
              <a:chOff x="3544436" y="1758494"/>
              <a:chExt cx="598936" cy="384622"/>
            </a:xfrm>
          </p:grpSpPr>
          <p:sp>
            <p:nvSpPr>
              <p:cNvPr id="99" name="Curved Left Arrow 98"/>
              <p:cNvSpPr/>
              <p:nvPr/>
            </p:nvSpPr>
            <p:spPr>
              <a:xfrm>
                <a:off x="3859479" y="1786288"/>
                <a:ext cx="284288" cy="357470"/>
              </a:xfrm>
              <a:prstGeom prst="curvedLeftArrow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bg-BG">
                  <a:solidFill>
                    <a:schemeClr val="tx1"/>
                  </a:solidFill>
                </a:endParaRPr>
              </a:p>
            </p:txBody>
          </p:sp>
          <p:sp>
            <p:nvSpPr>
              <p:cNvPr id="100" name="Curved Left Arrow 99"/>
              <p:cNvSpPr/>
              <p:nvPr/>
            </p:nvSpPr>
            <p:spPr>
              <a:xfrm rot="10800000">
                <a:off x="3545524" y="1758172"/>
                <a:ext cx="284290" cy="357471"/>
              </a:xfrm>
              <a:prstGeom prst="curvedLeftArrow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bg-BG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101" name="Rectangle 100"/>
          <p:cNvSpPr/>
          <p:nvPr/>
        </p:nvSpPr>
        <p:spPr>
          <a:xfrm>
            <a:off x="2071688" y="2428875"/>
            <a:ext cx="357187" cy="1714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bg-BG"/>
          </a:p>
        </p:txBody>
      </p:sp>
      <p:cxnSp>
        <p:nvCxnSpPr>
          <p:cNvPr id="103" name="Straight Arrow Connector 102"/>
          <p:cNvCxnSpPr/>
          <p:nvPr/>
        </p:nvCxnSpPr>
        <p:spPr>
          <a:xfrm rot="5400000">
            <a:off x="1034257" y="3321844"/>
            <a:ext cx="1644650" cy="158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Rectangle 103"/>
          <p:cNvSpPr/>
          <p:nvPr/>
        </p:nvSpPr>
        <p:spPr>
          <a:xfrm>
            <a:off x="3429000" y="2643188"/>
            <a:ext cx="285750" cy="4286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bg-BG"/>
          </a:p>
        </p:txBody>
      </p:sp>
      <p:sp>
        <p:nvSpPr>
          <p:cNvPr id="106" name="Rectangle 105"/>
          <p:cNvSpPr/>
          <p:nvPr/>
        </p:nvSpPr>
        <p:spPr>
          <a:xfrm>
            <a:off x="3429000" y="3071813"/>
            <a:ext cx="285750" cy="4286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bg-BG"/>
          </a:p>
        </p:txBody>
      </p:sp>
      <p:sp>
        <p:nvSpPr>
          <p:cNvPr id="107" name="Rectangle 106"/>
          <p:cNvSpPr/>
          <p:nvPr/>
        </p:nvSpPr>
        <p:spPr>
          <a:xfrm>
            <a:off x="3429000" y="3500438"/>
            <a:ext cx="285750" cy="4286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bg-BG"/>
          </a:p>
        </p:txBody>
      </p:sp>
      <p:cxnSp>
        <p:nvCxnSpPr>
          <p:cNvPr id="109" name="Straight Arrow Connector 108"/>
          <p:cNvCxnSpPr>
            <a:stCxn id="101" idx="3"/>
            <a:endCxn id="104" idx="0"/>
          </p:cNvCxnSpPr>
          <p:nvPr/>
        </p:nvCxnSpPr>
        <p:spPr>
          <a:xfrm flipV="1">
            <a:off x="2428875" y="2643188"/>
            <a:ext cx="1143000" cy="64293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Arrow Connector 110"/>
          <p:cNvCxnSpPr>
            <a:stCxn id="107" idx="2"/>
            <a:endCxn id="101" idx="3"/>
          </p:cNvCxnSpPr>
          <p:nvPr/>
        </p:nvCxnSpPr>
        <p:spPr>
          <a:xfrm rot="5400000" flipH="1">
            <a:off x="2678906" y="3036094"/>
            <a:ext cx="642938" cy="114300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672" name="TextBox 111"/>
          <p:cNvSpPr txBox="1">
            <a:spLocks noChangeArrowheads="1"/>
          </p:cNvSpPr>
          <p:nvPr/>
        </p:nvSpPr>
        <p:spPr bwMode="auto">
          <a:xfrm rot="5400000">
            <a:off x="587376" y="3484562"/>
            <a:ext cx="2214562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/>
              <a:t>Function execution</a:t>
            </a:r>
            <a:endParaRPr lang="bg-BG" sz="1000"/>
          </a:p>
        </p:txBody>
      </p:sp>
      <p:sp>
        <p:nvSpPr>
          <p:cNvPr id="27673" name="TextBox 113"/>
          <p:cNvSpPr txBox="1">
            <a:spLocks noChangeArrowheads="1"/>
          </p:cNvSpPr>
          <p:nvPr/>
        </p:nvSpPr>
        <p:spPr bwMode="auto">
          <a:xfrm rot="-1675239">
            <a:off x="2370138" y="2657475"/>
            <a:ext cx="1143000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900"/>
              <a:t>Manual dispatch</a:t>
            </a:r>
            <a:endParaRPr lang="bg-BG" sz="900"/>
          </a:p>
        </p:txBody>
      </p:sp>
      <p:sp>
        <p:nvSpPr>
          <p:cNvPr id="27674" name="TextBox 114"/>
          <p:cNvSpPr txBox="1">
            <a:spLocks noChangeArrowheads="1"/>
          </p:cNvSpPr>
          <p:nvPr/>
        </p:nvSpPr>
        <p:spPr bwMode="auto">
          <a:xfrm>
            <a:off x="3714750" y="2682875"/>
            <a:ext cx="1000125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/>
              <a:t>Hander A</a:t>
            </a:r>
            <a:endParaRPr lang="bg-BG" sz="1000"/>
          </a:p>
        </p:txBody>
      </p:sp>
      <p:sp>
        <p:nvSpPr>
          <p:cNvPr id="27675" name="TextBox 115"/>
          <p:cNvSpPr txBox="1">
            <a:spLocks noChangeArrowheads="1"/>
          </p:cNvSpPr>
          <p:nvPr/>
        </p:nvSpPr>
        <p:spPr bwMode="auto">
          <a:xfrm>
            <a:off x="3714750" y="3143250"/>
            <a:ext cx="1000125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/>
              <a:t>Hander B</a:t>
            </a:r>
            <a:endParaRPr lang="bg-BG" sz="1000"/>
          </a:p>
        </p:txBody>
      </p:sp>
      <p:sp>
        <p:nvSpPr>
          <p:cNvPr id="27676" name="TextBox 116"/>
          <p:cNvSpPr txBox="1">
            <a:spLocks noChangeArrowheads="1"/>
          </p:cNvSpPr>
          <p:nvPr/>
        </p:nvSpPr>
        <p:spPr bwMode="auto">
          <a:xfrm>
            <a:off x="3714750" y="3611563"/>
            <a:ext cx="1000125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/>
              <a:t>Hander C</a:t>
            </a:r>
            <a:endParaRPr lang="bg-BG" sz="1000"/>
          </a:p>
        </p:txBody>
      </p:sp>
      <p:cxnSp>
        <p:nvCxnSpPr>
          <p:cNvPr id="121" name="Straight Arrow Connector 120"/>
          <p:cNvCxnSpPr/>
          <p:nvPr/>
        </p:nvCxnSpPr>
        <p:spPr>
          <a:xfrm rot="10800000">
            <a:off x="2428860" y="2285992"/>
            <a:ext cx="1214438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678" name="TextBox 122"/>
          <p:cNvSpPr txBox="1">
            <a:spLocks noChangeArrowheads="1"/>
          </p:cNvSpPr>
          <p:nvPr/>
        </p:nvSpPr>
        <p:spPr bwMode="auto">
          <a:xfrm>
            <a:off x="2428860" y="1928802"/>
            <a:ext cx="1571625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 dirty="0"/>
              <a:t>Events</a:t>
            </a:r>
            <a:endParaRPr lang="bg-BG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ubtitle 3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Event dispatchers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785918" y="1155126"/>
            <a:ext cx="428628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6" name="Rectangle 5"/>
          <p:cNvSpPr/>
          <p:nvPr/>
        </p:nvSpPr>
        <p:spPr>
          <a:xfrm>
            <a:off x="1785918" y="1512316"/>
            <a:ext cx="428628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7" name="Rectangle 6"/>
          <p:cNvSpPr/>
          <p:nvPr/>
        </p:nvSpPr>
        <p:spPr>
          <a:xfrm>
            <a:off x="1785918" y="1869506"/>
            <a:ext cx="428628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8" name="Rectangle 7"/>
          <p:cNvSpPr/>
          <p:nvPr/>
        </p:nvSpPr>
        <p:spPr>
          <a:xfrm>
            <a:off x="1785918" y="2226696"/>
            <a:ext cx="428628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9" name="Rectangle 8"/>
          <p:cNvSpPr/>
          <p:nvPr/>
        </p:nvSpPr>
        <p:spPr>
          <a:xfrm>
            <a:off x="1785918" y="2583886"/>
            <a:ext cx="428628" cy="35719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0" name="TextBox 9"/>
          <p:cNvSpPr txBox="1"/>
          <p:nvPr/>
        </p:nvSpPr>
        <p:spPr>
          <a:xfrm>
            <a:off x="1214414" y="797936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Listeners List</a:t>
            </a:r>
            <a:endParaRPr lang="bg-BG" dirty="0"/>
          </a:p>
        </p:txBody>
      </p:sp>
      <p:sp>
        <p:nvSpPr>
          <p:cNvPr id="11" name="TextBox 10"/>
          <p:cNvSpPr txBox="1"/>
          <p:nvPr/>
        </p:nvSpPr>
        <p:spPr>
          <a:xfrm>
            <a:off x="2643174" y="2655324"/>
            <a:ext cx="6072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>
                <a:latin typeface="Lucida Console" pitchFamily="49" charset="0"/>
              </a:rPr>
              <a:t>addEventListener</a:t>
            </a:r>
            <a:r>
              <a:rPr lang="en-US" sz="1200" dirty="0" smtClean="0">
                <a:latin typeface="Lucida Console" pitchFamily="49" charset="0"/>
              </a:rPr>
              <a:t> (</a:t>
            </a:r>
            <a:r>
              <a:rPr lang="en-US" sz="1200" dirty="0" err="1" smtClean="0">
                <a:latin typeface="Lucida Console" pitchFamily="49" charset="0"/>
              </a:rPr>
              <a:t>event:String</a:t>
            </a:r>
            <a:r>
              <a:rPr lang="en-US" sz="1200" dirty="0" smtClean="0">
                <a:latin typeface="Lucida Console" pitchFamily="49" charset="0"/>
              </a:rPr>
              <a:t>, </a:t>
            </a:r>
            <a:r>
              <a:rPr lang="en-US" sz="1200" dirty="0" err="1" smtClean="0">
                <a:latin typeface="Lucida Console" pitchFamily="49" charset="0"/>
              </a:rPr>
              <a:t>listener:Function</a:t>
            </a:r>
            <a:r>
              <a:rPr lang="en-US" sz="1200" dirty="0" smtClean="0">
                <a:latin typeface="Lucida Console" pitchFamily="49" charset="0"/>
              </a:rPr>
              <a:t>,...)</a:t>
            </a:r>
            <a:endParaRPr lang="bg-BG" sz="1200" dirty="0">
              <a:latin typeface="Lucida Console" pitchFamily="49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643174" y="1155126"/>
            <a:ext cx="6072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>
                <a:latin typeface="Lucida Console" pitchFamily="49" charset="0"/>
              </a:rPr>
              <a:t>dispatchEvent</a:t>
            </a:r>
            <a:r>
              <a:rPr lang="en-US" sz="1200" dirty="0" smtClean="0">
                <a:latin typeface="Lucida Console" pitchFamily="49" charset="0"/>
              </a:rPr>
              <a:t> (</a:t>
            </a:r>
            <a:r>
              <a:rPr lang="en-US" sz="1200" dirty="0" err="1" smtClean="0">
                <a:latin typeface="Lucida Console" pitchFamily="49" charset="0"/>
              </a:rPr>
              <a:t>event:Event</a:t>
            </a:r>
            <a:r>
              <a:rPr lang="en-US" sz="1200" dirty="0" smtClean="0">
                <a:latin typeface="Lucida Console" pitchFamily="49" charset="0"/>
              </a:rPr>
              <a:t>)</a:t>
            </a:r>
            <a:endParaRPr lang="bg-BG" sz="1200" dirty="0">
              <a:latin typeface="Lucida Console" pitchFamily="49" charset="0"/>
            </a:endParaRPr>
          </a:p>
        </p:txBody>
      </p:sp>
      <p:cxnSp>
        <p:nvCxnSpPr>
          <p:cNvPr id="14" name="Straight Arrow Connector 13"/>
          <p:cNvCxnSpPr>
            <a:stCxn id="12" idx="1"/>
            <a:endCxn id="9" idx="3"/>
          </p:cNvCxnSpPr>
          <p:nvPr/>
        </p:nvCxnSpPr>
        <p:spPr>
          <a:xfrm rot="10800000" flipV="1">
            <a:off x="2214546" y="1293625"/>
            <a:ext cx="428628" cy="1468855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12" idx="1"/>
            <a:endCxn id="8" idx="3"/>
          </p:cNvCxnSpPr>
          <p:nvPr/>
        </p:nvCxnSpPr>
        <p:spPr>
          <a:xfrm rot="10800000" flipV="1">
            <a:off x="2214546" y="1293625"/>
            <a:ext cx="428628" cy="1111665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12" idx="1"/>
            <a:endCxn id="7" idx="3"/>
          </p:cNvCxnSpPr>
          <p:nvPr/>
        </p:nvCxnSpPr>
        <p:spPr>
          <a:xfrm rot="10800000" flipV="1">
            <a:off x="2214546" y="1293625"/>
            <a:ext cx="428628" cy="754475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12" idx="1"/>
            <a:endCxn id="6" idx="3"/>
          </p:cNvCxnSpPr>
          <p:nvPr/>
        </p:nvCxnSpPr>
        <p:spPr>
          <a:xfrm rot="10800000" flipV="1">
            <a:off x="2214546" y="1293625"/>
            <a:ext cx="428628" cy="397285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12" idx="1"/>
            <a:endCxn id="5" idx="3"/>
          </p:cNvCxnSpPr>
          <p:nvPr/>
        </p:nvCxnSpPr>
        <p:spPr>
          <a:xfrm rot="10800000" flipV="1">
            <a:off x="2214546" y="1293625"/>
            <a:ext cx="428628" cy="40095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11" idx="1"/>
            <a:endCxn id="9" idx="3"/>
          </p:cNvCxnSpPr>
          <p:nvPr/>
        </p:nvCxnSpPr>
        <p:spPr>
          <a:xfrm rot="10800000">
            <a:off x="2214546" y="2762482"/>
            <a:ext cx="428628" cy="31343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1214414" y="655060"/>
            <a:ext cx="6858048" cy="242889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0" name="TextBox 29"/>
          <p:cNvSpPr txBox="1"/>
          <p:nvPr/>
        </p:nvSpPr>
        <p:spPr>
          <a:xfrm>
            <a:off x="1214414" y="285728"/>
            <a:ext cx="2571768" cy="369332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err="1" smtClean="0"/>
              <a:t>EventDispatcher</a:t>
            </a:r>
            <a:r>
              <a:rPr lang="en-US" dirty="0" smtClean="0"/>
              <a:t> object</a:t>
            </a:r>
            <a:endParaRPr lang="bg-BG" dirty="0"/>
          </a:p>
        </p:txBody>
      </p:sp>
      <p:sp>
        <p:nvSpPr>
          <p:cNvPr id="31" name="TextBox 30"/>
          <p:cNvSpPr txBox="1"/>
          <p:nvPr/>
        </p:nvSpPr>
        <p:spPr>
          <a:xfrm>
            <a:off x="1714480" y="3941208"/>
            <a:ext cx="5143536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Console" pitchFamily="49" charset="0"/>
              </a:rPr>
              <a:t>c</a:t>
            </a:r>
            <a:r>
              <a:rPr lang="en-US" sz="1000" dirty="0" smtClean="0">
                <a:latin typeface="Lucida Console" pitchFamily="49" charset="0"/>
              </a:rPr>
              <a:t>lass </a:t>
            </a:r>
            <a:r>
              <a:rPr lang="en-US" sz="1000" dirty="0" err="1" smtClean="0">
                <a:latin typeface="Lucida Console" pitchFamily="49" charset="0"/>
              </a:rPr>
              <a:t>MyClass</a:t>
            </a:r>
            <a:r>
              <a:rPr lang="en-US" sz="1000" dirty="0" smtClean="0">
                <a:latin typeface="Lucida Console" pitchFamily="49" charset="0"/>
              </a:rPr>
              <a:t> extends ...</a:t>
            </a:r>
          </a:p>
          <a:p>
            <a:r>
              <a:rPr lang="en-US" sz="1000" dirty="0" smtClean="0">
                <a:latin typeface="Lucida Console" pitchFamily="49" charset="0"/>
              </a:rPr>
              <a:t>{ //...</a:t>
            </a:r>
          </a:p>
          <a:p>
            <a:r>
              <a:rPr lang="en-US" sz="1000" dirty="0" smtClean="0">
                <a:latin typeface="Lucida Console" pitchFamily="49" charset="0"/>
              </a:rPr>
              <a:t>     private function </a:t>
            </a:r>
            <a:r>
              <a:rPr lang="en-US" sz="1000" dirty="0" err="1" smtClean="0">
                <a:latin typeface="Lucida Console" pitchFamily="49" charset="0"/>
              </a:rPr>
              <a:t>startListening</a:t>
            </a:r>
            <a:r>
              <a:rPr lang="en-US" sz="1000" dirty="0" smtClean="0">
                <a:latin typeface="Lucida Console" pitchFamily="49" charset="0"/>
              </a:rPr>
              <a:t> ():void</a:t>
            </a:r>
          </a:p>
          <a:p>
            <a:r>
              <a:rPr lang="en-US" sz="1000" dirty="0" smtClean="0">
                <a:latin typeface="Lucida Console" pitchFamily="49" charset="0"/>
              </a:rPr>
              <a:t>     {</a:t>
            </a:r>
          </a:p>
          <a:p>
            <a:r>
              <a:rPr lang="en-US" sz="1000" dirty="0">
                <a:latin typeface="Lucida Console" pitchFamily="49" charset="0"/>
              </a:rPr>
              <a:t> </a:t>
            </a:r>
            <a:r>
              <a:rPr lang="en-US" sz="1000" dirty="0" smtClean="0">
                <a:latin typeface="Lucida Console" pitchFamily="49" charset="0"/>
              </a:rPr>
              <a:t>       </a:t>
            </a:r>
            <a:r>
              <a:rPr lang="en-US" sz="1000" dirty="0" err="1" smtClean="0">
                <a:latin typeface="Lucida Console" pitchFamily="49" charset="0"/>
              </a:rPr>
              <a:t>dispatcher.addEventListener</a:t>
            </a:r>
            <a:r>
              <a:rPr lang="en-US" sz="1000" dirty="0" smtClean="0">
                <a:latin typeface="Lucida Console" pitchFamily="49" charset="0"/>
              </a:rPr>
              <a:t> (“</a:t>
            </a:r>
            <a:r>
              <a:rPr lang="en-US" sz="1000" dirty="0" err="1" smtClean="0">
                <a:latin typeface="Lucida Console" pitchFamily="49" charset="0"/>
              </a:rPr>
              <a:t>MyEvent</a:t>
            </a:r>
            <a:r>
              <a:rPr lang="en-US" sz="1000" dirty="0" smtClean="0">
                <a:latin typeface="Lucida Console" pitchFamily="49" charset="0"/>
              </a:rPr>
              <a:t>”, </a:t>
            </a:r>
            <a:r>
              <a:rPr lang="en-US" sz="1000" dirty="0" err="1" smtClean="0">
                <a:latin typeface="Lucida Console" pitchFamily="49" charset="0"/>
              </a:rPr>
              <a:t>onMyEvent</a:t>
            </a:r>
            <a:r>
              <a:rPr lang="en-US" sz="1000" dirty="0" smtClean="0">
                <a:latin typeface="Lucida Console" pitchFamily="49" charset="0"/>
              </a:rPr>
              <a:t>);</a:t>
            </a:r>
          </a:p>
          <a:p>
            <a:r>
              <a:rPr lang="en-US" sz="1000" dirty="0">
                <a:latin typeface="Lucida Console" pitchFamily="49" charset="0"/>
              </a:rPr>
              <a:t> </a:t>
            </a:r>
            <a:r>
              <a:rPr lang="en-US" sz="1000" dirty="0" smtClean="0">
                <a:latin typeface="Lucida Console" pitchFamily="49" charset="0"/>
              </a:rPr>
              <a:t>    } </a:t>
            </a:r>
          </a:p>
          <a:p>
            <a:r>
              <a:rPr lang="en-US" sz="1000" dirty="0">
                <a:latin typeface="Lucida Console" pitchFamily="49" charset="0"/>
              </a:rPr>
              <a:t> </a:t>
            </a:r>
            <a:r>
              <a:rPr lang="en-US" sz="1000" dirty="0" smtClean="0">
                <a:latin typeface="Lucida Console" pitchFamily="49" charset="0"/>
              </a:rPr>
              <a:t>    private function </a:t>
            </a:r>
            <a:r>
              <a:rPr lang="en-US" sz="1000" dirty="0" err="1" smtClean="0">
                <a:latin typeface="Lucida Console" pitchFamily="49" charset="0"/>
              </a:rPr>
              <a:t>onMyEvent</a:t>
            </a:r>
            <a:r>
              <a:rPr lang="en-US" sz="1000" dirty="0" smtClean="0">
                <a:latin typeface="Lucida Console" pitchFamily="49" charset="0"/>
              </a:rPr>
              <a:t> (</a:t>
            </a:r>
            <a:r>
              <a:rPr lang="en-US" sz="1000" dirty="0" err="1" smtClean="0">
                <a:latin typeface="Lucida Console" pitchFamily="49" charset="0"/>
              </a:rPr>
              <a:t>event:Event</a:t>
            </a:r>
            <a:r>
              <a:rPr lang="en-US" sz="1000" dirty="0" smtClean="0">
                <a:latin typeface="Lucida Console" pitchFamily="49" charset="0"/>
              </a:rPr>
              <a:t>) : void</a:t>
            </a:r>
          </a:p>
          <a:p>
            <a:r>
              <a:rPr lang="en-US" sz="1000" dirty="0">
                <a:latin typeface="Lucida Console" pitchFamily="49" charset="0"/>
              </a:rPr>
              <a:t> </a:t>
            </a:r>
            <a:r>
              <a:rPr lang="en-US" sz="1000" dirty="0" smtClean="0">
                <a:latin typeface="Lucida Console" pitchFamily="49" charset="0"/>
              </a:rPr>
              <a:t>    {</a:t>
            </a:r>
          </a:p>
          <a:p>
            <a:r>
              <a:rPr lang="en-US" sz="1000" dirty="0">
                <a:latin typeface="Lucida Console" pitchFamily="49" charset="0"/>
              </a:rPr>
              <a:t> </a:t>
            </a:r>
            <a:r>
              <a:rPr lang="en-US" sz="1000" dirty="0" smtClean="0">
                <a:latin typeface="Lucida Console" pitchFamily="49" charset="0"/>
              </a:rPr>
              <a:t>       </a:t>
            </a:r>
            <a:r>
              <a:rPr lang="en-US" sz="1000" dirty="0" err="1" smtClean="0">
                <a:latin typeface="Lucida Console" pitchFamily="49" charset="0"/>
              </a:rPr>
              <a:t>Alert.Show</a:t>
            </a:r>
            <a:r>
              <a:rPr lang="en-US" sz="1000" dirty="0" smtClean="0">
                <a:latin typeface="Lucida Console" pitchFamily="49" charset="0"/>
              </a:rPr>
              <a:t> (“Event received!”);</a:t>
            </a:r>
          </a:p>
          <a:p>
            <a:r>
              <a:rPr lang="en-US" sz="1000" dirty="0">
                <a:latin typeface="Lucida Console" pitchFamily="49" charset="0"/>
              </a:rPr>
              <a:t> </a:t>
            </a:r>
            <a:r>
              <a:rPr lang="en-US" sz="1000" dirty="0" smtClean="0">
                <a:latin typeface="Lucida Console" pitchFamily="49" charset="0"/>
              </a:rPr>
              <a:t>    }</a:t>
            </a:r>
          </a:p>
          <a:p>
            <a:r>
              <a:rPr lang="en-US" sz="1000" dirty="0">
                <a:latin typeface="Lucida Console" pitchFamily="49" charset="0"/>
              </a:rPr>
              <a:t>}</a:t>
            </a:r>
            <a:endParaRPr lang="bg-BG" sz="1000" dirty="0">
              <a:latin typeface="Lucida Console" pitchFamily="49" charset="0"/>
            </a:endParaRPr>
          </a:p>
        </p:txBody>
      </p:sp>
      <p:cxnSp>
        <p:nvCxnSpPr>
          <p:cNvPr id="38" name="Straight Connector 37"/>
          <p:cNvCxnSpPr/>
          <p:nvPr/>
        </p:nvCxnSpPr>
        <p:spPr>
          <a:xfrm>
            <a:off x="6357950" y="4655588"/>
            <a:ext cx="2071702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rot="5400000" flipH="1" flipV="1">
            <a:off x="7500958" y="3726894"/>
            <a:ext cx="1857388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rot="10800000">
            <a:off x="7786710" y="2798200"/>
            <a:ext cx="642942" cy="1588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>
            <a:stCxn id="9" idx="1"/>
          </p:cNvCxnSpPr>
          <p:nvPr/>
        </p:nvCxnSpPr>
        <p:spPr>
          <a:xfrm rot="10800000" flipV="1">
            <a:off x="500034" y="2762480"/>
            <a:ext cx="1285884" cy="35719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 rot="5400000">
            <a:off x="-607255" y="3905489"/>
            <a:ext cx="2214578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>
            <a:off x="500034" y="5012778"/>
            <a:ext cx="1571636" cy="1588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angle 58"/>
          <p:cNvSpPr/>
          <p:nvPr/>
        </p:nvSpPr>
        <p:spPr>
          <a:xfrm>
            <a:off x="1214414" y="3941208"/>
            <a:ext cx="6929486" cy="171451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61" name="TextBox 60"/>
          <p:cNvSpPr txBox="1"/>
          <p:nvPr/>
        </p:nvSpPr>
        <p:spPr>
          <a:xfrm>
            <a:off x="1217189" y="3562455"/>
            <a:ext cx="2571768" cy="369332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Listener object</a:t>
            </a:r>
            <a:endParaRPr lang="bg-B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Closures</a:t>
            </a:r>
            <a:endParaRPr lang="bg-BG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Independent functional objects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500298" y="1714488"/>
            <a:ext cx="6357982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1400" dirty="0" smtClean="0">
                <a:solidFill>
                  <a:srgbClr val="3F5FBF"/>
                </a:solidFill>
                <a:latin typeface="Courier New"/>
              </a:rPr>
              <a:t>/**</a:t>
            </a:r>
          </a:p>
          <a:p>
            <a:r>
              <a:rPr lang="en-US" sz="1400" dirty="0" smtClean="0">
                <a:solidFill>
                  <a:srgbClr val="3F5FBF"/>
                </a:solidFill>
                <a:latin typeface="Courier New"/>
              </a:rPr>
              <a:t> * This example demonstrates closures. When started, the </a:t>
            </a:r>
          </a:p>
          <a:p>
            <a:r>
              <a:rPr lang="en-US" sz="1400" dirty="0" smtClean="0">
                <a:solidFill>
                  <a:srgbClr val="3F5FBF"/>
                </a:solidFill>
                <a:latin typeface="Courier New"/>
              </a:rPr>
              <a:t> * application has a single button: "Create Button". </a:t>
            </a:r>
          </a:p>
          <a:p>
            <a:r>
              <a:rPr lang="en-US" sz="1400" dirty="0" smtClean="0">
                <a:solidFill>
                  <a:srgbClr val="3F5FBF"/>
                </a:solidFill>
                <a:latin typeface="Courier New"/>
              </a:rPr>
              <a:t> * Clicking it adds a new button to the application.</a:t>
            </a:r>
          </a:p>
          <a:p>
            <a:r>
              <a:rPr lang="en-US" sz="1400" dirty="0" smtClean="0">
                <a:solidFill>
                  <a:srgbClr val="3F5FBF"/>
                </a:solidFill>
                <a:latin typeface="Courier New"/>
              </a:rPr>
              <a:t> * Every new button displays an alert showing a simple</a:t>
            </a:r>
          </a:p>
          <a:p>
            <a:r>
              <a:rPr lang="en-US" sz="1400" dirty="0" smtClean="0">
                <a:solidFill>
                  <a:srgbClr val="3F5FBF"/>
                </a:solidFill>
                <a:latin typeface="Courier New"/>
              </a:rPr>
              <a:t> * message, the time when the button has been created, </a:t>
            </a:r>
          </a:p>
          <a:p>
            <a:r>
              <a:rPr lang="en-US" sz="1400" dirty="0" smtClean="0">
                <a:solidFill>
                  <a:srgbClr val="3F5FBF"/>
                </a:solidFill>
                <a:latin typeface="Courier New"/>
              </a:rPr>
              <a:t> * and the total number of buttons.</a:t>
            </a:r>
          </a:p>
          <a:p>
            <a:r>
              <a:rPr lang="bg-BG" sz="1400" dirty="0" smtClean="0">
                <a:solidFill>
                  <a:srgbClr val="3F5FBF"/>
                </a:solidFill>
                <a:latin typeface="Courier New"/>
              </a:rPr>
              <a:t> */</a:t>
            </a:r>
          </a:p>
          <a:p>
            <a:r>
              <a:rPr lang="en-US" sz="1400" dirty="0" smtClean="0">
                <a:latin typeface="Courier New"/>
              </a:rPr>
              <a:t/>
            </a:r>
            <a:br>
              <a:rPr lang="en-US" sz="1400" dirty="0" smtClean="0">
                <a:latin typeface="Courier New"/>
              </a:rPr>
            </a:br>
            <a:r>
              <a:rPr lang="en-US" sz="1400" dirty="0" smtClean="0">
                <a:latin typeface="Courier New"/>
              </a:rPr>
              <a:t>//Class </a:t>
            </a:r>
            <a:r>
              <a:rPr lang="en-US" sz="1400" dirty="0" err="1" smtClean="0">
                <a:latin typeface="Courier New"/>
              </a:rPr>
              <a:t>TestClosures</a:t>
            </a:r>
            <a:r>
              <a:rPr lang="en-US" sz="1400" dirty="0" smtClean="0">
                <a:latin typeface="Courier New"/>
              </a:rPr>
              <a:t> extends Application</a:t>
            </a:r>
          </a:p>
          <a:p>
            <a:r>
              <a:rPr lang="en-US" sz="1400" dirty="0" smtClean="0">
                <a:latin typeface="Courier New"/>
              </a:rPr>
              <a:t>//{</a:t>
            </a:r>
            <a:endParaRPr lang="bg-BG" sz="1400" dirty="0" smtClean="0">
              <a:latin typeface="Courier New"/>
            </a:endParaRPr>
          </a:p>
          <a:p>
            <a:r>
              <a:rPr lang="en-US" sz="1400" i="1" dirty="0" smtClean="0">
                <a:solidFill>
                  <a:srgbClr val="009900"/>
                </a:solidFill>
                <a:latin typeface="Courier New"/>
              </a:rPr>
              <a:t>//this counter shows the number </a:t>
            </a:r>
          </a:p>
          <a:p>
            <a:r>
              <a:rPr lang="en-US" sz="1400" i="1" dirty="0" smtClean="0">
                <a:solidFill>
                  <a:srgbClr val="009900"/>
                </a:solidFill>
                <a:latin typeface="Courier New"/>
              </a:rPr>
              <a:t>//of </a:t>
            </a:r>
            <a:r>
              <a:rPr lang="en-US" sz="1400" i="1" dirty="0" err="1" smtClean="0">
                <a:solidFill>
                  <a:srgbClr val="009900"/>
                </a:solidFill>
                <a:latin typeface="Courier New"/>
              </a:rPr>
              <a:t>dynamicly</a:t>
            </a:r>
            <a:r>
              <a:rPr lang="en-US" sz="1400" i="1" dirty="0" smtClean="0">
                <a:solidFill>
                  <a:srgbClr val="009900"/>
                </a:solidFill>
                <a:latin typeface="Courier New"/>
              </a:rPr>
              <a:t> created buttons</a:t>
            </a:r>
          </a:p>
          <a:p>
            <a:r>
              <a:rPr lang="en-US" sz="1400" b="1" dirty="0" smtClean="0">
                <a:solidFill>
                  <a:srgbClr val="0033FF"/>
                </a:solidFill>
                <a:latin typeface="Courier New"/>
              </a:rPr>
              <a:t>private</a:t>
            </a:r>
            <a:r>
              <a:rPr lang="en-US" sz="1400" b="1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b="1" dirty="0" err="1" smtClean="0">
                <a:solidFill>
                  <a:srgbClr val="6699CC"/>
                </a:solidFill>
                <a:latin typeface="Courier New"/>
              </a:rPr>
              <a:t>var</a:t>
            </a:r>
            <a:r>
              <a:rPr lang="en-US" sz="1400" b="1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b="1" dirty="0" err="1" smtClean="0">
                <a:solidFill>
                  <a:srgbClr val="000000"/>
                </a:solidFill>
                <a:latin typeface="Courier New"/>
              </a:rPr>
              <a:t>counter:int</a:t>
            </a:r>
            <a:r>
              <a:rPr lang="en-US" sz="1400" b="1" dirty="0" smtClean="0">
                <a:solidFill>
                  <a:srgbClr val="000000"/>
                </a:solidFill>
                <a:latin typeface="Courier New"/>
              </a:rPr>
              <a:t> = 0;</a:t>
            </a:r>
          </a:p>
          <a:p>
            <a:endParaRPr lang="bg-BG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Closures</a:t>
            </a:r>
            <a:endParaRPr lang="bg-BG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Preserving context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285984" y="1714487"/>
            <a:ext cx="664373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g-BG" sz="1200" dirty="0" smtClean="0">
                <a:solidFill>
                  <a:srgbClr val="3F5FBF"/>
                </a:solidFill>
                <a:latin typeface="Courier New"/>
              </a:rPr>
              <a:t>/**</a:t>
            </a:r>
          </a:p>
          <a:p>
            <a:r>
              <a:rPr lang="en-US" sz="1200" dirty="0" smtClean="0">
                <a:solidFill>
                  <a:srgbClr val="3F5FBF"/>
                </a:solidFill>
                <a:latin typeface="Courier New"/>
              </a:rPr>
              <a:t> * creates a new function that can be used as an event listener. When </a:t>
            </a:r>
          </a:p>
          <a:p>
            <a:r>
              <a:rPr lang="en-US" sz="1200" dirty="0" smtClean="0">
                <a:solidFill>
                  <a:srgbClr val="3F5FBF"/>
                </a:solidFill>
                <a:latin typeface="Courier New"/>
              </a:rPr>
              <a:t> * called, the new function will display a message formed by</a:t>
            </a:r>
          </a:p>
          <a:p>
            <a:r>
              <a:rPr lang="en-US" sz="1200" dirty="0" smtClean="0">
                <a:solidFill>
                  <a:srgbClr val="3F5FBF"/>
                </a:solidFill>
                <a:latin typeface="Courier New"/>
              </a:rPr>
              <a:t> * the "message" parameter, followed by the time _when the listener</a:t>
            </a:r>
          </a:p>
          <a:p>
            <a:r>
              <a:rPr lang="en-US" sz="1200" dirty="0" smtClean="0">
                <a:solidFill>
                  <a:srgbClr val="3F5FBF"/>
                </a:solidFill>
                <a:latin typeface="Courier New"/>
              </a:rPr>
              <a:t> * has been created_, followed by the number of created buttons</a:t>
            </a:r>
            <a:endParaRPr lang="bg-BG" sz="1200" dirty="0" smtClean="0">
              <a:solidFill>
                <a:srgbClr val="3F5FBF"/>
              </a:solidFill>
              <a:latin typeface="Courier New"/>
            </a:endParaRPr>
          </a:p>
          <a:p>
            <a:r>
              <a:rPr lang="bg-BG" sz="1200" dirty="0" smtClean="0">
                <a:solidFill>
                  <a:srgbClr val="3F5FBF"/>
                </a:solidFill>
                <a:latin typeface="Courier New"/>
              </a:rPr>
              <a:t> */</a:t>
            </a:r>
          </a:p>
          <a:p>
            <a:r>
              <a:rPr lang="en-US" sz="1200" b="1" dirty="0" smtClean="0">
                <a:solidFill>
                  <a:srgbClr val="0033FF"/>
                </a:solidFill>
                <a:latin typeface="Courier New"/>
              </a:rPr>
              <a:t>private</a:t>
            </a:r>
            <a:r>
              <a:rPr lang="en-US" sz="1200" b="1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200" b="1" dirty="0" smtClean="0">
                <a:solidFill>
                  <a:srgbClr val="339966"/>
                </a:solidFill>
                <a:latin typeface="Courier New"/>
              </a:rPr>
              <a:t>function</a:t>
            </a:r>
            <a:r>
              <a:rPr lang="en-US" sz="1200" b="1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200" b="1" dirty="0" err="1" smtClean="0">
                <a:solidFill>
                  <a:srgbClr val="000000"/>
                </a:solidFill>
                <a:latin typeface="Courier New"/>
              </a:rPr>
              <a:t>createListener</a:t>
            </a:r>
            <a:r>
              <a:rPr lang="en-US" sz="1200" b="1" dirty="0" smtClean="0">
                <a:solidFill>
                  <a:srgbClr val="000000"/>
                </a:solidFill>
                <a:latin typeface="Courier New"/>
              </a:rPr>
              <a:t> (</a:t>
            </a:r>
            <a:r>
              <a:rPr lang="en-US" sz="1200" b="1" dirty="0" err="1" smtClean="0">
                <a:solidFill>
                  <a:srgbClr val="000000"/>
                </a:solidFill>
                <a:latin typeface="Courier New"/>
              </a:rPr>
              <a:t>message:String</a:t>
            </a:r>
            <a:r>
              <a:rPr lang="en-US" sz="1200" b="1" dirty="0" smtClean="0">
                <a:solidFill>
                  <a:srgbClr val="000000"/>
                </a:solidFill>
                <a:latin typeface="Courier New"/>
              </a:rPr>
              <a:t>) : Function</a:t>
            </a:r>
          </a:p>
          <a:p>
            <a:r>
              <a:rPr lang="bg-BG" sz="1200" dirty="0" smtClean="0">
                <a:solidFill>
                  <a:srgbClr val="000000"/>
                </a:solidFill>
                <a:latin typeface="Courier New"/>
              </a:rPr>
              <a:t>{</a:t>
            </a:r>
          </a:p>
          <a:p>
            <a:r>
              <a:rPr lang="en-US" sz="1200" b="1" dirty="0">
                <a:solidFill>
                  <a:srgbClr val="6699CC"/>
                </a:solidFill>
                <a:latin typeface="Courier New"/>
              </a:rPr>
              <a:t>	</a:t>
            </a:r>
            <a:r>
              <a:rPr lang="en-US" sz="1200" b="1" dirty="0" err="1" smtClean="0">
                <a:solidFill>
                  <a:srgbClr val="6699CC"/>
                </a:solidFill>
                <a:latin typeface="Courier New"/>
              </a:rPr>
              <a:t>var</a:t>
            </a:r>
            <a:r>
              <a:rPr lang="en-US" sz="1200" b="1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200" b="1" dirty="0" err="1" smtClean="0">
                <a:solidFill>
                  <a:srgbClr val="000000"/>
                </a:solidFill>
                <a:latin typeface="Courier New"/>
              </a:rPr>
              <a:t>time:Date</a:t>
            </a:r>
            <a:r>
              <a:rPr lang="en-US" sz="1200" b="1" dirty="0" smtClean="0">
                <a:solidFill>
                  <a:srgbClr val="000000"/>
                </a:solidFill>
                <a:latin typeface="Courier New"/>
              </a:rPr>
              <a:t> = </a:t>
            </a:r>
            <a:r>
              <a:rPr lang="en-US" sz="1200" b="1" dirty="0" smtClean="0">
                <a:solidFill>
                  <a:srgbClr val="0033FF"/>
                </a:solidFill>
                <a:latin typeface="Courier New"/>
              </a:rPr>
              <a:t>new</a:t>
            </a:r>
            <a:r>
              <a:rPr lang="en-US" sz="1200" b="1" dirty="0" smtClean="0">
                <a:solidFill>
                  <a:srgbClr val="000000"/>
                </a:solidFill>
                <a:latin typeface="Courier New"/>
              </a:rPr>
              <a:t> Date (); </a:t>
            </a:r>
            <a:r>
              <a:rPr lang="en-US" sz="1200" b="1" i="1" dirty="0" smtClean="0">
                <a:solidFill>
                  <a:srgbClr val="009900"/>
                </a:solidFill>
                <a:latin typeface="Courier New"/>
              </a:rPr>
              <a:t>// NOW</a:t>
            </a:r>
          </a:p>
          <a:p>
            <a:endParaRPr lang="bg-BG" sz="1200" dirty="0" smtClean="0">
              <a:latin typeface="Courier New"/>
            </a:endParaRPr>
          </a:p>
          <a:p>
            <a:r>
              <a:rPr lang="en-US" sz="1200" b="1" dirty="0" smtClean="0">
                <a:solidFill>
                  <a:srgbClr val="339966"/>
                </a:solidFill>
                <a:latin typeface="Courier New"/>
              </a:rPr>
              <a:t>	function</a:t>
            </a:r>
            <a:r>
              <a:rPr lang="en-US" sz="1200" b="1" dirty="0" smtClean="0">
                <a:solidFill>
                  <a:srgbClr val="000000"/>
                </a:solidFill>
                <a:latin typeface="Courier New"/>
              </a:rPr>
              <a:t> listener (</a:t>
            </a:r>
            <a:r>
              <a:rPr lang="en-US" sz="1200" b="1" dirty="0" err="1" smtClean="0">
                <a:solidFill>
                  <a:srgbClr val="000000"/>
                </a:solidFill>
                <a:latin typeface="Courier New"/>
              </a:rPr>
              <a:t>event:Event</a:t>
            </a:r>
            <a:r>
              <a:rPr lang="en-US" sz="1200" b="1" dirty="0" smtClean="0">
                <a:solidFill>
                  <a:srgbClr val="000000"/>
                </a:solidFill>
                <a:latin typeface="Courier New"/>
              </a:rPr>
              <a:t>) : </a:t>
            </a:r>
            <a:r>
              <a:rPr lang="en-US" sz="1200" b="1" dirty="0" smtClean="0">
                <a:solidFill>
                  <a:srgbClr val="0033FF"/>
                </a:solidFill>
                <a:latin typeface="Courier New"/>
              </a:rPr>
              <a:t>void</a:t>
            </a:r>
          </a:p>
          <a:p>
            <a:r>
              <a:rPr lang="en-US" sz="1200" dirty="0" smtClean="0">
                <a:solidFill>
                  <a:srgbClr val="000000"/>
                </a:solidFill>
                <a:latin typeface="Courier New"/>
              </a:rPr>
              <a:t>	</a:t>
            </a:r>
            <a:r>
              <a:rPr lang="bg-BG" sz="1200" dirty="0" smtClean="0">
                <a:solidFill>
                  <a:srgbClr val="000000"/>
                </a:solidFill>
                <a:latin typeface="Courier New"/>
              </a:rPr>
              <a:t>{</a:t>
            </a:r>
          </a:p>
          <a:p>
            <a:r>
              <a:rPr lang="en-US" sz="1200" dirty="0" smtClean="0">
                <a:solidFill>
                  <a:srgbClr val="000000"/>
                </a:solidFill>
                <a:latin typeface="Courier New"/>
              </a:rPr>
              <a:t>		 </a:t>
            </a:r>
            <a:r>
              <a:rPr lang="en-US" sz="1200" dirty="0" err="1" smtClean="0">
                <a:solidFill>
                  <a:srgbClr val="000000"/>
                </a:solidFill>
                <a:latin typeface="Courier New"/>
              </a:rPr>
              <a:t>Alert.show</a:t>
            </a:r>
            <a:r>
              <a:rPr lang="en-US" sz="1200" dirty="0" smtClean="0">
                <a:solidFill>
                  <a:srgbClr val="000000"/>
                </a:solidFill>
                <a:latin typeface="Courier New"/>
              </a:rPr>
              <a:t>(message </a:t>
            </a:r>
          </a:p>
          <a:p>
            <a:r>
              <a:rPr lang="en-US" sz="1200" dirty="0" smtClean="0">
                <a:solidFill>
                  <a:srgbClr val="000000"/>
                </a:solidFill>
                <a:latin typeface="Courier New"/>
              </a:rPr>
              <a:t>		</a:t>
            </a:r>
            <a:r>
              <a:rPr lang="bg-BG" sz="1200" dirty="0" smtClean="0">
                <a:solidFill>
                  <a:srgbClr val="000000"/>
                </a:solidFill>
                <a:latin typeface="Courier New"/>
              </a:rPr>
              <a:t>            + </a:t>
            </a:r>
            <a:r>
              <a:rPr lang="bg-BG" sz="1200" b="1" dirty="0" smtClean="0">
                <a:solidFill>
                  <a:srgbClr val="990000"/>
                </a:solidFill>
                <a:latin typeface="Courier New"/>
              </a:rPr>
              <a:t>" "</a:t>
            </a:r>
            <a:r>
              <a:rPr lang="bg-BG" sz="1200" b="1" dirty="0" smtClean="0">
                <a:solidFill>
                  <a:srgbClr val="000000"/>
                </a:solidFill>
                <a:latin typeface="Courier New"/>
              </a:rPr>
              <a:t> </a:t>
            </a:r>
          </a:p>
          <a:p>
            <a:r>
              <a:rPr lang="en-US" sz="1200" dirty="0" smtClean="0">
                <a:solidFill>
                  <a:srgbClr val="000000"/>
                </a:solidFill>
                <a:latin typeface="Courier New"/>
              </a:rPr>
              <a:t>		            + </a:t>
            </a:r>
            <a:r>
              <a:rPr lang="en-US" sz="1200" dirty="0" err="1" smtClean="0">
                <a:solidFill>
                  <a:srgbClr val="000000"/>
                </a:solidFill>
                <a:latin typeface="Courier New"/>
              </a:rPr>
              <a:t>time.getTime</a:t>
            </a:r>
            <a:r>
              <a:rPr lang="en-US" sz="1200" dirty="0" smtClean="0">
                <a:solidFill>
                  <a:srgbClr val="000000"/>
                </a:solidFill>
                <a:latin typeface="Courier New"/>
              </a:rPr>
              <a:t>()</a:t>
            </a:r>
          </a:p>
          <a:p>
            <a:r>
              <a:rPr lang="en-US" sz="1200" dirty="0" smtClean="0">
                <a:solidFill>
                  <a:srgbClr val="000000"/>
                </a:solidFill>
                <a:latin typeface="Courier New"/>
              </a:rPr>
              <a:t>		</a:t>
            </a:r>
            <a:r>
              <a:rPr lang="bg-BG" sz="1200" dirty="0" smtClean="0">
                <a:solidFill>
                  <a:srgbClr val="000000"/>
                </a:solidFill>
                <a:latin typeface="Courier New"/>
              </a:rPr>
              <a:t>            + </a:t>
            </a:r>
            <a:r>
              <a:rPr lang="bg-BG" sz="1200" b="1" dirty="0" smtClean="0">
                <a:solidFill>
                  <a:srgbClr val="990000"/>
                </a:solidFill>
                <a:latin typeface="Courier New"/>
              </a:rPr>
              <a:t>" "</a:t>
            </a:r>
          </a:p>
          <a:p>
            <a:r>
              <a:rPr lang="en-US" sz="1200" dirty="0" smtClean="0">
                <a:solidFill>
                  <a:srgbClr val="000000"/>
                </a:solidFill>
                <a:latin typeface="Courier New"/>
              </a:rPr>
              <a:t>		            + counter);</a:t>
            </a:r>
          </a:p>
          <a:p>
            <a:r>
              <a:rPr lang="en-US" sz="1200" dirty="0" smtClean="0">
                <a:solidFill>
                  <a:srgbClr val="000000"/>
                </a:solidFill>
                <a:latin typeface="Courier New"/>
              </a:rPr>
              <a:t>	</a:t>
            </a:r>
            <a:r>
              <a:rPr lang="bg-BG" sz="1200" dirty="0" smtClean="0">
                <a:solidFill>
                  <a:srgbClr val="000000"/>
                </a:solidFill>
                <a:latin typeface="Courier New"/>
              </a:rPr>
              <a:t>}</a:t>
            </a:r>
          </a:p>
          <a:p>
            <a:endParaRPr lang="bg-BG" sz="1200" dirty="0" smtClean="0">
              <a:latin typeface="Courier New"/>
            </a:endParaRPr>
          </a:p>
          <a:p>
            <a:r>
              <a:rPr lang="en-US" sz="1200" b="1" dirty="0" smtClean="0">
                <a:solidFill>
                  <a:srgbClr val="0033FF"/>
                </a:solidFill>
                <a:latin typeface="Courier New"/>
              </a:rPr>
              <a:t>	return</a:t>
            </a:r>
            <a:r>
              <a:rPr lang="en-US" sz="1200" b="1" dirty="0" smtClean="0">
                <a:solidFill>
                  <a:srgbClr val="000000"/>
                </a:solidFill>
                <a:latin typeface="Courier New"/>
              </a:rPr>
              <a:t> listener;</a:t>
            </a:r>
          </a:p>
          <a:p>
            <a:r>
              <a:rPr lang="bg-BG" sz="1200" dirty="0" smtClean="0">
                <a:solidFill>
                  <a:srgbClr val="000000"/>
                </a:solidFill>
                <a:latin typeface="Courier New"/>
              </a:rPr>
              <a:t>}</a:t>
            </a:r>
            <a:endParaRPr lang="bg-BG" sz="1200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5000628" y="4143380"/>
            <a:ext cx="1071570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5214942" y="4500570"/>
            <a:ext cx="1716675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2928926" y="3500438"/>
            <a:ext cx="4000528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5286380" y="4857760"/>
            <a:ext cx="1071570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CLOSURES</a:t>
            </a:r>
            <a:endParaRPr lang="bg-BG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285984" y="1785926"/>
            <a:ext cx="664373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g-BG" sz="1400" dirty="0" smtClean="0">
                <a:solidFill>
                  <a:srgbClr val="3F5FBF"/>
                </a:solidFill>
                <a:latin typeface="Courier New"/>
              </a:rPr>
              <a:t>/**</a:t>
            </a:r>
          </a:p>
          <a:p>
            <a:r>
              <a:rPr lang="en-US" sz="1400" dirty="0" smtClean="0">
                <a:solidFill>
                  <a:srgbClr val="3F5FBF"/>
                </a:solidFill>
                <a:latin typeface="Courier New"/>
              </a:rPr>
              <a:t> * Creates a new Button object and associates</a:t>
            </a:r>
          </a:p>
          <a:p>
            <a:r>
              <a:rPr lang="en-US" sz="1400" dirty="0" smtClean="0">
                <a:solidFill>
                  <a:srgbClr val="3F5FBF"/>
                </a:solidFill>
                <a:latin typeface="Courier New"/>
              </a:rPr>
              <a:t> * a new listener with it</a:t>
            </a:r>
          </a:p>
          <a:p>
            <a:r>
              <a:rPr lang="bg-BG" sz="1400" dirty="0" smtClean="0">
                <a:solidFill>
                  <a:srgbClr val="3F5FBF"/>
                </a:solidFill>
                <a:latin typeface="Courier New"/>
              </a:rPr>
              <a:t> */</a:t>
            </a:r>
          </a:p>
          <a:p>
            <a:r>
              <a:rPr lang="en-US" sz="1400" b="1" dirty="0" smtClean="0">
                <a:solidFill>
                  <a:srgbClr val="0033FF"/>
                </a:solidFill>
                <a:latin typeface="Courier New"/>
              </a:rPr>
              <a:t>private</a:t>
            </a:r>
            <a:r>
              <a:rPr lang="en-US" sz="1400" b="1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b="1" dirty="0" smtClean="0">
                <a:solidFill>
                  <a:srgbClr val="339966"/>
                </a:solidFill>
                <a:latin typeface="Courier New"/>
              </a:rPr>
              <a:t>function</a:t>
            </a:r>
            <a:r>
              <a:rPr lang="en-US" sz="1400" b="1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b="1" dirty="0" err="1" smtClean="0">
                <a:solidFill>
                  <a:srgbClr val="000000"/>
                </a:solidFill>
                <a:latin typeface="Courier New"/>
              </a:rPr>
              <a:t>createButton</a:t>
            </a:r>
            <a:r>
              <a:rPr lang="en-US" sz="1400" b="1" dirty="0" smtClean="0">
                <a:solidFill>
                  <a:srgbClr val="000000"/>
                </a:solidFill>
                <a:latin typeface="Courier New"/>
              </a:rPr>
              <a:t> () : Button</a:t>
            </a:r>
          </a:p>
          <a:p>
            <a:r>
              <a:rPr lang="bg-BG" sz="1400" dirty="0" smtClean="0">
                <a:solidFill>
                  <a:srgbClr val="000000"/>
                </a:solidFill>
                <a:latin typeface="Courier New"/>
              </a:rPr>
              <a:t>{</a:t>
            </a:r>
          </a:p>
          <a:p>
            <a:r>
              <a:rPr lang="en-US" sz="1400" b="1" dirty="0" smtClean="0">
                <a:solidFill>
                  <a:srgbClr val="6699CC"/>
                </a:solidFill>
                <a:latin typeface="Courier New"/>
              </a:rPr>
              <a:t>	</a:t>
            </a:r>
            <a:r>
              <a:rPr lang="en-US" sz="1400" b="1" dirty="0" err="1" smtClean="0">
                <a:solidFill>
                  <a:srgbClr val="6699CC"/>
                </a:solidFill>
                <a:latin typeface="Courier New"/>
              </a:rPr>
              <a:t>var</a:t>
            </a:r>
            <a:r>
              <a:rPr lang="en-US" sz="1400" b="1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b="1" dirty="0" err="1" smtClean="0">
                <a:solidFill>
                  <a:srgbClr val="000000"/>
                </a:solidFill>
                <a:latin typeface="Courier New"/>
              </a:rPr>
              <a:t>button:Button</a:t>
            </a:r>
            <a:r>
              <a:rPr lang="en-US" sz="1400" b="1" dirty="0" smtClean="0">
                <a:solidFill>
                  <a:srgbClr val="000000"/>
                </a:solidFill>
                <a:latin typeface="Courier New"/>
              </a:rPr>
              <a:t> = </a:t>
            </a:r>
            <a:r>
              <a:rPr lang="en-US" sz="1400" b="1" dirty="0" smtClean="0">
                <a:solidFill>
                  <a:srgbClr val="0033FF"/>
                </a:solidFill>
                <a:latin typeface="Courier New"/>
              </a:rPr>
              <a:t>new</a:t>
            </a:r>
            <a:r>
              <a:rPr lang="en-US" sz="1400" b="1" dirty="0" smtClean="0">
                <a:solidFill>
                  <a:srgbClr val="000000"/>
                </a:solidFill>
                <a:latin typeface="Courier New"/>
              </a:rPr>
              <a:t> Button ();</a:t>
            </a:r>
          </a:p>
          <a:p>
            <a:endParaRPr lang="bg-BG" sz="1400" dirty="0" smtClean="0">
              <a:latin typeface="Courier New"/>
            </a:endParaRPr>
          </a:p>
          <a:p>
            <a:r>
              <a:rPr lang="en-US" sz="1400" dirty="0" smtClean="0">
                <a:solidFill>
                  <a:srgbClr val="000000"/>
                </a:solidFill>
                <a:latin typeface="Courier New"/>
              </a:rPr>
              <a:t>	</a:t>
            </a:r>
            <a:r>
              <a:rPr lang="en-US" sz="1400" dirty="0" err="1" smtClean="0">
                <a:solidFill>
                  <a:srgbClr val="000000"/>
                </a:solidFill>
                <a:latin typeface="Courier New"/>
              </a:rPr>
              <a:t>button.label</a:t>
            </a:r>
            <a:r>
              <a:rPr lang="en-US" sz="1400" dirty="0" smtClean="0">
                <a:solidFill>
                  <a:srgbClr val="000000"/>
                </a:solidFill>
                <a:latin typeface="Courier New"/>
              </a:rPr>
              <a:t> = </a:t>
            </a:r>
            <a:r>
              <a:rPr lang="en-US" sz="1400" b="1" dirty="0" smtClean="0">
                <a:solidFill>
                  <a:srgbClr val="990000"/>
                </a:solidFill>
                <a:latin typeface="Courier New"/>
              </a:rPr>
              <a:t>"Button "</a:t>
            </a:r>
            <a:r>
              <a:rPr lang="en-US" sz="1400" b="1" dirty="0" smtClean="0">
                <a:solidFill>
                  <a:srgbClr val="000000"/>
                </a:solidFill>
                <a:latin typeface="Courier New"/>
              </a:rPr>
              <a:t> + counter++;</a:t>
            </a:r>
          </a:p>
          <a:p>
            <a:endParaRPr lang="bg-BG" sz="1400" dirty="0" smtClean="0">
              <a:latin typeface="Courier New"/>
            </a:endParaRPr>
          </a:p>
          <a:p>
            <a:r>
              <a:rPr lang="en-US" sz="1400" dirty="0" smtClean="0">
                <a:solidFill>
                  <a:srgbClr val="000000"/>
                </a:solidFill>
                <a:latin typeface="Courier New"/>
              </a:rPr>
              <a:t>	</a:t>
            </a:r>
            <a:r>
              <a:rPr lang="en-US" sz="1400" dirty="0" err="1" smtClean="0">
                <a:solidFill>
                  <a:srgbClr val="000000"/>
                </a:solidFill>
                <a:latin typeface="Courier New"/>
              </a:rPr>
              <a:t>button.addEventListener</a:t>
            </a:r>
            <a:r>
              <a:rPr lang="en-US" sz="1400" dirty="0" smtClean="0">
                <a:solidFill>
                  <a:srgbClr val="000000"/>
                </a:solidFill>
                <a:latin typeface="Courier New"/>
              </a:rPr>
              <a:t>(</a:t>
            </a:r>
            <a:r>
              <a:rPr lang="en-US" sz="1400" dirty="0" err="1" smtClean="0">
                <a:solidFill>
                  <a:srgbClr val="000000"/>
                </a:solidFill>
                <a:latin typeface="Courier New"/>
              </a:rPr>
              <a:t>MouseEvent.CLICK</a:t>
            </a:r>
            <a:r>
              <a:rPr lang="en-US" sz="1400" dirty="0" smtClean="0">
                <a:solidFill>
                  <a:srgbClr val="000000"/>
                </a:solidFill>
                <a:latin typeface="Courier New"/>
              </a:rPr>
              <a:t>,</a:t>
            </a:r>
          </a:p>
          <a:p>
            <a:r>
              <a:rPr lang="en-US" sz="1400" dirty="0" smtClean="0">
                <a:solidFill>
                  <a:srgbClr val="000000"/>
                </a:solidFill>
                <a:latin typeface="Courier New"/>
              </a:rPr>
              <a:t>    		      </a:t>
            </a:r>
            <a:r>
              <a:rPr lang="en-US" sz="1400" dirty="0" err="1" smtClean="0">
                <a:solidFill>
                  <a:srgbClr val="000000"/>
                </a:solidFill>
                <a:latin typeface="Courier New"/>
              </a:rPr>
              <a:t>createListener</a:t>
            </a:r>
            <a:r>
              <a:rPr lang="en-US" sz="1400" dirty="0" smtClean="0">
                <a:solidFill>
                  <a:srgbClr val="000000"/>
                </a:solidFill>
                <a:latin typeface="Courier New"/>
              </a:rPr>
              <a:t> (</a:t>
            </a:r>
            <a:r>
              <a:rPr lang="en-US" sz="1400" b="1" dirty="0" smtClean="0">
                <a:solidFill>
                  <a:srgbClr val="990000"/>
                </a:solidFill>
                <a:latin typeface="Courier New"/>
              </a:rPr>
              <a:t>"Hello,"</a:t>
            </a:r>
            <a:r>
              <a:rPr lang="en-US" sz="1400" b="1" dirty="0" smtClean="0">
                <a:solidFill>
                  <a:srgbClr val="000000"/>
                </a:solidFill>
                <a:latin typeface="Courier New"/>
              </a:rPr>
              <a:t>));</a:t>
            </a:r>
          </a:p>
          <a:p>
            <a:r>
              <a:rPr lang="bg-BG" sz="1400" dirty="0" smtClean="0">
                <a:solidFill>
                  <a:srgbClr val="000000"/>
                </a:solidFill>
                <a:latin typeface="Courier New"/>
              </a:rPr>
              <a:t>    </a:t>
            </a:r>
          </a:p>
          <a:p>
            <a:r>
              <a:rPr lang="en-US" sz="1400" b="1" dirty="0" smtClean="0">
                <a:solidFill>
                  <a:srgbClr val="0033FF"/>
                </a:solidFill>
                <a:latin typeface="Courier New"/>
              </a:rPr>
              <a:t>	return</a:t>
            </a:r>
            <a:r>
              <a:rPr lang="en-US" sz="1400" b="1" dirty="0" smtClean="0">
                <a:solidFill>
                  <a:srgbClr val="000000"/>
                </a:solidFill>
                <a:latin typeface="Courier New"/>
              </a:rPr>
              <a:t> button;</a:t>
            </a:r>
          </a:p>
          <a:p>
            <a:r>
              <a:rPr lang="bg-BG" sz="1400" dirty="0" smtClean="0">
                <a:solidFill>
                  <a:srgbClr val="000000"/>
                </a:solidFill>
                <a:latin typeface="Courier New"/>
              </a:rPr>
              <a:t>    </a:t>
            </a:r>
          </a:p>
          <a:p>
            <a:r>
              <a:rPr lang="bg-BG" sz="1400" dirty="0" smtClean="0">
                <a:solidFill>
                  <a:srgbClr val="000000"/>
                </a:solidFill>
                <a:latin typeface="Courier New"/>
              </a:rPr>
              <a:t>}</a:t>
            </a:r>
            <a:endParaRPr lang="bg-BG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Time vs. Frames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XML? Action Script?</a:t>
            </a:r>
            <a:endParaRPr lang="bg-BG" smtClean="0"/>
          </a:p>
        </p:txBody>
      </p:sp>
      <p:sp>
        <p:nvSpPr>
          <p:cNvPr id="2867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MXML</a:t>
            </a:r>
            <a:endParaRPr lang="bg-BG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Action Script 3.0</a:t>
            </a:r>
            <a:endParaRPr lang="bg-BG" smtClean="0"/>
          </a:p>
        </p:txBody>
      </p:sp>
      <p:sp>
        <p:nvSpPr>
          <p:cNvPr id="11267" name="Text Placeholder 5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FFFFFF"/>
                </a:solidFill>
              </a:rPr>
              <a:t>Data Types</a:t>
            </a:r>
            <a:endParaRPr lang="bg-BG" smtClean="0">
              <a:solidFill>
                <a:srgbClr val="FFFFFF"/>
              </a:solidFill>
            </a:endParaRPr>
          </a:p>
        </p:txBody>
      </p:sp>
      <p:sp>
        <p:nvSpPr>
          <p:cNvPr id="11268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Primitive types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1400" smtClean="0">
                <a:latin typeface="Lucida Console" pitchFamily="49" charset="0"/>
                <a:ea typeface="Lucida Bright" pitchFamily="18" charset="0"/>
                <a:cs typeface="Lucida Bright" pitchFamily="18" charset="0"/>
              </a:rPr>
              <a:t>var i:int = -1;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1400" smtClean="0">
                <a:latin typeface="Lucida Console" pitchFamily="49" charset="0"/>
                <a:ea typeface="Lucida Bright" pitchFamily="18" charset="0"/>
                <a:cs typeface="Lucida Bright" pitchFamily="18" charset="0"/>
              </a:rPr>
              <a:t>var u:uint = 0;</a:t>
            </a:r>
          </a:p>
          <a:p>
            <a:pPr eaLnBrk="1" hangingPunct="1"/>
            <a:r>
              <a:rPr lang="en-US" sz="1400" smtClean="0">
                <a:latin typeface="Lucida Console" pitchFamily="49" charset="0"/>
                <a:ea typeface="Lucida Bright" pitchFamily="18" charset="0"/>
                <a:cs typeface="Lucida Bright" pitchFamily="18" charset="0"/>
              </a:rPr>
              <a:t>Boolean, String</a:t>
            </a:r>
          </a:p>
          <a:p>
            <a:pPr eaLnBrk="1" hangingPunct="1"/>
            <a:r>
              <a:rPr lang="en-US" smtClean="0"/>
              <a:t>References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1400" smtClean="0">
                <a:latin typeface="Lucida Console" pitchFamily="49" charset="0"/>
                <a:ea typeface="Lucida Bright" pitchFamily="18" charset="0"/>
                <a:cs typeface="Lucida Bright" pitchFamily="18" charset="0"/>
              </a:rPr>
              <a:t>var o:Object;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1400" smtClean="0">
                <a:latin typeface="Lucida Console" pitchFamily="49" charset="0"/>
                <a:ea typeface="Lucida Bright" pitchFamily="18" charset="0"/>
                <a:cs typeface="Lucida Bright" pitchFamily="18" charset="0"/>
              </a:rPr>
              <a:t>var c:Class = String; var s:String = new c;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1400" smtClean="0">
                <a:latin typeface="Lucida Console" pitchFamily="49" charset="0"/>
                <a:ea typeface="Lucida Bright" pitchFamily="18" charset="0"/>
                <a:cs typeface="Lucida Bright" pitchFamily="18" charset="0"/>
              </a:rPr>
              <a:t>var x:* = …</a:t>
            </a:r>
            <a:endParaRPr lang="bg-BG" sz="1400" smtClean="0">
              <a:latin typeface="Lucida Console" pitchFamily="49" charset="0"/>
              <a:ea typeface="Lucida Bright" pitchFamily="18" charset="0"/>
              <a:cs typeface="Lucida Bright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MXML</a:t>
            </a:r>
            <a:endParaRPr lang="bg-BG" smtClean="0"/>
          </a:p>
        </p:txBody>
      </p:sp>
      <p:sp>
        <p:nvSpPr>
          <p:cNvPr id="29699" name="Text Placeholder 7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FFFFFF"/>
                </a:solidFill>
              </a:rPr>
              <a:t>Motivation</a:t>
            </a:r>
            <a:endParaRPr lang="bg-BG" smtClean="0">
              <a:solidFill>
                <a:srgbClr val="FFFFFF"/>
              </a:solidFill>
            </a:endParaRPr>
          </a:p>
        </p:txBody>
      </p:sp>
      <p:sp>
        <p:nvSpPr>
          <p:cNvPr id="29700" name="Content Placeholder 6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Markup languages are common</a:t>
            </a:r>
          </a:p>
          <a:p>
            <a:pPr eaLnBrk="1" hangingPunct="1"/>
            <a:r>
              <a:rPr lang="en-US" smtClean="0"/>
              <a:t>Easier Maintenance of the Layout</a:t>
            </a:r>
          </a:p>
          <a:p>
            <a:pPr eaLnBrk="1" hangingPunct="1"/>
            <a:r>
              <a:rPr lang="en-US" smtClean="0"/>
              <a:t>Designers can work on the UI</a:t>
            </a:r>
          </a:p>
          <a:p>
            <a:pPr eaLnBrk="1" hangingPunct="1"/>
            <a:r>
              <a:rPr lang="en-US" smtClean="0"/>
              <a:t>Simplified access of language features</a:t>
            </a:r>
            <a:endParaRPr lang="bg-BG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MXML</a:t>
            </a:r>
            <a:endParaRPr lang="bg-BG" smtClean="0"/>
          </a:p>
        </p:txBody>
      </p:sp>
      <p:sp>
        <p:nvSpPr>
          <p:cNvPr id="30723" name="Text Placeholder 7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FFFFFF"/>
                </a:solidFill>
              </a:rPr>
              <a:t>What Happens</a:t>
            </a:r>
            <a:endParaRPr lang="bg-BG" smtClean="0">
              <a:solidFill>
                <a:srgbClr val="FFFFFF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55000" lnSpcReduction="20000"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n-US" sz="3200" dirty="0" err="1" smtClean="0">
                <a:latin typeface="Lucida Console" pitchFamily="49" charset="0"/>
                <a:cs typeface="Lucida Bright" pitchFamily="18" charset="0"/>
              </a:rPr>
              <a:t>MyMXLExample.mxml</a:t>
            </a:r>
            <a:r>
              <a:rPr lang="en-US" sz="3200" dirty="0" smtClean="0">
                <a:latin typeface="Lucida Console" pitchFamily="49" charset="0"/>
                <a:cs typeface="Lucida Bright" pitchFamily="18" charset="0"/>
              </a:rPr>
              <a:t>: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sz="1400" dirty="0" smtClean="0">
                <a:latin typeface="Lucida Console" pitchFamily="49" charset="0"/>
                <a:cs typeface="Lucida Bright" pitchFamily="18" charset="0"/>
              </a:rPr>
              <a:t>&lt;</a:t>
            </a:r>
            <a:r>
              <a:rPr lang="en-US" sz="1400" dirty="0" err="1" smtClean="0">
                <a:latin typeface="Lucida Console" pitchFamily="49" charset="0"/>
                <a:cs typeface="Lucida Bright" pitchFamily="18" charset="0"/>
              </a:rPr>
              <a:t>mx:Application</a:t>
            </a:r>
            <a:r>
              <a:rPr lang="en-US" sz="1400" dirty="0" smtClean="0">
                <a:latin typeface="Lucida Console" pitchFamily="49" charset="0"/>
                <a:cs typeface="Lucida Bright" pitchFamily="18" charset="0"/>
              </a:rPr>
              <a:t> …&gt;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sz="1400" dirty="0" smtClean="0">
                <a:latin typeface="Lucida Console" pitchFamily="49" charset="0"/>
                <a:cs typeface="Lucida Bright" pitchFamily="18" charset="0"/>
              </a:rPr>
              <a:t>  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sz="1400" dirty="0" smtClean="0">
                <a:latin typeface="Lucida Console" pitchFamily="49" charset="0"/>
                <a:cs typeface="Lucida Bright" pitchFamily="18" charset="0"/>
              </a:rPr>
              <a:t>  &lt;</a:t>
            </a:r>
            <a:r>
              <a:rPr lang="en-US" sz="1400" dirty="0" err="1" smtClean="0">
                <a:latin typeface="Lucida Console" pitchFamily="49" charset="0"/>
                <a:cs typeface="Lucida Bright" pitchFamily="18" charset="0"/>
              </a:rPr>
              <a:t>mx:TextArea</a:t>
            </a:r>
            <a:r>
              <a:rPr lang="en-US" sz="1400" dirty="0" smtClean="0">
                <a:latin typeface="Lucida Console" pitchFamily="49" charset="0"/>
                <a:cs typeface="Lucida Bright" pitchFamily="18" charset="0"/>
              </a:rPr>
              <a:t> 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sz="1400" dirty="0" smtClean="0">
                <a:latin typeface="Lucida Console" pitchFamily="49" charset="0"/>
                <a:cs typeface="Lucida Bright" pitchFamily="18" charset="0"/>
              </a:rPr>
              <a:t>       id=“</a:t>
            </a:r>
            <a:r>
              <a:rPr lang="en-US" sz="1400" dirty="0" err="1" smtClean="0">
                <a:latin typeface="Lucida Console" pitchFamily="49" charset="0"/>
                <a:cs typeface="Lucida Bright" pitchFamily="18" charset="0"/>
              </a:rPr>
              <a:t>myText</a:t>
            </a:r>
            <a:r>
              <a:rPr lang="en-US" sz="1400" dirty="0" smtClean="0">
                <a:latin typeface="Lucida Console" pitchFamily="49" charset="0"/>
                <a:cs typeface="Lucida Bright" pitchFamily="18" charset="0"/>
              </a:rPr>
              <a:t>”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sz="1400" dirty="0" smtClean="0">
                <a:latin typeface="Lucida Console" pitchFamily="49" charset="0"/>
                <a:cs typeface="Lucida Bright" pitchFamily="18" charset="0"/>
              </a:rPr>
              <a:t>       width = “100”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sz="1400" dirty="0" smtClean="0">
                <a:latin typeface="Lucida Console" pitchFamily="49" charset="0"/>
                <a:cs typeface="Lucida Bright" pitchFamily="18" charset="0"/>
              </a:rPr>
              <a:t>       height = “100”/&gt;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sz="1400" dirty="0" smtClean="0">
                <a:latin typeface="Lucida Console" pitchFamily="49" charset="0"/>
                <a:cs typeface="Lucida Bright" pitchFamily="18" charset="0"/>
              </a:rPr>
              <a:t>  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sz="1400" dirty="0" smtClean="0">
                <a:latin typeface="Lucida Console" pitchFamily="49" charset="0"/>
                <a:cs typeface="Lucida Bright" pitchFamily="18" charset="0"/>
              </a:rPr>
              <a:t>&lt;/</a:t>
            </a:r>
            <a:r>
              <a:rPr lang="en-US" sz="1400" dirty="0" err="1" smtClean="0">
                <a:latin typeface="Lucida Console" pitchFamily="49" charset="0"/>
                <a:cs typeface="Lucida Bright" pitchFamily="18" charset="0"/>
              </a:rPr>
              <a:t>mx:Application</a:t>
            </a:r>
            <a:r>
              <a:rPr lang="en-US" sz="1400" dirty="0" smtClean="0">
                <a:latin typeface="Lucida Console" pitchFamily="49" charset="0"/>
                <a:cs typeface="Lucida Bright" pitchFamily="18" charset="0"/>
              </a:rPr>
              <a:t>&gt;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n-US" sz="3200" dirty="0" smtClean="0">
                <a:latin typeface="Lucida Console" pitchFamily="49" charset="0"/>
                <a:cs typeface="Lucida Bright" pitchFamily="18" charset="0"/>
              </a:rPr>
              <a:t>This code is transformed to Action Script code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sz="1400" dirty="0" smtClean="0">
                <a:latin typeface="Lucida Console" pitchFamily="49" charset="0"/>
                <a:cs typeface="Lucida Bright" pitchFamily="18" charset="0"/>
              </a:rPr>
              <a:t>class </a:t>
            </a:r>
            <a:r>
              <a:rPr lang="en-US" sz="1400" dirty="0" err="1" smtClean="0">
                <a:latin typeface="Lucida Console" pitchFamily="49" charset="0"/>
                <a:cs typeface="Lucida Bright" pitchFamily="18" charset="0"/>
              </a:rPr>
              <a:t>MyMXMLExample</a:t>
            </a:r>
            <a:r>
              <a:rPr lang="en-US" sz="1400" dirty="0" smtClean="0">
                <a:latin typeface="Lucida Console" pitchFamily="49" charset="0"/>
                <a:cs typeface="Lucida Bright" pitchFamily="18" charset="0"/>
              </a:rPr>
              <a:t> extends Application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sz="1400" dirty="0" smtClean="0">
                <a:latin typeface="Lucida Console" pitchFamily="49" charset="0"/>
                <a:cs typeface="Lucida Bright" pitchFamily="18" charset="0"/>
              </a:rPr>
              <a:t>{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sz="1400" dirty="0" smtClean="0">
                <a:latin typeface="Lucida Console" pitchFamily="49" charset="0"/>
                <a:cs typeface="Lucida Bright" pitchFamily="18" charset="0"/>
              </a:rPr>
              <a:t>   public </a:t>
            </a:r>
            <a:r>
              <a:rPr lang="en-US" sz="1400" dirty="0" err="1" smtClean="0">
                <a:latin typeface="Lucida Console" pitchFamily="49" charset="0"/>
                <a:cs typeface="Lucida Bright" pitchFamily="18" charset="0"/>
              </a:rPr>
              <a:t>var</a:t>
            </a:r>
            <a:r>
              <a:rPr lang="en-US" sz="1400" dirty="0" smtClean="0">
                <a:latin typeface="Lucida Console" pitchFamily="49" charset="0"/>
                <a:cs typeface="Lucida Bright" pitchFamily="18" charset="0"/>
              </a:rPr>
              <a:t> </a:t>
            </a:r>
            <a:r>
              <a:rPr lang="en-US" sz="1400" dirty="0" err="1" smtClean="0">
                <a:latin typeface="Lucida Console" pitchFamily="49" charset="0"/>
                <a:cs typeface="Lucida Bright" pitchFamily="18" charset="0"/>
              </a:rPr>
              <a:t>myText:TextArea</a:t>
            </a:r>
            <a:r>
              <a:rPr lang="en-US" sz="1400" dirty="0" smtClean="0">
                <a:latin typeface="Lucida Console" pitchFamily="49" charset="0"/>
                <a:cs typeface="Lucida Bright" pitchFamily="18" charset="0"/>
              </a:rPr>
              <a:t>;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sz="1400" dirty="0" smtClean="0">
                <a:latin typeface="Lucida Console" pitchFamily="49" charset="0"/>
                <a:cs typeface="Lucida Bright" pitchFamily="18" charset="0"/>
              </a:rPr>
              <a:t>//… some method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sz="1400" dirty="0" smtClean="0">
                <a:latin typeface="Lucida Console" pitchFamily="49" charset="0"/>
                <a:cs typeface="Lucida Bright" pitchFamily="18" charset="0"/>
              </a:rPr>
              <a:t>   {  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sz="1400" dirty="0" smtClean="0">
                <a:latin typeface="Lucida Console" pitchFamily="49" charset="0"/>
                <a:cs typeface="Lucida Bright" pitchFamily="18" charset="0"/>
              </a:rPr>
              <a:t>     </a:t>
            </a:r>
            <a:r>
              <a:rPr lang="en-US" sz="1400" dirty="0" err="1" smtClean="0">
                <a:latin typeface="Lucida Console" pitchFamily="49" charset="0"/>
                <a:cs typeface="Lucida Bright" pitchFamily="18" charset="0"/>
              </a:rPr>
              <a:t>myText</a:t>
            </a:r>
            <a:r>
              <a:rPr lang="en-US" sz="1400" dirty="0" smtClean="0">
                <a:latin typeface="Lucida Console" pitchFamily="49" charset="0"/>
                <a:cs typeface="Lucida Bright" pitchFamily="18" charset="0"/>
              </a:rPr>
              <a:t> = new </a:t>
            </a:r>
            <a:r>
              <a:rPr lang="en-US" sz="1400" dirty="0" err="1" smtClean="0">
                <a:latin typeface="Lucida Console" pitchFamily="49" charset="0"/>
                <a:cs typeface="Lucida Bright" pitchFamily="18" charset="0"/>
              </a:rPr>
              <a:t>TextArea</a:t>
            </a:r>
            <a:r>
              <a:rPr lang="en-US" sz="1400" dirty="0" smtClean="0">
                <a:latin typeface="Lucida Console" pitchFamily="49" charset="0"/>
                <a:cs typeface="Lucida Bright" pitchFamily="18" charset="0"/>
              </a:rPr>
              <a:t>;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sz="1400" dirty="0" smtClean="0">
                <a:latin typeface="Lucida Console" pitchFamily="49" charset="0"/>
                <a:cs typeface="Lucida Bright" pitchFamily="18" charset="0"/>
              </a:rPr>
              <a:t>     </a:t>
            </a:r>
            <a:r>
              <a:rPr lang="en-US" sz="1400" dirty="0" err="1" smtClean="0">
                <a:latin typeface="Lucida Console" pitchFamily="49" charset="0"/>
                <a:cs typeface="Lucida Bright" pitchFamily="18" charset="0"/>
              </a:rPr>
              <a:t>myText.width</a:t>
            </a:r>
            <a:r>
              <a:rPr lang="en-US" sz="1400" dirty="0" smtClean="0">
                <a:latin typeface="Lucida Console" pitchFamily="49" charset="0"/>
                <a:cs typeface="Lucida Bright" pitchFamily="18" charset="0"/>
              </a:rPr>
              <a:t> = 100;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sz="1400" dirty="0" smtClean="0">
                <a:latin typeface="Lucida Console" pitchFamily="49" charset="0"/>
                <a:cs typeface="Lucida Bright" pitchFamily="18" charset="0"/>
              </a:rPr>
              <a:t>     </a:t>
            </a:r>
            <a:r>
              <a:rPr lang="en-US" sz="1400" dirty="0" err="1" smtClean="0">
                <a:latin typeface="Lucida Console" pitchFamily="49" charset="0"/>
                <a:cs typeface="Lucida Bright" pitchFamily="18" charset="0"/>
              </a:rPr>
              <a:t>myText.height</a:t>
            </a:r>
            <a:r>
              <a:rPr lang="en-US" sz="1400" dirty="0" smtClean="0">
                <a:latin typeface="Lucida Console" pitchFamily="49" charset="0"/>
                <a:cs typeface="Lucida Bright" pitchFamily="18" charset="0"/>
              </a:rPr>
              <a:t> = 100;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sz="1400" dirty="0" smtClean="0">
                <a:latin typeface="Lucida Console" pitchFamily="49" charset="0"/>
                <a:cs typeface="Lucida Bright" pitchFamily="18" charset="0"/>
              </a:rPr>
              <a:t>   }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sz="1400" dirty="0" smtClean="0">
                <a:latin typeface="Lucida Console" pitchFamily="49" charset="0"/>
                <a:cs typeface="Lucida Bright" pitchFamily="18" charset="0"/>
              </a:rPr>
              <a:t>}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endParaRPr lang="en-US" sz="3200" dirty="0" smtClean="0">
              <a:latin typeface="Lucida Console" pitchFamily="49" charset="0"/>
              <a:cs typeface="Lucida Bright" pitchFamily="18" charset="0"/>
            </a:endParaRP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endParaRPr lang="bg-BG" dirty="0"/>
          </a:p>
        </p:txBody>
      </p:sp>
      <p:pic>
        <p:nvPicPr>
          <p:cNvPr id="30725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00875" y="1785938"/>
            <a:ext cx="142875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bg-BG" smtClean="0"/>
          </a:p>
        </p:txBody>
      </p:sp>
      <p:sp>
        <p:nvSpPr>
          <p:cNvPr id="31747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Thank you!</a:t>
            </a:r>
            <a:endParaRPr lang="bg-BG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Action Script 3.0</a:t>
            </a:r>
            <a:endParaRPr lang="bg-BG" smtClean="0"/>
          </a:p>
        </p:txBody>
      </p:sp>
      <p:sp>
        <p:nvSpPr>
          <p:cNvPr id="12291" name="Text Placeholder 5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FFFFFF"/>
                </a:solidFill>
              </a:rPr>
              <a:t>Type System</a:t>
            </a:r>
            <a:endParaRPr lang="bg-BG" smtClean="0">
              <a:solidFill>
                <a:srgbClr val="FFFFFF"/>
              </a:solidFill>
            </a:endParaRPr>
          </a:p>
        </p:txBody>
      </p:sp>
      <p:sp>
        <p:nvSpPr>
          <p:cNvPr id="12292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Non-Strict typing vs Strict Typing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1400" smtClean="0">
                <a:latin typeface="Lucida Console" pitchFamily="49" charset="0"/>
                <a:ea typeface="Lucida Bright" pitchFamily="18" charset="0"/>
                <a:cs typeface="Lucida Bright" pitchFamily="18" charset="0"/>
              </a:rPr>
              <a:t>var o:Object = …; var x:* = …</a:t>
            </a:r>
          </a:p>
          <a:p>
            <a:pPr eaLnBrk="1" hangingPunct="1"/>
            <a:r>
              <a:rPr lang="en-US" smtClean="0"/>
              <a:t>Classes are Objects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1400" smtClean="0">
                <a:latin typeface="Lucida Console" pitchFamily="49" charset="0"/>
                <a:ea typeface="Lucida Bright" pitchFamily="18" charset="0"/>
                <a:cs typeface="Lucida Bright" pitchFamily="18" charset="0"/>
              </a:rPr>
              <a:t>(Array is Object) == true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1400" smtClean="0">
                <a:latin typeface="Lucida Console" pitchFamily="49" charset="0"/>
                <a:ea typeface="Lucida Bright" pitchFamily="18" charset="0"/>
                <a:cs typeface="Lucida Bright" pitchFamily="18" charset="0"/>
              </a:rPr>
              <a:t>(int is Object) == true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1400" smtClean="0">
                <a:latin typeface="Lucida Console" pitchFamily="49" charset="0"/>
                <a:ea typeface="Lucida Bright" pitchFamily="18" charset="0"/>
                <a:cs typeface="Lucida Bright" pitchFamily="18" charset="0"/>
              </a:rPr>
              <a:t>(Object is Object) == true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1400" smtClean="0">
                <a:latin typeface="Lucida Console" pitchFamily="49" charset="0"/>
                <a:ea typeface="Lucida Bright" pitchFamily="18" charset="0"/>
                <a:cs typeface="Lucida Bright" pitchFamily="18" charset="0"/>
              </a:rPr>
              <a:t>(Class is Object) == true</a:t>
            </a:r>
          </a:p>
          <a:p>
            <a:pPr eaLnBrk="1" hangingPunct="1"/>
            <a:r>
              <a:rPr lang="en-US" smtClean="0"/>
              <a:t>Name of class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1400" smtClean="0">
                <a:latin typeface="Lucida Console" pitchFamily="49" charset="0"/>
                <a:ea typeface="Lucida Bright" pitchFamily="18" charset="0"/>
                <a:cs typeface="Lucida Bright" pitchFamily="18" charset="0"/>
              </a:rPr>
              <a:t>x.className</a:t>
            </a:r>
          </a:p>
          <a:p>
            <a:pPr eaLnBrk="1" hangingPunct="1"/>
            <a:r>
              <a:rPr lang="en-US" smtClean="0"/>
              <a:t>Class from name</a:t>
            </a:r>
            <a:endParaRPr lang="bg-BG" smtClean="0"/>
          </a:p>
          <a:p>
            <a:pPr eaLnBrk="1" hangingPunct="1">
              <a:buFont typeface="Wingdings" pitchFamily="2" charset="2"/>
              <a:buNone/>
            </a:pPr>
            <a:r>
              <a:rPr lang="en-US" sz="1400" smtClean="0">
                <a:latin typeface="Lucida Console" pitchFamily="49" charset="0"/>
                <a:ea typeface="Lucida Bright" pitchFamily="18" charset="0"/>
                <a:cs typeface="Lucida Bright" pitchFamily="18" charset="0"/>
              </a:rPr>
              <a:t>var c:Class = getDefinitionByName(“Array”) as Class;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Action Script 3.0</a:t>
            </a:r>
            <a:endParaRPr lang="bg-BG" dirty="0" smtClean="0"/>
          </a:p>
        </p:txBody>
      </p:sp>
      <p:sp>
        <p:nvSpPr>
          <p:cNvPr id="13315" name="Text Placeholder 5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FFFFFF"/>
                </a:solidFill>
              </a:rPr>
              <a:t>Objects are Dynamic</a:t>
            </a:r>
            <a:endParaRPr lang="bg-BG" smtClean="0">
              <a:solidFill>
                <a:srgbClr val="FFFFFF"/>
              </a:solidFill>
            </a:endParaRPr>
          </a:p>
        </p:txBody>
      </p:sp>
      <p:sp>
        <p:nvSpPr>
          <p:cNvPr id="13316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Dynamic fields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1400" dirty="0" err="1" smtClean="0">
                <a:latin typeface="Lucida Console" pitchFamily="49" charset="0"/>
                <a:ea typeface="Lucida Bright" pitchFamily="18" charset="0"/>
                <a:cs typeface="Lucida Bright" pitchFamily="18" charset="0"/>
              </a:rPr>
              <a:t>var</a:t>
            </a:r>
            <a:r>
              <a:rPr lang="en-US" sz="1400" dirty="0" smtClean="0">
                <a:latin typeface="Lucida Console" pitchFamily="49" charset="0"/>
                <a:ea typeface="Lucida Bright" pitchFamily="18" charset="0"/>
                <a:cs typeface="Lucida Bright" pitchFamily="18" charset="0"/>
              </a:rPr>
              <a:t> o:Object = {name:"John", </a:t>
            </a:r>
            <a:r>
              <a:rPr lang="en-US" sz="1400" dirty="0" err="1" smtClean="0">
                <a:latin typeface="Lucida Console" pitchFamily="49" charset="0"/>
                <a:ea typeface="Lucida Bright" pitchFamily="18" charset="0"/>
                <a:cs typeface="Lucida Bright" pitchFamily="18" charset="0"/>
              </a:rPr>
              <a:t>lname</a:t>
            </a:r>
            <a:r>
              <a:rPr lang="en-US" sz="1400" dirty="0" smtClean="0">
                <a:latin typeface="Lucida Console" pitchFamily="49" charset="0"/>
                <a:ea typeface="Lucida Bright" pitchFamily="18" charset="0"/>
                <a:cs typeface="Lucida Bright" pitchFamily="18" charset="0"/>
              </a:rPr>
              <a:t>:"Smith"};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1400" dirty="0" err="1" smtClean="0">
                <a:latin typeface="Lucida Console" pitchFamily="49" charset="0"/>
                <a:ea typeface="Lucida Bright" pitchFamily="18" charset="0"/>
                <a:cs typeface="Lucida Bright" pitchFamily="18" charset="0"/>
              </a:rPr>
              <a:t>o.age</a:t>
            </a:r>
            <a:r>
              <a:rPr lang="en-US" sz="1400" dirty="0" smtClean="0">
                <a:latin typeface="Lucida Console" pitchFamily="49" charset="0"/>
                <a:ea typeface="Lucida Bright" pitchFamily="18" charset="0"/>
                <a:cs typeface="Lucida Bright" pitchFamily="18" charset="0"/>
              </a:rPr>
              <a:t> = 23;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1400" dirty="0" smtClean="0">
                <a:latin typeface="Lucida Console" pitchFamily="49" charset="0"/>
                <a:ea typeface="Lucida Bright" pitchFamily="18" charset="0"/>
                <a:cs typeface="Lucida Bright" pitchFamily="18" charset="0"/>
              </a:rPr>
              <a:t>o[“address”] = “New York”;</a:t>
            </a:r>
          </a:p>
          <a:p>
            <a:pPr eaLnBrk="1" hangingPunct="1"/>
            <a:r>
              <a:rPr lang="en-US" dirty="0" smtClean="0"/>
              <a:t>Dictionary </a:t>
            </a:r>
            <a:r>
              <a:rPr lang="en-US" dirty="0" err="1" smtClean="0"/>
              <a:t>vs</a:t>
            </a:r>
            <a:r>
              <a:rPr lang="en-US" dirty="0" smtClean="0"/>
              <a:t> Object as dictionary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1400" dirty="0" err="1" smtClean="0">
                <a:latin typeface="Lucida Console" pitchFamily="49" charset="0"/>
                <a:ea typeface="Lucida Bright" pitchFamily="18" charset="0"/>
                <a:cs typeface="Lucida Bright" pitchFamily="18" charset="0"/>
              </a:rPr>
              <a:t>var</a:t>
            </a:r>
            <a:r>
              <a:rPr lang="en-US" sz="1400" dirty="0" smtClean="0">
                <a:latin typeface="Lucida Console" pitchFamily="49" charset="0"/>
                <a:ea typeface="Lucida Bright" pitchFamily="18" charset="0"/>
                <a:cs typeface="Lucida Bright" pitchFamily="18" charset="0"/>
              </a:rPr>
              <a:t> d:Dictionary = new </a:t>
            </a:r>
            <a:r>
              <a:rPr lang="en-US" sz="1400" dirty="0" smtClean="0">
                <a:latin typeface="Lucida Console" pitchFamily="49" charset="0"/>
                <a:ea typeface="Lucida Bright" pitchFamily="18" charset="0"/>
                <a:cs typeface="Lucida Bright" pitchFamily="18" charset="0"/>
              </a:rPr>
              <a:t>Dictionary</a:t>
            </a:r>
            <a:r>
              <a:rPr lang="en-US" sz="1400" dirty="0" smtClean="0">
                <a:latin typeface="Lucida Console" pitchFamily="49" charset="0"/>
                <a:ea typeface="Lucida Bright" pitchFamily="18" charset="0"/>
                <a:cs typeface="Lucida Bright" pitchFamily="18" charset="0"/>
              </a:rPr>
              <a:t>;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1400" dirty="0" err="1" smtClean="0">
                <a:latin typeface="Lucida Console" pitchFamily="49" charset="0"/>
                <a:ea typeface="Lucida Bright" pitchFamily="18" charset="0"/>
                <a:cs typeface="Lucida Bright" pitchFamily="18" charset="0"/>
              </a:rPr>
              <a:t>var</a:t>
            </a:r>
            <a:r>
              <a:rPr lang="en-US" sz="1400" dirty="0" smtClean="0">
                <a:latin typeface="Lucida Console" pitchFamily="49" charset="0"/>
                <a:ea typeface="Lucida Bright" pitchFamily="18" charset="0"/>
                <a:cs typeface="Lucida Bright" pitchFamily="18" charset="0"/>
              </a:rPr>
              <a:t> o1:Object = </a:t>
            </a:r>
            <a:r>
              <a:rPr lang="en-US" sz="1400" dirty="0" smtClean="0">
                <a:latin typeface="Lucida Console" pitchFamily="49" charset="0"/>
                <a:ea typeface="Lucida Bright" pitchFamily="18" charset="0"/>
                <a:cs typeface="Lucida Bright" pitchFamily="18" charset="0"/>
              </a:rPr>
              <a:t>new Object</a:t>
            </a:r>
            <a:r>
              <a:rPr lang="en-US" sz="1400" dirty="0" smtClean="0">
                <a:latin typeface="Lucida Console" pitchFamily="49" charset="0"/>
                <a:ea typeface="Lucida Bright" pitchFamily="18" charset="0"/>
                <a:cs typeface="Lucida Bright" pitchFamily="18" charset="0"/>
              </a:rPr>
              <a:t>; </a:t>
            </a:r>
            <a:r>
              <a:rPr lang="en-US" sz="1400" dirty="0" smtClean="0">
                <a:latin typeface="Lucida Console" pitchFamily="49" charset="0"/>
                <a:ea typeface="Lucida Bright" pitchFamily="18" charset="0"/>
                <a:cs typeface="Lucida Bright" pitchFamily="18" charset="0"/>
              </a:rPr>
              <a:t>o2:Object = new Object;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1400" dirty="0" smtClean="0">
                <a:latin typeface="Lucida Console" pitchFamily="49" charset="0"/>
                <a:ea typeface="Lucida Bright" pitchFamily="18" charset="0"/>
                <a:cs typeface="Lucida Bright" pitchFamily="18" charset="0"/>
              </a:rPr>
              <a:t>d[o1</a:t>
            </a:r>
            <a:r>
              <a:rPr lang="en-US" sz="1400" dirty="0" smtClean="0">
                <a:latin typeface="Lucida Console" pitchFamily="49" charset="0"/>
                <a:ea typeface="Lucida Bright" pitchFamily="18" charset="0"/>
                <a:cs typeface="Lucida Bright" pitchFamily="18" charset="0"/>
              </a:rPr>
              <a:t>] = 2; o[o1] = 2;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1400" dirty="0" smtClean="0">
                <a:latin typeface="Lucida Console" pitchFamily="49" charset="0"/>
                <a:ea typeface="Lucida Bright" pitchFamily="18" charset="0"/>
                <a:cs typeface="Lucida Bright" pitchFamily="18" charset="0"/>
              </a:rPr>
              <a:t>trace (d[o1]); </a:t>
            </a:r>
            <a:r>
              <a:rPr lang="en-US" sz="1400" dirty="0" smtClean="0">
                <a:solidFill>
                  <a:srgbClr val="FF0000"/>
                </a:solidFill>
                <a:latin typeface="Lucida Console" pitchFamily="49" charset="0"/>
                <a:ea typeface="Lucida Bright" pitchFamily="18" charset="0"/>
                <a:cs typeface="Lucida Bright" pitchFamily="18" charset="0"/>
              </a:rPr>
              <a:t>trace (d[o2]);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1400" dirty="0" smtClean="0">
                <a:latin typeface="Lucida Console" pitchFamily="49" charset="0"/>
                <a:ea typeface="Lucida Bright" pitchFamily="18" charset="0"/>
                <a:cs typeface="Lucida Bright" pitchFamily="18" charset="0"/>
              </a:rPr>
              <a:t>trace (o[o1]); trace (o[o2</a:t>
            </a:r>
            <a:r>
              <a:rPr lang="en-US" sz="1400" dirty="0" smtClean="0">
                <a:latin typeface="Lucida Console" pitchFamily="49" charset="0"/>
                <a:ea typeface="Lucida Bright" pitchFamily="18" charset="0"/>
                <a:cs typeface="Lucida Bright" pitchFamily="18" charset="0"/>
              </a:rPr>
              <a:t>]);</a:t>
            </a:r>
            <a:endParaRPr lang="en-US" sz="1400" dirty="0" smtClean="0">
              <a:latin typeface="Lucida Console" pitchFamily="49" charset="0"/>
              <a:ea typeface="Lucida Bright" pitchFamily="18" charset="0"/>
              <a:cs typeface="Lucida Bright" pitchFamily="18" charset="0"/>
            </a:endParaRPr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Action Script 3.0</a:t>
            </a:r>
            <a:endParaRPr lang="bg-BG" smtClean="0"/>
          </a:p>
        </p:txBody>
      </p:sp>
      <p:sp>
        <p:nvSpPr>
          <p:cNvPr id="14339" name="Text Placeholder 5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FFFFFF"/>
                </a:solidFill>
              </a:rPr>
              <a:t>Other Basic Types</a:t>
            </a:r>
            <a:endParaRPr lang="bg-BG" smtClean="0">
              <a:solidFill>
                <a:srgbClr val="FFFFFF"/>
              </a:solidFill>
            </a:endParaRPr>
          </a:p>
        </p:txBody>
      </p:sp>
      <p:sp>
        <p:nvSpPr>
          <p:cNvPr id="14340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Array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1400" smtClean="0">
                <a:latin typeface="Lucida Console" pitchFamily="49" charset="0"/>
                <a:ea typeface="Lucida Bright" pitchFamily="18" charset="0"/>
                <a:cs typeface="Lucida Bright" pitchFamily="18" charset="0"/>
              </a:rPr>
              <a:t>var a:Array = new Array; var b:Array = [1,2,3];</a:t>
            </a:r>
          </a:p>
          <a:p>
            <a:pPr eaLnBrk="1" hangingPunct="1"/>
            <a:r>
              <a:rPr lang="en-US" sz="1400" smtClean="0">
                <a:latin typeface="Lucida Console" pitchFamily="49" charset="0"/>
                <a:ea typeface="Lucida Bright" pitchFamily="18" charset="0"/>
                <a:cs typeface="Lucida Bright" pitchFamily="18" charset="0"/>
              </a:rPr>
              <a:t>concat, filter, for each, map, indexOf, length, pop, push, reverse, slice, sort, splice, shift, unshift</a:t>
            </a:r>
          </a:p>
          <a:p>
            <a:pPr eaLnBrk="1" hangingPunct="1"/>
            <a:r>
              <a:rPr lang="en-US" smtClean="0"/>
              <a:t>Array Collection</a:t>
            </a:r>
          </a:p>
          <a:p>
            <a:pPr eaLnBrk="1" hangingPunct="1"/>
            <a:r>
              <a:rPr lang="en-US" sz="1400" smtClean="0">
                <a:latin typeface="Lucida Console" pitchFamily="49" charset="0"/>
                <a:ea typeface="Lucida Bright" pitchFamily="18" charset="0"/>
                <a:cs typeface="Lucida Bright" pitchFamily="18" charset="0"/>
              </a:rPr>
              <a:t>addItem, addItemAt, getItemAt, contains, setItemAt, toArray</a:t>
            </a:r>
          </a:p>
          <a:p>
            <a:pPr eaLnBrk="1" hangingPunct="1"/>
            <a:r>
              <a:rPr lang="en-US" smtClean="0"/>
              <a:t>Boolean</a:t>
            </a:r>
          </a:p>
          <a:p>
            <a:pPr eaLnBrk="1" hangingPunct="1"/>
            <a:r>
              <a:rPr lang="en-US" smtClean="0"/>
              <a:t>String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Action Script 3.0</a:t>
            </a:r>
            <a:endParaRPr lang="bg-BG" smtClean="0"/>
          </a:p>
        </p:txBody>
      </p:sp>
      <p:sp>
        <p:nvSpPr>
          <p:cNvPr id="15363" name="Text Placeholder 5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FFFFFF"/>
                </a:solidFill>
              </a:rPr>
              <a:t>Other Basic Types</a:t>
            </a:r>
            <a:endParaRPr lang="bg-BG" smtClean="0">
              <a:solidFill>
                <a:srgbClr val="FFFFFF"/>
              </a:solidFill>
            </a:endParaRPr>
          </a:p>
        </p:txBody>
      </p:sp>
      <p:sp>
        <p:nvSpPr>
          <p:cNvPr id="15364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String: the way we want it, but confusing sometimes</a:t>
            </a:r>
          </a:p>
          <a:p>
            <a:pPr lvl="1" eaLnBrk="1" hangingPunct="1"/>
            <a:r>
              <a:rPr lang="en-US" smtClean="0"/>
              <a:t>==</a:t>
            </a:r>
          </a:p>
          <a:p>
            <a:pPr lvl="1" eaLnBrk="1" hangingPunct="1"/>
            <a:r>
              <a:rPr lang="en-US" smtClean="0"/>
              <a:t>&lt;, &gt; …</a:t>
            </a:r>
          </a:p>
          <a:p>
            <a:pPr lvl="1" eaLnBrk="1" hangingPunct="1"/>
            <a:r>
              <a:rPr lang="en-US" smtClean="0"/>
              <a:t>length, indexOf, lastIndexOf, match, replace, slice, split, substr, charAr, charCodeAt, concat, search, toLowerCase, toUpperCase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Action Script 3.0</a:t>
            </a:r>
            <a:endParaRPr lang="bg-BG" smtClean="0"/>
          </a:p>
        </p:txBody>
      </p:sp>
      <p:sp>
        <p:nvSpPr>
          <p:cNvPr id="16387" name="Text Placeholder 5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FFFFFF"/>
                </a:solidFill>
              </a:rPr>
              <a:t>Basic Statements</a:t>
            </a:r>
            <a:endParaRPr lang="bg-BG" smtClean="0">
              <a:solidFill>
                <a:srgbClr val="FFFFFF"/>
              </a:solidFill>
            </a:endParaRPr>
          </a:p>
        </p:txBody>
      </p:sp>
      <p:sp>
        <p:nvSpPr>
          <p:cNvPr id="16388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if-then-else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1400" smtClean="0">
                <a:latin typeface="Lucida Console" pitchFamily="49" charset="0"/>
                <a:ea typeface="Lucida Bright" pitchFamily="18" charset="0"/>
                <a:cs typeface="Lucida Bright" pitchFamily="18" charset="0"/>
              </a:rPr>
              <a:t>if ( &lt;condition&gt; )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1400" smtClean="0">
                <a:latin typeface="Lucida Console" pitchFamily="49" charset="0"/>
                <a:ea typeface="Lucida Bright" pitchFamily="18" charset="0"/>
                <a:cs typeface="Lucida Bright" pitchFamily="18" charset="0"/>
              </a:rPr>
              <a:t>   &lt;then statement(s)&gt;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1400" smtClean="0">
                <a:latin typeface="Lucida Console" pitchFamily="49" charset="0"/>
                <a:ea typeface="Lucida Bright" pitchFamily="18" charset="0"/>
                <a:cs typeface="Lucida Bright" pitchFamily="18" charset="0"/>
              </a:rPr>
              <a:t>else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1400" smtClean="0">
                <a:latin typeface="Lucida Console" pitchFamily="49" charset="0"/>
                <a:ea typeface="Lucida Bright" pitchFamily="18" charset="0"/>
                <a:cs typeface="Lucida Bright" pitchFamily="18" charset="0"/>
              </a:rPr>
              <a:t>   &lt;else statement(s)&gt;</a:t>
            </a:r>
          </a:p>
          <a:p>
            <a:pPr eaLnBrk="1" hangingPunct="1"/>
            <a:r>
              <a:rPr lang="en-US" smtClean="0"/>
              <a:t>for, while</a:t>
            </a:r>
          </a:p>
          <a:p>
            <a:pPr eaLnBrk="1" hangingPunct="1"/>
            <a:r>
              <a:rPr lang="en-US" sz="1400" smtClean="0">
                <a:latin typeface="Lucida Console" pitchFamily="49" charset="0"/>
                <a:ea typeface="Lucida Bright" pitchFamily="18" charset="0"/>
                <a:cs typeface="Lucida Bright" pitchFamily="18" charset="0"/>
              </a:rPr>
              <a:t>for (var i:int = 0; i &lt; 10; i++) &lt;statemen(s)&gt;</a:t>
            </a:r>
          </a:p>
          <a:p>
            <a:pPr eaLnBrk="1" hangingPunct="1"/>
            <a:r>
              <a:rPr lang="en-US" sz="1400" smtClean="0">
                <a:latin typeface="Lucida Console" pitchFamily="49" charset="0"/>
                <a:ea typeface="Lucida Bright" pitchFamily="18" charset="0"/>
                <a:cs typeface="Lucida Bright" pitchFamily="18" charset="0"/>
              </a:rPr>
              <a:t>for each (var o:Object in SomeArray) &lt;statement(s)&gt;</a:t>
            </a:r>
          </a:p>
          <a:p>
            <a:pPr eaLnBrk="1" hangingPunct="1"/>
            <a:r>
              <a:rPr lang="en-US" sz="1400" smtClean="0">
                <a:latin typeface="Lucida Console" pitchFamily="49" charset="0"/>
                <a:ea typeface="Lucida Bright" pitchFamily="18" charset="0"/>
                <a:cs typeface="Lucida Bright" pitchFamily="18" charset="0"/>
              </a:rPr>
              <a:t>for each (var t:SomeType in SomeArray) &lt;statement(s)&gt;</a:t>
            </a:r>
          </a:p>
          <a:p>
            <a:pPr eaLnBrk="1" hangingPunct="1"/>
            <a:r>
              <a:rPr lang="en-US" smtClean="0"/>
              <a:t>Switch, break, try-catch, return,  etc.</a:t>
            </a:r>
            <a:endParaRPr lang="en-US" sz="1400" smtClean="0">
              <a:latin typeface="Lucida Console" pitchFamily="49" charset="0"/>
              <a:ea typeface="Lucida Bright" pitchFamily="18" charset="0"/>
              <a:cs typeface="Lucida Bright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Action Script 3.0</a:t>
            </a:r>
            <a:endParaRPr lang="bg-BG" smtClean="0"/>
          </a:p>
        </p:txBody>
      </p:sp>
      <p:sp>
        <p:nvSpPr>
          <p:cNvPr id="17411" name="Text Placeholder 5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FFFFFF"/>
                </a:solidFill>
              </a:rPr>
              <a:t>Classes and methods</a:t>
            </a:r>
            <a:endParaRPr lang="bg-BG" smtClean="0">
              <a:solidFill>
                <a:srgbClr val="FFFFFF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/>
              <a:t>Classes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sz="1400" dirty="0" smtClean="0">
                <a:latin typeface="Lucida Console" pitchFamily="49" charset="0"/>
                <a:cs typeface="Lucida Bright" pitchFamily="18" charset="0"/>
              </a:rPr>
              <a:t>class </a:t>
            </a:r>
            <a:r>
              <a:rPr lang="en-US" sz="1400" dirty="0" err="1" smtClean="0">
                <a:latin typeface="Lucida Console" pitchFamily="49" charset="0"/>
                <a:cs typeface="Lucida Bright" pitchFamily="18" charset="0"/>
              </a:rPr>
              <a:t>MyClass</a:t>
            </a:r>
            <a:r>
              <a:rPr lang="en-US" sz="1400" dirty="0" smtClean="0">
                <a:latin typeface="Lucida Console" pitchFamily="49" charset="0"/>
                <a:cs typeface="Lucida Bright" pitchFamily="18" charset="0"/>
              </a:rPr>
              <a:t> extends </a:t>
            </a:r>
            <a:r>
              <a:rPr lang="en-US" sz="1400" dirty="0" err="1" smtClean="0">
                <a:latin typeface="Lucida Console" pitchFamily="49" charset="0"/>
                <a:cs typeface="Lucida Bright" pitchFamily="18" charset="0"/>
              </a:rPr>
              <a:t>yourClass</a:t>
            </a:r>
            <a:endParaRPr lang="en-US" sz="1400" dirty="0" smtClean="0">
              <a:latin typeface="Lucida Console" pitchFamily="49" charset="0"/>
              <a:cs typeface="Lucida Bright" pitchFamily="18" charset="0"/>
            </a:endParaRP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sz="1400" dirty="0" smtClean="0">
                <a:latin typeface="Lucida Console" pitchFamily="49" charset="0"/>
                <a:cs typeface="Lucida Bright" pitchFamily="18" charset="0"/>
              </a:rPr>
              <a:t>{ 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sz="1400" dirty="0" smtClean="0">
                <a:latin typeface="Lucida Console" pitchFamily="49" charset="0"/>
                <a:cs typeface="Lucida Bright" pitchFamily="18" charset="0"/>
              </a:rPr>
              <a:t>	public function </a:t>
            </a:r>
            <a:r>
              <a:rPr lang="en-US" sz="1400" dirty="0" err="1" smtClean="0">
                <a:latin typeface="Lucida Console" pitchFamily="49" charset="0"/>
                <a:cs typeface="Lucida Bright" pitchFamily="18" charset="0"/>
              </a:rPr>
              <a:t>myMethod</a:t>
            </a:r>
            <a:r>
              <a:rPr lang="en-US" sz="1400" dirty="0" smtClean="0">
                <a:latin typeface="Lucida Console" pitchFamily="49" charset="0"/>
                <a:cs typeface="Lucida Bright" pitchFamily="18" charset="0"/>
              </a:rPr>
              <a:t> (i:int,j:int):</a:t>
            </a:r>
            <a:r>
              <a:rPr lang="en-US" sz="1400" dirty="0" err="1" smtClean="0">
                <a:latin typeface="Lucida Console" pitchFamily="49" charset="0"/>
                <a:cs typeface="Lucida Bright" pitchFamily="18" charset="0"/>
              </a:rPr>
              <a:t>int</a:t>
            </a:r>
            <a:endParaRPr lang="en-US" sz="1400" dirty="0" smtClean="0">
              <a:latin typeface="Lucida Console" pitchFamily="49" charset="0"/>
              <a:cs typeface="Lucida Bright" pitchFamily="18" charset="0"/>
            </a:endParaRP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sz="1400" dirty="0" smtClean="0">
                <a:latin typeface="Lucida Console" pitchFamily="49" charset="0"/>
                <a:cs typeface="Lucida Bright" pitchFamily="18" charset="0"/>
              </a:rPr>
              <a:t>	{ 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sz="1400" dirty="0" smtClean="0">
                <a:latin typeface="Lucida Console" pitchFamily="49" charset="0"/>
                <a:cs typeface="Lucida Bright" pitchFamily="18" charset="0"/>
              </a:rPr>
              <a:t>      return 0;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sz="1400" dirty="0" smtClean="0">
                <a:latin typeface="Lucida Console" pitchFamily="49" charset="0"/>
                <a:cs typeface="Lucida Bright" pitchFamily="18" charset="0"/>
              </a:rPr>
              <a:t>   }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sz="1400" dirty="0" smtClean="0">
                <a:latin typeface="Lucida Console" pitchFamily="49" charset="0"/>
                <a:cs typeface="Lucida Bright" pitchFamily="18" charset="0"/>
              </a:rPr>
              <a:t>	public override function </a:t>
            </a:r>
            <a:r>
              <a:rPr lang="en-US" sz="1400" dirty="0" err="1" smtClean="0">
                <a:latin typeface="Lucida Console" pitchFamily="49" charset="0"/>
                <a:cs typeface="Lucida Bright" pitchFamily="18" charset="0"/>
              </a:rPr>
              <a:t>yourFunction</a:t>
            </a:r>
            <a:r>
              <a:rPr lang="en-US" sz="1400" dirty="0" smtClean="0">
                <a:latin typeface="Lucida Console" pitchFamily="49" charset="0"/>
                <a:cs typeface="Lucida Bright" pitchFamily="18" charset="0"/>
              </a:rPr>
              <a:t> ():void {}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sz="1400" dirty="0" smtClean="0">
                <a:latin typeface="Lucida Console" pitchFamily="49" charset="0"/>
                <a:cs typeface="Lucida Bright" pitchFamily="18" charset="0"/>
              </a:rPr>
              <a:t>}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/>
              <a:t>No method overloading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/>
              <a:t>Explicit overriding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n-US" i="1" dirty="0" smtClean="0"/>
              <a:t>super</a:t>
            </a:r>
            <a:r>
              <a:rPr lang="en-US" dirty="0" smtClean="0"/>
              <a:t> keyword, </a:t>
            </a:r>
            <a:r>
              <a:rPr lang="en-US" i="1" dirty="0" smtClean="0"/>
              <a:t>this</a:t>
            </a:r>
            <a:r>
              <a:rPr lang="en-US" dirty="0" smtClean="0"/>
              <a:t> keyword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/>
              <a:t>public constructor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endParaRPr lang="en-US" dirty="0" smtClean="0"/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ppt/theme/themeOverride2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432</TotalTime>
  <Words>1039</Words>
  <Application>Microsoft Office PowerPoint</Application>
  <PresentationFormat>On-screen Show (4:3)</PresentationFormat>
  <Paragraphs>320</Paragraphs>
  <Slides>32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Median</vt:lpstr>
      <vt:lpstr>Adobe flex</vt:lpstr>
      <vt:lpstr>Action Script 3.0</vt:lpstr>
      <vt:lpstr>Action Script 3.0</vt:lpstr>
      <vt:lpstr>Action Script 3.0</vt:lpstr>
      <vt:lpstr>Action Script 3.0</vt:lpstr>
      <vt:lpstr>Action Script 3.0</vt:lpstr>
      <vt:lpstr>Action Script 3.0</vt:lpstr>
      <vt:lpstr>Action Script 3.0</vt:lpstr>
      <vt:lpstr>Action Script 3.0</vt:lpstr>
      <vt:lpstr>Action Script 3.0</vt:lpstr>
      <vt:lpstr>Action Script 3.0</vt:lpstr>
      <vt:lpstr>Action Script 3.0</vt:lpstr>
      <vt:lpstr>Action Script 3.0</vt:lpstr>
      <vt:lpstr>Action Script 3.0 &amp; XML</vt:lpstr>
      <vt:lpstr>Applications</vt:lpstr>
      <vt:lpstr>Console application</vt:lpstr>
      <vt:lpstr>Events</vt:lpstr>
      <vt:lpstr>What are events?</vt:lpstr>
      <vt:lpstr>Event frameworks</vt:lpstr>
      <vt:lpstr>Why separate?</vt:lpstr>
      <vt:lpstr>MVC</vt:lpstr>
      <vt:lpstr>Message Pump</vt:lpstr>
      <vt:lpstr>Flex Applications Execution Model</vt:lpstr>
      <vt:lpstr>Slide 24</vt:lpstr>
      <vt:lpstr>Closures</vt:lpstr>
      <vt:lpstr>Closures</vt:lpstr>
      <vt:lpstr>CLOSURES</vt:lpstr>
      <vt:lpstr>Demo</vt:lpstr>
      <vt:lpstr>MXML</vt:lpstr>
      <vt:lpstr>MXML</vt:lpstr>
      <vt:lpstr>MXML</vt:lpstr>
      <vt:lpstr>Thank you!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Adobe flex</dc:title>
  <dc:creator>Kalin</dc:creator>
  <cp:lastModifiedBy>kalin</cp:lastModifiedBy>
  <cp:revision>155</cp:revision>
  <dcterms:created xsi:type="dcterms:W3CDTF">2009-02-25T07:20:55Z</dcterms:created>
  <dcterms:modified xsi:type="dcterms:W3CDTF">2011-02-28T13:55:48Z</dcterms:modified>
</cp:coreProperties>
</file>