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4" r:id="rId10"/>
    <p:sldId id="285" r:id="rId11"/>
    <p:sldId id="286" r:id="rId12"/>
    <p:sldId id="288" r:id="rId13"/>
    <p:sldId id="289" r:id="rId14"/>
    <p:sldId id="290" r:id="rId15"/>
    <p:sldId id="257" r:id="rId16"/>
    <p:sldId id="258" r:id="rId17"/>
    <p:sldId id="259" r:id="rId18"/>
    <p:sldId id="263" r:id="rId19"/>
    <p:sldId id="264" r:id="rId20"/>
    <p:sldId id="265" r:id="rId21"/>
    <p:sldId id="266" r:id="rId22"/>
    <p:sldId id="270" r:id="rId23"/>
    <p:sldId id="271" r:id="rId24"/>
    <p:sldId id="272" r:id="rId25"/>
    <p:sldId id="273" r:id="rId26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bg-BG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2A4341E-D76A-43E6-81A8-9E71F2610E62}" type="datetimeFigureOut">
              <a:rPr lang="bg-BG" smtClean="0"/>
              <a:pPr/>
              <a:t>23.4.2008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bg-BG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6E81BE1-950F-4F7E-99AF-D1E05426284E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Working with Data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Chapter 12</a:t>
            </a:r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97642"/>
          </a:xfrm>
        </p:spPr>
        <p:txBody>
          <a:bodyPr>
            <a:normAutofit/>
          </a:bodyPr>
          <a:lstStyle/>
          <a:p>
            <a:r>
              <a:rPr lang="en-US" sz="2000" smtClean="0"/>
              <a:t>XML </a:t>
            </a:r>
            <a:r>
              <a:rPr lang="bg-BG" sz="2000" smtClean="0"/>
              <a:t>структура с тагове- Пример:</a:t>
            </a:r>
          </a:p>
          <a:p>
            <a:pPr>
              <a:buNone/>
            </a:pP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&lt;mx:XML id="chaptersXml" xmlns=""&gt;</a:t>
            </a:r>
          </a:p>
          <a:p>
            <a:pPr>
              <a:buNone/>
            </a:pPr>
            <a:r>
              <a:rPr lang="bg-BG" sz="2000" smtClean="0">
                <a:solidFill>
                  <a:srgbClr val="FFFF00"/>
                </a:solidFill>
              </a:rPr>
              <a:t>    </a:t>
            </a:r>
            <a:r>
              <a:rPr lang="en-US" sz="2000" smtClean="0">
                <a:solidFill>
                  <a:srgbClr val="FFFF00"/>
                </a:solidFill>
              </a:rPr>
              <a:t>&lt;chapters label="Chapters"&gt;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</a:t>
            </a:r>
            <a:r>
              <a:rPr lang="bg-BG" sz="2000" smtClean="0">
                <a:solidFill>
                  <a:srgbClr val="FFFF00"/>
                </a:solidFill>
              </a:rPr>
              <a:t>        </a:t>
            </a:r>
            <a:r>
              <a:rPr lang="en-US" sz="2000" smtClean="0">
                <a:solidFill>
                  <a:srgbClr val="FFFF00"/>
                </a:solidFill>
              </a:rPr>
              <a:t>&lt;chapter label="Chapter 1"&gt;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</a:t>
            </a:r>
            <a:r>
              <a:rPr lang="bg-BG" sz="2000" smtClean="0">
                <a:solidFill>
                  <a:srgbClr val="FFFF00"/>
                </a:solidFill>
              </a:rPr>
              <a:t>            </a:t>
            </a:r>
            <a:r>
              <a:rPr lang="en-US" sz="2000" smtClean="0">
                <a:solidFill>
                  <a:srgbClr val="FFFF00"/>
                </a:solidFill>
              </a:rPr>
              <a:t>&lt;file label="File 1.1" /&gt;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</a:t>
            </a:r>
            <a:r>
              <a:rPr lang="bg-BG" sz="2000" smtClean="0">
                <a:solidFill>
                  <a:srgbClr val="FFFF00"/>
                </a:solidFill>
              </a:rPr>
              <a:t>     </a:t>
            </a:r>
            <a:r>
              <a:rPr lang="en-US" sz="2000" smtClean="0">
                <a:solidFill>
                  <a:srgbClr val="FFFF00"/>
                </a:solidFill>
              </a:rPr>
              <a:t> </a:t>
            </a:r>
            <a:r>
              <a:rPr lang="bg-BG" sz="2000" smtClean="0">
                <a:solidFill>
                  <a:srgbClr val="FFFF00"/>
                </a:solidFill>
              </a:rPr>
              <a:t>   </a:t>
            </a:r>
            <a:r>
              <a:rPr lang="en-US" sz="2000" smtClean="0">
                <a:solidFill>
                  <a:srgbClr val="FFFF00"/>
                </a:solidFill>
              </a:rPr>
              <a:t>&lt;/chapter&gt;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</a:t>
            </a:r>
            <a:r>
              <a:rPr lang="bg-BG" sz="2000" smtClean="0">
                <a:solidFill>
                  <a:srgbClr val="FFFF00"/>
                </a:solidFill>
              </a:rPr>
              <a:t>    </a:t>
            </a:r>
            <a:r>
              <a:rPr lang="en-US" sz="2000" smtClean="0">
                <a:solidFill>
                  <a:srgbClr val="FFFF00"/>
                </a:solidFill>
              </a:rPr>
              <a:t> </a:t>
            </a:r>
            <a:r>
              <a:rPr lang="bg-BG" sz="2000" smtClean="0">
                <a:solidFill>
                  <a:srgbClr val="FFFF00"/>
                </a:solidFill>
              </a:rPr>
              <a:t>    </a:t>
            </a:r>
            <a:r>
              <a:rPr lang="en-US" sz="2000" smtClean="0">
                <a:solidFill>
                  <a:srgbClr val="FFFF00"/>
                </a:solidFill>
              </a:rPr>
              <a:t>&lt;chapter label="Chapter 2"&gt;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</a:t>
            </a:r>
            <a:r>
              <a:rPr lang="bg-BG" sz="2000" smtClean="0">
                <a:solidFill>
                  <a:srgbClr val="FFFF00"/>
                </a:solidFill>
              </a:rPr>
              <a:t>    </a:t>
            </a:r>
            <a:r>
              <a:rPr lang="en-US" sz="2000" smtClean="0">
                <a:solidFill>
                  <a:srgbClr val="FFFF00"/>
                </a:solidFill>
              </a:rPr>
              <a:t> </a:t>
            </a:r>
            <a:r>
              <a:rPr lang="bg-BG" sz="2000" smtClean="0">
                <a:solidFill>
                  <a:srgbClr val="FFFF00"/>
                </a:solidFill>
              </a:rPr>
              <a:t>        </a:t>
            </a:r>
            <a:r>
              <a:rPr lang="en-US" sz="2000" smtClean="0">
                <a:solidFill>
                  <a:srgbClr val="FFFF00"/>
                </a:solidFill>
              </a:rPr>
              <a:t>&lt;file label="File 2.1" /&gt;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</a:t>
            </a:r>
            <a:r>
              <a:rPr lang="bg-BG" sz="2000" smtClean="0">
                <a:solidFill>
                  <a:srgbClr val="FFFF00"/>
                </a:solidFill>
              </a:rPr>
              <a:t>        </a:t>
            </a:r>
            <a:r>
              <a:rPr lang="en-US" sz="2000" smtClean="0">
                <a:solidFill>
                  <a:srgbClr val="FFFF00"/>
                </a:solidFill>
              </a:rPr>
              <a:t>&lt;/chapter&gt;</a:t>
            </a:r>
          </a:p>
          <a:p>
            <a:pPr>
              <a:buNone/>
            </a:pPr>
            <a:r>
              <a:rPr lang="bg-BG" sz="2000" smtClean="0">
                <a:solidFill>
                  <a:srgbClr val="FFFF00"/>
                </a:solidFill>
              </a:rPr>
              <a:t>    </a:t>
            </a:r>
            <a:r>
              <a:rPr lang="en-US" sz="2000" smtClean="0">
                <a:solidFill>
                  <a:srgbClr val="FFFF00"/>
                </a:solidFill>
              </a:rPr>
              <a:t>&lt;/chapters&gt;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&lt;/mx:XML&gt;</a:t>
            </a: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endParaRPr lang="bg-BG" sz="2000" smtClean="0">
              <a:solidFill>
                <a:srgbClr val="FFFF00"/>
              </a:solidFill>
            </a:endParaRPr>
          </a:p>
          <a:p>
            <a:r>
              <a:rPr lang="en-US" sz="2000" smtClean="0"/>
              <a:t>XML </a:t>
            </a:r>
            <a:r>
              <a:rPr lang="bg-BG" sz="2000" smtClean="0"/>
              <a:t>тага има уникален</a:t>
            </a:r>
            <a:r>
              <a:rPr lang="en-US" sz="2000" smtClean="0"/>
              <a:t> namespace </a:t>
            </a:r>
            <a:r>
              <a:rPr lang="bg-BG" sz="2000" smtClean="0"/>
              <a:t>от</a:t>
            </a:r>
            <a:r>
              <a:rPr lang="en-US" sz="2000" smtClean="0"/>
              <a:t> default namespace-a </a:t>
            </a:r>
            <a:r>
              <a:rPr lang="bg-BG" sz="2000" smtClean="0"/>
              <a:t> на съдържащия го </a:t>
            </a:r>
            <a:r>
              <a:rPr lang="en-US" sz="2000" smtClean="0"/>
              <a:t>MXML </a:t>
            </a:r>
            <a:r>
              <a:rPr lang="bg-BG" sz="2000" smtClean="0"/>
              <a:t>документ</a:t>
            </a:r>
            <a:r>
              <a:rPr lang="en-US" sz="2000" smtClean="0"/>
              <a:t>. </a:t>
            </a:r>
            <a:r>
              <a:rPr lang="bg-BG" sz="2000" smtClean="0"/>
              <a:t>Затова:  </a:t>
            </a:r>
            <a:r>
              <a:rPr lang="en-US" sz="2000" smtClean="0">
                <a:solidFill>
                  <a:srgbClr val="FFFF00"/>
                </a:solidFill>
              </a:rPr>
              <a:t>xmlns=“</a:t>
            </a:r>
            <a:r>
              <a:rPr lang="bg-BG" sz="2000" smtClean="0">
                <a:solidFill>
                  <a:srgbClr val="FFFF00"/>
                </a:solidFill>
              </a:rPr>
              <a:t>  </a:t>
            </a:r>
            <a:r>
              <a:rPr lang="en-US" sz="2000" smtClean="0">
                <a:solidFill>
                  <a:srgbClr val="FFFF00"/>
                </a:solidFill>
              </a:rPr>
              <a:t>"</a:t>
            </a:r>
            <a:endParaRPr lang="bg-BG" sz="2000" smtClean="0"/>
          </a:p>
          <a:p>
            <a:endParaRPr lang="bg-BG" sz="200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97642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000" smtClean="0">
              <a:solidFill>
                <a:srgbClr val="FFFF00"/>
              </a:solidFill>
            </a:endParaRPr>
          </a:p>
          <a:p>
            <a:r>
              <a:rPr lang="bg-BG" sz="2000" smtClean="0"/>
              <a:t>Обръщение към данните</a:t>
            </a:r>
          </a:p>
          <a:p>
            <a:r>
              <a:rPr lang="en-US" sz="2000" smtClean="0"/>
              <a:t>XML e E4X XML </a:t>
            </a:r>
            <a:r>
              <a:rPr lang="bg-BG" sz="2000" smtClean="0"/>
              <a:t>обект от най-високо ниво. Затова обръщението към данните от модел, създаден чрез </a:t>
            </a:r>
            <a:r>
              <a:rPr lang="en-US" sz="2000" smtClean="0"/>
              <a:t>&lt;mx:XML&gt;</a:t>
            </a:r>
            <a:r>
              <a:rPr lang="bg-BG" sz="2000" smtClean="0"/>
              <a:t> става чрез използване на </a:t>
            </a:r>
            <a:r>
              <a:rPr lang="en-US" sz="2000" smtClean="0"/>
              <a:t>E4X </a:t>
            </a:r>
            <a:r>
              <a:rPr lang="bg-BG" sz="2000" smtClean="0"/>
              <a:t>синтаксис</a:t>
            </a:r>
            <a:endParaRPr lang="en-US" sz="2000" smtClean="0"/>
          </a:p>
          <a:p>
            <a:pPr>
              <a:buNone/>
            </a:pPr>
            <a:r>
              <a:rPr lang="bg-BG" sz="2000" u="sng" smtClean="0"/>
              <a:t>Пр. </a:t>
            </a:r>
            <a:r>
              <a:rPr lang="en-US" sz="2000" u="sng" smtClean="0"/>
              <a:t>UsingXML1.mxml</a:t>
            </a:r>
          </a:p>
          <a:p>
            <a:pPr>
              <a:buNone/>
            </a:pPr>
            <a:endParaRPr lang="en-US" sz="2000" u="sng" smtClean="0"/>
          </a:p>
          <a:p>
            <a:r>
              <a:rPr lang="bg-BG" sz="2000" smtClean="0"/>
              <a:t>Зареждане </a:t>
            </a:r>
            <a:r>
              <a:rPr lang="bg-BG" sz="2000" smtClean="0"/>
              <a:t>на </a:t>
            </a:r>
            <a:r>
              <a:rPr lang="en-US" sz="2000" smtClean="0"/>
              <a:t>XML </a:t>
            </a:r>
            <a:r>
              <a:rPr lang="bg-BG" sz="2000" smtClean="0"/>
              <a:t>от файл: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&lt;mx:XML</a:t>
            </a:r>
            <a:r>
              <a:rPr lang="bg-BG" sz="2000" smtClean="0">
                <a:solidFill>
                  <a:srgbClr val="FFFF00"/>
                </a:solidFill>
              </a:rPr>
              <a:t>  </a:t>
            </a:r>
            <a:r>
              <a:rPr lang="en-US" sz="2000" smtClean="0">
                <a:solidFill>
                  <a:srgbClr val="FFFF00"/>
                </a:solidFill>
              </a:rPr>
              <a:t> id="chaptersXml" </a:t>
            </a:r>
            <a:r>
              <a:rPr lang="bg-BG" sz="2000" smtClean="0">
                <a:solidFill>
                  <a:srgbClr val="FFFF00"/>
                </a:solidFill>
              </a:rPr>
              <a:t>  </a:t>
            </a:r>
            <a:r>
              <a:rPr lang="en-US" sz="2000" smtClean="0">
                <a:solidFill>
                  <a:srgbClr val="FFFF00"/>
                </a:solidFill>
              </a:rPr>
              <a:t>source=“chapters.xml"&gt;</a:t>
            </a:r>
          </a:p>
          <a:p>
            <a:endParaRPr lang="bg-BG" sz="200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67494"/>
            <a:ext cx="8329642" cy="1161242"/>
          </a:xfrm>
        </p:spPr>
        <p:txBody>
          <a:bodyPr>
            <a:normAutofit fontScale="90000"/>
          </a:bodyPr>
          <a:lstStyle/>
          <a:p>
            <a:pPr algn="ctr"/>
            <a:r>
              <a:rPr lang="bg-BG" smtClean="0"/>
              <a:t>Използване на </a:t>
            </a:r>
            <a:r>
              <a:rPr lang="en-US" smtClean="0"/>
              <a:t>ActionScript </a:t>
            </a:r>
            <a:r>
              <a:rPr lang="bg-BG" smtClean="0"/>
              <a:t>класове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811758"/>
          </a:xfrm>
        </p:spPr>
        <p:txBody>
          <a:bodyPr>
            <a:normAutofit/>
          </a:bodyPr>
          <a:lstStyle/>
          <a:p>
            <a:r>
              <a:rPr lang="bg-BG" sz="2000" smtClean="0"/>
              <a:t>&lt;</a:t>
            </a:r>
            <a:r>
              <a:rPr lang="en-US" sz="2000" smtClean="0"/>
              <a:t>mx:Model&gt; </a:t>
            </a:r>
            <a:r>
              <a:rPr lang="bg-BG" sz="2000" smtClean="0"/>
              <a:t>и </a:t>
            </a:r>
            <a:r>
              <a:rPr lang="en-US" sz="2000" smtClean="0"/>
              <a:t>&lt;mx:XML&gt; </a:t>
            </a:r>
            <a:r>
              <a:rPr lang="bg-BG" sz="2000" smtClean="0"/>
              <a:t>предлагат лесен и удобен начин за работа с данни, но не винаги са най-доброто решение: не са подходящи за сложни данни, динамични данни или данни с приложени правила към тях</a:t>
            </a:r>
          </a:p>
          <a:p>
            <a:pPr>
              <a:buNone/>
            </a:pPr>
            <a:endParaRPr lang="en-US" sz="2000" smtClean="0"/>
          </a:p>
          <a:p>
            <a:r>
              <a:rPr lang="bg-BG" sz="2000" smtClean="0"/>
              <a:t>Тогава: </a:t>
            </a:r>
            <a:r>
              <a:rPr lang="en-US" sz="2000" smtClean="0"/>
              <a:t>Action Script class </a:t>
            </a:r>
            <a:r>
              <a:rPr lang="bg-BG" sz="2000" smtClean="0"/>
              <a:t>като </a:t>
            </a:r>
            <a:r>
              <a:rPr lang="en-US" sz="2000" smtClean="0"/>
              <a:t>data model</a:t>
            </a:r>
          </a:p>
          <a:p>
            <a:endParaRPr lang="en-US" sz="2000" smtClean="0"/>
          </a:p>
          <a:p>
            <a:r>
              <a:rPr lang="bg-BG" sz="2000" smtClean="0"/>
              <a:t>Предимства:</a:t>
            </a:r>
          </a:p>
          <a:p>
            <a:pPr>
              <a:buNone/>
            </a:pPr>
            <a:r>
              <a:rPr lang="bg-BG" sz="2000" smtClean="0">
                <a:sym typeface="Wingdings" pitchFamily="2" charset="2"/>
              </a:rPr>
              <a:t></a:t>
            </a:r>
            <a:r>
              <a:rPr lang="en-US" sz="2000" smtClean="0">
                <a:sym typeface="Wingdings" pitchFamily="2" charset="2"/>
              </a:rPr>
              <a:t>Strong Typing</a:t>
            </a:r>
          </a:p>
          <a:p>
            <a:pPr>
              <a:buNone/>
            </a:pPr>
            <a:r>
              <a:rPr lang="en-US" sz="2000" smtClean="0">
                <a:sym typeface="Wingdings" pitchFamily="2" charset="2"/>
              </a:rPr>
              <a:t>Data testing/consistency</a:t>
            </a:r>
          </a:p>
          <a:p>
            <a:pPr>
              <a:buNone/>
            </a:pPr>
            <a:r>
              <a:rPr lang="en-US" sz="2000" smtClean="0">
                <a:sym typeface="Wingdings" pitchFamily="2" charset="2"/>
              </a:rPr>
              <a:t>Business logic</a:t>
            </a:r>
          </a:p>
          <a:p>
            <a:pPr>
              <a:buNone/>
            </a:pPr>
            <a:r>
              <a:rPr lang="en-US" sz="2000" smtClean="0">
                <a:sym typeface="Wingdings" pitchFamily="2" charset="2"/>
              </a:rPr>
              <a:t>Design patterns</a:t>
            </a:r>
            <a:endParaRPr lang="bg-BG" sz="2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547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smtClean="0">
                <a:solidFill>
                  <a:schemeClr val="accent1"/>
                </a:solidFill>
              </a:rPr>
              <a:t>Binding</a:t>
            </a:r>
          </a:p>
          <a:p>
            <a:pPr>
              <a:buNone/>
            </a:pPr>
            <a:endParaRPr lang="bg-BG" sz="2000" smtClean="0"/>
          </a:p>
          <a:p>
            <a:pPr>
              <a:buNone/>
            </a:pPr>
            <a:r>
              <a:rPr lang="bg-BG" sz="2000" smtClean="0"/>
              <a:t>1.На конкретно </a:t>
            </a:r>
            <a:r>
              <a:rPr lang="en-US" sz="2000" smtClean="0"/>
              <a:t>property </a:t>
            </a:r>
            <a:r>
              <a:rPr lang="bg-BG" sz="2000" smtClean="0"/>
              <a:t>на класа</a:t>
            </a:r>
            <a:r>
              <a:rPr lang="en-US" sz="2000" smtClean="0"/>
              <a:t>, </a:t>
            </a:r>
            <a:r>
              <a:rPr lang="bg-BG" sz="2000" smtClean="0"/>
              <a:t>или на </a:t>
            </a:r>
            <a:r>
              <a:rPr lang="en-US" sz="2000" smtClean="0"/>
              <a:t>setter</a:t>
            </a:r>
            <a:r>
              <a:rPr lang="bg-BG" sz="2000" smtClean="0"/>
              <a:t>/</a:t>
            </a:r>
            <a:r>
              <a:rPr lang="en-US" sz="2000" smtClean="0"/>
              <a:t>getter</a:t>
            </a:r>
            <a:r>
              <a:rPr lang="bg-BG" sz="2000" smtClean="0"/>
              <a:t> </a:t>
            </a:r>
            <a:r>
              <a:rPr lang="bg-BG" sz="2000" smtClean="0"/>
              <a:t>двойката </a:t>
            </a:r>
          </a:p>
          <a:p>
            <a:pPr>
              <a:buNone/>
            </a:pPr>
            <a:endParaRPr lang="bg-BG" sz="2000" smtClean="0"/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[Bindable]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private </a:t>
            </a:r>
            <a:r>
              <a:rPr lang="en-US" sz="2000" smtClean="0">
                <a:solidFill>
                  <a:srgbClr val="FFFF00"/>
                </a:solidFill>
              </a:rPr>
              <a:t>var _nameFirst:String;</a:t>
            </a:r>
          </a:p>
          <a:p>
            <a:pPr>
              <a:buNone/>
            </a:pPr>
            <a:r>
              <a:rPr lang="bg-BG" sz="2000" smtClean="0"/>
              <a:t>                             или</a:t>
            </a:r>
            <a:endParaRPr lang="en-US" sz="2000" smtClean="0"/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[Bindable]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public function set nameFirst(value:String):void {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_nameFirst=nameFirst;</a:t>
            </a:r>
          </a:p>
          <a:p>
            <a:pPr>
              <a:buNone/>
            </a:pPr>
            <a:r>
              <a:rPr lang="bg-BG" sz="2000" smtClean="0">
                <a:solidFill>
                  <a:srgbClr val="FFFF00"/>
                </a:solidFill>
              </a:rPr>
              <a:t>}</a:t>
            </a:r>
          </a:p>
          <a:p>
            <a:pPr>
              <a:buNone/>
            </a:pP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[</a:t>
            </a:r>
            <a:r>
              <a:rPr lang="en-US" sz="2000" smtClean="0">
                <a:solidFill>
                  <a:srgbClr val="FFFF00"/>
                </a:solidFill>
              </a:rPr>
              <a:t>Bindable</a:t>
            </a:r>
            <a:r>
              <a:rPr lang="en-US" sz="2000" smtClean="0">
                <a:solidFill>
                  <a:srgbClr val="FFFF00"/>
                </a:solidFill>
              </a:rPr>
              <a:t>]</a:t>
            </a: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100" smtClean="0">
                <a:solidFill>
                  <a:srgbClr val="FFFF00"/>
                </a:solidFill>
              </a:rPr>
              <a:t>public function get nameFirst():String {</a:t>
            </a:r>
          </a:p>
          <a:p>
            <a:pPr>
              <a:buNone/>
            </a:pPr>
            <a:r>
              <a:rPr lang="en-US" sz="2100" smtClean="0">
                <a:solidFill>
                  <a:srgbClr val="FFFF00"/>
                </a:solidFill>
              </a:rPr>
              <a:t>return _nameFirst;</a:t>
            </a:r>
          </a:p>
          <a:p>
            <a:pPr>
              <a:buNone/>
            </a:pPr>
            <a:r>
              <a:rPr lang="bg-BG" sz="2100" smtClean="0">
                <a:solidFill>
                  <a:srgbClr val="FFFF00"/>
                </a:solidFill>
              </a:rPr>
              <a:t>}</a:t>
            </a:r>
            <a:endParaRPr lang="en-US" sz="2100" smtClean="0">
              <a:solidFill>
                <a:srgbClr val="FFFF00"/>
              </a:solidFill>
            </a:endParaRPr>
          </a:p>
          <a:p>
            <a:pPr>
              <a:buNone/>
            </a:pPr>
            <a:endParaRPr lang="bg-BG" sz="200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976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sz="2000" smtClean="0"/>
              <a:t>2.Или на целия клас:</a:t>
            </a:r>
            <a:endParaRPr lang="en-US" sz="2000" smtClean="0"/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[Bindable]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public class User {</a:t>
            </a: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bg-BG" sz="2000" smtClean="0">
                <a:solidFill>
                  <a:srgbClr val="FFFF00"/>
                </a:solidFill>
              </a:rPr>
              <a:t>....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}</a:t>
            </a:r>
          </a:p>
          <a:p>
            <a:pPr>
              <a:buNone/>
            </a:pPr>
            <a:endParaRPr lang="bg-BG" sz="2000" smtClean="0"/>
          </a:p>
          <a:p>
            <a:pPr>
              <a:buNone/>
            </a:pPr>
            <a:endParaRPr lang="bg-BG" sz="2000" smtClean="0"/>
          </a:p>
          <a:p>
            <a:pPr>
              <a:buNone/>
            </a:pPr>
            <a:endParaRPr lang="bg-BG" sz="2000" smtClean="0"/>
          </a:p>
          <a:p>
            <a:pPr>
              <a:buNone/>
            </a:pPr>
            <a:r>
              <a:rPr lang="bg-BG" sz="2000" smtClean="0"/>
              <a:t>При създаване на инстанция също :</a:t>
            </a:r>
            <a:endParaRPr lang="en-US" sz="2000" smtClean="0"/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[Bindable]</a:t>
            </a:r>
            <a:r>
              <a:rPr lang="bg-BG" sz="2000" smtClean="0">
                <a:solidFill>
                  <a:srgbClr val="FFFF00"/>
                </a:solidFill>
              </a:rPr>
              <a:t> </a:t>
            </a:r>
            <a:endParaRPr lang="en-US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private var user:User;</a:t>
            </a:r>
          </a:p>
          <a:p>
            <a:endParaRPr lang="bg-BG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Data Binding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mtClean="0"/>
              <a:t>Свойство на </a:t>
            </a:r>
            <a:r>
              <a:rPr lang="en-US" smtClean="0"/>
              <a:t>Flex</a:t>
            </a:r>
            <a:r>
              <a:rPr lang="bg-BG" smtClean="0"/>
              <a:t> платформата, което улеснява обработката  на данните</a:t>
            </a:r>
          </a:p>
          <a:p>
            <a:r>
              <a:rPr lang="bg-BG" smtClean="0"/>
              <a:t>Позволява да асоциираме данните от един обект с друг</a:t>
            </a:r>
          </a:p>
          <a:p>
            <a:r>
              <a:rPr lang="bg-BG" smtClean="0"/>
              <a:t>Начини за използване на </a:t>
            </a:r>
            <a:r>
              <a:rPr lang="en-US" smtClean="0"/>
              <a:t>data binding:</a:t>
            </a:r>
          </a:p>
          <a:p>
            <a:pPr>
              <a:buNone/>
            </a:pPr>
            <a:r>
              <a:rPr lang="en-US" smtClean="0"/>
              <a:t>-</a:t>
            </a:r>
            <a:r>
              <a:rPr lang="bg-BG" smtClean="0"/>
              <a:t>връзка от входящи контроли</a:t>
            </a:r>
            <a:r>
              <a:rPr lang="en-US" smtClean="0"/>
              <a:t> </a:t>
            </a:r>
            <a:r>
              <a:rPr lang="bg-BG" smtClean="0"/>
              <a:t>с </a:t>
            </a:r>
            <a:r>
              <a:rPr lang="en-US" smtClean="0"/>
              <a:t>dat</a:t>
            </a:r>
            <a:r>
              <a:rPr lang="bg-BG" smtClean="0"/>
              <a:t>а </a:t>
            </a:r>
            <a:r>
              <a:rPr lang="en-US" smtClean="0"/>
              <a:t>models</a:t>
            </a:r>
          </a:p>
          <a:p>
            <a:pPr>
              <a:buNone/>
            </a:pPr>
            <a:r>
              <a:rPr lang="en-US" smtClean="0"/>
              <a:t>-</a:t>
            </a:r>
            <a:r>
              <a:rPr lang="bg-BG" smtClean="0"/>
              <a:t>свързване на две или повече контроли</a:t>
            </a:r>
            <a:endParaRPr lang="en-US" smtClean="0"/>
          </a:p>
          <a:p>
            <a:pPr>
              <a:buNone/>
            </a:pPr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Синтаксис на </a:t>
            </a:r>
            <a:r>
              <a:rPr lang="en-US" smtClean="0"/>
              <a:t>Data Binding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mtClean="0"/>
              <a:t>Три начина за прилагане на  </a:t>
            </a:r>
            <a:r>
              <a:rPr lang="en-US" smtClean="0"/>
              <a:t>Data Binding:</a:t>
            </a:r>
          </a:p>
          <a:p>
            <a:pPr>
              <a:buNone/>
            </a:pPr>
            <a:r>
              <a:rPr lang="en-US" smtClean="0"/>
              <a:t>- </a:t>
            </a:r>
            <a:r>
              <a:rPr lang="bg-BG" smtClean="0"/>
              <a:t>Къдрави скоби </a:t>
            </a:r>
            <a:r>
              <a:rPr lang="en-US" smtClean="0"/>
              <a:t>{}</a:t>
            </a:r>
          </a:p>
          <a:p>
            <a:pPr>
              <a:buNone/>
            </a:pPr>
            <a:r>
              <a:rPr lang="en-US" smtClean="0"/>
              <a:t>- &lt;mx:Binding&gt;</a:t>
            </a:r>
          </a:p>
          <a:p>
            <a:pPr>
              <a:buNone/>
            </a:pPr>
            <a:r>
              <a:rPr lang="en-US" smtClean="0"/>
              <a:t>-</a:t>
            </a:r>
            <a:r>
              <a:rPr lang="bg-BG" smtClean="0"/>
              <a:t> </a:t>
            </a:r>
            <a:r>
              <a:rPr lang="en-US" smtClean="0"/>
              <a:t>BindingUtils</a:t>
            </a:r>
          </a:p>
          <a:p>
            <a:r>
              <a:rPr lang="bg-BG" smtClean="0"/>
              <a:t>Предимства и недостатъци на трите различни техники </a:t>
            </a:r>
            <a:endParaRPr lang="en-US" smtClean="0"/>
          </a:p>
          <a:p>
            <a:pPr>
              <a:buFontTx/>
              <a:buChar char="-"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000132"/>
          </a:xfrm>
        </p:spPr>
        <p:txBody>
          <a:bodyPr/>
          <a:lstStyle/>
          <a:p>
            <a:r>
              <a:rPr lang="bg-BG" smtClean="0"/>
              <a:t>Къдрави скоби </a:t>
            </a:r>
            <a:r>
              <a:rPr lang="en-US" smtClean="0"/>
              <a:t>{}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40386"/>
          </a:xfrm>
        </p:spPr>
        <p:txBody>
          <a:bodyPr>
            <a:normAutofit/>
          </a:bodyPr>
          <a:lstStyle/>
          <a:p>
            <a:r>
              <a:rPr lang="bg-BG" sz="2000" smtClean="0"/>
              <a:t>Най-простата и бърза техника</a:t>
            </a:r>
          </a:p>
          <a:p>
            <a:r>
              <a:rPr lang="bg-BG" sz="2000" smtClean="0"/>
              <a:t>Поставянето на къдрави скоби около някакъв израз оценява израза</a:t>
            </a:r>
          </a:p>
          <a:p>
            <a:r>
              <a:rPr lang="bg-BG" sz="2000" u="sng" smtClean="0"/>
              <a:t>Пр.</a:t>
            </a:r>
            <a:r>
              <a:rPr lang="en-US" sz="2000" u="sng" smtClean="0"/>
              <a:t>1:</a:t>
            </a:r>
            <a:r>
              <a:rPr lang="en-US" sz="2000" smtClean="0"/>
              <a:t>   CurlyBraces1.mxml</a:t>
            </a:r>
          </a:p>
          <a:p>
            <a:r>
              <a:rPr lang="bg-BG" sz="2000" u="sng" smtClean="0"/>
              <a:t>Пр.</a:t>
            </a:r>
            <a:r>
              <a:rPr lang="en-US" sz="2000" u="sng" smtClean="0"/>
              <a:t>2</a:t>
            </a:r>
            <a:r>
              <a:rPr lang="bg-BG" sz="2000" u="sng" smtClean="0"/>
              <a:t>:</a:t>
            </a:r>
            <a:r>
              <a:rPr lang="bg-BG" sz="2000" smtClean="0"/>
              <a:t> </a:t>
            </a:r>
            <a:r>
              <a:rPr lang="en-US" sz="2000" smtClean="0"/>
              <a:t> CurlyBraces2.mxml</a:t>
            </a:r>
            <a:endParaRPr lang="bg-BG" sz="2000" smtClean="0"/>
          </a:p>
          <a:p>
            <a:pPr>
              <a:buNone/>
            </a:pPr>
            <a:r>
              <a:rPr lang="en-US" sz="2000" smtClean="0"/>
              <a:t>AddStudent.mxml</a:t>
            </a:r>
          </a:p>
          <a:p>
            <a:pPr>
              <a:buNone/>
            </a:pPr>
            <a:endParaRPr lang="bg-BG" sz="2000" smtClean="0"/>
          </a:p>
          <a:p>
            <a:r>
              <a:rPr lang="bg-BG" sz="2000" smtClean="0"/>
              <a:t>Също </a:t>
            </a:r>
            <a:r>
              <a:rPr lang="bg-BG" sz="2000" smtClean="0"/>
              <a:t>можем да използваме </a:t>
            </a:r>
            <a:r>
              <a:rPr lang="en-US" sz="2000" smtClean="0"/>
              <a:t>data binding </a:t>
            </a:r>
            <a:r>
              <a:rPr lang="bg-BG" sz="2000" smtClean="0"/>
              <a:t>за свързване за данни директно от контроли(или от </a:t>
            </a:r>
            <a:r>
              <a:rPr lang="en-US" sz="2000" smtClean="0"/>
              <a:t>data model) </a:t>
            </a:r>
            <a:r>
              <a:rPr lang="bg-BG" sz="2000" smtClean="0"/>
              <a:t>с </a:t>
            </a:r>
            <a:r>
              <a:rPr lang="en-US" sz="2000" smtClean="0"/>
              <a:t>RPC </a:t>
            </a:r>
            <a:r>
              <a:rPr lang="bg-BG" sz="2000" smtClean="0"/>
              <a:t>компонента , като напр. </a:t>
            </a:r>
            <a:r>
              <a:rPr lang="en-US" sz="2000" smtClean="0"/>
              <a:t>Remote Object.</a:t>
            </a:r>
          </a:p>
          <a:p>
            <a:endParaRPr lang="bg-BG" sz="2000" smtClean="0"/>
          </a:p>
          <a:p>
            <a:endParaRPr lang="bg-BG" sz="2000" smtClean="0"/>
          </a:p>
          <a:p>
            <a:endParaRPr lang="en-US" sz="5500" smtClean="0"/>
          </a:p>
          <a:p>
            <a:pPr>
              <a:buNone/>
            </a:pPr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240518"/>
          </a:xfrm>
        </p:spPr>
        <p:txBody>
          <a:bodyPr>
            <a:normAutofit/>
          </a:bodyPr>
          <a:lstStyle/>
          <a:p>
            <a:pPr>
              <a:buNone/>
            </a:pPr>
            <a:endParaRPr lang="bg-BG" sz="2000" smtClean="0"/>
          </a:p>
          <a:p>
            <a:endParaRPr lang="en-US" sz="2000" smtClean="0"/>
          </a:p>
          <a:p>
            <a:endParaRPr lang="bg-BG"/>
          </a:p>
        </p:txBody>
      </p:sp>
      <p:sp>
        <p:nvSpPr>
          <p:cNvPr id="6" name="Rectangle 5"/>
          <p:cNvSpPr/>
          <p:nvPr/>
        </p:nvSpPr>
        <p:spPr>
          <a:xfrm>
            <a:off x="357158" y="857232"/>
            <a:ext cx="82153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mtClean="0">
                <a:solidFill>
                  <a:srgbClr val="FFFF00"/>
                </a:solidFill>
              </a:rPr>
              <a:t>&lt;</a:t>
            </a:r>
            <a:r>
              <a:rPr lang="en-US" noProof="1" smtClean="0">
                <a:solidFill>
                  <a:srgbClr val="FFFF00"/>
                </a:solidFill>
              </a:rPr>
              <a:t>mx:RemoteObject</a:t>
            </a:r>
            <a:r>
              <a:rPr lang="en-US" smtClean="0">
                <a:solidFill>
                  <a:srgbClr val="FFFF00"/>
                </a:solidFill>
              </a:rPr>
              <a:t>  id="example"     destination="exampleService"&gt;</a:t>
            </a:r>
          </a:p>
          <a:p>
            <a:pPr>
              <a:buNone/>
            </a:pPr>
            <a:r>
              <a:rPr lang="en-US" smtClean="0">
                <a:solidFill>
                  <a:srgbClr val="FFFF00"/>
                </a:solidFill>
              </a:rPr>
              <a:t>&lt;mx:method name="saveContactInformation" &gt;</a:t>
            </a:r>
          </a:p>
          <a:p>
            <a:pPr>
              <a:buNone/>
            </a:pPr>
            <a:r>
              <a:rPr lang="en-US" smtClean="0">
                <a:solidFill>
                  <a:srgbClr val="FFFF00"/>
                </a:solidFill>
              </a:rPr>
              <a:t>  </a:t>
            </a:r>
            <a:r>
              <a:rPr lang="bg-BG" smtClean="0">
                <a:solidFill>
                  <a:srgbClr val="FFFF00"/>
                </a:solidFill>
              </a:rPr>
              <a:t> </a:t>
            </a:r>
            <a:r>
              <a:rPr lang="en-US" smtClean="0">
                <a:solidFill>
                  <a:srgbClr val="FFFF00"/>
                </a:solidFill>
              </a:rPr>
              <a:t> &lt;mx:arguments&gt;</a:t>
            </a:r>
          </a:p>
          <a:p>
            <a:pPr>
              <a:buNone/>
            </a:pPr>
            <a:r>
              <a:rPr lang="en-US" smtClean="0">
                <a:solidFill>
                  <a:srgbClr val="FFFF00"/>
                </a:solidFill>
              </a:rPr>
              <a:t>      </a:t>
            </a:r>
            <a:r>
              <a:rPr lang="bg-BG" smtClean="0">
                <a:solidFill>
                  <a:srgbClr val="FFFF00"/>
                </a:solidFill>
              </a:rPr>
              <a:t>   </a:t>
            </a:r>
            <a:r>
              <a:rPr lang="en-US" smtClean="0">
                <a:solidFill>
                  <a:srgbClr val="FFFF00"/>
                </a:solidFill>
              </a:rPr>
              <a:t>&lt;email&gt; {dataModel.email} &lt;/email&gt;</a:t>
            </a:r>
          </a:p>
          <a:p>
            <a:pPr>
              <a:buNone/>
            </a:pPr>
            <a:r>
              <a:rPr lang="en-US" smtClean="0">
                <a:solidFill>
                  <a:srgbClr val="FFFF00"/>
                </a:solidFill>
              </a:rPr>
              <a:t>       </a:t>
            </a:r>
            <a:r>
              <a:rPr lang="bg-BG" smtClean="0">
                <a:solidFill>
                  <a:srgbClr val="FFFF00"/>
                </a:solidFill>
              </a:rPr>
              <a:t>  </a:t>
            </a:r>
            <a:r>
              <a:rPr lang="en-US" smtClean="0">
                <a:solidFill>
                  <a:srgbClr val="FFFF00"/>
                </a:solidFill>
              </a:rPr>
              <a:t>&lt;phone&gt; {dataModel.phone} &lt;/phone&gt;</a:t>
            </a:r>
          </a:p>
          <a:p>
            <a:pPr>
              <a:buNone/>
            </a:pPr>
            <a:r>
              <a:rPr lang="en-US" smtClean="0">
                <a:solidFill>
                  <a:srgbClr val="FFFF00"/>
                </a:solidFill>
              </a:rPr>
              <a:t>       </a:t>
            </a:r>
            <a:r>
              <a:rPr lang="bg-BG" smtClean="0">
                <a:solidFill>
                  <a:srgbClr val="FFFF00"/>
                </a:solidFill>
              </a:rPr>
              <a:t>  </a:t>
            </a:r>
            <a:r>
              <a:rPr lang="en-US" smtClean="0">
                <a:solidFill>
                  <a:srgbClr val="FFFF00"/>
                </a:solidFill>
              </a:rPr>
              <a:t>&lt;city&gt; {dataModel.city} &lt;/city&gt;</a:t>
            </a:r>
          </a:p>
          <a:p>
            <a:pPr>
              <a:buNone/>
            </a:pPr>
            <a:r>
              <a:rPr lang="en-US" smtClean="0">
                <a:solidFill>
                  <a:srgbClr val="FFFF00"/>
                </a:solidFill>
              </a:rPr>
              <a:t>      </a:t>
            </a:r>
            <a:r>
              <a:rPr lang="bg-BG" smtClean="0">
                <a:solidFill>
                  <a:srgbClr val="FFFF00"/>
                </a:solidFill>
              </a:rPr>
              <a:t>  </a:t>
            </a:r>
            <a:r>
              <a:rPr lang="en-US" smtClean="0">
                <a:solidFill>
                  <a:srgbClr val="FFFF00"/>
                </a:solidFill>
              </a:rPr>
              <a:t> &lt;state&gt; {dataModel.state} &lt;/state&gt;</a:t>
            </a:r>
          </a:p>
          <a:p>
            <a:pPr>
              <a:buNone/>
            </a:pPr>
            <a:r>
              <a:rPr lang="en-US" smtClean="0">
                <a:solidFill>
                  <a:srgbClr val="FFFF00"/>
                </a:solidFill>
              </a:rPr>
              <a:t>  </a:t>
            </a:r>
            <a:r>
              <a:rPr lang="bg-BG" smtClean="0">
                <a:solidFill>
                  <a:srgbClr val="FFFF00"/>
                </a:solidFill>
              </a:rPr>
              <a:t>     </a:t>
            </a:r>
            <a:r>
              <a:rPr lang="en-US" smtClean="0">
                <a:solidFill>
                  <a:srgbClr val="FFFF00"/>
                </a:solidFill>
              </a:rPr>
              <a:t>&lt;/mx:arguments&gt;</a:t>
            </a:r>
          </a:p>
          <a:p>
            <a:pPr>
              <a:buNone/>
            </a:pPr>
            <a:r>
              <a:rPr lang="en-US" smtClean="0">
                <a:solidFill>
                  <a:srgbClr val="FFFF00"/>
                </a:solidFill>
              </a:rPr>
              <a:t>    </a:t>
            </a:r>
            <a:r>
              <a:rPr lang="bg-BG" smtClean="0">
                <a:solidFill>
                  <a:srgbClr val="FFFF00"/>
                </a:solidFill>
              </a:rPr>
              <a:t> </a:t>
            </a:r>
            <a:r>
              <a:rPr lang="en-US" smtClean="0">
                <a:solidFill>
                  <a:srgbClr val="FFFF00"/>
                </a:solidFill>
              </a:rPr>
              <a:t>&lt;/mx:method&gt;</a:t>
            </a:r>
          </a:p>
          <a:p>
            <a:pPr>
              <a:buNone/>
            </a:pPr>
            <a:r>
              <a:rPr lang="en-US" smtClean="0">
                <a:solidFill>
                  <a:srgbClr val="FFFF00"/>
                </a:solidFill>
              </a:rPr>
              <a:t>&lt;/</a:t>
            </a:r>
            <a:r>
              <a:rPr lang="en-US" smtClean="0">
                <a:solidFill>
                  <a:srgbClr val="FFFF00"/>
                </a:solidFill>
              </a:rPr>
              <a:t>mx:RemoteObject</a:t>
            </a:r>
            <a:r>
              <a:rPr lang="en-US" smtClean="0">
                <a:solidFill>
                  <a:srgbClr val="FFFF00"/>
                </a:solidFill>
              </a:rPr>
              <a:t>&gt;</a:t>
            </a:r>
            <a:endParaRPr lang="bg-BG" smtClean="0">
              <a:solidFill>
                <a:srgbClr val="FFFF00"/>
              </a:solidFill>
            </a:endParaRPr>
          </a:p>
          <a:p>
            <a:pPr>
              <a:buNone/>
            </a:pPr>
            <a:endParaRPr lang="bg-BG" smtClean="0">
              <a:solidFill>
                <a:srgbClr val="FFFF00"/>
              </a:solidFill>
            </a:endParaRPr>
          </a:p>
          <a:p>
            <a:pPr>
              <a:buNone/>
            </a:pPr>
            <a:endParaRPr lang="bg-BG" smtClean="0">
              <a:solidFill>
                <a:srgbClr val="FFFF00"/>
              </a:solidFill>
            </a:endParaRPr>
          </a:p>
          <a:p>
            <a:endParaRPr lang="en-US" smtClean="0"/>
          </a:p>
          <a:p>
            <a:r>
              <a:rPr lang="bg-BG" smtClean="0"/>
              <a:t>Като се ъпдейтват стойностите в </a:t>
            </a:r>
            <a:r>
              <a:rPr lang="en-US" smtClean="0"/>
              <a:t>data model-a</a:t>
            </a:r>
            <a:r>
              <a:rPr lang="bg-BG" smtClean="0"/>
              <a:t>, ще се ъпдейтват също и стойностите в </a:t>
            </a:r>
            <a:r>
              <a:rPr lang="en-US" smtClean="0"/>
              <a:t>Remote Object method arguments . </a:t>
            </a:r>
            <a:r>
              <a:rPr lang="bg-BG" smtClean="0"/>
              <a:t>Това позволява извикването на </a:t>
            </a:r>
            <a:r>
              <a:rPr lang="en-US" smtClean="0"/>
              <a:t>send():</a:t>
            </a:r>
          </a:p>
          <a:p>
            <a:pPr>
              <a:buNone/>
            </a:pPr>
            <a:r>
              <a:rPr lang="en-US" smtClean="0">
                <a:solidFill>
                  <a:srgbClr val="FFFF00"/>
                </a:solidFill>
              </a:rPr>
              <a:t>&lt;mx:Button    label="Save" click="example.saveContactInformation.send()“  /&gt;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240518"/>
          </a:xfrm>
        </p:spPr>
        <p:txBody>
          <a:bodyPr>
            <a:normAutofit fontScale="92500" lnSpcReduction="10000"/>
          </a:bodyPr>
          <a:lstStyle/>
          <a:p>
            <a:r>
              <a:rPr lang="bg-BG" sz="2000" smtClean="0"/>
              <a:t>Използването на  </a:t>
            </a:r>
            <a:r>
              <a:rPr lang="en-US" sz="2000" smtClean="0"/>
              <a:t>data bining </a:t>
            </a:r>
            <a:r>
              <a:rPr lang="bg-BG" sz="2000" smtClean="0"/>
              <a:t>по този начин ни позволява да правим </a:t>
            </a:r>
            <a:r>
              <a:rPr lang="en-US" sz="2000" smtClean="0"/>
              <a:t>RPCs, </a:t>
            </a:r>
            <a:r>
              <a:rPr lang="bg-BG" sz="2000" smtClean="0"/>
              <a:t>без да е необходимо да пишем дълъг </a:t>
            </a:r>
            <a:r>
              <a:rPr lang="en-US" sz="2000" smtClean="0"/>
              <a:t>Action Script.</a:t>
            </a:r>
            <a:endParaRPr lang="bg-BG" sz="2000" smtClean="0"/>
          </a:p>
          <a:p>
            <a:r>
              <a:rPr lang="bg-BG" sz="2000" smtClean="0"/>
              <a:t>Същите принципи са в сила, когато работим с </a:t>
            </a:r>
            <a:r>
              <a:rPr lang="en-US" sz="2000" smtClean="0"/>
              <a:t>HTTP Service </a:t>
            </a:r>
            <a:r>
              <a:rPr lang="bg-BG" sz="2000" smtClean="0"/>
              <a:t>и</a:t>
            </a:r>
            <a:r>
              <a:rPr lang="en-US" sz="2000" smtClean="0"/>
              <a:t> WebService</a:t>
            </a:r>
            <a:endParaRPr lang="bg-BG" sz="2000" smtClean="0"/>
          </a:p>
          <a:p>
            <a:endParaRPr lang="bg-BG" sz="2000" smtClean="0"/>
          </a:p>
          <a:p>
            <a:r>
              <a:rPr lang="en-US" sz="2000" smtClean="0"/>
              <a:t>Data Binding </a:t>
            </a:r>
            <a:r>
              <a:rPr lang="bg-BG" sz="2000" smtClean="0"/>
              <a:t>с </a:t>
            </a:r>
            <a:r>
              <a:rPr lang="en-US" sz="2000" smtClean="0"/>
              <a:t>E4X </a:t>
            </a:r>
            <a:r>
              <a:rPr lang="bg-BG" sz="2000" smtClean="0"/>
              <a:t>изрази:</a:t>
            </a:r>
          </a:p>
          <a:p>
            <a:pPr>
              <a:buNone/>
            </a:pPr>
            <a:r>
              <a:rPr lang="bg-BG" sz="2000" smtClean="0"/>
              <a:t>От Пр.2  вместо </a:t>
            </a:r>
            <a:r>
              <a:rPr lang="en-US" sz="2000" smtClean="0"/>
              <a:t>Model </a:t>
            </a:r>
            <a:r>
              <a:rPr lang="bg-BG" sz="2000" smtClean="0"/>
              <a:t>обект можем да използваме </a:t>
            </a:r>
            <a:r>
              <a:rPr lang="en-US" sz="2000" smtClean="0"/>
              <a:t>XML</a:t>
            </a:r>
            <a:endParaRPr lang="bg-BG" sz="2000" smtClean="0"/>
          </a:p>
          <a:p>
            <a:pPr>
              <a:buNone/>
            </a:pPr>
            <a:r>
              <a:rPr lang="bg-BG" sz="2000" smtClean="0"/>
              <a:t>обект:</a:t>
            </a:r>
          </a:p>
          <a:p>
            <a:pPr>
              <a:buNone/>
            </a:pPr>
            <a:r>
              <a:rPr lang="bg-BG" sz="2000" smtClean="0">
                <a:solidFill>
                  <a:srgbClr val="FFFF00"/>
                </a:solidFill>
              </a:rPr>
              <a:t>&lt;</a:t>
            </a:r>
            <a:r>
              <a:rPr lang="en-US" sz="2000" smtClean="0">
                <a:solidFill>
                  <a:srgbClr val="FFFF00"/>
                </a:solidFill>
              </a:rPr>
              <a:t>mx:XML    id=“xmlData”&gt;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&lt;userData   email= “{email.text}” phone=“{phone.text}”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                  city=“{city.text}”  state=“{state.value}” /&gt;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&lt;/mx:XML&gt;</a:t>
            </a:r>
          </a:p>
          <a:p>
            <a:r>
              <a:rPr lang="bg-BG" sz="2000" smtClean="0"/>
              <a:t>Тогава можем да изполваме </a:t>
            </a:r>
            <a:r>
              <a:rPr lang="en-US" sz="2000" smtClean="0"/>
              <a:t>E4X </a:t>
            </a:r>
            <a:r>
              <a:rPr lang="bg-BG" sz="2000" smtClean="0"/>
              <a:t>изрази за да свържем стойността на </a:t>
            </a:r>
            <a:r>
              <a:rPr lang="en-US" sz="2000" smtClean="0"/>
              <a:t>Text Area </a:t>
            </a:r>
            <a:r>
              <a:rPr lang="bg-BG" sz="2000" smtClean="0"/>
              <a:t>със стойностите от </a:t>
            </a:r>
            <a:r>
              <a:rPr lang="en-US" sz="2000" smtClean="0"/>
              <a:t>XML </a:t>
            </a:r>
            <a:r>
              <a:rPr lang="bg-BG" sz="2000" smtClean="0"/>
              <a:t>обекта: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&lt;mx:TextArea     width="200“    height="200" 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                    text=“ {'Contact information\nEmail: ' + 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                    xmlData.</a:t>
            </a:r>
            <a:r>
              <a:rPr lang="bg-BG" sz="2000" smtClean="0">
                <a:solidFill>
                  <a:srgbClr val="FFFF00"/>
                </a:solidFill>
              </a:rPr>
              <a:t>@</a:t>
            </a:r>
            <a:r>
              <a:rPr lang="en-US" sz="2000" smtClean="0">
                <a:solidFill>
                  <a:srgbClr val="FFFF00"/>
                </a:solidFill>
              </a:rPr>
              <a:t>email +'\nPhone: '+ xmlData. </a:t>
            </a:r>
            <a:r>
              <a:rPr lang="bg-BG" sz="2000" smtClean="0">
                <a:solidFill>
                  <a:srgbClr val="FFFF00"/>
                </a:solidFill>
              </a:rPr>
              <a:t>@</a:t>
            </a:r>
            <a:r>
              <a:rPr lang="en-US" sz="2000" smtClean="0">
                <a:solidFill>
                  <a:srgbClr val="FFFF00"/>
                </a:solidFill>
              </a:rPr>
              <a:t>phone +         ‘\nLocation: ' +  xmlData. </a:t>
            </a:r>
            <a:r>
              <a:rPr lang="bg-BG" sz="2000" smtClean="0">
                <a:solidFill>
                  <a:srgbClr val="FFFF00"/>
                </a:solidFill>
              </a:rPr>
              <a:t>@</a:t>
            </a:r>
            <a:r>
              <a:rPr lang="en-US" sz="2000" smtClean="0">
                <a:solidFill>
                  <a:srgbClr val="FFFF00"/>
                </a:solidFill>
              </a:rPr>
              <a:t>city + ', ' + xmlData. </a:t>
            </a:r>
            <a:r>
              <a:rPr lang="bg-BG" sz="2000" smtClean="0">
                <a:solidFill>
                  <a:srgbClr val="FFFF00"/>
                </a:solidFill>
              </a:rPr>
              <a:t>@</a:t>
            </a:r>
            <a:r>
              <a:rPr lang="en-US" sz="2000" smtClean="0">
                <a:solidFill>
                  <a:srgbClr val="FFFF00"/>
                </a:solidFill>
              </a:rPr>
              <a:t>state}" /&gt;</a:t>
            </a: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endParaRPr lang="bg-BG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/>
          <a:lstStyle/>
          <a:p>
            <a:r>
              <a:rPr lang="en-US" smtClean="0"/>
              <a:t>Overview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240386"/>
          </a:xfrm>
        </p:spPr>
        <p:txBody>
          <a:bodyPr>
            <a:normAutofit/>
          </a:bodyPr>
          <a:lstStyle/>
          <a:p>
            <a:r>
              <a:rPr lang="en-US" sz="2000" i="1" smtClean="0"/>
              <a:t>Modeling data </a:t>
            </a:r>
            <a:r>
              <a:rPr lang="en-US" sz="2000" smtClean="0"/>
              <a:t>&amp; </a:t>
            </a:r>
            <a:r>
              <a:rPr lang="en-US" sz="2000" i="1" smtClean="0"/>
              <a:t>Data Binding </a:t>
            </a:r>
          </a:p>
          <a:p>
            <a:pPr>
              <a:buNone/>
            </a:pPr>
            <a:endParaRPr lang="en-US" sz="2000" smtClean="0"/>
          </a:p>
          <a:p>
            <a:r>
              <a:rPr lang="bg-BG" sz="2000" smtClean="0"/>
              <a:t>Ще </a:t>
            </a:r>
            <a:r>
              <a:rPr lang="bg-BG" sz="2000" smtClean="0"/>
              <a:t>разберем как да работим с данни от клиентска гледна точка, без да обръщаме специално внимание на </a:t>
            </a:r>
            <a:r>
              <a:rPr lang="en-US" sz="2000" smtClean="0"/>
              <a:t>data</a:t>
            </a:r>
            <a:r>
              <a:rPr lang="bg-BG" sz="2000" smtClean="0"/>
              <a:t> обмена на ниво </a:t>
            </a:r>
            <a:r>
              <a:rPr lang="bg-BG" sz="2000" smtClean="0"/>
              <a:t>клиент-сървър</a:t>
            </a:r>
            <a:endParaRPr lang="en-US" sz="2000" smtClean="0"/>
          </a:p>
          <a:p>
            <a:r>
              <a:rPr lang="bg-BG" sz="2000" smtClean="0"/>
              <a:t>Когато работим с данни, искаме да ги съхраним в някакво хранилище в паметта – </a:t>
            </a:r>
            <a:r>
              <a:rPr lang="en-US" sz="2000" i="1" smtClean="0"/>
              <a:t>data models</a:t>
            </a:r>
          </a:p>
          <a:p>
            <a:r>
              <a:rPr lang="bg-BG" sz="2000" smtClean="0"/>
              <a:t>За да е по-опростено свързването на данни от един </a:t>
            </a:r>
            <a:r>
              <a:rPr lang="en-US" sz="2000" smtClean="0"/>
              <a:t>data model </a:t>
            </a:r>
            <a:r>
              <a:rPr lang="bg-BG" sz="2000" smtClean="0"/>
              <a:t>с контрола, или от една контрола с друга, можем да използваме едно мощно свойство на </a:t>
            </a:r>
            <a:r>
              <a:rPr lang="en-US" sz="2000" smtClean="0"/>
              <a:t> Flex </a:t>
            </a:r>
            <a:r>
              <a:rPr lang="bg-BG" sz="2000" smtClean="0"/>
              <a:t>платформата, наречено </a:t>
            </a:r>
            <a:r>
              <a:rPr lang="en-US" sz="2000" i="1" smtClean="0"/>
              <a:t>data binding</a:t>
            </a:r>
            <a:r>
              <a:rPr lang="bg-BG" sz="2000" i="1" smtClean="0"/>
              <a:t> </a:t>
            </a:r>
            <a:endParaRPr lang="en-US" sz="2000" i="1" smtClean="0"/>
          </a:p>
          <a:p>
            <a:r>
              <a:rPr lang="bg-BG" sz="2000" smtClean="0"/>
              <a:t>Усвояването на работата с данни във </a:t>
            </a:r>
            <a:r>
              <a:rPr lang="en-US" sz="2000" smtClean="0"/>
              <a:t>Flex </a:t>
            </a:r>
            <a:r>
              <a:rPr lang="bg-BG" sz="2000" smtClean="0"/>
              <a:t>приложение е необходимо за по-нататъчната ни работа данни-изпращане и получаване на данните.</a:t>
            </a: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/>
          <a:lstStyle/>
          <a:p>
            <a:r>
              <a:rPr lang="en-US" smtClean="0"/>
              <a:t>&lt;mx.Binding&gt;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40386"/>
          </a:xfrm>
        </p:spPr>
        <p:txBody>
          <a:bodyPr>
            <a:normAutofit fontScale="85000" lnSpcReduction="10000"/>
          </a:bodyPr>
          <a:lstStyle/>
          <a:p>
            <a:r>
              <a:rPr lang="bg-BG" sz="2000" smtClean="0"/>
              <a:t>Можем да правим същото, както с </a:t>
            </a:r>
            <a:r>
              <a:rPr lang="en-US" sz="2000" smtClean="0"/>
              <a:t>{}</a:t>
            </a:r>
            <a:r>
              <a:rPr lang="bg-BG" sz="2000" smtClean="0"/>
              <a:t>, но използвайки </a:t>
            </a:r>
            <a:r>
              <a:rPr lang="en-US" sz="2000" smtClean="0"/>
              <a:t>MXML </a:t>
            </a:r>
            <a:r>
              <a:rPr lang="bg-BG" sz="2000" smtClean="0"/>
              <a:t>тагове.</a:t>
            </a:r>
          </a:p>
          <a:p>
            <a:r>
              <a:rPr lang="bg-BG" sz="2000" smtClean="0"/>
              <a:t>&lt;</a:t>
            </a:r>
            <a:r>
              <a:rPr lang="en-US" sz="2000" smtClean="0"/>
              <a:t>mx:Binding</a:t>
            </a:r>
            <a:r>
              <a:rPr lang="bg-BG" sz="2000" smtClean="0"/>
              <a:t>&gt;</a:t>
            </a:r>
            <a:r>
              <a:rPr lang="en-US" sz="2000" smtClean="0"/>
              <a:t> </a:t>
            </a:r>
            <a:r>
              <a:rPr lang="bg-BG" sz="2000" smtClean="0"/>
              <a:t> тага изисква следните атрибути: </a:t>
            </a:r>
            <a:endParaRPr lang="en-US" sz="2000" smtClean="0"/>
          </a:p>
          <a:p>
            <a:pPr>
              <a:buNone/>
            </a:pPr>
            <a:r>
              <a:rPr lang="bg-BG" sz="2000" smtClean="0"/>
              <a:t>-</a:t>
            </a:r>
            <a:r>
              <a:rPr lang="en-US" sz="2000" smtClean="0"/>
              <a:t>source: </a:t>
            </a:r>
            <a:r>
              <a:rPr lang="bg-BG" sz="2000" smtClean="0"/>
              <a:t>източника на данни, които искаме да свържем</a:t>
            </a:r>
          </a:p>
          <a:p>
            <a:pPr>
              <a:buNone/>
            </a:pPr>
            <a:r>
              <a:rPr lang="bg-BG" sz="2000" smtClean="0"/>
              <a:t>-</a:t>
            </a:r>
            <a:r>
              <a:rPr lang="en-US" sz="2000" smtClean="0"/>
              <a:t>destination: </a:t>
            </a:r>
            <a:r>
              <a:rPr lang="bg-BG" sz="2000" smtClean="0"/>
              <a:t>точката, в която искаме да се отразят промените</a:t>
            </a:r>
            <a:r>
              <a:rPr lang="en-US" sz="2000" smtClean="0"/>
              <a:t> </a:t>
            </a:r>
            <a:r>
              <a:rPr lang="bg-BG" sz="2000" smtClean="0"/>
              <a:t>на стойност от </a:t>
            </a:r>
            <a:r>
              <a:rPr lang="en-US" sz="2000" smtClean="0"/>
              <a:t>source-a</a:t>
            </a:r>
            <a:r>
              <a:rPr lang="bg-BG" sz="2000" smtClean="0"/>
              <a:t>  </a:t>
            </a:r>
          </a:p>
          <a:p>
            <a:pPr>
              <a:buNone/>
            </a:pPr>
            <a:endParaRPr lang="bg-BG" sz="2000" smtClean="0"/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&lt;mx:HBox&gt;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&lt;mx:ComboBox</a:t>
            </a:r>
            <a:r>
              <a:rPr lang="bg-BG" sz="2000" smtClean="0">
                <a:solidFill>
                  <a:srgbClr val="FFFF00"/>
                </a:solidFill>
              </a:rPr>
              <a:t>  </a:t>
            </a:r>
            <a:r>
              <a:rPr lang="en-US" sz="2000" smtClean="0">
                <a:solidFill>
                  <a:srgbClr val="FFFF00"/>
                </a:solidFill>
              </a:rPr>
              <a:t> id</a:t>
            </a:r>
            <a:r>
              <a:rPr lang="en-US" sz="2000" smtClean="0">
                <a:solidFill>
                  <a:srgbClr val="FFFF00"/>
                </a:solidFill>
              </a:rPr>
              <a:t>=“comboBox"&gt;</a:t>
            </a:r>
            <a:endParaRPr lang="en-US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&lt;mx:Array&gt;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&lt;mx:Object </a:t>
            </a:r>
            <a:r>
              <a:rPr lang="bg-BG" sz="2000" smtClean="0">
                <a:solidFill>
                  <a:srgbClr val="FFFF00"/>
                </a:solidFill>
              </a:rPr>
              <a:t>   </a:t>
            </a:r>
            <a:r>
              <a:rPr lang="en-US" sz="2000" smtClean="0">
                <a:solidFill>
                  <a:srgbClr val="FFFF00"/>
                </a:solidFill>
              </a:rPr>
              <a:t>label="A" </a:t>
            </a:r>
            <a:r>
              <a:rPr lang="bg-BG" sz="2000" smtClean="0">
                <a:solidFill>
                  <a:srgbClr val="FFFF00"/>
                </a:solidFill>
              </a:rPr>
              <a:t>  </a:t>
            </a:r>
            <a:r>
              <a:rPr lang="en-US" sz="2000" smtClean="0">
                <a:solidFill>
                  <a:srgbClr val="FFFF00"/>
                </a:solidFill>
              </a:rPr>
              <a:t>data</a:t>
            </a:r>
            <a:r>
              <a:rPr lang="en-US" sz="2000" smtClean="0">
                <a:solidFill>
                  <a:srgbClr val="FFFF00"/>
                </a:solidFill>
              </a:rPr>
              <a:t>=“Apples"/&gt; </a:t>
            </a:r>
            <a:endParaRPr lang="en-US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&lt;mx:Object </a:t>
            </a:r>
            <a:r>
              <a:rPr lang="bg-BG" sz="2000" smtClean="0">
                <a:solidFill>
                  <a:srgbClr val="FFFF00"/>
                </a:solidFill>
              </a:rPr>
              <a:t>   </a:t>
            </a:r>
            <a:r>
              <a:rPr lang="en-US" sz="2000" smtClean="0">
                <a:solidFill>
                  <a:srgbClr val="FFFF00"/>
                </a:solidFill>
              </a:rPr>
              <a:t>label="B" </a:t>
            </a:r>
            <a:r>
              <a:rPr lang="bg-BG" sz="2000" smtClean="0">
                <a:solidFill>
                  <a:srgbClr val="FFFF00"/>
                </a:solidFill>
              </a:rPr>
              <a:t>   </a:t>
            </a:r>
            <a:r>
              <a:rPr lang="en-US" sz="2000" smtClean="0">
                <a:solidFill>
                  <a:srgbClr val="FFFF00"/>
                </a:solidFill>
              </a:rPr>
              <a:t>data</a:t>
            </a:r>
            <a:r>
              <a:rPr lang="en-US" sz="2000" smtClean="0">
                <a:solidFill>
                  <a:srgbClr val="FFFF00"/>
                </a:solidFill>
              </a:rPr>
              <a:t>=“Bananas"/&gt;</a:t>
            </a:r>
            <a:endParaRPr lang="en-US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&lt;mx:Object </a:t>
            </a:r>
            <a:r>
              <a:rPr lang="bg-BG" sz="2000" smtClean="0">
                <a:solidFill>
                  <a:srgbClr val="FFFF00"/>
                </a:solidFill>
              </a:rPr>
              <a:t>   </a:t>
            </a:r>
            <a:r>
              <a:rPr lang="en-US" sz="2000" smtClean="0">
                <a:solidFill>
                  <a:srgbClr val="FFFF00"/>
                </a:solidFill>
              </a:rPr>
              <a:t>label="C“</a:t>
            </a:r>
            <a:r>
              <a:rPr lang="bg-BG" sz="2000" smtClean="0">
                <a:solidFill>
                  <a:srgbClr val="FFFF00"/>
                </a:solidFill>
              </a:rPr>
              <a:t>  </a:t>
            </a:r>
            <a:r>
              <a:rPr lang="en-US" sz="2000" smtClean="0">
                <a:solidFill>
                  <a:srgbClr val="FFFF00"/>
                </a:solidFill>
              </a:rPr>
              <a:t>data</a:t>
            </a:r>
            <a:r>
              <a:rPr lang="en-US" sz="2000" smtClean="0">
                <a:solidFill>
                  <a:srgbClr val="FFFF00"/>
                </a:solidFill>
              </a:rPr>
              <a:t>=“Cucumbers"/&gt;</a:t>
            </a:r>
            <a:endParaRPr lang="en-US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&lt;mx:Object </a:t>
            </a:r>
            <a:r>
              <a:rPr lang="bg-BG" sz="2000" smtClean="0">
                <a:solidFill>
                  <a:srgbClr val="FFFF00"/>
                </a:solidFill>
              </a:rPr>
              <a:t>   </a:t>
            </a:r>
            <a:r>
              <a:rPr lang="en-US" sz="2000" smtClean="0">
                <a:solidFill>
                  <a:srgbClr val="FFFF00"/>
                </a:solidFill>
              </a:rPr>
              <a:t>label</a:t>
            </a:r>
            <a:r>
              <a:rPr lang="en-US" sz="2000" smtClean="0">
                <a:solidFill>
                  <a:srgbClr val="FFFF00"/>
                </a:solidFill>
              </a:rPr>
              <a:t>=“T" </a:t>
            </a:r>
            <a:r>
              <a:rPr lang="bg-BG" sz="2000" smtClean="0">
                <a:solidFill>
                  <a:srgbClr val="FFFF00"/>
                </a:solidFill>
              </a:rPr>
              <a:t>  </a:t>
            </a:r>
            <a:r>
              <a:rPr lang="en-US" sz="2000" smtClean="0">
                <a:solidFill>
                  <a:srgbClr val="FFFF00"/>
                </a:solidFill>
              </a:rPr>
              <a:t>data</a:t>
            </a:r>
            <a:r>
              <a:rPr lang="en-US" sz="2000" smtClean="0">
                <a:solidFill>
                  <a:srgbClr val="FFFF00"/>
                </a:solidFill>
              </a:rPr>
              <a:t>=“Tomatos"/&gt;</a:t>
            </a:r>
            <a:endParaRPr lang="en-US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&lt;/mx:Array&gt;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&lt;/mx:ComboBox&gt;</a:t>
            </a:r>
          </a:p>
          <a:p>
            <a:pPr>
              <a:buNone/>
            </a:pPr>
            <a:r>
              <a:rPr lang="bg-BG" sz="2000" smtClean="0">
                <a:solidFill>
                  <a:srgbClr val="FFFF00"/>
                </a:solidFill>
              </a:rPr>
              <a:t>   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&lt;mx:TextInput</a:t>
            </a:r>
            <a:r>
              <a:rPr lang="bg-BG" sz="2000" smtClean="0">
                <a:solidFill>
                  <a:srgbClr val="FFFF00"/>
                </a:solidFill>
              </a:rPr>
              <a:t>  </a:t>
            </a:r>
            <a:r>
              <a:rPr lang="en-US" sz="2000" smtClean="0">
                <a:solidFill>
                  <a:srgbClr val="FFFF00"/>
                </a:solidFill>
              </a:rPr>
              <a:t> id</a:t>
            </a:r>
            <a:r>
              <a:rPr lang="en-US" sz="2000" smtClean="0">
                <a:solidFill>
                  <a:srgbClr val="FFFF00"/>
                </a:solidFill>
              </a:rPr>
              <a:t>=“txt“</a:t>
            </a:r>
            <a:r>
              <a:rPr lang="bg-BG" sz="2000" smtClean="0">
                <a:solidFill>
                  <a:srgbClr val="FFFF00"/>
                </a:solidFill>
              </a:rPr>
              <a:t>  </a:t>
            </a:r>
            <a:r>
              <a:rPr lang="en-US" sz="2000" smtClean="0">
                <a:solidFill>
                  <a:srgbClr val="FFFF00"/>
                </a:solidFill>
              </a:rPr>
              <a:t> </a:t>
            </a:r>
            <a:r>
              <a:rPr lang="en-US" sz="2000" strike="sngStrike" smtClean="0">
                <a:solidFill>
                  <a:srgbClr val="FFFF00"/>
                </a:solidFill>
              </a:rPr>
              <a:t>text="level.value" </a:t>
            </a:r>
            <a:r>
              <a:rPr lang="en-US" sz="2000" smtClean="0">
                <a:solidFill>
                  <a:srgbClr val="FFFF00"/>
                </a:solidFill>
              </a:rPr>
              <a:t>/&gt;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&lt;/mx:HBox&gt;</a:t>
            </a:r>
          </a:p>
          <a:p>
            <a:pPr>
              <a:buNone/>
            </a:pPr>
            <a:endParaRPr lang="bg-BG" sz="2000" smtClean="0"/>
          </a:p>
          <a:p>
            <a:endParaRPr lang="bg-BG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2405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sz="2000" smtClean="0">
                <a:solidFill>
                  <a:srgbClr val="FFFF00"/>
                </a:solidFill>
              </a:rPr>
              <a:t>&lt;</a:t>
            </a:r>
            <a:r>
              <a:rPr lang="en-US" sz="2000" smtClean="0">
                <a:solidFill>
                  <a:srgbClr val="FFFF00"/>
                </a:solidFill>
              </a:rPr>
              <a:t>mx:Binding     source=“</a:t>
            </a:r>
            <a:r>
              <a:rPr lang="en-US" sz="2000" smtClean="0">
                <a:solidFill>
                  <a:srgbClr val="FFFF00"/>
                </a:solidFill>
              </a:rPr>
              <a:t>comboBox</a:t>
            </a:r>
            <a:r>
              <a:rPr lang="en-US" sz="2000" smtClean="0">
                <a:solidFill>
                  <a:srgbClr val="FFFF00"/>
                </a:solidFill>
              </a:rPr>
              <a:t>.selectedItem.data”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                   destination=“txt.text” /&gt;</a:t>
            </a: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endParaRPr lang="bg-BG" sz="2000" smtClean="0"/>
          </a:p>
          <a:p>
            <a:r>
              <a:rPr lang="bg-BG" sz="2000" smtClean="0"/>
              <a:t>Пример 2, но с </a:t>
            </a:r>
            <a:r>
              <a:rPr lang="en-US" sz="2000" smtClean="0"/>
              <a:t>&lt;mx:Binding /&gt;</a:t>
            </a:r>
            <a:endParaRPr lang="bg-BG" sz="2000" smtClean="0"/>
          </a:p>
          <a:p>
            <a:endParaRPr lang="bg-BG" sz="2000" smtClean="0">
              <a:solidFill>
                <a:srgbClr val="FFFF00"/>
              </a:solidFill>
            </a:endParaRPr>
          </a:p>
          <a:p>
            <a:endParaRPr lang="bg-BG" sz="2000" smtClean="0">
              <a:solidFill>
                <a:srgbClr val="FFFF00"/>
              </a:solidFill>
            </a:endParaRPr>
          </a:p>
          <a:p>
            <a:endParaRPr lang="bg-BG" sz="2000" smtClean="0">
              <a:solidFill>
                <a:srgbClr val="FFFF00"/>
              </a:solidFill>
            </a:endParaRPr>
          </a:p>
          <a:p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endParaRPr lang="en-US" sz="2000" smtClean="0">
              <a:solidFill>
                <a:srgbClr val="FFFF00"/>
              </a:solidFill>
            </a:endParaRPr>
          </a:p>
          <a:p>
            <a:r>
              <a:rPr lang="bg-BG" sz="2000" smtClean="0"/>
              <a:t>Можем също да използваме </a:t>
            </a:r>
            <a:r>
              <a:rPr lang="en-US" sz="2000" smtClean="0"/>
              <a:t>E4X </a:t>
            </a:r>
            <a:r>
              <a:rPr lang="bg-BG" sz="2000" smtClean="0"/>
              <a:t>изрази с &lt;</a:t>
            </a:r>
            <a:r>
              <a:rPr lang="en-US" sz="2000" smtClean="0"/>
              <a:t>mx:Binding</a:t>
            </a:r>
            <a:r>
              <a:rPr lang="bg-BG" sz="2000" smtClean="0"/>
              <a:t>&gt; таг:</a:t>
            </a:r>
          </a:p>
          <a:p>
            <a:pPr>
              <a:buNone/>
            </a:pPr>
            <a:r>
              <a:rPr lang="bg-BG" sz="2000" smtClean="0"/>
              <a:t>Вместо </a:t>
            </a:r>
            <a:r>
              <a:rPr lang="en-US" sz="2000" smtClean="0"/>
              <a:t>dataModel.email </a:t>
            </a:r>
            <a:r>
              <a:rPr lang="en-US" sz="2000" smtClean="0">
                <a:sym typeface="Wingdings" pitchFamily="2" charset="2"/>
              </a:rPr>
              <a:t> xmlData.@email</a:t>
            </a:r>
            <a:endParaRPr lang="en-US" sz="2000" smtClean="0"/>
          </a:p>
          <a:p>
            <a:pPr>
              <a:buNone/>
            </a:pP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endParaRPr lang="bg-BG" sz="2000" smtClean="0"/>
          </a:p>
          <a:p>
            <a:pPr>
              <a:buNone/>
            </a:pPr>
            <a:endParaRPr lang="bg-BG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26204"/>
          </a:xfrm>
        </p:spPr>
        <p:txBody>
          <a:bodyPr>
            <a:normAutofit/>
          </a:bodyPr>
          <a:lstStyle/>
          <a:p>
            <a:r>
              <a:rPr lang="bg-BG" sz="2000" smtClean="0"/>
              <a:t>Предимства и недостатъци: </a:t>
            </a:r>
            <a:endParaRPr lang="en-US" sz="2000" smtClean="0"/>
          </a:p>
          <a:p>
            <a:pPr>
              <a:buNone/>
            </a:pPr>
            <a:endParaRPr lang="en-US" sz="2000" smtClean="0"/>
          </a:p>
          <a:p>
            <a:pPr>
              <a:buNone/>
            </a:pPr>
            <a:r>
              <a:rPr lang="bg-BG" sz="2000" smtClean="0"/>
              <a:t>&lt;</a:t>
            </a:r>
            <a:r>
              <a:rPr lang="en-US" sz="2000" smtClean="0"/>
              <a:t>mx:Binding</a:t>
            </a:r>
            <a:r>
              <a:rPr lang="bg-BG" sz="2000" smtClean="0"/>
              <a:t>&gt;</a:t>
            </a:r>
            <a:r>
              <a:rPr lang="en-US" sz="2000" smtClean="0"/>
              <a:t> </a:t>
            </a:r>
          </a:p>
          <a:p>
            <a:pPr>
              <a:buNone/>
            </a:pPr>
            <a:r>
              <a:rPr lang="en-US" sz="2000" smtClean="0">
                <a:sym typeface="Wingdings" pitchFamily="2" charset="2"/>
              </a:rPr>
              <a:t></a:t>
            </a:r>
            <a:r>
              <a:rPr lang="bg-BG" sz="2000" smtClean="0"/>
              <a:t>повече код</a:t>
            </a:r>
            <a:endParaRPr lang="en-US" sz="2000" smtClean="0"/>
          </a:p>
          <a:p>
            <a:pPr>
              <a:buNone/>
            </a:pPr>
            <a:r>
              <a:rPr lang="en-US" sz="2000" smtClean="0">
                <a:sym typeface="Wingdings" pitchFamily="2" charset="2"/>
              </a:rPr>
              <a:t></a:t>
            </a:r>
            <a:r>
              <a:rPr lang="bg-BG" sz="2000" smtClean="0"/>
              <a:t>в отделен таг  </a:t>
            </a:r>
            <a:endParaRPr lang="en-US" sz="2000" smtClean="0"/>
          </a:p>
          <a:p>
            <a:pPr>
              <a:buNone/>
            </a:pPr>
            <a:r>
              <a:rPr lang="en-US" sz="2000" smtClean="0">
                <a:sym typeface="Wingdings" pitchFamily="2" charset="2"/>
              </a:rPr>
              <a:t></a:t>
            </a:r>
            <a:r>
              <a:rPr lang="bg-BG" sz="2000" smtClean="0"/>
              <a:t>но чрез него се получава по-ясно разделение  между  </a:t>
            </a:r>
            <a:r>
              <a:rPr lang="en-US" sz="2000" smtClean="0"/>
              <a:t>UI layout  </a:t>
            </a:r>
            <a:r>
              <a:rPr lang="bg-BG" sz="2000" smtClean="0"/>
              <a:t>и използваните данни </a:t>
            </a:r>
          </a:p>
          <a:p>
            <a:pPr>
              <a:buNone/>
            </a:pPr>
            <a:r>
              <a:rPr lang="bg-BG" sz="2000" smtClean="0">
                <a:sym typeface="Wingdings" pitchFamily="2" charset="2"/>
              </a:rPr>
              <a:t>по-чиста имплементация на </a:t>
            </a:r>
            <a:r>
              <a:rPr lang="en-US" sz="2000" smtClean="0">
                <a:sym typeface="Wingdings" pitchFamily="2" charset="2"/>
              </a:rPr>
              <a:t>data binding-a</a:t>
            </a:r>
            <a:r>
              <a:rPr lang="en-US" sz="2000" smtClean="0"/>
              <a:t>  </a:t>
            </a:r>
          </a:p>
          <a:p>
            <a:pPr>
              <a:buNone/>
            </a:pPr>
            <a:r>
              <a:rPr lang="en-US" sz="2000" smtClean="0">
                <a:sym typeface="Wingdings" pitchFamily="2" charset="2"/>
              </a:rPr>
              <a:t></a:t>
            </a:r>
            <a:r>
              <a:rPr lang="bg-BG" sz="2000" smtClean="0">
                <a:sym typeface="Wingdings" pitchFamily="2" charset="2"/>
              </a:rPr>
              <a:t>същата функционалност</a:t>
            </a:r>
            <a:r>
              <a:rPr lang="en-US" sz="2000" smtClean="0">
                <a:sym typeface="Wingdings" pitchFamily="2" charset="2"/>
              </a:rPr>
              <a:t> (</a:t>
            </a:r>
            <a:r>
              <a:rPr lang="bg-BG" sz="2000" smtClean="0">
                <a:sym typeface="Wingdings" pitchFamily="2" charset="2"/>
              </a:rPr>
              <a:t>Ако искаме по-голяма функционалност-</a:t>
            </a:r>
            <a:r>
              <a:rPr lang="en-US" sz="2000" smtClean="0">
                <a:sym typeface="Wingdings" pitchFamily="2" charset="2"/>
              </a:rPr>
              <a:t>BindingUtils)</a:t>
            </a:r>
            <a:endParaRPr lang="bg-BG" sz="2000" smtClean="0"/>
          </a:p>
          <a:p>
            <a:endParaRPr lang="bg-BG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18366"/>
          </a:xfrm>
        </p:spPr>
        <p:txBody>
          <a:bodyPr/>
          <a:lstStyle/>
          <a:p>
            <a:r>
              <a:rPr lang="en-US" smtClean="0"/>
              <a:t>BindingUtils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357298"/>
            <a:ext cx="8572560" cy="5097510"/>
          </a:xfrm>
        </p:spPr>
        <p:txBody>
          <a:bodyPr>
            <a:normAutofit lnSpcReduction="10000"/>
          </a:bodyPr>
          <a:lstStyle/>
          <a:p>
            <a:r>
              <a:rPr lang="bg-BG" sz="2000" smtClean="0"/>
              <a:t>Единствено </a:t>
            </a:r>
            <a:r>
              <a:rPr lang="en-US" sz="2000" smtClean="0"/>
              <a:t>BindingUtils </a:t>
            </a:r>
            <a:r>
              <a:rPr lang="bg-BG" sz="2000" smtClean="0"/>
              <a:t>от трите техники позволява динамично конфигуриране на</a:t>
            </a:r>
            <a:r>
              <a:rPr lang="en-US" sz="2000" smtClean="0"/>
              <a:t> data bindings </a:t>
            </a:r>
            <a:r>
              <a:rPr lang="bg-BG" sz="2000" smtClean="0"/>
              <a:t>в </a:t>
            </a:r>
            <a:r>
              <a:rPr lang="en-US" sz="2000" smtClean="0"/>
              <a:t>runtime</a:t>
            </a:r>
          </a:p>
          <a:p>
            <a:endParaRPr lang="en-US" sz="2000" smtClean="0"/>
          </a:p>
          <a:p>
            <a:r>
              <a:rPr lang="en-US" sz="2000" smtClean="0"/>
              <a:t>mx.binding.utils.BindingUtils </a:t>
            </a:r>
            <a:r>
              <a:rPr lang="bg-BG" sz="2000" smtClean="0"/>
              <a:t> класа има специален </a:t>
            </a:r>
            <a:r>
              <a:rPr lang="en-US" sz="2000" smtClean="0"/>
              <a:t>static </a:t>
            </a:r>
            <a:r>
              <a:rPr lang="bg-BG" sz="2000" smtClean="0"/>
              <a:t>метод  наречен </a:t>
            </a:r>
            <a:r>
              <a:rPr lang="en-US" sz="2000" smtClean="0"/>
              <a:t>bindProperty(), </a:t>
            </a:r>
            <a:r>
              <a:rPr lang="bg-BG" sz="2000" smtClean="0"/>
              <a:t>който позволява конфигурирането на</a:t>
            </a:r>
            <a:r>
              <a:rPr lang="en-US" sz="2000" smtClean="0"/>
              <a:t> data bindings </a:t>
            </a:r>
            <a:r>
              <a:rPr lang="bg-BG" sz="2000" smtClean="0"/>
              <a:t>от </a:t>
            </a:r>
            <a:r>
              <a:rPr lang="en-US" sz="2000" smtClean="0"/>
              <a:t>Action </a:t>
            </a:r>
            <a:r>
              <a:rPr lang="en-US" sz="2000" smtClean="0"/>
              <a:t>Script</a:t>
            </a:r>
          </a:p>
          <a:p>
            <a:endParaRPr lang="en-US" sz="2000" smtClean="0"/>
          </a:p>
          <a:p>
            <a:r>
              <a:rPr lang="bg-BG" sz="2000" smtClean="0"/>
              <a:t>Синтаксис на </a:t>
            </a:r>
            <a:r>
              <a:rPr lang="en-US" sz="2000" smtClean="0"/>
              <a:t>bindProperty() </a:t>
            </a:r>
            <a:r>
              <a:rPr lang="bg-BG" sz="2000" smtClean="0"/>
              <a:t>метода:</a:t>
            </a:r>
          </a:p>
          <a:p>
            <a:pPr>
              <a:buNone/>
            </a:pPr>
            <a:r>
              <a:rPr lang="en-US" sz="2000" smtClean="0"/>
              <a:t>BindingUtils.bindingProperty (destintionObject, destinationProperty,  sourceObject, sourceProperty);</a:t>
            </a:r>
          </a:p>
          <a:p>
            <a:pPr>
              <a:buNone/>
            </a:pPr>
            <a:r>
              <a:rPr lang="en-US" sz="2000" smtClean="0"/>
              <a:t>destination&amp; source Object – Object  references</a:t>
            </a:r>
          </a:p>
          <a:p>
            <a:pPr>
              <a:buNone/>
            </a:pPr>
            <a:r>
              <a:rPr lang="en-US" sz="2000" smtClean="0"/>
              <a:t>destintion &amp; source Property – </a:t>
            </a:r>
            <a:r>
              <a:rPr lang="en-US" sz="2000" smtClean="0"/>
              <a:t>Strings</a:t>
            </a:r>
            <a:endParaRPr lang="bg-BG" sz="2000" smtClean="0"/>
          </a:p>
          <a:p>
            <a:pPr>
              <a:buNone/>
            </a:pPr>
            <a:endParaRPr lang="en-US" sz="2000" smtClean="0"/>
          </a:p>
          <a:p>
            <a:pPr>
              <a:buNone/>
            </a:pPr>
            <a:r>
              <a:rPr lang="bg-BG" sz="2000" u="sng" smtClean="0"/>
              <a:t>Пример</a:t>
            </a:r>
            <a:r>
              <a:rPr lang="bg-BG" sz="2000" u="sng" smtClean="0"/>
              <a:t>: </a:t>
            </a:r>
            <a:r>
              <a:rPr lang="bg-BG" sz="2000" smtClean="0"/>
              <a:t> </a:t>
            </a:r>
            <a:r>
              <a:rPr lang="bg-BG" sz="2000" smtClean="0"/>
              <a:t>С</a:t>
            </a:r>
            <a:r>
              <a:rPr lang="bg-BG" sz="2000" smtClean="0"/>
              <a:t>ъздаване </a:t>
            </a:r>
            <a:r>
              <a:rPr lang="bg-BG" sz="2000" smtClean="0"/>
              <a:t>на </a:t>
            </a:r>
            <a:r>
              <a:rPr lang="en-US" sz="2000" smtClean="0"/>
              <a:t>data binding </a:t>
            </a:r>
            <a:r>
              <a:rPr lang="bg-BG" sz="2000" smtClean="0"/>
              <a:t>между </a:t>
            </a:r>
            <a:r>
              <a:rPr lang="en-US" sz="2000" smtClean="0"/>
              <a:t>combo box </a:t>
            </a:r>
            <a:r>
              <a:rPr lang="bg-BG" sz="2000" smtClean="0"/>
              <a:t>и </a:t>
            </a:r>
            <a:r>
              <a:rPr lang="en-US" sz="2000" smtClean="0"/>
              <a:t>text input</a:t>
            </a:r>
            <a:endParaRPr lang="bg-BG" sz="2000" u="sn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262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&lt;mx:VBox&gt;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&lt;mx:ComboBox id="comboBox"&gt;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&lt;mx:Array&gt;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        &lt;mx:Object label="1"/&gt;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        &lt;mx:Object label="2"/&gt;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        &lt;mx:Object label="3"/&gt;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        &lt;mx:Object label="4"/&gt;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 &lt;/mx:Array&gt;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&lt;/mx:ComboBox&gt;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&lt;mx:TextInput id="textInput" /&gt;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&lt;mx:Button   label="enable data binding"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                  click="BindingUtils.bindProperty(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                                 textInput,'text',comboBox,'value')"   /&gt;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&lt;/mx:VBox&gt;</a:t>
            </a:r>
            <a:endParaRPr lang="bg-BG" sz="20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69080"/>
          </a:xfrm>
        </p:spPr>
        <p:txBody>
          <a:bodyPr>
            <a:normAutofit/>
          </a:bodyPr>
          <a:lstStyle/>
          <a:p>
            <a:r>
              <a:rPr lang="bg-BG" sz="2000" smtClean="0"/>
              <a:t>Метода </a:t>
            </a:r>
            <a:r>
              <a:rPr lang="en-US" sz="2000" smtClean="0"/>
              <a:t>bindProperty() </a:t>
            </a:r>
            <a:r>
              <a:rPr lang="bg-BG" sz="2000" smtClean="0"/>
              <a:t>връща указател към нов </a:t>
            </a:r>
            <a:r>
              <a:rPr lang="en-US" sz="2000" smtClean="0"/>
              <a:t>mx.binding.utils.ChangeWatcher </a:t>
            </a:r>
            <a:r>
              <a:rPr lang="bg-BG" sz="2000" smtClean="0"/>
              <a:t>обект </a:t>
            </a:r>
          </a:p>
          <a:p>
            <a:r>
              <a:rPr lang="bg-BG" sz="2000" smtClean="0"/>
              <a:t>Обекта </a:t>
            </a:r>
            <a:r>
              <a:rPr lang="en-US" sz="2000" smtClean="0"/>
              <a:t>ChangeWatcher, </a:t>
            </a:r>
            <a:r>
              <a:rPr lang="bg-BG" sz="2000" smtClean="0"/>
              <a:t>върнат от извикването на метода </a:t>
            </a:r>
            <a:r>
              <a:rPr lang="en-US" sz="2000" smtClean="0"/>
              <a:t>bindProperty() </a:t>
            </a:r>
            <a:r>
              <a:rPr lang="bg-BG" sz="2000" smtClean="0"/>
              <a:t>представя </a:t>
            </a:r>
            <a:r>
              <a:rPr lang="en-US" sz="2000" smtClean="0"/>
              <a:t>data binding </a:t>
            </a:r>
            <a:r>
              <a:rPr lang="bg-BG" sz="2000" smtClean="0"/>
              <a:t>асоциацията, и ако искаме да променим тази асоциация или да я прекратим, трябва да използваме обекта </a:t>
            </a:r>
            <a:r>
              <a:rPr lang="en-US" sz="2000" smtClean="0"/>
              <a:t>ChangeWatcher</a:t>
            </a:r>
            <a:endParaRPr lang="bg-BG" sz="2000" smtClean="0"/>
          </a:p>
          <a:p>
            <a:r>
              <a:rPr lang="bg-BG" sz="2000" smtClean="0"/>
              <a:t>Спиране на </a:t>
            </a:r>
            <a:r>
              <a:rPr lang="en-US" sz="2000" smtClean="0"/>
              <a:t>data binding </a:t>
            </a:r>
            <a:r>
              <a:rPr lang="bg-BG" sz="2000" smtClean="0"/>
              <a:t>асоциацията между две точки: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changeWatcher.unwatch();</a:t>
            </a:r>
            <a:endParaRPr lang="bg-BG" sz="2000" smtClean="0">
              <a:solidFill>
                <a:srgbClr val="FFFF00"/>
              </a:solidFill>
            </a:endParaRPr>
          </a:p>
          <a:p>
            <a:r>
              <a:rPr lang="bg-BG" sz="2000" smtClean="0"/>
              <a:t>Извличане на текущата ст</a:t>
            </a:r>
            <a:r>
              <a:rPr lang="en-US" sz="2000" smtClean="0"/>
              <a:t>o</a:t>
            </a:r>
            <a:r>
              <a:rPr lang="bg-BG" sz="2000" smtClean="0"/>
              <a:t>йност на сорса: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changeWatcher.getValue();</a:t>
            </a:r>
            <a:endParaRPr lang="bg-BG" sz="2000" smtClean="0">
              <a:solidFill>
                <a:srgbClr val="FFFF00"/>
              </a:solidFill>
            </a:endParaRPr>
          </a:p>
          <a:p>
            <a:r>
              <a:rPr lang="bg-BG" sz="2000" smtClean="0"/>
              <a:t>Промяна на сорс обекта: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changeWatcher.reset(newSourceObject);</a:t>
            </a: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bg-BG" sz="2000" smtClean="0"/>
              <a:t>Този </a:t>
            </a:r>
            <a:r>
              <a:rPr lang="en-US" sz="2000" smtClean="0"/>
              <a:t>reset() </a:t>
            </a:r>
            <a:r>
              <a:rPr lang="bg-BG" sz="2000" smtClean="0"/>
              <a:t>метод </a:t>
            </a:r>
            <a:r>
              <a:rPr lang="bg-BG" sz="2000" smtClean="0"/>
              <a:t>обаче не </a:t>
            </a:r>
            <a:r>
              <a:rPr lang="bg-BG" sz="2000" smtClean="0"/>
              <a:t>позволява да пром</a:t>
            </a:r>
            <a:r>
              <a:rPr lang="en-US" sz="2000" smtClean="0"/>
              <a:t>e</a:t>
            </a:r>
            <a:r>
              <a:rPr lang="bg-BG" sz="2000" smtClean="0"/>
              <a:t>няме </a:t>
            </a:r>
            <a:r>
              <a:rPr lang="en-US" sz="2000" smtClean="0"/>
              <a:t>property</a:t>
            </a:r>
            <a:endParaRPr lang="bg-BG" sz="2000" smtClean="0"/>
          </a:p>
          <a:p>
            <a:pPr>
              <a:buNone/>
            </a:pPr>
            <a:r>
              <a:rPr lang="bg-BG" sz="2000" smtClean="0"/>
              <a:t>параметъра на сорса. За целта, първо викаме </a:t>
            </a:r>
            <a:r>
              <a:rPr lang="en-US" sz="2000" smtClean="0"/>
              <a:t>unwatch() </a:t>
            </a:r>
            <a:r>
              <a:rPr lang="bg-BG" sz="2000" smtClean="0"/>
              <a:t>и</a:t>
            </a:r>
          </a:p>
          <a:p>
            <a:pPr>
              <a:buNone/>
            </a:pPr>
            <a:r>
              <a:rPr lang="bg-BG" sz="2000" smtClean="0"/>
              <a:t>след това:</a:t>
            </a:r>
            <a:endParaRPr lang="en-US" sz="2000" smtClean="0"/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changeWatcher=BindingUtils.bindProperty(newSource, newProperty, destination, destinationProperty);</a:t>
            </a:r>
            <a:endParaRPr lang="bg-BG" sz="200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61242"/>
          </a:xfrm>
        </p:spPr>
        <p:txBody>
          <a:bodyPr/>
          <a:lstStyle/>
          <a:p>
            <a:r>
              <a:rPr lang="bg-BG" smtClean="0"/>
              <a:t>Използване на </a:t>
            </a:r>
            <a:r>
              <a:rPr lang="en-US" smtClean="0"/>
              <a:t>Data Models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954634"/>
          </a:xfrm>
        </p:spPr>
        <p:txBody>
          <a:bodyPr>
            <a:normAutofit/>
          </a:bodyPr>
          <a:lstStyle/>
          <a:p>
            <a:r>
              <a:rPr lang="bg-BG" sz="2400" smtClean="0"/>
              <a:t>Различни начини:</a:t>
            </a:r>
          </a:p>
          <a:p>
            <a:pPr>
              <a:buFont typeface="Wingdings"/>
              <a:buChar char="à"/>
            </a:pPr>
            <a:endParaRPr lang="en-US" sz="2400" smtClean="0"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bg-BG" sz="2400" smtClean="0">
                <a:sym typeface="Wingdings" pitchFamily="2" charset="2"/>
              </a:rPr>
              <a:t>Като хранилища за данните, върнати от </a:t>
            </a:r>
            <a:r>
              <a:rPr lang="en-US" sz="2400" smtClean="0">
                <a:sym typeface="Wingdings" pitchFamily="2" charset="2"/>
              </a:rPr>
              <a:t>RPC (</a:t>
            </a:r>
            <a:r>
              <a:rPr lang="bg-BG" sz="2400" smtClean="0">
                <a:sym typeface="Wingdings" pitchFamily="2" charset="2"/>
              </a:rPr>
              <a:t>като </a:t>
            </a:r>
            <a:r>
              <a:rPr lang="en-US" sz="2400" smtClean="0">
                <a:sym typeface="Wingdings" pitchFamily="2" charset="2"/>
              </a:rPr>
              <a:t>web service method call)</a:t>
            </a:r>
          </a:p>
          <a:p>
            <a:pPr>
              <a:buFont typeface="Wingdings"/>
              <a:buChar char="à"/>
            </a:pPr>
            <a:r>
              <a:rPr lang="bg-BG" sz="2400" smtClean="0"/>
              <a:t>За съхранение на входните данни на потребителя преди изпращането им до сървъра</a:t>
            </a:r>
          </a:p>
          <a:p>
            <a:pPr>
              <a:buFont typeface="Wingdings"/>
              <a:buChar char="à"/>
            </a:pPr>
            <a:r>
              <a:rPr lang="bg-BG" sz="2400" smtClean="0"/>
              <a:t>Може просто да използваме </a:t>
            </a:r>
            <a:r>
              <a:rPr lang="en-US" sz="2400" smtClean="0"/>
              <a:t>data model-a </a:t>
            </a:r>
            <a:r>
              <a:rPr lang="bg-BG" sz="2400" smtClean="0"/>
              <a:t>като механизъм за попълване на форма с вход</a:t>
            </a:r>
            <a:r>
              <a:rPr lang="en-US" sz="2400" smtClean="0"/>
              <a:t> </a:t>
            </a:r>
            <a:r>
              <a:rPr lang="bg-BG" sz="2400" smtClean="0"/>
              <a:t>(като </a:t>
            </a:r>
            <a:r>
              <a:rPr lang="en-US" sz="2400" smtClean="0"/>
              <a:t>combo box)</a:t>
            </a:r>
          </a:p>
          <a:p>
            <a:pPr>
              <a:buFont typeface="Wingdings"/>
              <a:buChar char="à"/>
            </a:pPr>
            <a:endParaRPr lang="en-US" sz="2000" smtClean="0"/>
          </a:p>
          <a:p>
            <a:endParaRPr lang="bg-BG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61242"/>
          </a:xfrm>
        </p:spPr>
        <p:txBody>
          <a:bodyPr/>
          <a:lstStyle/>
          <a:p>
            <a:r>
              <a:rPr lang="en-US" smtClean="0"/>
              <a:t>Model Tag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954634"/>
          </a:xfrm>
        </p:spPr>
        <p:txBody>
          <a:bodyPr>
            <a:normAutofit/>
          </a:bodyPr>
          <a:lstStyle/>
          <a:p>
            <a:r>
              <a:rPr lang="en-US" sz="2000" smtClean="0"/>
              <a:t>&lt;mx:Model&gt; </a:t>
            </a:r>
            <a:r>
              <a:rPr lang="bg-BG" sz="2000" smtClean="0"/>
              <a:t>тага ни позволява да създаваме обекти, които представят структури от данни , използвайки </a:t>
            </a:r>
            <a:r>
              <a:rPr lang="en-US" sz="2000" smtClean="0"/>
              <a:t>MXML</a:t>
            </a:r>
            <a:endParaRPr lang="bg-BG" sz="2000" smtClean="0"/>
          </a:p>
          <a:p>
            <a:r>
              <a:rPr lang="bg-BG" sz="2000" smtClean="0"/>
              <a:t>За да използваме тага по предназначение, трябва задължително да специфицираме </a:t>
            </a:r>
            <a:r>
              <a:rPr lang="en-US" sz="2000" smtClean="0"/>
              <a:t>id </a:t>
            </a:r>
            <a:r>
              <a:rPr lang="bg-BG" sz="2000" smtClean="0"/>
              <a:t>атрибут:</a:t>
            </a:r>
          </a:p>
          <a:p>
            <a:pPr>
              <a:buNone/>
            </a:pPr>
            <a:r>
              <a:rPr lang="bg-BG" sz="2000" smtClean="0">
                <a:solidFill>
                  <a:srgbClr val="FFFF00"/>
                </a:solidFill>
              </a:rPr>
              <a:t>&lt;</a:t>
            </a:r>
            <a:r>
              <a:rPr lang="en-US" sz="2000" smtClean="0">
                <a:solidFill>
                  <a:srgbClr val="FFFF00"/>
                </a:solidFill>
              </a:rPr>
              <a:t>mx:Model  id=”example” /&gt;</a:t>
            </a:r>
          </a:p>
          <a:p>
            <a:r>
              <a:rPr lang="bg-BG" sz="2000" smtClean="0"/>
              <a:t>Създадения по този начин модел ни позволява да правим следните неща:</a:t>
            </a:r>
          </a:p>
          <a:p>
            <a:pPr>
              <a:buNone/>
            </a:pPr>
            <a:r>
              <a:rPr lang="bg-BG" sz="2000" smtClean="0"/>
              <a:t>-да създаваме структура от данни , използвайки тагове</a:t>
            </a:r>
          </a:p>
          <a:p>
            <a:pPr>
              <a:buNone/>
            </a:pPr>
            <a:r>
              <a:rPr lang="bg-BG" sz="2000" smtClean="0"/>
              <a:t>-да специфицираме </a:t>
            </a:r>
            <a:r>
              <a:rPr lang="en-US" sz="2000" smtClean="0"/>
              <a:t>source </a:t>
            </a:r>
            <a:r>
              <a:rPr lang="bg-BG" sz="2000" smtClean="0"/>
              <a:t>атрибута, ако искаме да зареждаме данните от файл</a:t>
            </a:r>
          </a:p>
          <a:p>
            <a:pPr>
              <a:buNone/>
            </a:pPr>
            <a:endParaRPr lang="bg-BG" sz="2000" smtClean="0"/>
          </a:p>
          <a:p>
            <a:pPr>
              <a:buNone/>
            </a:pPr>
            <a:r>
              <a:rPr lang="bg-BG" sz="2000" smtClean="0"/>
              <a:t>1.Създаване на модели от данни чрез тагове</a:t>
            </a:r>
          </a:p>
          <a:p>
            <a:r>
              <a:rPr lang="bg-BG" sz="2000" smtClean="0"/>
              <a:t>Кога ги използваме? </a:t>
            </a:r>
            <a:endParaRPr lang="bg-BG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97642"/>
          </a:xfrm>
        </p:spPr>
        <p:txBody>
          <a:bodyPr>
            <a:normAutofit/>
          </a:bodyPr>
          <a:lstStyle/>
          <a:p>
            <a:r>
              <a:rPr lang="bg-BG" sz="2000" smtClean="0"/>
              <a:t>Когато искаме да използваме </a:t>
            </a:r>
            <a:r>
              <a:rPr lang="en-US" sz="2000" smtClean="0"/>
              <a:t>data model-a </a:t>
            </a:r>
            <a:r>
              <a:rPr lang="bg-BG" sz="2000" smtClean="0"/>
              <a:t> за съхранение на портебителския вход или за съхранение на данни, получени от </a:t>
            </a:r>
            <a:r>
              <a:rPr lang="en-US" sz="2000" smtClean="0"/>
              <a:t>RPC</a:t>
            </a:r>
            <a:endParaRPr lang="bg-BG" sz="2000" smtClean="0"/>
          </a:p>
          <a:p>
            <a:r>
              <a:rPr lang="en-US" sz="2000" smtClean="0"/>
              <a:t>Data modela </a:t>
            </a:r>
            <a:r>
              <a:rPr lang="bg-BG" sz="2000" smtClean="0"/>
              <a:t>може да съдържа само  един корен</a:t>
            </a:r>
          </a:p>
          <a:p>
            <a:r>
              <a:rPr lang="bg-BG" sz="2000" smtClean="0"/>
              <a:t>Пример: Модел от данни за представяне на потребител</a:t>
            </a:r>
          </a:p>
          <a:p>
            <a:pPr>
              <a:buNone/>
            </a:pP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&lt;mx:Model </a:t>
            </a:r>
            <a:r>
              <a:rPr lang="bg-BG" sz="2000" smtClean="0">
                <a:solidFill>
                  <a:srgbClr val="FFFF00"/>
                </a:solidFill>
              </a:rPr>
              <a:t>  </a:t>
            </a:r>
            <a:r>
              <a:rPr lang="en-US" sz="2000" smtClean="0">
                <a:solidFill>
                  <a:srgbClr val="FFFF00"/>
                </a:solidFill>
              </a:rPr>
              <a:t>id="userData"&gt;</a:t>
            </a:r>
          </a:p>
          <a:p>
            <a:pPr>
              <a:buNone/>
            </a:pPr>
            <a:r>
              <a:rPr lang="bg-BG" sz="2000" smtClean="0">
                <a:solidFill>
                  <a:srgbClr val="FFFF00"/>
                </a:solidFill>
              </a:rPr>
              <a:t>    </a:t>
            </a:r>
            <a:r>
              <a:rPr lang="en-US" sz="2000" smtClean="0">
                <a:solidFill>
                  <a:srgbClr val="FFFF00"/>
                </a:solidFill>
              </a:rPr>
              <a:t>&lt;user&gt;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</a:t>
            </a:r>
            <a:r>
              <a:rPr lang="bg-BG" sz="2000" smtClean="0">
                <a:solidFill>
                  <a:srgbClr val="FFFF00"/>
                </a:solidFill>
              </a:rPr>
              <a:t>     </a:t>
            </a:r>
            <a:r>
              <a:rPr lang="en-US" sz="2000" smtClean="0">
                <a:solidFill>
                  <a:srgbClr val="FFFF00"/>
                </a:solidFill>
              </a:rPr>
              <a:t> &lt;email</a:t>
            </a:r>
            <a:r>
              <a:rPr lang="bg-BG" sz="2000" smtClean="0">
                <a:solidFill>
                  <a:srgbClr val="FFFF00"/>
                </a:solidFill>
              </a:rPr>
              <a:t>&gt; </a:t>
            </a:r>
            <a:r>
              <a:rPr lang="en-US" sz="2000" smtClean="0">
                <a:solidFill>
                  <a:srgbClr val="FFFF00"/>
                </a:solidFill>
              </a:rPr>
              <a:t>&lt;/email&gt;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</a:t>
            </a:r>
            <a:r>
              <a:rPr lang="bg-BG" sz="2000" smtClean="0">
                <a:solidFill>
                  <a:srgbClr val="FFFF00"/>
                </a:solidFill>
              </a:rPr>
              <a:t>     </a:t>
            </a:r>
            <a:r>
              <a:rPr lang="en-US" sz="2000" smtClean="0">
                <a:solidFill>
                  <a:srgbClr val="FFFF00"/>
                </a:solidFill>
              </a:rPr>
              <a:t>&lt;phone&gt; &lt;/phone&gt;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</a:t>
            </a:r>
            <a:r>
              <a:rPr lang="bg-BG" sz="2000" smtClean="0">
                <a:solidFill>
                  <a:srgbClr val="FFFF00"/>
                </a:solidFill>
              </a:rPr>
              <a:t>     </a:t>
            </a:r>
            <a:r>
              <a:rPr lang="en-US" sz="2000" smtClean="0">
                <a:solidFill>
                  <a:srgbClr val="FFFF00"/>
                </a:solidFill>
              </a:rPr>
              <a:t>&lt;address&gt;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</a:t>
            </a:r>
            <a:r>
              <a:rPr lang="bg-BG" sz="2000" smtClean="0">
                <a:solidFill>
                  <a:srgbClr val="FFFF00"/>
                </a:solidFill>
              </a:rPr>
              <a:t>          </a:t>
            </a:r>
            <a:r>
              <a:rPr lang="en-US" sz="2000" smtClean="0">
                <a:solidFill>
                  <a:srgbClr val="FFFF00"/>
                </a:solidFill>
              </a:rPr>
              <a:t> &lt;city</a:t>
            </a:r>
            <a:r>
              <a:rPr lang="bg-BG" sz="2000" smtClean="0">
                <a:solidFill>
                  <a:srgbClr val="FFFF00"/>
                </a:solidFill>
              </a:rPr>
              <a:t>&gt; </a:t>
            </a:r>
            <a:r>
              <a:rPr lang="en-US" sz="2000" smtClean="0">
                <a:solidFill>
                  <a:srgbClr val="FFFF00"/>
                </a:solidFill>
              </a:rPr>
              <a:t>&lt;/city&gt;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 </a:t>
            </a:r>
            <a:r>
              <a:rPr lang="bg-BG" sz="2000" smtClean="0">
                <a:solidFill>
                  <a:srgbClr val="FFFF00"/>
                </a:solidFill>
              </a:rPr>
              <a:t>          </a:t>
            </a:r>
            <a:r>
              <a:rPr lang="en-US" sz="2000" smtClean="0">
                <a:solidFill>
                  <a:srgbClr val="FFFF00"/>
                </a:solidFill>
              </a:rPr>
              <a:t> &lt;country&gt;</a:t>
            </a:r>
            <a:r>
              <a:rPr lang="bg-BG" sz="2000" smtClean="0">
                <a:solidFill>
                  <a:srgbClr val="FFFF00"/>
                </a:solidFill>
              </a:rPr>
              <a:t> </a:t>
            </a:r>
            <a:r>
              <a:rPr lang="en-US" sz="2000" smtClean="0">
                <a:solidFill>
                  <a:srgbClr val="FFFF00"/>
                </a:solidFill>
              </a:rPr>
              <a:t>&lt;/country&gt;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</a:t>
            </a:r>
            <a:r>
              <a:rPr lang="bg-BG" sz="2000" smtClean="0">
                <a:solidFill>
                  <a:srgbClr val="FFFF00"/>
                </a:solidFill>
              </a:rPr>
              <a:t>      </a:t>
            </a:r>
            <a:r>
              <a:rPr lang="en-US" sz="2000" smtClean="0">
                <a:solidFill>
                  <a:srgbClr val="FFFF00"/>
                </a:solidFill>
              </a:rPr>
              <a:t> &lt;/address&gt;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 &lt;/user&gt;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&lt;/mx:Model &gt;</a:t>
            </a:r>
            <a:endParaRPr lang="bg-BG" sz="200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69080"/>
          </a:xfrm>
        </p:spPr>
        <p:txBody>
          <a:bodyPr>
            <a:normAutofit/>
          </a:bodyPr>
          <a:lstStyle/>
          <a:p>
            <a:r>
              <a:rPr lang="bg-BG" sz="2000" smtClean="0"/>
              <a:t>П</a:t>
            </a:r>
            <a:r>
              <a:rPr lang="bg-BG" sz="2000" smtClean="0"/>
              <a:t>опълване на модела </a:t>
            </a:r>
            <a:r>
              <a:rPr lang="bg-BG" sz="2000" smtClean="0"/>
              <a:t>с реални </a:t>
            </a:r>
            <a:r>
              <a:rPr lang="bg-BG" sz="2000" smtClean="0"/>
              <a:t>данни и обръщение мъм данните в него </a:t>
            </a:r>
          </a:p>
          <a:p>
            <a:pPr>
              <a:buNone/>
            </a:pPr>
            <a:r>
              <a:rPr lang="en-US" sz="2000" smtClean="0"/>
              <a:t> </a:t>
            </a:r>
            <a:r>
              <a:rPr lang="bg-BG" sz="2000" smtClean="0"/>
              <a:t>Пр: </a:t>
            </a:r>
            <a:r>
              <a:rPr lang="en-US" sz="2000" u="sng" smtClean="0"/>
              <a:t>UsingModelTag1.mxml</a:t>
            </a:r>
            <a:endParaRPr lang="bg-BG" sz="2000" u="sng" smtClean="0"/>
          </a:p>
          <a:p>
            <a:pPr>
              <a:buNone/>
            </a:pPr>
            <a:r>
              <a:rPr lang="bg-BG" sz="2000" smtClean="0"/>
              <a:t>        </a:t>
            </a:r>
            <a:endParaRPr lang="bg-BG" sz="2000" smtClean="0"/>
          </a:p>
          <a:p>
            <a:r>
              <a:rPr lang="en-US" sz="2000" i="1" smtClean="0"/>
              <a:t>Data model</a:t>
            </a:r>
            <a:r>
              <a:rPr lang="en-US" sz="2000" smtClean="0"/>
              <a:t> </a:t>
            </a:r>
            <a:r>
              <a:rPr lang="bg-BG" sz="2000" smtClean="0"/>
              <a:t>обекта(</a:t>
            </a:r>
            <a:r>
              <a:rPr lang="en-US" sz="2000" i="1" smtClean="0"/>
              <a:t>userData</a:t>
            </a:r>
            <a:r>
              <a:rPr lang="bg-BG" sz="2000" smtClean="0"/>
              <a:t>)</a:t>
            </a:r>
            <a:r>
              <a:rPr lang="en-US" sz="2000" smtClean="0"/>
              <a:t> </a:t>
            </a:r>
            <a:r>
              <a:rPr lang="bg-BG" sz="2000" smtClean="0"/>
              <a:t>и корена на </a:t>
            </a:r>
            <a:r>
              <a:rPr lang="en-US" sz="2000" i="1" smtClean="0"/>
              <a:t>data model-a (user) </a:t>
            </a:r>
            <a:r>
              <a:rPr lang="bg-BG" sz="2000" smtClean="0"/>
              <a:t>са синоними, затова не можем да третираме </a:t>
            </a:r>
            <a:r>
              <a:rPr lang="en-US" sz="2000" i="1" smtClean="0"/>
              <a:t>user </a:t>
            </a:r>
            <a:r>
              <a:rPr lang="bg-BG" sz="2000" smtClean="0"/>
              <a:t>като </a:t>
            </a:r>
            <a:r>
              <a:rPr lang="en-US" sz="2000" smtClean="0"/>
              <a:t>child na  data model. </a:t>
            </a:r>
            <a:r>
              <a:rPr lang="bg-BG" sz="2000" smtClean="0"/>
              <a:t> Затова за да извлечем стойността за </a:t>
            </a:r>
            <a:r>
              <a:rPr lang="en-US" sz="2000" smtClean="0"/>
              <a:t>email-a, </a:t>
            </a:r>
            <a:r>
              <a:rPr lang="bg-BG" sz="2000" smtClean="0"/>
              <a:t>трябва да използваме:</a:t>
            </a:r>
          </a:p>
          <a:p>
            <a:pPr>
              <a:buNone/>
            </a:pPr>
            <a:r>
              <a:rPr lang="bg-BG" sz="2000" smtClean="0">
                <a:solidFill>
                  <a:srgbClr val="FFFF00"/>
                </a:solidFill>
              </a:rPr>
              <a:t>       </a:t>
            </a:r>
            <a:r>
              <a:rPr lang="en-US" sz="2000" smtClean="0">
                <a:solidFill>
                  <a:srgbClr val="FFFF00"/>
                </a:solidFill>
              </a:rPr>
              <a:t>userData.email </a:t>
            </a:r>
            <a:r>
              <a:rPr lang="en-US" sz="2000" smtClean="0"/>
              <a:t>  </a:t>
            </a:r>
            <a:r>
              <a:rPr lang="bg-BG" sz="2000" smtClean="0"/>
              <a:t> а не </a:t>
            </a:r>
            <a:r>
              <a:rPr lang="en-US" sz="2000" smtClean="0"/>
              <a:t>  </a:t>
            </a:r>
            <a:r>
              <a:rPr lang="en-US" sz="2000" smtClean="0">
                <a:solidFill>
                  <a:srgbClr val="FFFF00"/>
                </a:solidFill>
              </a:rPr>
              <a:t>userData.user.email</a:t>
            </a:r>
            <a:endParaRPr lang="bg-BG" sz="200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bg-BG" sz="2000" smtClean="0"/>
              <a:t>   </a:t>
            </a:r>
            <a:endParaRPr lang="bg-BG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858312" cy="1071570"/>
          </a:xfrm>
        </p:spPr>
        <p:txBody>
          <a:bodyPr/>
          <a:lstStyle/>
          <a:p>
            <a:r>
              <a:rPr lang="bg-BG" smtClean="0"/>
              <a:t>Попълване на модел от файл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68948"/>
          </a:xfrm>
        </p:spPr>
        <p:txBody>
          <a:bodyPr>
            <a:normAutofit fontScale="92500" lnSpcReduction="10000"/>
          </a:bodyPr>
          <a:lstStyle/>
          <a:p>
            <a:r>
              <a:rPr lang="bg-BG" sz="2000" smtClean="0"/>
              <a:t>Кога използваме този подход?  Когато искаме да използваме </a:t>
            </a:r>
            <a:r>
              <a:rPr lang="en-US" sz="2000" smtClean="0"/>
              <a:t>data model-a </a:t>
            </a:r>
            <a:r>
              <a:rPr lang="bg-BG" sz="2000" smtClean="0"/>
              <a:t>за съхранение на статични данни</a:t>
            </a:r>
          </a:p>
          <a:p>
            <a:r>
              <a:rPr lang="bg-BG" sz="2000" smtClean="0"/>
              <a:t>Пример: имената на всички </a:t>
            </a:r>
            <a:r>
              <a:rPr lang="en-US" sz="2000" smtClean="0"/>
              <a:t>U.S. </a:t>
            </a:r>
            <a:r>
              <a:rPr lang="bg-BG" sz="2000" smtClean="0"/>
              <a:t>Щатове</a:t>
            </a:r>
            <a:endParaRPr lang="en-US" sz="2000" smtClean="0"/>
          </a:p>
          <a:p>
            <a:r>
              <a:rPr lang="bg-BG" sz="2000" smtClean="0"/>
              <a:t>Нека имаме файл със всички 50 щата</a:t>
            </a:r>
            <a:r>
              <a:rPr lang="en-US" sz="2000" smtClean="0"/>
              <a:t> (</a:t>
            </a:r>
            <a:r>
              <a:rPr lang="en-US" sz="2000" i="1" smtClean="0"/>
              <a:t>states.xml ) :</a:t>
            </a:r>
          </a:p>
          <a:p>
            <a:endParaRPr lang="en-US" sz="2000" i="1" smtClean="0"/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&lt;states&gt;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&lt;state&gt;Alalbama&lt;/state&gt;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&lt;state&gt;Alaska&lt;/state&gt;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&lt;state&gt;Arizona&lt;/state&gt;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&lt;state&gt;Arkansas &lt;/state&gt;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&lt;state&gt;California&lt;/state&gt;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&lt;state&gt;Colorado &lt;/state&gt;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&lt;state&gt;Connecticut&lt;/state&gt;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&lt;state&gt;Georgia&lt;/state&gt;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   &lt;!-- additional states... --&gt;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&lt;/states&gt;</a:t>
            </a:r>
            <a:endParaRPr lang="en-US" sz="2000" i="1" smtClean="0">
              <a:solidFill>
                <a:srgbClr val="FFFF00"/>
              </a:solidFill>
            </a:endParaRPr>
          </a:p>
          <a:p>
            <a:endParaRPr lang="bg-BG" sz="20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54766"/>
          </a:xfrm>
        </p:spPr>
        <p:txBody>
          <a:bodyPr>
            <a:normAutofit/>
          </a:bodyPr>
          <a:lstStyle/>
          <a:p>
            <a:r>
              <a:rPr lang="bg-BG" sz="2000" smtClean="0"/>
              <a:t>Сега можем да попълним модела с данните от този файл- чрез добавяне на </a:t>
            </a:r>
            <a:r>
              <a:rPr lang="en-US" sz="2000" smtClean="0"/>
              <a:t>source </a:t>
            </a:r>
            <a:r>
              <a:rPr lang="bg-BG" sz="2000" smtClean="0"/>
              <a:t>атрибута: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&lt;mx:Model id="statesModel" source="states.xml" /&gt;</a:t>
            </a:r>
            <a:endParaRPr lang="bg-BG" sz="2000" smtClean="0">
              <a:solidFill>
                <a:srgbClr val="FFFF00"/>
              </a:solidFill>
            </a:endParaRPr>
          </a:p>
          <a:p>
            <a:r>
              <a:rPr lang="bg-BG" sz="2000" smtClean="0">
                <a:solidFill>
                  <a:srgbClr val="FFFF00"/>
                </a:solidFill>
              </a:rPr>
              <a:t> </a:t>
            </a:r>
            <a:r>
              <a:rPr lang="bg-BG" sz="2000" smtClean="0"/>
              <a:t>Тогава </a:t>
            </a:r>
            <a:r>
              <a:rPr lang="en-US" sz="2000" smtClean="0"/>
              <a:t>Model </a:t>
            </a:r>
            <a:r>
              <a:rPr lang="bg-BG" sz="2000" smtClean="0"/>
              <a:t>обеката  чете от файла, който сме подали на </a:t>
            </a:r>
            <a:r>
              <a:rPr lang="en-US" sz="2000" smtClean="0"/>
              <a:t>source </a:t>
            </a:r>
            <a:r>
              <a:rPr lang="bg-BG" sz="2000" smtClean="0"/>
              <a:t>атрибута, и зарежда данните по време на компилация</a:t>
            </a:r>
          </a:p>
          <a:p>
            <a:r>
              <a:rPr lang="bg-BG" sz="2000" smtClean="0"/>
              <a:t>Затова, след като веднъж е компилиран .</a:t>
            </a:r>
            <a:r>
              <a:rPr lang="en-US" sz="2000" i="1" smtClean="0"/>
              <a:t>swf </a:t>
            </a:r>
            <a:r>
              <a:rPr lang="bg-BG" sz="2000" smtClean="0"/>
              <a:t>файла, не е необходимо сорс файла с данните да се дистрибутира със .</a:t>
            </a:r>
            <a:r>
              <a:rPr lang="en-US" sz="2000" i="1" smtClean="0"/>
              <a:t>swf </a:t>
            </a:r>
            <a:r>
              <a:rPr lang="bg-BG" sz="2000" smtClean="0"/>
              <a:t>файла, защото те са в самия </a:t>
            </a:r>
            <a:r>
              <a:rPr lang="en-US" sz="2000" i="1" smtClean="0"/>
              <a:t>.</a:t>
            </a:r>
            <a:r>
              <a:rPr lang="en-US" sz="2000" i="1" smtClean="0"/>
              <a:t>swf</a:t>
            </a:r>
            <a:endParaRPr lang="bg-BG" sz="2000" i="1" smtClean="0"/>
          </a:p>
          <a:p>
            <a:endParaRPr lang="bg-BG" sz="2000" i="1" smtClean="0"/>
          </a:p>
          <a:p>
            <a:r>
              <a:rPr lang="bg-BG" sz="2000" smtClean="0"/>
              <a:t>Ако модела на структурата от данни се състои от 2 или повече разклонения с еднакви имена, те се конвертират в масив- примера с </a:t>
            </a:r>
            <a:r>
              <a:rPr lang="en-US" sz="2000" smtClean="0"/>
              <a:t>U.S</a:t>
            </a:r>
            <a:r>
              <a:rPr lang="en-US" sz="2000" smtClean="0"/>
              <a:t>. </a:t>
            </a:r>
            <a:r>
              <a:rPr lang="en-US" sz="2000" smtClean="0"/>
              <a:t>states</a:t>
            </a:r>
            <a:endParaRPr lang="bg-BG" sz="2000" smtClean="0"/>
          </a:p>
          <a:p>
            <a:pPr>
              <a:buNone/>
            </a:pPr>
            <a:r>
              <a:rPr lang="bg-BG" sz="2000" u="sng" smtClean="0"/>
              <a:t>Пр. </a:t>
            </a:r>
            <a:r>
              <a:rPr lang="en-US" sz="2000" u="sng" smtClean="0"/>
              <a:t> UsingModelTag2.mxml</a:t>
            </a:r>
            <a:endParaRPr lang="en-US" sz="2000" u="sng" smtClean="0"/>
          </a:p>
          <a:p>
            <a:endParaRPr lang="bg-BG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18366"/>
          </a:xfrm>
        </p:spPr>
        <p:txBody>
          <a:bodyPr/>
          <a:lstStyle/>
          <a:p>
            <a:r>
              <a:rPr lang="bg-BG" smtClean="0"/>
              <a:t>Използване на </a:t>
            </a:r>
            <a:r>
              <a:rPr lang="en-US" smtClean="0"/>
              <a:t>XML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68948"/>
          </a:xfrm>
        </p:spPr>
        <p:txBody>
          <a:bodyPr>
            <a:normAutofit/>
          </a:bodyPr>
          <a:lstStyle/>
          <a:p>
            <a:r>
              <a:rPr lang="bg-BG" sz="2000" smtClean="0"/>
              <a:t>&lt;</a:t>
            </a:r>
            <a:r>
              <a:rPr lang="en-US" sz="2000" smtClean="0"/>
              <a:t>mx:Model</a:t>
            </a:r>
            <a:r>
              <a:rPr lang="bg-BG" sz="2000" smtClean="0"/>
              <a:t>&gt;</a:t>
            </a:r>
            <a:r>
              <a:rPr lang="en-US" sz="2000" smtClean="0"/>
              <a:t> </a:t>
            </a:r>
            <a:r>
              <a:rPr lang="bg-BG" sz="2000" smtClean="0"/>
              <a:t>тага върши работа, ако искаме да работим с данни, съхранени в някои от стандартните типове като обекти, стрингове и масиви.</a:t>
            </a:r>
          </a:p>
          <a:p>
            <a:r>
              <a:rPr lang="bg-BG" sz="2000" smtClean="0"/>
              <a:t>Но когато искаме да работим с </a:t>
            </a:r>
            <a:r>
              <a:rPr lang="en-US" sz="2000" smtClean="0"/>
              <a:t>XML-</a:t>
            </a:r>
            <a:r>
              <a:rPr lang="bg-BG" sz="2000" smtClean="0"/>
              <a:t>форматирани данни, трябва да използваме </a:t>
            </a:r>
            <a:r>
              <a:rPr lang="en-US" sz="2000" smtClean="0"/>
              <a:t>&lt;mx:XML&gt;</a:t>
            </a:r>
            <a:r>
              <a:rPr lang="bg-BG" sz="2000" smtClean="0"/>
              <a:t> тага</a:t>
            </a:r>
          </a:p>
          <a:p>
            <a:r>
              <a:rPr lang="bg-BG" sz="2000" smtClean="0"/>
              <a:t>&lt;</a:t>
            </a:r>
            <a:r>
              <a:rPr lang="en-US" sz="2000" smtClean="0"/>
              <a:t>mx:XML</a:t>
            </a:r>
            <a:r>
              <a:rPr lang="bg-BG" sz="2000" smtClean="0"/>
              <a:t>&gt;</a:t>
            </a:r>
            <a:r>
              <a:rPr lang="en-US" sz="2000" smtClean="0"/>
              <a:t> </a:t>
            </a:r>
            <a:r>
              <a:rPr lang="bg-BG" sz="2000" smtClean="0"/>
              <a:t>тага- подобен като структура на </a:t>
            </a:r>
            <a:r>
              <a:rPr lang="en-US" sz="2000" smtClean="0"/>
              <a:t>&lt;mx:Model&gt; </a:t>
            </a:r>
            <a:r>
              <a:rPr lang="bg-BG" sz="2000" smtClean="0"/>
              <a:t>тага</a:t>
            </a:r>
            <a:r>
              <a:rPr lang="en-US" sz="2000" smtClean="0"/>
              <a:t>:</a:t>
            </a:r>
          </a:p>
          <a:p>
            <a:r>
              <a:rPr lang="bg-BG" sz="2000" smtClean="0"/>
              <a:t>Също винаги трябва да специфицираме </a:t>
            </a:r>
            <a:r>
              <a:rPr lang="en-US" sz="2000" smtClean="0"/>
              <a:t>id</a:t>
            </a:r>
            <a:r>
              <a:rPr lang="bg-BG" sz="2000" smtClean="0"/>
              <a:t> атрибута:</a:t>
            </a:r>
          </a:p>
          <a:p>
            <a:pPr>
              <a:buNone/>
            </a:pPr>
            <a:r>
              <a:rPr lang="en-US" sz="2000" smtClean="0">
                <a:solidFill>
                  <a:srgbClr val="FFFF00"/>
                </a:solidFill>
              </a:rPr>
              <a:t>&lt;mx:XML   id=“example”/&gt;</a:t>
            </a:r>
          </a:p>
          <a:p>
            <a:r>
              <a:rPr lang="bg-BG" sz="2000" smtClean="0"/>
              <a:t>Два начина за създаване на структура и/или инициализиране на &lt;</a:t>
            </a:r>
            <a:r>
              <a:rPr lang="en-US" sz="2000" smtClean="0"/>
              <a:t>mx:XML</a:t>
            </a:r>
            <a:r>
              <a:rPr lang="bg-BG" sz="2000" smtClean="0"/>
              <a:t>&gt;</a:t>
            </a:r>
            <a:r>
              <a:rPr lang="en-US" sz="2000" smtClean="0"/>
              <a:t> data model-a:</a:t>
            </a:r>
          </a:p>
          <a:p>
            <a:pPr>
              <a:buNone/>
            </a:pPr>
            <a:r>
              <a:rPr lang="bg-BG" sz="2000" smtClean="0"/>
              <a:t>-да създаваме структура от данни , използвайки тагове</a:t>
            </a:r>
          </a:p>
          <a:p>
            <a:pPr>
              <a:buNone/>
            </a:pPr>
            <a:r>
              <a:rPr lang="bg-BG" sz="2000" smtClean="0"/>
              <a:t>-да специфицираме </a:t>
            </a:r>
            <a:r>
              <a:rPr lang="en-US" sz="2000" smtClean="0"/>
              <a:t>source </a:t>
            </a:r>
            <a:r>
              <a:rPr lang="bg-BG" sz="2000" smtClean="0"/>
              <a:t>атрибута, ако искаме да зареждаме данните от файл</a:t>
            </a:r>
          </a:p>
          <a:p>
            <a:pPr>
              <a:buNone/>
            </a:pPr>
            <a:endParaRPr lang="bg-BG" sz="200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1024</TotalTime>
  <Words>1872</Words>
  <Application>Microsoft Office PowerPoint</Application>
  <PresentationFormat>On-screen Show (4:3)</PresentationFormat>
  <Paragraphs>265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Verve</vt:lpstr>
      <vt:lpstr>Working with Data</vt:lpstr>
      <vt:lpstr>Overview</vt:lpstr>
      <vt:lpstr>Използване на Data Models</vt:lpstr>
      <vt:lpstr>Model Tag</vt:lpstr>
      <vt:lpstr>Slide 5</vt:lpstr>
      <vt:lpstr>Slide 6</vt:lpstr>
      <vt:lpstr>Попълване на модел от файл</vt:lpstr>
      <vt:lpstr>Slide 8</vt:lpstr>
      <vt:lpstr>Използване на XML</vt:lpstr>
      <vt:lpstr>Slide 10</vt:lpstr>
      <vt:lpstr>Slide 11</vt:lpstr>
      <vt:lpstr>Използване на ActionScript класове</vt:lpstr>
      <vt:lpstr>Slide 13</vt:lpstr>
      <vt:lpstr>Slide 14</vt:lpstr>
      <vt:lpstr>Data Binding</vt:lpstr>
      <vt:lpstr>Синтаксис на Data Binding</vt:lpstr>
      <vt:lpstr>Къдрави скоби {}</vt:lpstr>
      <vt:lpstr>Slide 18</vt:lpstr>
      <vt:lpstr>Slide 19</vt:lpstr>
      <vt:lpstr>&lt;mx.Binding&gt;</vt:lpstr>
      <vt:lpstr>Slide 21</vt:lpstr>
      <vt:lpstr>Slide 22</vt:lpstr>
      <vt:lpstr>BindingUtils</vt:lpstr>
      <vt:lpstr>Slide 24</vt:lpstr>
      <vt:lpstr>Slide 25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J.A.N.E.T.</dc:creator>
  <cp:lastModifiedBy>J.A.N.E.T.</cp:lastModifiedBy>
  <cp:revision>207</cp:revision>
  <dcterms:created xsi:type="dcterms:W3CDTF">2007-12-05T15:14:06Z</dcterms:created>
  <dcterms:modified xsi:type="dcterms:W3CDTF">2008-04-23T11:51:16Z</dcterms:modified>
</cp:coreProperties>
</file>