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53"/>
  </p:notesMasterIdLst>
  <p:handoutMasterIdLst>
    <p:handoutMasterId r:id="rId54"/>
  </p:handoutMasterIdLst>
  <p:sldIdLst>
    <p:sldId id="274" r:id="rId3"/>
    <p:sldId id="276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  <p:sldId id="526" r:id="rId31"/>
    <p:sldId id="527" r:id="rId32"/>
    <p:sldId id="528" r:id="rId33"/>
    <p:sldId id="529" r:id="rId34"/>
    <p:sldId id="530" r:id="rId35"/>
    <p:sldId id="531" r:id="rId36"/>
    <p:sldId id="532" r:id="rId37"/>
    <p:sldId id="533" r:id="rId38"/>
    <p:sldId id="535" r:id="rId39"/>
    <p:sldId id="536" r:id="rId40"/>
    <p:sldId id="537" r:id="rId41"/>
    <p:sldId id="538" r:id="rId42"/>
    <p:sldId id="539" r:id="rId43"/>
    <p:sldId id="540" r:id="rId44"/>
    <p:sldId id="541" r:id="rId45"/>
    <p:sldId id="542" r:id="rId46"/>
    <p:sldId id="543" r:id="rId47"/>
    <p:sldId id="544" r:id="rId48"/>
    <p:sldId id="545" r:id="rId49"/>
    <p:sldId id="546" r:id="rId50"/>
    <p:sldId id="547" r:id="rId51"/>
    <p:sldId id="548" r:id="rId5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EDC"/>
    <a:srgbClr val="EAAAAA"/>
    <a:srgbClr val="F0A22E"/>
    <a:srgbClr val="603A14"/>
    <a:srgbClr val="E85C0E"/>
    <a:srgbClr val="BAB398"/>
    <a:srgbClr val="ADA485"/>
    <a:srgbClr val="C6C0AA"/>
    <a:srgbClr val="663606"/>
    <a:srgbClr val="6631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94567" autoAdjust="0"/>
  </p:normalViewPr>
  <p:slideViewPr>
    <p:cSldViewPr>
      <p:cViewPr varScale="1">
        <p:scale>
          <a:sx n="74" d="100"/>
          <a:sy n="74" d="100"/>
        </p:scale>
        <p:origin x="174" y="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5/23/2016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 smtClean="0"/>
              <a:t>© Software University Foundation – </a:t>
            </a:r>
            <a:r>
              <a:rPr lang="en-US" sz="1000" u="sng" dirty="0" smtClean="0">
                <a:hlinkClick r:id="rId2"/>
              </a:rPr>
              <a:t>http://softuni.org</a:t>
            </a:r>
            <a:endParaRPr lang="en-US" sz="1000" dirty="0" smtClean="0"/>
          </a:p>
          <a:p>
            <a:r>
              <a:rPr lang="en-US" sz="1000" dirty="0" smtClean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4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6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2A868-A183-4A0A-A381-B4799953EA0F}" type="slidenum">
              <a:rPr lang="en-US"/>
              <a:pPr/>
              <a:t>4</a:t>
            </a:fld>
            <a:r>
              <a:rPr lang="en-US" dirty="0"/>
              <a:t>##</a:t>
            </a:r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031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A168B-E675-4B5B-A100-7BE280D1D07A}" type="slidenum">
              <a:rPr lang="en-US"/>
              <a:pPr/>
              <a:t>25</a:t>
            </a:fld>
            <a:r>
              <a:rPr lang="en-US" dirty="0"/>
              <a:t>##</a:t>
            </a:r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041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77010-E72C-43E2-A3EA-4608701522CE}" type="slidenum">
              <a:rPr lang="en-US"/>
              <a:pPr/>
              <a:t>31</a:t>
            </a:fld>
            <a:r>
              <a:rPr lang="en-US" dirty="0"/>
              <a:t>##</a:t>
            </a:r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8271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1667F-FAB2-418B-BA59-74B4D39CAB61}" type="slidenum">
              <a:rPr lang="en-US"/>
              <a:pPr/>
              <a:t>41</a:t>
            </a:fld>
            <a:r>
              <a:rPr lang="en-US" dirty="0"/>
              <a:t>##</a:t>
            </a:r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474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6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208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3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4137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477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73621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448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7401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4664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bg bwMode="grayWhite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4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 smtClean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5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229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645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74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9410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3581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694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796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62" r:id="rId18"/>
  </p:sldLayoutIdLst>
  <p:hf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151710" y="319771"/>
            <a:ext cx="6391275" cy="1087438"/>
          </a:xfrm>
        </p:spPr>
        <p:txBody>
          <a:bodyPr>
            <a:normAutofit/>
          </a:bodyPr>
          <a:lstStyle/>
          <a:p>
            <a:r>
              <a:rPr lang="en-US" dirty="0" smtClean="0"/>
              <a:t>Transact SQL (T-SQL)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137243" y="1216407"/>
            <a:ext cx="7305675" cy="1281112"/>
          </a:xfrm>
        </p:spPr>
        <p:txBody>
          <a:bodyPr>
            <a:normAutofit/>
          </a:bodyPr>
          <a:lstStyle/>
          <a:p>
            <a:r>
              <a:rPr lang="en-US" dirty="0" smtClean="0"/>
              <a:t>Creating Stored Procedures,</a:t>
            </a:r>
            <a:r>
              <a:rPr lang="en-GB" dirty="0"/>
              <a:t> </a:t>
            </a:r>
            <a:r>
              <a:rPr lang="en-GB" dirty="0" smtClean="0"/>
              <a:t>Functions and Triggers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3587829"/>
            <a:ext cx="3689952" cy="26033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2" descr="database, stora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2" y="2001838"/>
            <a:ext cx="1270104" cy="127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4" y="3891531"/>
            <a:ext cx="3886026" cy="199593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21537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T-SQL Syntax Elements</a:t>
            </a:r>
            <a:endParaRPr lang="bg-BG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1950" indent="-361950"/>
            <a:r>
              <a:rPr lang="en-US" altLang="en-US" dirty="0"/>
              <a:t>Batch Directives</a:t>
            </a:r>
          </a:p>
          <a:p>
            <a:pPr marL="361950" indent="-361950"/>
            <a:r>
              <a:rPr lang="en-US" altLang="en-US" dirty="0"/>
              <a:t>Identifiers</a:t>
            </a:r>
          </a:p>
          <a:p>
            <a:pPr marL="361950" indent="-361950"/>
            <a:r>
              <a:rPr lang="en-US" altLang="en-US" dirty="0" smtClean="0"/>
              <a:t>Data Types</a:t>
            </a:r>
            <a:endParaRPr lang="en-US" altLang="en-US" dirty="0"/>
          </a:p>
          <a:p>
            <a:pPr marL="361950" indent="-361950"/>
            <a:r>
              <a:rPr lang="en-US" altLang="en-US" dirty="0"/>
              <a:t>Variables</a:t>
            </a:r>
          </a:p>
          <a:p>
            <a:pPr marL="361950" indent="-361950"/>
            <a:r>
              <a:rPr lang="en-US" altLang="en-US" dirty="0"/>
              <a:t>System Functions</a:t>
            </a:r>
          </a:p>
          <a:p>
            <a:pPr marL="361950" indent="-361950"/>
            <a:r>
              <a:rPr lang="en-US" altLang="en-US" dirty="0"/>
              <a:t>Operators</a:t>
            </a:r>
          </a:p>
          <a:p>
            <a:pPr marL="361950" indent="-361950"/>
            <a:r>
              <a:rPr lang="en-US" altLang="en-US" dirty="0"/>
              <a:t>Expressions</a:t>
            </a:r>
          </a:p>
          <a:p>
            <a:pPr marL="361950" indent="-361950"/>
            <a:r>
              <a:rPr lang="en-US" altLang="en-US" dirty="0"/>
              <a:t>Control-of-Flow Language Elements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4274" name="Picture 2" descr="http://www.mabsland.com/Art4/The_Ele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612" y="1930400"/>
            <a:ext cx="2763140" cy="3742401"/>
          </a:xfrm>
          <a:prstGeom prst="roundRect">
            <a:avLst>
              <a:gd name="adj" fmla="val 2156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467504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Batch Directives</a:t>
            </a:r>
            <a:endParaRPr lang="bg-BG" dirty="0"/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USE &lt;database&gt;</a:t>
            </a:r>
          </a:p>
          <a:p>
            <a:pPr lvl="1"/>
            <a:r>
              <a:rPr lang="en-US" sz="2800" dirty="0"/>
              <a:t>Switch the active database</a:t>
            </a:r>
          </a:p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GO</a:t>
            </a:r>
          </a:p>
          <a:p>
            <a:pPr lvl="1"/>
            <a:r>
              <a:rPr lang="en-US" sz="2800" dirty="0"/>
              <a:t>Separates batches (sequences of commands)</a:t>
            </a:r>
          </a:p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EXEC(&lt;command&gt;)</a:t>
            </a:r>
          </a:p>
          <a:p>
            <a:pPr lvl="1"/>
            <a:r>
              <a:rPr lang="en-US" sz="2800" dirty="0"/>
              <a:t>Executes a user-defined or system function stored procedure, or an extended stored procedure</a:t>
            </a:r>
          </a:p>
          <a:p>
            <a:pPr lvl="1"/>
            <a:r>
              <a:rPr lang="en-US" sz="2800" dirty="0"/>
              <a:t>Can supply parameters to be passed as input</a:t>
            </a:r>
          </a:p>
          <a:p>
            <a:pPr lvl="1"/>
            <a:r>
              <a:rPr lang="en-US" sz="2800" dirty="0"/>
              <a:t>Can execute SQL command given as string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28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Batch Directives –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5621" y="1446059"/>
            <a:ext cx="7924800" cy="4276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EXEC sp_who </a:t>
            </a:r>
            <a:r>
              <a:rPr lang="en-US" alt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–</a:t>
            </a:r>
            <a:r>
              <a:rPr lang="bg-BG" alt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alt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this will show all active users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5621" y="2254587"/>
            <a:ext cx="7924800" cy="429861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 </a:t>
            </a:r>
            <a:r>
              <a:rPr lang="en-US" alt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SoftUni</a:t>
            </a:r>
            <a:endParaRPr lang="en-US" alt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DECLARE @table VARCHAR(50) = 'Projects'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'The table is: ' + @table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DECLARE @query VARCHAR(50) = 'SELECT * FROM ' + @table;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EXEC(@query)</a:t>
            </a:r>
          </a:p>
          <a:p>
            <a:pPr eaLnBrk="0" hangingPunct="0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 The following will cause an error because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 @table is defined in different batch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'The table is: ' + @table</a:t>
            </a:r>
          </a:p>
        </p:txBody>
      </p:sp>
    </p:spTree>
    <p:extLst>
      <p:ext uri="{BB962C8B-B14F-4D97-AF65-F5344CB8AC3E}">
        <p14:creationId xmlns:p14="http://schemas.microsoft.com/office/powerpoint/2010/main" val="25612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Identifiers</a:t>
            </a:r>
            <a:endParaRPr lang="bg-BG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3000" dirty="0"/>
              <a:t>Identifiers in SQL Server (e.g. table names)</a:t>
            </a:r>
          </a:p>
          <a:p>
            <a:pPr lvl="1"/>
            <a:r>
              <a:rPr lang="en-US" altLang="en-US" sz="2800" dirty="0"/>
              <a:t>Alphabetical character + sequence of letters, numerals and symbols, e.g. </a:t>
            </a:r>
            <a:r>
              <a:rPr lang="en-US" alt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FirstName</a:t>
            </a:r>
          </a:p>
          <a:p>
            <a:pPr lvl="1"/>
            <a:r>
              <a:rPr lang="en-US" altLang="en-US" sz="2800" dirty="0"/>
              <a:t>Identifiers starting with symbols are special</a:t>
            </a:r>
          </a:p>
          <a:p>
            <a:r>
              <a:rPr lang="en-US" altLang="en-US" sz="3000" dirty="0"/>
              <a:t>Delimited identifiers</a:t>
            </a:r>
          </a:p>
          <a:p>
            <a:pPr lvl="1"/>
            <a:r>
              <a:rPr lang="en-US" altLang="en-US" sz="2800" dirty="0"/>
              <a:t>Used when names use reserved words or contain embedded spaces and other characters</a:t>
            </a:r>
          </a:p>
          <a:p>
            <a:pPr lvl="1"/>
            <a:r>
              <a:rPr lang="en-US" altLang="en-US" sz="2800" dirty="0"/>
              <a:t>Enclose in brackets (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]</a:t>
            </a:r>
            <a:r>
              <a:rPr lang="en-US" altLang="en-US" sz="2800" dirty="0"/>
              <a:t>) or quotation marks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altLang="en-US" sz="2800" dirty="0"/>
              <a:t>)</a:t>
            </a:r>
          </a:p>
          <a:p>
            <a:pPr lvl="1"/>
            <a:r>
              <a:rPr lang="en-US" sz="2800" dirty="0"/>
              <a:t>E.g.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[First Name]</a:t>
            </a:r>
            <a:r>
              <a:rPr lang="en-US" sz="2800" dirty="0"/>
              <a:t>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[INT]</a:t>
            </a:r>
            <a:r>
              <a:rPr lang="en-US" sz="2800" dirty="0"/>
              <a:t>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"First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+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Last"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80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Good Naming Practices</a:t>
            </a:r>
            <a:endParaRPr lang="bg-BG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3000" dirty="0"/>
              <a:t>Keep names short but meaningful</a:t>
            </a:r>
          </a:p>
          <a:p>
            <a:r>
              <a:rPr lang="en-US" altLang="en-US" sz="3000" dirty="0"/>
              <a:t>Use clear and simple naming conventions</a:t>
            </a:r>
          </a:p>
          <a:p>
            <a:r>
              <a:rPr lang="en-US" altLang="en-US" sz="3000" dirty="0"/>
              <a:t>Use a prefix that distinguishes types of object</a:t>
            </a:r>
          </a:p>
          <a:p>
            <a:pPr lvl="1"/>
            <a:r>
              <a:rPr lang="en-US" altLang="en-US" sz="2800" dirty="0"/>
              <a:t>Views – </a:t>
            </a:r>
            <a:r>
              <a:rPr lang="en-US" alt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V_AllUsers</a:t>
            </a:r>
            <a:r>
              <a:rPr lang="en-US" altLang="en-US" sz="2800" dirty="0"/>
              <a:t>, </a:t>
            </a:r>
            <a:r>
              <a:rPr lang="en-US" alt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V_CustomersInBulgaria</a:t>
            </a:r>
          </a:p>
          <a:p>
            <a:pPr lvl="1"/>
            <a:r>
              <a:rPr lang="en-US" altLang="en-US" sz="2800" dirty="0"/>
              <a:t>Stored procedures – </a:t>
            </a:r>
            <a:r>
              <a:rPr lang="en-US" alt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usp_FindUsersByTown(…)</a:t>
            </a:r>
          </a:p>
          <a:p>
            <a:r>
              <a:rPr lang="en-US" altLang="en-US" sz="3000" dirty="0"/>
              <a:t>Keep object names and user names unique</a:t>
            </a:r>
          </a:p>
          <a:p>
            <a:pPr lvl="1"/>
            <a:r>
              <a:rPr lang="en-US" altLang="en-US" sz="2800" dirty="0"/>
              <a:t>Example of naming collision:</a:t>
            </a:r>
          </a:p>
          <a:p>
            <a:pPr lvl="2"/>
            <a:r>
              <a:rPr lang="en-US" altLang="en-US" sz="26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Sales</a:t>
            </a:r>
            <a:r>
              <a:rPr lang="en-US" alt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2600" dirty="0"/>
              <a:t>as table name</a:t>
            </a:r>
          </a:p>
          <a:p>
            <a:pPr lvl="2"/>
            <a:r>
              <a:rPr lang="en-US" altLang="en-US" sz="26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sales</a:t>
            </a:r>
            <a:r>
              <a:rPr lang="en-US" alt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2600" dirty="0"/>
              <a:t>as database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0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157" y="17172"/>
            <a:ext cx="8594429" cy="1320800"/>
          </a:xfrm>
        </p:spPr>
        <p:txBody>
          <a:bodyPr/>
          <a:lstStyle/>
          <a:p>
            <a:r>
              <a:rPr lang="en-US" altLang="en-US" dirty="0"/>
              <a:t>Variables</a:t>
            </a:r>
            <a:endParaRPr lang="bg-BG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531812" y="710842"/>
            <a:ext cx="8594429" cy="388077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altLang="en-US" sz="3000" dirty="0"/>
              <a:t>Variables are defined by 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DECLARE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@</a:t>
            </a:r>
            <a:r>
              <a:rPr lang="en-US" altLang="en-US" sz="3000" dirty="0"/>
              <a:t> statement</a:t>
            </a:r>
          </a:p>
          <a:p>
            <a:pPr lvl="1">
              <a:lnSpc>
                <a:spcPts val="3600"/>
              </a:lnSpc>
            </a:pPr>
            <a:r>
              <a:rPr lang="en-US" altLang="en-US" sz="2800" dirty="0"/>
              <a:t>Always prefixed by </a:t>
            </a:r>
            <a:r>
              <a:rPr lang="en-US" alt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@</a:t>
            </a:r>
            <a:r>
              <a:rPr lang="en-US" altLang="en-US" sz="2800" dirty="0"/>
              <a:t>, e.g. </a:t>
            </a:r>
            <a:r>
              <a:rPr lang="en-US" alt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@EmpID</a:t>
            </a:r>
          </a:p>
          <a:p>
            <a:pPr>
              <a:lnSpc>
                <a:spcPts val="3600"/>
              </a:lnSpc>
            </a:pPr>
            <a:r>
              <a:rPr lang="en-US" altLang="en-US" sz="3000" dirty="0"/>
              <a:t>Assigned by 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SET</a:t>
            </a:r>
            <a:r>
              <a:rPr lang="en-US" altLang="en-US" sz="3000" dirty="0"/>
              <a:t> or 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SELECT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@</a:t>
            </a:r>
            <a:r>
              <a:rPr lang="en-US" altLang="en-US" sz="3000" dirty="0"/>
              <a:t> statement</a:t>
            </a:r>
          </a:p>
          <a:p>
            <a:pPr>
              <a:lnSpc>
                <a:spcPts val="3600"/>
              </a:lnSpc>
            </a:pPr>
            <a:r>
              <a:rPr lang="en-US" altLang="en-US" sz="3000" dirty="0"/>
              <a:t>Variables have local scope (until 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GO</a:t>
            </a:r>
            <a:r>
              <a:rPr lang="en-US" altLang="en-US" sz="3000" dirty="0"/>
              <a:t> is executed)</a:t>
            </a:r>
            <a:endParaRPr lang="bg-BG" sz="30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686086" y="3544166"/>
            <a:ext cx="7759700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DECLARE @EmpID varchar(11),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@LastName char(20)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SET @LastName = 'King'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@EmpID = EmployeeId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FROM Employees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WHERE LastName = @LastName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@EmpID AS EmployeeID 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2064499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 Types in SQL Server</a:t>
            </a:r>
            <a:endParaRPr lang="bg-BG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>
          <a:xfrm>
            <a:off x="713133" y="1310813"/>
            <a:ext cx="8594429" cy="5547187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altLang="en-US" sz="3000" dirty="0"/>
              <a:t>Numbers, e.g. </a:t>
            </a:r>
            <a:r>
              <a:rPr lang="en-US" alt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int</a:t>
            </a:r>
          </a:p>
          <a:p>
            <a:pPr>
              <a:lnSpc>
                <a:spcPts val="3600"/>
              </a:lnSpc>
            </a:pPr>
            <a:r>
              <a:rPr lang="en-US" altLang="en-US" sz="3000" dirty="0"/>
              <a:t>Dates, e.g. </a:t>
            </a:r>
            <a:r>
              <a:rPr lang="en-US" alt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datatime</a:t>
            </a:r>
            <a:endParaRPr lang="en-US" altLang="en-US" sz="3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3600"/>
              </a:lnSpc>
            </a:pPr>
            <a:r>
              <a:rPr lang="en-US" altLang="en-US" sz="3000" dirty="0"/>
              <a:t>Characters, e.g. </a:t>
            </a:r>
            <a:r>
              <a:rPr lang="en-US" alt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varchar</a:t>
            </a:r>
            <a:endParaRPr lang="en-US" altLang="en-US" sz="3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3600"/>
              </a:lnSpc>
            </a:pPr>
            <a:r>
              <a:rPr lang="en-US" altLang="en-US" sz="3000" dirty="0"/>
              <a:t>Binary, e.g. </a:t>
            </a:r>
            <a:r>
              <a:rPr lang="en-US" alt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image</a:t>
            </a:r>
            <a:endParaRPr lang="en-US" altLang="en-US" sz="3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3600"/>
              </a:lnSpc>
            </a:pPr>
            <a:r>
              <a:rPr lang="en-US" altLang="en-US" sz="3000" dirty="0"/>
              <a:t>Unique Identifiers (GUID)</a:t>
            </a:r>
          </a:p>
          <a:p>
            <a:pPr>
              <a:lnSpc>
                <a:spcPts val="3600"/>
              </a:lnSpc>
            </a:pPr>
            <a:r>
              <a:rPr lang="en-US" altLang="en-US" sz="3000" dirty="0"/>
              <a:t>Unspecified type –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sql_variant</a:t>
            </a:r>
            <a:endParaRPr lang="en-US" altLang="en-US" sz="3000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3600"/>
              </a:lnSpc>
            </a:pPr>
            <a:r>
              <a:rPr lang="en-US" altLang="en-US" sz="3000" dirty="0"/>
              <a:t>Table – set of data records</a:t>
            </a:r>
          </a:p>
          <a:p>
            <a:pPr>
              <a:lnSpc>
                <a:spcPts val="3600"/>
              </a:lnSpc>
            </a:pPr>
            <a:r>
              <a:rPr lang="en-US" altLang="en-US" sz="3000" dirty="0"/>
              <a:t>Cursor – iterator over record sets</a:t>
            </a:r>
          </a:p>
          <a:p>
            <a:pPr>
              <a:lnSpc>
                <a:spcPts val="3600"/>
              </a:lnSpc>
            </a:pPr>
            <a:r>
              <a:rPr lang="en-US" altLang="en-US" sz="3000" dirty="0"/>
              <a:t>User-defined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9154" name="Picture 2" descr="http://www.nettonecomm.com/images/5894153_binary_data_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814" y="610673"/>
            <a:ext cx="3991198" cy="3493772"/>
          </a:xfrm>
          <a:prstGeom prst="roundRect">
            <a:avLst>
              <a:gd name="adj" fmla="val 6213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accent5">
                <a:lumMod val="50000"/>
                <a:alpha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3452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 Functions</a:t>
            </a:r>
            <a:endParaRPr lang="bg-BG" dirty="0"/>
          </a:p>
        </p:txBody>
      </p:sp>
      <p:sp>
        <p:nvSpPr>
          <p:cNvPr id="468995" name="Rectangle 3"/>
          <p:cNvSpPr>
            <a:spLocks noGrp="1" noChangeArrowheads="1"/>
          </p:cNvSpPr>
          <p:nvPr>
            <p:ph idx="1"/>
          </p:nvPr>
        </p:nvSpPr>
        <p:spPr>
          <a:xfrm>
            <a:off x="677157" y="1473816"/>
            <a:ext cx="8594429" cy="3880773"/>
          </a:xfrm>
        </p:spPr>
        <p:txBody>
          <a:bodyPr/>
          <a:lstStyle/>
          <a:p>
            <a:pPr>
              <a:lnSpc>
                <a:spcPct val="98000"/>
              </a:lnSpc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Aggregate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functions </a:t>
            </a:r>
            <a:r>
              <a:rPr lang="en-US" altLang="en-US" dirty="0" smtClean="0"/>
              <a:t>– multiple values 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value</a:t>
            </a:r>
            <a:endParaRPr lang="en-US" altLang="en-US" dirty="0"/>
          </a:p>
          <a:p>
            <a:pPr>
              <a:lnSpc>
                <a:spcPct val="98000"/>
              </a:lnSpc>
            </a:pPr>
            <a:endParaRPr lang="en-US" altLang="en-US" sz="4800" dirty="0"/>
          </a:p>
          <a:p>
            <a:pPr>
              <a:lnSpc>
                <a:spcPct val="98000"/>
              </a:lnSpc>
              <a:spcBef>
                <a:spcPts val="1800"/>
              </a:spcBef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Scalar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functions </a:t>
            </a:r>
            <a:r>
              <a:rPr lang="en-US" altLang="en-US" dirty="0" smtClean="0"/>
              <a:t>– single value </a:t>
            </a:r>
            <a:r>
              <a:rPr lang="en-US" altLang="en-US" dirty="0" smtClean="0">
                <a:sym typeface="Wingdings" pitchFamily="2" charset="2"/>
              </a:rPr>
              <a:t> single value</a:t>
            </a:r>
            <a:endParaRPr lang="en-US" altLang="en-US" dirty="0"/>
          </a:p>
          <a:p>
            <a:pPr>
              <a:lnSpc>
                <a:spcPct val="98000"/>
              </a:lnSpc>
            </a:pPr>
            <a:endParaRPr lang="en-US" altLang="en-US" dirty="0"/>
          </a:p>
          <a:p>
            <a:pPr>
              <a:lnSpc>
                <a:spcPct val="98000"/>
              </a:lnSpc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Rowset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functions </a:t>
            </a:r>
            <a:r>
              <a:rPr lang="en-US" altLang="en-US" dirty="0" smtClean="0"/>
              <a:t>– return a record set</a:t>
            </a:r>
            <a:endParaRPr lang="en-US" alt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677156" y="1930400"/>
            <a:ext cx="79248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6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AVG(Salary) AS AvgSalary</a:t>
            </a:r>
          </a:p>
          <a:p>
            <a:pPr eaLnBrk="0" hangingPunct="0">
              <a:lnSpc>
                <a:spcPct val="96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</a:t>
            </a:r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677156" y="3220303"/>
            <a:ext cx="7924800" cy="3877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6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DB_NAME() AS [Active Database]</a:t>
            </a:r>
          </a:p>
        </p:txBody>
      </p:sp>
      <p:sp>
        <p:nvSpPr>
          <p:cNvPr id="468998" name="Rectangle 6"/>
          <p:cNvSpPr>
            <a:spLocks noChangeArrowheads="1"/>
          </p:cNvSpPr>
          <p:nvPr/>
        </p:nvSpPr>
        <p:spPr bwMode="auto">
          <a:xfrm>
            <a:off x="677156" y="4190118"/>
            <a:ext cx="7924800" cy="127419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6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*</a:t>
            </a:r>
          </a:p>
          <a:p>
            <a:pPr eaLnBrk="0" hangingPunct="0">
              <a:lnSpc>
                <a:spcPct val="96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OPENDATASOURCE('SQLNCLI','Data Source =</a:t>
            </a:r>
          </a:p>
          <a:p>
            <a:pPr eaLnBrk="0" hangingPunct="0">
              <a:lnSpc>
                <a:spcPct val="96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London\Payroll;Integrated Security = SSPI').</a:t>
            </a:r>
          </a:p>
          <a:p>
            <a:pPr eaLnBrk="0" hangingPunct="0">
              <a:lnSpc>
                <a:spcPct val="96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AdventureWorks.HumanResources.Employee</a:t>
            </a:r>
          </a:p>
        </p:txBody>
      </p:sp>
    </p:spTree>
    <p:extLst>
      <p:ext uri="{BB962C8B-B14F-4D97-AF65-F5344CB8AC3E}">
        <p14:creationId xmlns:p14="http://schemas.microsoft.com/office/powerpoint/2010/main" val="1548990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Operators in SQL Server</a:t>
            </a:r>
            <a:endParaRPr lang="bg-BG" dirty="0"/>
          </a:p>
        </p:txBody>
      </p:sp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Types of </a:t>
            </a:r>
            <a:r>
              <a:rPr lang="en-US" altLang="en-US" dirty="0" smtClean="0"/>
              <a:t>operators</a:t>
            </a:r>
            <a:endParaRPr lang="en-US" altLang="en-US" dirty="0"/>
          </a:p>
          <a:p>
            <a:pPr lvl="1"/>
            <a:r>
              <a:rPr lang="en-US" altLang="en-US" dirty="0" smtClean="0"/>
              <a:t>Arithmetic, e.g.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+</a:t>
            </a:r>
            <a:r>
              <a:rPr lang="en-US" altLang="en-US" dirty="0" smtClean="0"/>
              <a:t>,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altLang="en-US" dirty="0" smtClean="0"/>
              <a:t>,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en-US" altLang="en-US" dirty="0" smtClean="0"/>
              <a:t>,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</a:t>
            </a:r>
          </a:p>
          <a:p>
            <a:pPr lvl="1"/>
            <a:r>
              <a:rPr lang="en-US" altLang="en-US" dirty="0" smtClean="0"/>
              <a:t>Comparison, e.g.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altLang="en-US" dirty="0" smtClean="0"/>
              <a:t>,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&lt;&gt;</a:t>
            </a:r>
          </a:p>
          <a:p>
            <a:pPr lvl="1"/>
            <a:r>
              <a:rPr lang="en-US" altLang="en-US" dirty="0" smtClean="0"/>
              <a:t>String concatenation (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+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Logical, e.g.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altLang="en-US" dirty="0" smtClean="0"/>
              <a:t>,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n-US" altLang="en-US" dirty="0" smtClean="0"/>
              <a:t>,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EXISTS</a:t>
            </a:r>
            <a:endParaRPr lang="en-US" altLang="en-US" b="1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7106" name="Picture 2" descr="http://farm4.static.flickr.com/3152/2637871949_bcbfccb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412" y="1524000"/>
            <a:ext cx="2324100" cy="2324100"/>
          </a:xfrm>
          <a:prstGeom prst="roundRect">
            <a:avLst>
              <a:gd name="adj" fmla="val 6145"/>
            </a:avLst>
          </a:prstGeom>
          <a:noFill/>
        </p:spPr>
      </p:pic>
      <p:pic>
        <p:nvPicPr>
          <p:cNvPr id="47108" name="Picture 4" descr="http://chortle.ccsu.edu/java5/Notes/chap09A/bitBo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412" y="4953000"/>
            <a:ext cx="1847850" cy="1495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423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Expressions</a:t>
            </a:r>
            <a:endParaRPr lang="bg-BG" dirty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Expressions are combination </a:t>
            </a:r>
            <a:r>
              <a:rPr lang="en-US" altLang="en-US" dirty="0"/>
              <a:t>of symbols and operators</a:t>
            </a:r>
          </a:p>
          <a:p>
            <a:pPr lvl="1"/>
            <a:r>
              <a:rPr lang="en-US" altLang="en-US" dirty="0" smtClean="0"/>
              <a:t>Evaluated </a:t>
            </a:r>
            <a:r>
              <a:rPr lang="en-US" altLang="en-US" dirty="0"/>
              <a:t>to single scalar value</a:t>
            </a:r>
          </a:p>
          <a:p>
            <a:pPr lvl="1"/>
            <a:r>
              <a:rPr lang="en-US" altLang="en-US" dirty="0"/>
              <a:t>Result data type </a:t>
            </a:r>
            <a:r>
              <a:rPr lang="en-US" altLang="en-US" dirty="0" smtClean="0"/>
              <a:t>is dependent </a:t>
            </a:r>
            <a:r>
              <a:rPr lang="en-US" altLang="en-US" dirty="0"/>
              <a:t>on the elements within the expression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584787" y="3657600"/>
            <a:ext cx="86868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DATEDIFF(Year, HireDate, GETDATE()) * Salary / 1000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AS [Annual Bonus]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</a:t>
            </a:r>
          </a:p>
        </p:txBody>
      </p:sp>
    </p:spTree>
    <p:extLst>
      <p:ext uri="{BB962C8B-B14F-4D97-AF65-F5344CB8AC3E}">
        <p14:creationId xmlns:p14="http://schemas.microsoft.com/office/powerpoint/2010/main" val="3991933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bg-BG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50850" indent="-450850">
              <a:buFontTx/>
              <a:buAutoNum type="arabicPeriod"/>
              <a:tabLst/>
            </a:pPr>
            <a:r>
              <a:rPr lang="en-US" dirty="0"/>
              <a:t>Transact-SQL Programming Language</a:t>
            </a:r>
            <a:endParaRPr lang="bg-BG" dirty="0"/>
          </a:p>
          <a:p>
            <a:pPr marL="901700" lvl="1" indent="-271463"/>
            <a:r>
              <a:rPr lang="en-US" dirty="0"/>
              <a:t>Data Definition Language</a:t>
            </a:r>
          </a:p>
          <a:p>
            <a:pPr marL="901700" lvl="1" indent="-271463"/>
            <a:r>
              <a:rPr lang="en-US" dirty="0"/>
              <a:t>Data Control Language</a:t>
            </a:r>
          </a:p>
          <a:p>
            <a:pPr marL="901700" lvl="1" indent="-271463"/>
            <a:r>
              <a:rPr lang="en-US" dirty="0"/>
              <a:t>Data Manipulation Language</a:t>
            </a:r>
          </a:p>
          <a:p>
            <a:pPr marL="901700" lvl="1" indent="-271463"/>
            <a:r>
              <a:rPr lang="en-US" dirty="0"/>
              <a:t>Syntax Elements</a:t>
            </a:r>
            <a:endParaRPr lang="bg-BG" dirty="0"/>
          </a:p>
          <a:p>
            <a:pPr marL="450850" indent="-450850">
              <a:buFontTx/>
              <a:buAutoNum type="arabicPeriod"/>
              <a:tabLst/>
            </a:pPr>
            <a:r>
              <a:rPr lang="en-US" dirty="0"/>
              <a:t>Stored Procedures</a:t>
            </a:r>
            <a:endParaRPr lang="bg-BG" dirty="0"/>
          </a:p>
          <a:p>
            <a:pPr marL="901700" lvl="1" indent="-271463"/>
            <a:r>
              <a:rPr lang="en-US" dirty="0"/>
              <a:t>Introduction To Stored Procedures</a:t>
            </a:r>
          </a:p>
          <a:p>
            <a:pPr marL="901700" lvl="1" indent="-271463"/>
            <a:r>
              <a:rPr lang="en-US" dirty="0"/>
              <a:t>Using Stored Procedures</a:t>
            </a:r>
          </a:p>
          <a:p>
            <a:pPr marL="901700" lvl="1" indent="-271463"/>
            <a:r>
              <a:rPr lang="en-US" dirty="0"/>
              <a:t>Stored Procedures with Parameters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826572"/>
            <a:ext cx="2522646" cy="25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b, statu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4081416"/>
            <a:ext cx="2206202" cy="21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8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Control-of-Flow Language Elements</a:t>
            </a:r>
            <a:endParaRPr lang="bg-BG" dirty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Statement Level</a:t>
            </a:r>
          </a:p>
          <a:p>
            <a:pPr lvl="1"/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BEGIN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dirty="0"/>
              <a:t>…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END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dirty="0"/>
              <a:t>block</a:t>
            </a:r>
          </a:p>
          <a:p>
            <a:pPr lvl="1"/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IF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dirty="0"/>
              <a:t>…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ELSE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dirty="0"/>
              <a:t>block</a:t>
            </a:r>
          </a:p>
          <a:p>
            <a:pPr lvl="1"/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WHILE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dirty="0"/>
              <a:t>constructs</a:t>
            </a:r>
          </a:p>
          <a:p>
            <a:r>
              <a:rPr lang="en-US" altLang="en-US" dirty="0"/>
              <a:t>Row Level</a:t>
            </a:r>
          </a:p>
          <a:p>
            <a:pPr lvl="1"/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CASE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statements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5058" name="Picture 2" descr="http://www.defensetech.org/archives/mind_contr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012" y="2514600"/>
            <a:ext cx="2028824" cy="199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6428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6" y="157183"/>
            <a:ext cx="8594429" cy="1320800"/>
          </a:xfrm>
        </p:spPr>
        <p:txBody>
          <a:bodyPr/>
          <a:lstStyle/>
          <a:p>
            <a:r>
              <a:rPr lang="en-US" dirty="0" smtClean="0"/>
              <a:t>IF …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78" y="891769"/>
            <a:ext cx="8594429" cy="3880773"/>
          </a:xfrm>
        </p:spPr>
        <p:txBody>
          <a:bodyPr/>
          <a:lstStyle/>
          <a:p>
            <a:r>
              <a:rPr lang="en-US" sz="3000" dirty="0"/>
              <a:t>The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…</a:t>
            </a:r>
            <a:r>
              <a:rPr lang="en-US" sz="3000" dirty="0"/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/>
              <a:t>conditional statement is like in C</a:t>
            </a:r>
            <a:r>
              <a:rPr lang="en-US" sz="3000" dirty="0" smtClean="0"/>
              <a:t>#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8788" y="2158499"/>
            <a:ext cx="7912100" cy="122084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((SELECT COUNT(*) FROM Employees) &gt;= 100)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BEGIN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 'Employees are at least 100'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END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7156" y="3597861"/>
            <a:ext cx="7912100" cy="234936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((SELECT COUNT(*) FROM Employees) &gt;= 100)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BEGIN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 'Employees are at least 100'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END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BEGIN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 'Employees are less than 100'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END</a:t>
            </a:r>
          </a:p>
        </p:txBody>
      </p:sp>
    </p:spTree>
    <p:extLst>
      <p:ext uri="{BB962C8B-B14F-4D97-AF65-F5344CB8AC3E}">
        <p14:creationId xmlns:p14="http://schemas.microsoft.com/office/powerpoint/2010/main" val="319582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304800"/>
            <a:ext cx="8594429" cy="1320800"/>
          </a:xfrm>
        </p:spPr>
        <p:txBody>
          <a:bodyPr/>
          <a:lstStyle/>
          <a:p>
            <a:r>
              <a:rPr lang="en-US" dirty="0" smtClean="0"/>
              <a:t>WHILE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8" y="1143000"/>
            <a:ext cx="8594429" cy="3880773"/>
          </a:xfrm>
        </p:spPr>
        <p:txBody>
          <a:bodyPr/>
          <a:lstStyle/>
          <a:p>
            <a:r>
              <a:rPr lang="en-US" dirty="0" smtClean="0"/>
              <a:t>While loops are like in C#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2" y="1981200"/>
            <a:ext cx="7759700" cy="34778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DECLARE @n int = 10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 'Calculating factoriel of ' + 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CAST(@n as varchar) + ' ...'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altLang="en-US" sz="22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DECLARE @factorial numeric(38) = 1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(@n &gt; 1)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BEGIN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SET @factorial = @factorial * @n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SET @n = @n - 1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END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altLang="en-US" sz="22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 @factorial</a:t>
            </a:r>
          </a:p>
        </p:txBody>
      </p:sp>
    </p:spTree>
    <p:extLst>
      <p:ext uri="{BB962C8B-B14F-4D97-AF65-F5344CB8AC3E}">
        <p14:creationId xmlns:p14="http://schemas.microsoft.com/office/powerpoint/2010/main" val="41216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CASE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examines a sequence of expressions and returns different value depending on the evaluation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1122" y="3200400"/>
            <a:ext cx="8826500" cy="234936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Salary, [Salary Level] =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CASE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WHEN Salary BETWEEN 0 and 9999 THEN 'Low'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WHEN Salary BETWEEN 10000 and 30000 THEN 'Average'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WHEN Salary &gt; 30000 THEN 'High'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 'Unknown'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END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</a:t>
            </a:r>
          </a:p>
        </p:txBody>
      </p:sp>
    </p:spTree>
    <p:extLst>
      <p:ext uri="{BB962C8B-B14F-4D97-AF65-F5344CB8AC3E}">
        <p14:creationId xmlns:p14="http://schemas.microsoft.com/office/powerpoint/2010/main" val="157815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Control-of-Flow – </a:t>
            </a:r>
            <a:r>
              <a:rPr lang="en-US" dirty="0" smtClean="0"/>
              <a:t>Example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677158" y="1496854"/>
            <a:ext cx="7912100" cy="517064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DECLARE @n tinyint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SET @n = 5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(@n BETWEEN 4 and 6)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BEGIN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WHILE (@n &gt; 0)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BEGIN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SELECT @n AS 'Number',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CASE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WHEN (@n % 2) = 1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THEN 'EVEN'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ELSE 'ODD'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END AS 'Type'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SET @n = @n - 1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END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END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PRINT 'NO ANALYSIS'</a:t>
            </a:r>
          </a:p>
          <a:p>
            <a:pPr eaLnBrk="0" hangingPunct="0">
              <a:lnSpc>
                <a:spcPts val="22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20553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Stored Procedures</a:t>
            </a:r>
            <a:endParaRPr lang="bg-BG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0" name="Picture 2" descr="http://www.edv-expert.de/img/ser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9631" y="266235"/>
            <a:ext cx="3619500" cy="2675896"/>
          </a:xfrm>
          <a:prstGeom prst="roundRect">
            <a:avLst>
              <a:gd name="adj" fmla="val 396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8330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are </a:t>
            </a:r>
            <a:r>
              <a:rPr lang="en-US" dirty="0"/>
              <a:t>Stored </a:t>
            </a:r>
            <a:r>
              <a:rPr lang="en-US" dirty="0" smtClean="0"/>
              <a:t>Procedures?</a:t>
            </a:r>
            <a:endParaRPr lang="bg-BG" dirty="0"/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Stored procedures </a:t>
            </a:r>
            <a:r>
              <a:rPr lang="en-US" altLang="en-US" dirty="0"/>
              <a:t>are named </a:t>
            </a:r>
            <a:r>
              <a:rPr lang="en-US" altLang="en-US" dirty="0" smtClean="0"/>
              <a:t>sequences of </a:t>
            </a:r>
            <a:r>
              <a:rPr lang="en-US" altLang="en-US" dirty="0"/>
              <a:t>T-SQL statements</a:t>
            </a:r>
          </a:p>
          <a:p>
            <a:pPr lvl="1"/>
            <a:r>
              <a:rPr lang="en-US" dirty="0"/>
              <a:t>Encapsulate repetitive </a:t>
            </a:r>
            <a:r>
              <a:rPr lang="en-US" dirty="0" smtClean="0"/>
              <a:t>program logic</a:t>
            </a:r>
            <a:endParaRPr lang="en-US" dirty="0"/>
          </a:p>
          <a:p>
            <a:pPr lvl="1"/>
            <a:r>
              <a:rPr lang="en-US" dirty="0" smtClean="0"/>
              <a:t>Can accept </a:t>
            </a:r>
            <a:r>
              <a:rPr lang="en-US" dirty="0"/>
              <a:t>input </a:t>
            </a:r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Can return output results</a:t>
            </a:r>
            <a:endParaRPr lang="en-US" dirty="0"/>
          </a:p>
          <a:p>
            <a:r>
              <a:rPr lang="en-US" dirty="0" smtClean="0"/>
              <a:t>Benefits of stored procedures</a:t>
            </a:r>
          </a:p>
          <a:p>
            <a:pPr lvl="1"/>
            <a:r>
              <a:rPr lang="en-US" dirty="0" smtClean="0"/>
              <a:t>Share application logic</a:t>
            </a:r>
          </a:p>
          <a:p>
            <a:pPr lvl="1"/>
            <a:r>
              <a:rPr lang="en-US" dirty="0" smtClean="0"/>
              <a:t>Improved performance</a:t>
            </a:r>
          </a:p>
          <a:p>
            <a:pPr lvl="1"/>
            <a:r>
              <a:rPr lang="en-US" dirty="0" smtClean="0"/>
              <a:t>Reduced network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79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Creating Stored Procedures</a:t>
            </a:r>
            <a:endParaRPr lang="bg-BG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CREATE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PROCEDURE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dirty="0"/>
              <a:t>…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AS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dirty="0"/>
              <a:t>…</a:t>
            </a:r>
          </a:p>
          <a:p>
            <a:r>
              <a:rPr lang="en-US" altLang="en-US" dirty="0"/>
              <a:t>Example: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760412" y="3152210"/>
            <a:ext cx="7924800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 </a:t>
            </a:r>
            <a:r>
              <a:rPr lang="en-GB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SoftUni</a:t>
            </a: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PROC </a:t>
            </a: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dbo.usp_SelectEmployeesBySeniority </a:t>
            </a:r>
            <a:endParaRPr lang="bg-BG" sz="2000" b="1" noProof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</a:t>
            </a: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SELECT *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FROM Employees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WHERE DATEDIFF(Year, HireDate, GETDATE()) &gt; 5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97081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Executing Stored Procedures</a:t>
            </a:r>
            <a:endParaRPr lang="bg-BG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Executing a stored procedure </a:t>
            </a:r>
            <a:r>
              <a:rPr lang="en-US" dirty="0" smtClean="0"/>
              <a:t>by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EXEC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Executing </a:t>
            </a:r>
            <a:r>
              <a:rPr lang="en-US" dirty="0"/>
              <a:t>a stored procedure within </a:t>
            </a:r>
            <a:r>
              <a:rPr lang="en-US" dirty="0" smtClean="0"/>
              <a:t>an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INSERT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statement</a:t>
            </a:r>
            <a:endParaRPr lang="en-US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700255" y="2667000"/>
            <a:ext cx="79375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EXEC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usp_SelectEmployeesBySeniority</a:t>
            </a:r>
            <a:endParaRPr lang="en-US" sz="22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677158" y="4419600"/>
            <a:ext cx="7937500" cy="76944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INSERT INTO Customers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EXEC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usp_SelectEmployeesBySeniority</a:t>
            </a:r>
            <a:endParaRPr lang="en-US" sz="22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14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Altering Stored Procedures</a:t>
            </a:r>
            <a:endParaRPr lang="bg-BG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 the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ALTER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PROCEDURE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dirty="0"/>
              <a:t>statement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691669" y="2777738"/>
            <a:ext cx="7924800" cy="34778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</a:t>
            </a:r>
            <a:r>
              <a:rPr lang="en-GB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SoftUni</a:t>
            </a: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ALTER PROC usp_SelectEmployeesBySeniority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SELECT FirstName, LastName, HireDate,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DATEDIFF(Year, HireDate, GETDATE()) as Years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FROM Employees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WHERE DATEDIFF(Year, HireDate, GETDATE()) &gt; 5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ORDER BY HireDate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3922429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bg-BG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6088" indent="-446088">
              <a:buFontTx/>
              <a:buAutoNum type="arabicPeriod" startAt="3"/>
              <a:tabLst/>
            </a:pPr>
            <a:r>
              <a:rPr lang="en-US" dirty="0"/>
              <a:t>Triggers</a:t>
            </a:r>
            <a:endParaRPr lang="bg-BG" dirty="0"/>
          </a:p>
          <a:p>
            <a:pPr marL="901700" lvl="1" indent="-271463"/>
            <a:r>
              <a:rPr lang="en-US" dirty="0"/>
              <a:t>After Triggers</a:t>
            </a:r>
          </a:p>
          <a:p>
            <a:pPr marL="901700" lvl="1" indent="-271463"/>
            <a:r>
              <a:rPr lang="en-US" dirty="0"/>
              <a:t>Instead Of Triggers</a:t>
            </a:r>
            <a:endParaRPr lang="bg-BG" dirty="0"/>
          </a:p>
          <a:p>
            <a:pPr marL="446088" indent="-446088">
              <a:buFontTx/>
              <a:buAutoNum type="arabicPeriod" startAt="3"/>
              <a:tabLst/>
            </a:pPr>
            <a:r>
              <a:rPr lang="en-US" dirty="0"/>
              <a:t>User-Defined Functions</a:t>
            </a:r>
            <a:endParaRPr lang="bg-BG" dirty="0"/>
          </a:p>
          <a:p>
            <a:pPr marL="901700" lvl="1" indent="-271463"/>
            <a:r>
              <a:rPr lang="en-US" dirty="0"/>
              <a:t>Scalar User-Defined Functions</a:t>
            </a:r>
          </a:p>
          <a:p>
            <a:pPr marL="901700" lvl="1" indent="-271463"/>
            <a:r>
              <a:rPr lang="en-US" dirty="0"/>
              <a:t>Multi-Statement Table-Valued Functions</a:t>
            </a:r>
          </a:p>
          <a:p>
            <a:pPr marL="901700" lvl="1" indent="-271463"/>
            <a:r>
              <a:rPr lang="en-US" dirty="0"/>
              <a:t>Inline Table-Valued Functions</a:t>
            </a:r>
          </a:p>
          <a:p>
            <a:pPr marL="446088" indent="-446088">
              <a:buFontTx/>
              <a:buAutoNum type="arabicPeriod" startAt="3"/>
              <a:tabLst/>
            </a:pPr>
            <a:r>
              <a:rPr lang="en-US" dirty="0"/>
              <a:t>Database </a:t>
            </a:r>
            <a:r>
              <a:rPr lang="en-US" dirty="0" smtClean="0"/>
              <a:t>Cursors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609600"/>
            <a:ext cx="2522646" cy="25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b, statu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570" y="3821799"/>
            <a:ext cx="2206202" cy="21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5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5577" y="162589"/>
            <a:ext cx="8594429" cy="1320800"/>
          </a:xfrm>
        </p:spPr>
        <p:txBody>
          <a:bodyPr/>
          <a:lstStyle/>
          <a:p>
            <a:r>
              <a:rPr lang="en-US" altLang="en-US" dirty="0"/>
              <a:t>Dropping Stored Procedures</a:t>
            </a:r>
            <a:endParaRPr lang="bg-BG" dirty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>
          <a:xfrm>
            <a:off x="335578" y="990600"/>
            <a:ext cx="8936010" cy="5050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DROP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PROCEDURE</a:t>
            </a: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marL="457063" lvl="1" indent="0">
              <a:lnSpc>
                <a:spcPct val="100000"/>
              </a:lnSpc>
              <a:buNone/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Procedure information is removed from the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sysobjects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syscomments</a:t>
            </a: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system tables</a:t>
            </a:r>
            <a:endParaRPr lang="en-US" altLang="en-US" dirty="0" smtClean="0"/>
          </a:p>
          <a:p>
            <a:pPr>
              <a:lnSpc>
                <a:spcPct val="100000"/>
              </a:lnSpc>
            </a:pPr>
            <a:r>
              <a:rPr lang="en-US" altLang="en-US" dirty="0" smtClean="0"/>
              <a:t>You could check </a:t>
            </a:r>
            <a:r>
              <a:rPr lang="en-US" altLang="en-US" dirty="0"/>
              <a:t>if </a:t>
            </a:r>
            <a:r>
              <a:rPr lang="en-US" altLang="en-US" dirty="0" smtClean="0"/>
              <a:t>any objects </a:t>
            </a:r>
            <a:r>
              <a:rPr lang="en-US" altLang="en-US" dirty="0"/>
              <a:t>depend on the stored procedure </a:t>
            </a:r>
            <a:r>
              <a:rPr lang="en-US" altLang="en-US" dirty="0" smtClean="0"/>
              <a:t>by executing </a:t>
            </a:r>
            <a:r>
              <a:rPr lang="en-US" altLang="en-US" dirty="0"/>
              <a:t>the system stored procedure </a:t>
            </a:r>
            <a:r>
              <a:rPr lang="en-US" alt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sp_depends</a:t>
            </a:r>
            <a:endParaRPr lang="en-US" alt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455612" y="1486609"/>
            <a:ext cx="7345363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DROP PROC usp_SelectEmployeesBySeniority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52893" y="3763986"/>
            <a:ext cx="7345363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EXEC sp_depends </a:t>
            </a: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'usp_SelectEmployeesBySeniority'</a:t>
            </a: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3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27683"/>
            <a:ext cx="7764913" cy="164630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Stored Procedures</a:t>
            </a:r>
            <a:endParaRPr lang="bg-B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389" y="4873985"/>
            <a:ext cx="7764913" cy="1096899"/>
          </a:xfrm>
        </p:spPr>
        <p:txBody>
          <a:bodyPr/>
          <a:lstStyle/>
          <a:p>
            <a:r>
              <a:rPr dirty="0" smtClean="0"/>
              <a:t>Using Parameters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412" y="533400"/>
            <a:ext cx="4777528" cy="2991642"/>
          </a:xfrm>
          <a:prstGeom prst="roundRect">
            <a:avLst>
              <a:gd name="adj" fmla="val 40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4485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</a:t>
            </a:r>
            <a:r>
              <a:rPr lang="en-US" dirty="0" smtClean="0"/>
              <a:t>Parameterized Procedures</a:t>
            </a:r>
            <a:endParaRPr lang="bg-BG" dirty="0"/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677158" y="1371600"/>
            <a:ext cx="8594429" cy="4669763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altLang="en-US" dirty="0"/>
              <a:t>To define a </a:t>
            </a:r>
            <a:r>
              <a:rPr lang="en-US" altLang="en-US" dirty="0" smtClean="0"/>
              <a:t>parameterized procedure </a:t>
            </a:r>
            <a:r>
              <a:rPr lang="en-US" altLang="en-US" dirty="0"/>
              <a:t>use the syntax</a:t>
            </a:r>
            <a:r>
              <a:rPr lang="en-US" altLang="en-US" dirty="0" smtClean="0"/>
              <a:t>:</a:t>
            </a:r>
          </a:p>
          <a:p>
            <a:pPr lvl="1">
              <a:spcBef>
                <a:spcPct val="35000"/>
              </a:spcBef>
            </a:pPr>
            <a:endParaRPr lang="en-US" dirty="0" smtClean="0"/>
          </a:p>
          <a:p>
            <a:pPr lvl="1">
              <a:spcBef>
                <a:spcPct val="35000"/>
              </a:spcBef>
            </a:pPr>
            <a:endParaRPr lang="en-US" dirty="0" smtClean="0"/>
          </a:p>
          <a:p>
            <a:pPr lvl="1">
              <a:spcBef>
                <a:spcPct val="35000"/>
              </a:spcBef>
            </a:pPr>
            <a:endParaRPr lang="en-US" dirty="0"/>
          </a:p>
          <a:p>
            <a:pPr lvl="1">
              <a:spcBef>
                <a:spcPct val="35000"/>
              </a:spcBef>
            </a:pPr>
            <a:endParaRPr lang="en-US" dirty="0" smtClean="0"/>
          </a:p>
          <a:p>
            <a:pPr lvl="1">
              <a:spcBef>
                <a:spcPct val="35000"/>
              </a:spcBef>
            </a:pPr>
            <a:endParaRPr lang="en-US" dirty="0"/>
          </a:p>
          <a:p>
            <a:pPr lvl="1">
              <a:spcBef>
                <a:spcPct val="35000"/>
              </a:spcBef>
            </a:pPr>
            <a:endParaRPr lang="en-US" dirty="0" smtClean="0"/>
          </a:p>
          <a:p>
            <a:pPr>
              <a:spcBef>
                <a:spcPct val="35000"/>
              </a:spcBef>
            </a:pPr>
            <a:r>
              <a:rPr lang="en-US" dirty="0" smtClean="0"/>
              <a:t>Choose carefully the parameter types, and provide </a:t>
            </a:r>
            <a:r>
              <a:rPr lang="en-US" dirty="0"/>
              <a:t>appropriate default </a:t>
            </a:r>
            <a:r>
              <a:rPr lang="en-US" dirty="0" smtClean="0"/>
              <a:t>values</a:t>
            </a:r>
            <a:endParaRPr lang="en-US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816026" y="1951963"/>
            <a:ext cx="777240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PROCEDURE usp_ProcedureName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[(@parameter1Name parameterType,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@parameter2Name parameterType,…)] AS</a:t>
            </a:r>
          </a:p>
        </p:txBody>
      </p:sp>
      <p:sp>
        <p:nvSpPr>
          <p:cNvPr id="481285" name="Rectangle 5"/>
          <p:cNvSpPr>
            <a:spLocks noChangeArrowheads="1"/>
          </p:cNvSpPr>
          <p:nvPr/>
        </p:nvSpPr>
        <p:spPr bwMode="auto">
          <a:xfrm>
            <a:off x="989012" y="4496305"/>
            <a:ext cx="777240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PROC </a:t>
            </a: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usp_SelectEmployeesBySeniority(</a:t>
            </a: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@minYearsAtWork int = 5) AS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3372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Parameterized Stored Procedures </a:t>
            </a:r>
            <a:r>
              <a:rPr lang="en-US" smtClean="0"/>
              <a:t>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4105" y="1975839"/>
            <a:ext cx="9753600" cy="40934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PROC usp_SelectEmployeesBySeniority</a:t>
            </a: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(@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minYearsAtWork int = 5)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SELECT FirstName, LastName, HireDate</a:t>
            </a: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DATEDIFF(Year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HireDate, GETDATE()) as Years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FROM Employees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WHERE DATEDIFF(Year, HireDate, GETDATE()) </a:t>
            </a: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 @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minYearsAtWork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ORDER BY HireDate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EXEC usp_SelectEmployeesBySeniority 10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EXEC usp_SelectEmployeesBySeniority</a:t>
            </a:r>
          </a:p>
        </p:txBody>
      </p:sp>
    </p:spTree>
    <p:extLst>
      <p:ext uri="{BB962C8B-B14F-4D97-AF65-F5344CB8AC3E}">
        <p14:creationId xmlns:p14="http://schemas.microsoft.com/office/powerpoint/2010/main" val="351392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Passing Parameter </a:t>
            </a:r>
            <a:r>
              <a:rPr lang="en-US" altLang="en-US" dirty="0"/>
              <a:t>Values</a:t>
            </a:r>
            <a:endParaRPr lang="bg-BG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455612" y="1295400"/>
            <a:ext cx="8815975" cy="4745963"/>
          </a:xfrm>
        </p:spPr>
        <p:txBody>
          <a:bodyPr/>
          <a:lstStyle/>
          <a:p>
            <a:r>
              <a:rPr lang="en-US" dirty="0"/>
              <a:t>Passing </a:t>
            </a:r>
            <a:r>
              <a:rPr lang="en-US" dirty="0" smtClean="0"/>
              <a:t>values </a:t>
            </a:r>
            <a:r>
              <a:rPr lang="en-US" dirty="0"/>
              <a:t>by </a:t>
            </a:r>
            <a:r>
              <a:rPr lang="en-US" dirty="0" smtClean="0"/>
              <a:t>parameter name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987381" lvl="3" indent="0">
              <a:buNone/>
            </a:pPr>
            <a:endParaRPr lang="en-US" dirty="0" smtClean="0"/>
          </a:p>
          <a:p>
            <a:pPr marL="987381" lvl="3" indent="0">
              <a:buNone/>
            </a:pPr>
            <a:endParaRPr lang="en-US" dirty="0"/>
          </a:p>
          <a:p>
            <a:pPr marL="987381" lvl="3" indent="0">
              <a:buNone/>
            </a:pPr>
            <a:endParaRPr lang="en-US" dirty="0" smtClean="0"/>
          </a:p>
          <a:p>
            <a:pPr marL="987381" lvl="3" indent="0">
              <a:buNone/>
            </a:pPr>
            <a:endParaRPr lang="en-US" dirty="0"/>
          </a:p>
          <a:p>
            <a:pPr marL="987381" lvl="3" indent="0">
              <a:buNone/>
            </a:pPr>
            <a:endParaRPr lang="en-US" dirty="0" smtClean="0"/>
          </a:p>
          <a:p>
            <a:pPr marL="987381" lvl="3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Passing </a:t>
            </a:r>
            <a:r>
              <a:rPr lang="en-US" dirty="0" smtClean="0"/>
              <a:t>values </a:t>
            </a:r>
            <a:r>
              <a:rPr lang="en-US" dirty="0"/>
              <a:t>by </a:t>
            </a:r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523926" y="1716878"/>
            <a:ext cx="8064500" cy="30162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EXEC usp_AddCustomer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@customerID = 'ALFKI',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@contactName = 'Maria Anders',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@companyName = 'Alfreds Futterkiste',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@contactTitle = 'Sales Representative',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@address = 'Obere Str. 57',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@city = 'Berlin',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@postalCode = '12209',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@country = 'Germany',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@phone = '030-0074321' </a:t>
            </a:r>
          </a:p>
        </p:txBody>
      </p:sp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523926" y="5390825"/>
            <a:ext cx="806450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EXEC usp_AddCustomer 'ALFKI2', 'Alfreds Futterkiste', 'Maria Anders', 'Sales Representative', 'Obere Str. 57', 'Berlin', NULL, '12209', 'Germany', '030-0074321'</a:t>
            </a:r>
          </a:p>
        </p:txBody>
      </p:sp>
    </p:spTree>
    <p:extLst>
      <p:ext uri="{BB962C8B-B14F-4D97-AF65-F5344CB8AC3E}">
        <p14:creationId xmlns:p14="http://schemas.microsoft.com/office/powerpoint/2010/main" val="606165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Returning Values Using OUTPUT Parameters</a:t>
            </a:r>
            <a:endParaRPr lang="bg-BG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83332" name="Rectangle 4"/>
          <p:cNvSpPr>
            <a:spLocks noChangeArrowheads="1"/>
          </p:cNvSpPr>
          <p:nvPr/>
        </p:nvSpPr>
        <p:spPr bwMode="auto">
          <a:xfrm>
            <a:off x="2208212" y="1752600"/>
            <a:ext cx="7772400" cy="44028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PROCEDURE dbo.usp_AddNumbers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@firstNumber smallint,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@secondNumber smallint,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@result int OUTPUT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SET @result = @firstNumber + @secondNumber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DECLARE @answer smallint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EXECUTE usp_AddNumbers 5, 6, @answer OUTPUT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'The result is: ', @answer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 The result is: 11</a:t>
            </a:r>
          </a:p>
        </p:txBody>
      </p:sp>
      <p:sp>
        <p:nvSpPr>
          <p:cNvPr id="483333" name="AutoShape 5"/>
          <p:cNvSpPr>
            <a:spLocks noChangeArrowheads="1"/>
          </p:cNvSpPr>
          <p:nvPr/>
        </p:nvSpPr>
        <p:spPr bwMode="auto">
          <a:xfrm>
            <a:off x="7008813" y="1447801"/>
            <a:ext cx="3428999" cy="953453"/>
          </a:xfrm>
          <a:prstGeom prst="wedgeRoundRectCallout">
            <a:avLst>
              <a:gd name="adj1" fmla="val -95691"/>
              <a:gd name="adj2" fmla="val 146667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Creating stored procedure</a:t>
            </a:r>
            <a:endParaRPr lang="bg-BG" sz="2800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483334" name="AutoShape 6"/>
          <p:cNvSpPr>
            <a:spLocks noChangeArrowheads="1"/>
          </p:cNvSpPr>
          <p:nvPr/>
        </p:nvSpPr>
        <p:spPr bwMode="auto">
          <a:xfrm>
            <a:off x="7161213" y="3810001"/>
            <a:ext cx="3657599" cy="953453"/>
          </a:xfrm>
          <a:prstGeom prst="wedgeRoundRectCallout">
            <a:avLst>
              <a:gd name="adj1" fmla="val -107611"/>
              <a:gd name="adj2" fmla="val 51159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Executing stored procedure</a:t>
            </a:r>
            <a:endParaRPr lang="bg-BG" sz="2800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483335" name="AutoShape 7"/>
          <p:cNvSpPr>
            <a:spLocks noChangeArrowheads="1"/>
          </p:cNvSpPr>
          <p:nvPr/>
        </p:nvSpPr>
        <p:spPr bwMode="auto">
          <a:xfrm>
            <a:off x="7366587" y="5626595"/>
            <a:ext cx="3809999" cy="527804"/>
          </a:xfrm>
          <a:prstGeom prst="wedgeRoundRectCallout">
            <a:avLst>
              <a:gd name="adj1" fmla="val -112526"/>
              <a:gd name="adj2" fmla="val 18076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Execution results</a:t>
            </a:r>
            <a:endParaRPr lang="bg-BG" sz="2800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5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577" y="76200"/>
            <a:ext cx="8594429" cy="1320800"/>
          </a:xfrm>
        </p:spPr>
        <p:txBody>
          <a:bodyPr>
            <a:normAutofit/>
          </a:bodyPr>
          <a:lstStyle/>
          <a:p>
            <a:r>
              <a:rPr lang="en-US" sz="3600" dirty="0"/>
              <a:t>Returning Values Using The Return Statement</a:t>
            </a:r>
            <a:endParaRPr lang="bg-BG" sz="3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89475" name="Rectangle 3"/>
          <p:cNvSpPr>
            <a:spLocks noChangeArrowheads="1"/>
          </p:cNvSpPr>
          <p:nvPr/>
        </p:nvSpPr>
        <p:spPr bwMode="auto">
          <a:xfrm>
            <a:off x="1141412" y="1295401"/>
            <a:ext cx="9906000" cy="510909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PROC usp_NewEmployee(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@firstName nvarchar(50), @lastName nvarchar(50),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@jobTitle nvarchar(50), @deptId int, @salary money)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INSERT INTO Employees(FirstName, LastName,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JobTitle, DepartmentID, HireDate, Salary)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VALUES (@firstName, @lastName, @jobTitle, @deptId,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GETDATE(), @salary)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SCOPE_IDENTITY()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DECLARE @newEmployeeId int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EXEC @newEmployeeId = usp_NewEmployee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@firstName='Steve', @lastName='Jobs', @jobTitle='Trainee',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@deptId=1, @salary=7500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EmployeeID, FirstName, LastName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EmployeeId = @newEmployeeId</a:t>
            </a:r>
          </a:p>
        </p:txBody>
      </p:sp>
    </p:spTree>
    <p:extLst>
      <p:ext uri="{BB962C8B-B14F-4D97-AF65-F5344CB8AC3E}">
        <p14:creationId xmlns:p14="http://schemas.microsoft.com/office/powerpoint/2010/main" val="80995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Triggers?</a:t>
            </a:r>
            <a:endParaRPr lang="bg-BG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Triggers are very much like stored </a:t>
            </a:r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Called in case of specific event</a:t>
            </a:r>
          </a:p>
          <a:p>
            <a:r>
              <a:rPr lang="en-US" dirty="0" smtClean="0"/>
              <a:t>We </a:t>
            </a:r>
            <a:r>
              <a:rPr lang="en-US" dirty="0"/>
              <a:t>do not call triggers explicitly</a:t>
            </a:r>
          </a:p>
          <a:p>
            <a:pPr lvl="1"/>
            <a:r>
              <a:rPr lang="en-US" dirty="0"/>
              <a:t>Triggers are attached to a table</a:t>
            </a:r>
          </a:p>
          <a:p>
            <a:pPr lvl="1"/>
            <a:r>
              <a:rPr lang="en-US" dirty="0"/>
              <a:t>Triggers are fired when a certain SQL statement is executed against the contents of the </a:t>
            </a:r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E.g. when a new row is inserted in given table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63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Triggers</a:t>
            </a:r>
            <a:endParaRPr lang="bg-BG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types of triggers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After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triggers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Instead-of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/>
              <a:t>triggers</a:t>
            </a:r>
          </a:p>
          <a:p>
            <a:r>
              <a:rPr lang="en-US" dirty="0"/>
              <a:t>After </a:t>
            </a:r>
            <a:r>
              <a:rPr lang="en-US" dirty="0" smtClean="0"/>
              <a:t>triggers</a:t>
            </a:r>
          </a:p>
          <a:p>
            <a:pPr lvl="1"/>
            <a:r>
              <a:rPr lang="en-US" dirty="0" smtClean="0"/>
              <a:t>Fired </a:t>
            </a:r>
            <a:r>
              <a:rPr lang="en-US" dirty="0"/>
              <a:t>when the SQL operation has completed and just before committing to the database</a:t>
            </a:r>
          </a:p>
          <a:p>
            <a:r>
              <a:rPr lang="en-US" dirty="0" smtClean="0"/>
              <a:t>Instead-of triggers</a:t>
            </a:r>
          </a:p>
          <a:p>
            <a:pPr lvl="1"/>
            <a:r>
              <a:rPr lang="en-US" dirty="0" smtClean="0"/>
              <a:t>Replace </a:t>
            </a:r>
            <a:r>
              <a:rPr lang="en-US" dirty="0"/>
              <a:t>the actual database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20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Triggers</a:t>
            </a:r>
            <a:endParaRPr lang="bg-BG" dirty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677157" y="1303270"/>
            <a:ext cx="8594429" cy="3880773"/>
          </a:xfrm>
        </p:spPr>
        <p:txBody>
          <a:bodyPr/>
          <a:lstStyle/>
          <a:p>
            <a:r>
              <a:rPr lang="en-US" dirty="0"/>
              <a:t>Also known as </a:t>
            </a:r>
            <a:r>
              <a:rPr lang="en-US" dirty="0" smtClean="0"/>
              <a:t>"for-triggers</a:t>
            </a:r>
            <a:r>
              <a:rPr lang="en-US" dirty="0"/>
              <a:t>" or just </a:t>
            </a:r>
            <a:r>
              <a:rPr lang="en-US" dirty="0" smtClean="0"/>
              <a:t>"triggers</a:t>
            </a:r>
            <a:r>
              <a:rPr lang="en-US" dirty="0"/>
              <a:t>"</a:t>
            </a:r>
          </a:p>
          <a:p>
            <a:r>
              <a:rPr lang="en-US" dirty="0"/>
              <a:t>Defined by the keyword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</a:rPr>
              <a:t>FOR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889587" y="2362200"/>
            <a:ext cx="8382000" cy="37856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TRIGGER tr_TownsUpdate ON Towns FOR UPDATE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(EXISTS(SELECT * FROM inserted WHERE Name IS NULL) OR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EXISTS(SELECT * FROM inserted WHERE LEN(Name) = 0))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BEGIN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RAISERROR('Town name cannot be empty.', 16, 1)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ROLLBACK TRAN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RETURN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END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UPDATE Towns SET Name='' WHERE TownId=1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484812" y="4662390"/>
            <a:ext cx="3095625" cy="953453"/>
          </a:xfrm>
          <a:prstGeom prst="wedgeRoundRectCallout">
            <a:avLst>
              <a:gd name="adj1" fmla="val -68562"/>
              <a:gd name="adj2" fmla="val 66028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This will cause and error</a:t>
            </a:r>
            <a:endParaRPr lang="bg-BG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71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artistsvalley.com/images/icons/Database%20Application%20Icons/Datasource%20SQL%20Script/256x256/Datasource%20SQL%20Scri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5508">
            <a:off x="506646" y="199566"/>
            <a:ext cx="4115946" cy="2743200"/>
          </a:xfrm>
          <a:prstGeom prst="roundRect">
            <a:avLst>
              <a:gd name="adj" fmla="val 4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60418" name="Picture 2" descr="http://i146.photobucket.com/albums/r260/renatovms/The-Beginning-EP-Cover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6894">
            <a:off x="5448421" y="132338"/>
            <a:ext cx="3582900" cy="2743200"/>
          </a:xfrm>
          <a:prstGeom prst="roundRect">
            <a:avLst>
              <a:gd name="adj" fmla="val 4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 fov="4200000">
              <a:rot lat="170873" lon="1784080" rev="21385218"/>
            </a:camera>
            <a:lightRig rig="threePt" dir="t"/>
          </a:scene3d>
        </p:spPr>
      </p:pic>
      <p:sp>
        <p:nvSpPr>
          <p:cNvPr id="43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0452" y="3075999"/>
            <a:ext cx="7764913" cy="16463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Transact-SQL </a:t>
            </a:r>
            <a:r>
              <a:rPr lang="en-US" dirty="0" smtClean="0"/>
              <a:t>Language</a:t>
            </a:r>
            <a:endParaRPr lang="bg-BG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06674" y="4810019"/>
            <a:ext cx="7764913" cy="1096899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0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Instead Of Triggers</a:t>
            </a:r>
            <a:endParaRPr lang="bg-BG" dirty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>
          <a:xfrm>
            <a:off x="760412" y="1371600"/>
            <a:ext cx="8594429" cy="3880773"/>
          </a:xfrm>
        </p:spPr>
        <p:txBody>
          <a:bodyPr/>
          <a:lstStyle/>
          <a:p>
            <a:r>
              <a:rPr lang="en-US" dirty="0"/>
              <a:t>Defined by using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INSTEAD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OF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769556" y="2073291"/>
            <a:ext cx="7772400" cy="44012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TABLE Accounts(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Username varchar(10) NOT NULL PRIMARY KEY,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[Password] varchar(20) NOT NULL,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Active CHAR NOT NULL DEFAULT 'Y')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TRIGGER tr_AccountsDelete ON Accounts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INSTEAD OF DELETE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UPDATE a SET Active = 'N'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FROM Accounts a JOIN DELETED d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ON d.Username = a.Username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WHERE a.Active = 'Y'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3590315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User-Defined Functions</a:t>
            </a:r>
            <a:endParaRPr lang="bg-BG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http://i.zdnet.com/blogs/frustrated_computer_u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9612" y="516642"/>
            <a:ext cx="3124200" cy="2077594"/>
          </a:xfrm>
          <a:prstGeom prst="roundRect">
            <a:avLst>
              <a:gd name="adj" fmla="val 55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://www.icondrawer.com/img/icons_512/User_Delete_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1012" y="443260"/>
            <a:ext cx="3105150" cy="172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293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Types of User-Defined Functions</a:t>
            </a:r>
            <a:endParaRPr lang="bg-BG" sz="3800" dirty="0"/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Scalar </a:t>
            </a:r>
            <a:r>
              <a:rPr lang="en-US" dirty="0" smtClean="0"/>
              <a:t>functions (like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SQRT(…)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Similar to </a:t>
            </a:r>
            <a:r>
              <a:rPr lang="en-US" dirty="0" smtClean="0"/>
              <a:t>the </a:t>
            </a:r>
            <a:r>
              <a:rPr lang="en-US" dirty="0"/>
              <a:t>built-in </a:t>
            </a:r>
            <a:r>
              <a:rPr lang="en-US" dirty="0" smtClean="0"/>
              <a:t>functions</a:t>
            </a:r>
            <a:endParaRPr lang="en-US" dirty="0"/>
          </a:p>
          <a:p>
            <a:r>
              <a:rPr lang="en-US" dirty="0" smtClean="0"/>
              <a:t>Table-valued functions</a:t>
            </a:r>
          </a:p>
          <a:p>
            <a:pPr lvl="1"/>
            <a:r>
              <a:rPr lang="en-US" dirty="0" smtClean="0"/>
              <a:t>Similar to a view with parameters</a:t>
            </a:r>
          </a:p>
          <a:p>
            <a:pPr lvl="1"/>
            <a:r>
              <a:rPr lang="en-US" dirty="0" smtClean="0"/>
              <a:t>Return a table as a result of single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SELECT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statement</a:t>
            </a:r>
          </a:p>
          <a:p>
            <a:r>
              <a:rPr lang="en-US" dirty="0" smtClean="0"/>
              <a:t>Aggregate functions (like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SUM(…)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Perform calculation over set of inputs values</a:t>
            </a:r>
          </a:p>
          <a:p>
            <a:pPr lvl="1"/>
            <a:r>
              <a:rPr lang="en-US" dirty="0" smtClean="0"/>
              <a:t>Defined through external .NET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49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00" dirty="0"/>
              <a:t>Creating and Modifying Functions</a:t>
            </a:r>
            <a:endParaRPr lang="bg-BG" sz="3700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>
          <a:xfrm>
            <a:off x="677157" y="1388477"/>
            <a:ext cx="8594429" cy="388077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altLang="en-US" dirty="0" smtClean="0"/>
              <a:t>To create / modify / delete function use:</a:t>
            </a:r>
            <a:endParaRPr lang="en-US" altLang="en-US" dirty="0"/>
          </a:p>
          <a:p>
            <a:pPr lvl="1">
              <a:lnSpc>
                <a:spcPts val="3600"/>
              </a:lnSpc>
            </a:pPr>
            <a:r>
              <a:rPr lang="en-US" alt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CREATE FUNCTION &lt;function_name&gt; RETURNS &lt;datatype</a:t>
            </a:r>
            <a:r>
              <a:rPr lang="en-US" altLang="en-US" b="1" i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 </a:t>
            </a:r>
            <a:r>
              <a:rPr lang="en-US" alt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AS …</a:t>
            </a:r>
          </a:p>
          <a:p>
            <a:pPr lvl="1">
              <a:lnSpc>
                <a:spcPts val="3600"/>
              </a:lnSpc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ALTER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FUNCTION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DROP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FUNCTION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85381" name="Rectangle 5"/>
          <p:cNvSpPr>
            <a:spLocks noChangeArrowheads="1"/>
          </p:cNvSpPr>
          <p:nvPr/>
        </p:nvSpPr>
        <p:spPr bwMode="auto">
          <a:xfrm>
            <a:off x="531812" y="3328863"/>
            <a:ext cx="9451976" cy="31393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FUNCTION ufn_CalcBonus(@salary money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 RETURNS 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money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BEGIN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(@salary &lt; 10000)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1000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 IF (@salary BETWEEN 10000 and 30000)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@salary / 20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3500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755677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User-Defined Functions</a:t>
            </a:r>
            <a:endParaRPr lang="bg-BG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invoked at any place where a scalar expression of the same data type is allowed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RETURNS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clause</a:t>
            </a:r>
          </a:p>
          <a:p>
            <a:pPr lvl="1"/>
            <a:r>
              <a:rPr lang="en-US" dirty="0" smtClean="0"/>
              <a:t>Specifies the returned data type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Return type is any data type except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Times New Roman" pitchFamily="18" charset="0"/>
              </a:rPr>
              <a:t>text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Times New Roman" pitchFamily="18" charset="0"/>
              </a:rPr>
              <a:t>ntext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Times New Roman" pitchFamily="18" charset="0"/>
              </a:rPr>
              <a:t>image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Times New Roman" pitchFamily="18" charset="0"/>
              </a:rPr>
              <a:t>cursor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noProof="1" smtClean="0">
                <a:cs typeface="Times New Roman" pitchFamily="18" charset="0"/>
              </a:rPr>
              <a:t>or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Times New Roman" pitchFamily="18" charset="0"/>
              </a:rPr>
              <a:t>timestamp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/>
              <a:t>Function </a:t>
            </a:r>
            <a:r>
              <a:rPr lang="en-US" dirty="0" smtClean="0"/>
              <a:t>body is </a:t>
            </a:r>
            <a:r>
              <a:rPr lang="en-US" dirty="0"/>
              <a:t>defined within 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BEGIN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END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block</a:t>
            </a:r>
          </a:p>
          <a:p>
            <a:pPr lvl="1"/>
            <a:r>
              <a:rPr lang="en-US" dirty="0" smtClean="0"/>
              <a:t>Should end with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&lt;some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value&gt;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25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 Table-Valued Functions</a:t>
            </a:r>
            <a:endParaRPr lang="bg-BG" dirty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Inline table-valued functions</a:t>
            </a:r>
          </a:p>
          <a:p>
            <a:pPr lvl="1"/>
            <a:r>
              <a:rPr lang="en-US" dirty="0" smtClean="0"/>
              <a:t>Return a table as result (just like a view)</a:t>
            </a:r>
          </a:p>
          <a:p>
            <a:pPr lvl="1"/>
            <a:r>
              <a:rPr lang="en-US" dirty="0" smtClean="0"/>
              <a:t>Could take some parameters</a:t>
            </a:r>
          </a:p>
          <a:p>
            <a:r>
              <a:rPr lang="en-US" dirty="0" smtClean="0"/>
              <a:t>The content </a:t>
            </a:r>
            <a:r>
              <a:rPr lang="en-US" dirty="0"/>
              <a:t>of the function is </a:t>
            </a:r>
            <a:r>
              <a:rPr lang="en-US" dirty="0" smtClean="0"/>
              <a:t>a single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SELECT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statement</a:t>
            </a:r>
          </a:p>
          <a:p>
            <a:pPr lvl="1"/>
            <a:r>
              <a:rPr lang="en-US" dirty="0" smtClean="0"/>
              <a:t>The function body does not </a:t>
            </a:r>
            <a:r>
              <a:rPr lang="en-US" dirty="0"/>
              <a:t>use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BEGIN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END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RETURNS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specifies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TABLE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as </a:t>
            </a:r>
            <a:r>
              <a:rPr lang="en-US" dirty="0" smtClean="0"/>
              <a:t>data type</a:t>
            </a:r>
            <a:endParaRPr lang="en-US" dirty="0"/>
          </a:p>
          <a:p>
            <a:r>
              <a:rPr lang="en-US" dirty="0" smtClean="0"/>
              <a:t>The returned table structure is </a:t>
            </a:r>
            <a:r>
              <a:rPr lang="en-US" dirty="0"/>
              <a:t>defined by the result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26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5910" y="245669"/>
            <a:ext cx="8594429" cy="1320800"/>
          </a:xfrm>
        </p:spPr>
        <p:txBody>
          <a:bodyPr>
            <a:normAutofit/>
          </a:bodyPr>
          <a:lstStyle/>
          <a:p>
            <a:r>
              <a:rPr lang="en-US" dirty="0"/>
              <a:t>Inline Table-Valued Functions Example</a:t>
            </a:r>
            <a:endParaRPr lang="bg-BG" dirty="0"/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>
          <a:xfrm>
            <a:off x="760411" y="1300828"/>
            <a:ext cx="8511175" cy="4740535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Defining the function</a:t>
            </a: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Calling the </a:t>
            </a:r>
            <a:r>
              <a:rPr lang="en-US" dirty="0" smtClean="0"/>
              <a:t>function with a parameter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1076924" y="1752600"/>
            <a:ext cx="7772400" cy="34778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 </a:t>
            </a: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SoftUni</a:t>
            </a: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FUNCTION </a:t>
            </a: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fn_EmployeeNamesForJobTitle</a:t>
            </a: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( </a:t>
            </a: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@jobTitleParameter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nvarchar(30) 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RETURNS TABLE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(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</a:t>
            </a: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FirstName, LastName, JobTitle</a:t>
            </a: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FROM </a:t>
            </a: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SoftUni.dbo.Employees</a:t>
            </a: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WHERE </a:t>
            </a: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JobTitle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</a:t>
            </a: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@jobTitleParameter</a:t>
            </a: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495621" name="Rectangle 5"/>
          <p:cNvSpPr>
            <a:spLocks noChangeArrowheads="1"/>
          </p:cNvSpPr>
          <p:nvPr/>
        </p:nvSpPr>
        <p:spPr bwMode="auto">
          <a:xfrm>
            <a:off x="1163531" y="6006378"/>
            <a:ext cx="77724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* FROM fn_EmployeeNamesForJobTitle(N</a:t>
            </a:r>
            <a:r>
              <a:rPr 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'Stocker')</a:t>
            </a: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99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Multi-Statement Table-Valued Functions</a:t>
            </a:r>
            <a:endParaRPr lang="bg-BG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BEGIN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END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enclose multiple statements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RETURNS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clause </a:t>
            </a:r>
            <a:r>
              <a:rPr lang="en-US" dirty="0" smtClean="0"/>
              <a:t>–  </a:t>
            </a:r>
            <a:r>
              <a:rPr lang="en-US" dirty="0"/>
              <a:t>specifies table data type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RETURNS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clause </a:t>
            </a:r>
            <a:r>
              <a:rPr lang="en-US" dirty="0" smtClean="0"/>
              <a:t>– names </a:t>
            </a:r>
            <a:r>
              <a:rPr lang="en-US" dirty="0"/>
              <a:t>and defines the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17410" name="Picture 2" descr="http://theperfumedcourt.com/images/retur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7012" y="3733800"/>
            <a:ext cx="3819524" cy="2541850"/>
          </a:xfrm>
          <a:prstGeom prst="roundRect">
            <a:avLst>
              <a:gd name="adj" fmla="val 48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13398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Multi-Statement Table-Valued </a:t>
            </a:r>
            <a:r>
              <a:rPr lang="en-US" dirty="0" smtClean="0"/>
              <a:t>Function – Example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93573" name="Rectangle 5"/>
          <p:cNvSpPr>
            <a:spLocks noChangeArrowheads="1"/>
          </p:cNvSpPr>
          <p:nvPr/>
        </p:nvSpPr>
        <p:spPr bwMode="auto">
          <a:xfrm>
            <a:off x="1164372" y="1907862"/>
            <a:ext cx="7620000" cy="474290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FUNCTION fn_ListEmployees(@format nvarchar(5))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RETURNS @tbl_Employees TABLE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(EmployeeID int PRIMARY KEY NOT NULL,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[Employee Name] Nvarchar(61) NOT NULL)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BEGIN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@format = 'short'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INSERT @tbl_Employees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SELECT EmployeeID, LastName FROM Employees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 IF @format = 'long'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INSERT @tbl_Employees SELECT EmployeeID,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(FirstName + ' ' + LastName) FROM Employees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629742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19966" y="3628097"/>
            <a:ext cx="7764913" cy="1646302"/>
          </a:xfrm>
        </p:spPr>
        <p:txBody>
          <a:bodyPr/>
          <a:lstStyle/>
          <a:p>
            <a:r>
              <a:rPr lang="en-US" dirty="0" smtClean="0"/>
              <a:t>Working with Cursors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79411" y="5285150"/>
            <a:ext cx="8512465" cy="791527"/>
          </a:xfrm>
        </p:spPr>
        <p:txBody>
          <a:bodyPr/>
          <a:lstStyle/>
          <a:p>
            <a:r>
              <a:rPr lang="en-US" dirty="0" smtClean="0"/>
              <a:t>Processing Each Record in a Record Set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11752" y="457200"/>
            <a:ext cx="7415972" cy="3422378"/>
            <a:chOff x="510564" y="1143000"/>
            <a:chExt cx="7415972" cy="34223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7464" y="1143000"/>
              <a:ext cx="6709072" cy="342237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47900" y="2298700"/>
              <a:ext cx="6654886" cy="1524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510564" y="2223262"/>
              <a:ext cx="632436" cy="318516"/>
            </a:xfrm>
            <a:prstGeom prst="rightArrow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69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Transact-SQL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Transact-SQL</a:t>
            </a:r>
            <a:r>
              <a:rPr lang="en-US" dirty="0" smtClean="0"/>
              <a:t>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T-SQL</a:t>
            </a:r>
            <a:r>
              <a:rPr lang="en-US" dirty="0" smtClean="0"/>
              <a:t>) is database manipulation language, an extension to SQL</a:t>
            </a:r>
          </a:p>
          <a:p>
            <a:pPr lvl="1"/>
            <a:r>
              <a:rPr lang="en-US" dirty="0" smtClean="0"/>
              <a:t>Supported by Microsoft SQL Server and Sybase</a:t>
            </a:r>
          </a:p>
          <a:p>
            <a:pPr lvl="1"/>
            <a:r>
              <a:rPr lang="en-US" dirty="0" smtClean="0"/>
              <a:t>Used for stored procedures, functions, triggers</a:t>
            </a:r>
          </a:p>
          <a:p>
            <a:r>
              <a:rPr lang="en-US" dirty="0" smtClean="0"/>
              <a:t>Transact-SQL extends SQL with few additional features:</a:t>
            </a:r>
          </a:p>
          <a:p>
            <a:pPr lvl="1"/>
            <a:r>
              <a:rPr lang="en-US" dirty="0"/>
              <a:t>Local variables</a:t>
            </a:r>
          </a:p>
          <a:p>
            <a:pPr lvl="1"/>
            <a:r>
              <a:rPr lang="en-US" dirty="0" smtClean="0"/>
              <a:t>Control flow constructs (ifs, loops, etc.)</a:t>
            </a:r>
          </a:p>
          <a:p>
            <a:pPr lvl="1"/>
            <a:r>
              <a:rPr lang="en-US" dirty="0" smtClean="0"/>
              <a:t>Functions for strings, dates, math,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4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9914" y="228600"/>
            <a:ext cx="8594429" cy="1320800"/>
          </a:xfrm>
        </p:spPr>
        <p:txBody>
          <a:bodyPr/>
          <a:lstStyle/>
          <a:p>
            <a:r>
              <a:rPr lang="en-US" dirty="0" smtClean="0"/>
              <a:t>Working with Cursors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7158" y="1239949"/>
            <a:ext cx="7620000" cy="50167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DECLARE empCursor CURSOR READ_ONLY FOR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SELECT FirstName, LastName FROM Employees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OPEN empCursor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DECLARE @firstName char(50), @lastName char(50)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FETCH NEXT FROM empCursor INTO @firstName, @lastName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@@FETCH_STATUS = 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BEGIN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 @firstName + ' ' + @lastName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FETCH NEXT FROM empCursor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INTO @firstName, @lastName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END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CLOSE empCursor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DEALLOCATE empCursor</a:t>
            </a:r>
          </a:p>
        </p:txBody>
      </p:sp>
    </p:spTree>
    <p:extLst>
      <p:ext uri="{BB962C8B-B14F-4D97-AF65-F5344CB8AC3E}">
        <p14:creationId xmlns:p14="http://schemas.microsoft.com/office/powerpoint/2010/main" val="37009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</a:t>
            </a:r>
            <a:r>
              <a:rPr lang="en-US" dirty="0" smtClean="0"/>
              <a:t>of T-SQL Statements</a:t>
            </a:r>
            <a:endParaRPr lang="bg-BG" dirty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dirty="0" smtClean="0"/>
              <a:t>4 types </a:t>
            </a:r>
            <a:r>
              <a:rPr lang="en-US" dirty="0"/>
              <a:t>of statements in the </a:t>
            </a:r>
            <a:r>
              <a:rPr lang="en-US" dirty="0" smtClean="0"/>
              <a:t>Transact-SQL (T-SQL) </a:t>
            </a:r>
            <a:r>
              <a:rPr lang="en-US" dirty="0"/>
              <a:t>language:</a:t>
            </a:r>
          </a:p>
          <a:p>
            <a:pPr lvl="1"/>
            <a:r>
              <a:rPr lang="en-US" altLang="en-US" dirty="0"/>
              <a:t>Data Definition </a:t>
            </a:r>
            <a:r>
              <a:rPr lang="en-US" altLang="en-US" dirty="0" smtClean="0"/>
              <a:t>Language (DDL) </a:t>
            </a:r>
            <a:r>
              <a:rPr lang="en-US" altLang="en-US" dirty="0"/>
              <a:t>Statements </a:t>
            </a:r>
          </a:p>
          <a:p>
            <a:pPr lvl="1"/>
            <a:r>
              <a:rPr lang="en-US" altLang="en-US" dirty="0"/>
              <a:t>Data Control Language </a:t>
            </a:r>
            <a:r>
              <a:rPr lang="en-US" altLang="en-US" dirty="0" smtClean="0"/>
              <a:t>(DCL) Statements</a:t>
            </a:r>
            <a:endParaRPr lang="en-US" altLang="en-US" dirty="0"/>
          </a:p>
          <a:p>
            <a:pPr lvl="1"/>
            <a:r>
              <a:rPr lang="en-US" altLang="en-US" dirty="0"/>
              <a:t>Data Manipulation Language </a:t>
            </a:r>
            <a:r>
              <a:rPr lang="en-US" altLang="en-US" dirty="0" smtClean="0"/>
              <a:t>(DML</a:t>
            </a:r>
            <a:r>
              <a:rPr lang="en-US" altLang="en-US" smtClean="0"/>
              <a:t>) Statements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8370" name="Picture 2" descr="http://www.d-i-g.com/dig-state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412" y="4100976"/>
            <a:ext cx="2964322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4151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Data Definition Language (DDL)</a:t>
            </a:r>
            <a:endParaRPr lang="bg-BG" sz="3800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to create, change and delete database objects (tables and others)</a:t>
            </a:r>
          </a:p>
          <a:p>
            <a:pPr lvl="1"/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CREATE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object&gt;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&lt;definition&gt;</a:t>
            </a:r>
            <a:endParaRPr lang="en-US" altLang="en-US" b="1" dirty="0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  <a:p>
            <a:pPr lvl="1"/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ALTER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object&gt;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&lt;command&gt;</a:t>
            </a:r>
            <a:endParaRPr lang="en-US" altLang="en-US" b="1" dirty="0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  <a:p>
            <a:pPr lvl="1"/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DROP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 &lt;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object&gt;</a:t>
            </a:r>
          </a:p>
          <a:p>
            <a:r>
              <a:rPr lang="en-US" altLang="en-US" dirty="0" smtClean="0">
                <a:latin typeface="+mj-lt"/>
              </a:rPr>
              <a:t>The 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&lt;object&gt;</a:t>
            </a:r>
            <a:r>
              <a:rPr lang="en-US" altLang="en-US" dirty="0" smtClean="0">
                <a:latin typeface="+mj-lt"/>
              </a:rPr>
              <a:t> can be a table, view, stored procedure, function…</a:t>
            </a:r>
          </a:p>
          <a:p>
            <a:pPr lvl="1"/>
            <a:r>
              <a:rPr lang="en-US" altLang="en-US" dirty="0" smtClean="0">
                <a:latin typeface="+mj-lt"/>
              </a:rPr>
              <a:t>Dome DDL commands require specific permissions</a:t>
            </a:r>
            <a:endParaRPr lang="en-US" alt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Control </a:t>
            </a:r>
            <a:r>
              <a:rPr lang="en-US" altLang="en-US" dirty="0" smtClean="0"/>
              <a:t>Language (DCL)</a:t>
            </a:r>
            <a:endParaRPr lang="bg-BG" dirty="0"/>
          </a:p>
        </p:txBody>
      </p:sp>
      <p:sp>
        <p:nvSpPr>
          <p:cNvPr id="460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set </a:t>
            </a:r>
            <a:r>
              <a:rPr lang="en-US" dirty="0" smtClean="0"/>
              <a:t>/ change permissions</a:t>
            </a:r>
            <a:endParaRPr lang="en-US" dirty="0"/>
          </a:p>
          <a:p>
            <a:pPr lvl="1"/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GRANT</a:t>
            </a:r>
            <a:r>
              <a:rPr lang="en-US" altLang="en-US" dirty="0"/>
              <a:t> – grants permissions</a:t>
            </a:r>
          </a:p>
          <a:p>
            <a:pPr lvl="1"/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DENY</a:t>
            </a:r>
            <a:r>
              <a:rPr lang="en-US" altLang="en-US" dirty="0"/>
              <a:t> – denies permissions</a:t>
            </a:r>
          </a:p>
          <a:p>
            <a:pPr lvl="1"/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REVOKE</a:t>
            </a:r>
            <a:r>
              <a:rPr lang="en-US" altLang="en-US" dirty="0"/>
              <a:t> – cancels the granted or denied permissions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with DDL statements you must have the proper permissions</a:t>
            </a:r>
            <a:endParaRPr lang="bg-BG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3012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760412" y="5255890"/>
            <a:ext cx="760730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 </a:t>
            </a:r>
            <a:r>
              <a:rPr lang="en-GB" alt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SoftUni</a:t>
            </a:r>
            <a:endParaRPr lang="en-US" altLang="en-US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GRANT SELECT ON </a:t>
            </a:r>
            <a:r>
              <a:rPr lang="en-US" altLang="en-US" sz="2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Employees TO </a:t>
            </a: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476814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Data Manipulation </a:t>
            </a:r>
            <a:r>
              <a:rPr lang="en-US" altLang="en-US" dirty="0" smtClean="0"/>
              <a:t>Language (DML)</a:t>
            </a:r>
            <a:endParaRPr lang="bg-BG" dirty="0"/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Used to </a:t>
            </a:r>
            <a:r>
              <a:rPr lang="en-US" dirty="0" smtClean="0"/>
              <a:t>retrieve and modify table data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SELECT</a:t>
            </a:r>
            <a:r>
              <a:rPr lang="en-US" altLang="en-US" dirty="0" smtClean="0"/>
              <a:t> – query table data</a:t>
            </a:r>
            <a:endParaRPr lang="en-US" alt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INSERT</a:t>
            </a:r>
            <a:r>
              <a:rPr lang="en-US" altLang="en-US" dirty="0" smtClean="0"/>
              <a:t> – insert new records</a:t>
            </a:r>
            <a:endParaRPr lang="en-US" alt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UPDATE</a:t>
            </a:r>
            <a:r>
              <a:rPr lang="en-US" altLang="en-US" dirty="0" smtClean="0"/>
              <a:t> – modify existing table data (records)</a:t>
            </a:r>
          </a:p>
          <a:p>
            <a:pPr lvl="1">
              <a:lnSpc>
                <a:spcPct val="100000"/>
              </a:lnSpc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DELETE</a:t>
            </a:r>
            <a:r>
              <a:rPr lang="en-US" altLang="en-US" dirty="0" smtClean="0"/>
              <a:t> – delete table data (records)</a:t>
            </a: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484506" y="4257332"/>
            <a:ext cx="8445500" cy="17851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 SoftUni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FirstName, LastName, Salary, JobTitle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Salary BETWEEN 10000 and 20000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alt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ORDER BY JobTitle</a:t>
            </a:r>
            <a:endParaRPr lang="en-US" altLang="en-US" sz="22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75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2698</Words>
  <Application>Microsoft Office PowerPoint</Application>
  <PresentationFormat>Custom</PresentationFormat>
  <Paragraphs>581</Paragraphs>
  <Slides>50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Consolas</vt:lpstr>
      <vt:lpstr>Times New Roman</vt:lpstr>
      <vt:lpstr>Trebuchet MS</vt:lpstr>
      <vt:lpstr>Wingdings</vt:lpstr>
      <vt:lpstr>Wingdings 3</vt:lpstr>
      <vt:lpstr>Facet</vt:lpstr>
      <vt:lpstr>Transact SQL (T-SQL)</vt:lpstr>
      <vt:lpstr>Table of Contents</vt:lpstr>
      <vt:lpstr>Table of Contents</vt:lpstr>
      <vt:lpstr>Transact-SQL Language</vt:lpstr>
      <vt:lpstr>What is Transact-SQL</vt:lpstr>
      <vt:lpstr>Types of T-SQL Statements</vt:lpstr>
      <vt:lpstr>Data Definition Language (DDL)</vt:lpstr>
      <vt:lpstr>Data Control Language (DCL)</vt:lpstr>
      <vt:lpstr>Data Manipulation Language (DML)</vt:lpstr>
      <vt:lpstr>T-SQL Syntax Elements</vt:lpstr>
      <vt:lpstr>Batch Directives</vt:lpstr>
      <vt:lpstr>Batch Directives – Examples</vt:lpstr>
      <vt:lpstr>Identifiers</vt:lpstr>
      <vt:lpstr>Good Naming Practices</vt:lpstr>
      <vt:lpstr>Variables</vt:lpstr>
      <vt:lpstr>Data Types in SQL Server</vt:lpstr>
      <vt:lpstr>System Functions</vt:lpstr>
      <vt:lpstr>Operators in SQL Server</vt:lpstr>
      <vt:lpstr>Expressions</vt:lpstr>
      <vt:lpstr>Control-of-Flow Language Elements</vt:lpstr>
      <vt:lpstr>IF … ELSE</vt:lpstr>
      <vt:lpstr>WHILE Loops</vt:lpstr>
      <vt:lpstr>CASE Statement</vt:lpstr>
      <vt:lpstr>Control-of-Flow – Example</vt:lpstr>
      <vt:lpstr>Stored Procedures</vt:lpstr>
      <vt:lpstr>What are Stored Procedures?</vt:lpstr>
      <vt:lpstr>Creating Stored Procedures</vt:lpstr>
      <vt:lpstr>Executing Stored Procedures</vt:lpstr>
      <vt:lpstr>Altering Stored Procedures</vt:lpstr>
      <vt:lpstr>Dropping Stored Procedures</vt:lpstr>
      <vt:lpstr>Stored Procedures</vt:lpstr>
      <vt:lpstr>Defining Parameterized Procedures</vt:lpstr>
      <vt:lpstr>Parameterized Stored Procedures – Example</vt:lpstr>
      <vt:lpstr>Passing Parameter Values</vt:lpstr>
      <vt:lpstr>Returning Values Using OUTPUT Parameters</vt:lpstr>
      <vt:lpstr>Returning Values Using The Return Statement</vt:lpstr>
      <vt:lpstr>What Are Triggers?</vt:lpstr>
      <vt:lpstr>Types of Triggers</vt:lpstr>
      <vt:lpstr>After Triggers</vt:lpstr>
      <vt:lpstr>Instead Of Triggers</vt:lpstr>
      <vt:lpstr>User-Defined Functions</vt:lpstr>
      <vt:lpstr>Types of User-Defined Functions</vt:lpstr>
      <vt:lpstr>Creating and Modifying Functions</vt:lpstr>
      <vt:lpstr>Scalar User-Defined Functions</vt:lpstr>
      <vt:lpstr>Inline Table-Valued Functions</vt:lpstr>
      <vt:lpstr>Inline Table-Valued Functions Example</vt:lpstr>
      <vt:lpstr>Multi-Statement Table-Valued Functions</vt:lpstr>
      <vt:lpstr>Multi-Statement Table-Valued Function – Example</vt:lpstr>
      <vt:lpstr>Working with Cursors</vt:lpstr>
      <vt:lpstr>Working with Cursors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Transact SQL (T-SQL)</dc:title>
  <dc:subject>Software Development Course</dc:subject>
  <dc:creator/>
  <cp:keywords>Databases, Advanced SQL, programming, SoftUni, Software University, programming, software development, software engineering, course, grouping, ddl, transact-sql, t-sql</cp:keywords>
  <dc:description>Software University Foundation - http://softuni.org</dc:description>
  <cp:lastModifiedBy/>
  <cp:revision>1</cp:revision>
  <dcterms:created xsi:type="dcterms:W3CDTF">2014-01-02T17:00:34Z</dcterms:created>
  <dcterms:modified xsi:type="dcterms:W3CDTF">2016-05-23T18:53:47Z</dcterms:modified>
  <cp:category>Databases, Advanced SQL, programming, SoftUni, Software University, programming, software development, software engineering, course, transact-sql, t-sql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