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6" r:id="rId6"/>
    <p:sldId id="260" r:id="rId7"/>
    <p:sldId id="263" r:id="rId8"/>
    <p:sldId id="264" r:id="rId9"/>
    <p:sldId id="265" r:id="rId10"/>
    <p:sldId id="266" r:id="rId11"/>
    <p:sldId id="267" r:id="rId12"/>
    <p:sldId id="270" r:id="rId13"/>
    <p:sldId id="274" r:id="rId14"/>
    <p:sldId id="261" r:id="rId15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90" d="100"/>
          <a:sy n="90" d="100"/>
        </p:scale>
        <p:origin x="-726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 userDrawn="1"/>
        </p:nvSpPr>
        <p:spPr>
          <a:xfrm>
            <a:off x="0" y="4832386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sz="1400" b="0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ndara" panose="020E0502030303020204" pitchFamily="34" charset="0"/>
                <a:ea typeface="+mj-ea"/>
                <a:cs typeface="+mj-cs"/>
              </a:rPr>
              <a:t>National Scientific Program “Information and Communication Technologies in Science, Education and Security” – 2020</a:t>
            </a:r>
            <a:endParaRPr kumimoji="0" lang="bg-BG" sz="1400" b="0" kern="12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Candara" panose="020E0502030303020204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"/>
            <a:ext cx="86868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1047750"/>
            <a:ext cx="86868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133350"/>
            <a:ext cx="86868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71450"/>
            <a:ext cx="86868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 dirty="0"/>
            </a:lvl1pPr>
          </a:lstStyle>
          <a:p>
            <a:pPr lvl="0"/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4800" y="133350"/>
            <a:ext cx="80010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4800" y="914400"/>
            <a:ext cx="86868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0" y="133350"/>
            <a:ext cx="122321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10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4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5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0" r:id="rId3"/>
    <p:sldLayoutId id="2147483678" r:id="rId4"/>
    <p:sldLayoutId id="2147483679" r:id="rId5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Introduction to </a:t>
            </a:r>
            <a:r>
              <a:rPr lang="en-US" noProof="0" dirty="0" err="1" smtClean="0"/>
              <a:t>SUICA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№1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Evaluation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Score system</a:t>
            </a:r>
            <a:endParaRPr lang="bg-BG" noProof="0" dirty="0" smtClean="0"/>
          </a:p>
          <a:p>
            <a:pPr lvl="1"/>
            <a:r>
              <a:rPr lang="en-US" noProof="0" dirty="0" smtClean="0"/>
              <a:t>Every quiz is </a:t>
            </a:r>
            <a:r>
              <a:rPr lang="en-US" noProof="0" dirty="0" smtClean="0"/>
              <a:t>20 </a:t>
            </a:r>
            <a:r>
              <a:rPr lang="en-US" noProof="0" dirty="0" smtClean="0"/>
              <a:t>points</a:t>
            </a:r>
            <a:endParaRPr lang="bg-BG" noProof="0" dirty="0" smtClean="0"/>
          </a:p>
          <a:p>
            <a:pPr lvl="1"/>
            <a:r>
              <a:rPr lang="en-US" noProof="0" dirty="0" smtClean="0"/>
              <a:t>The project is </a:t>
            </a:r>
            <a:r>
              <a:rPr lang="bg-BG" noProof="0" dirty="0" smtClean="0"/>
              <a:t>30 </a:t>
            </a:r>
            <a:r>
              <a:rPr lang="en-US" noProof="0" dirty="0" smtClean="0"/>
              <a:t>points</a:t>
            </a:r>
            <a:endParaRPr lang="bg-BG" noProof="0" dirty="0" smtClean="0"/>
          </a:p>
          <a:p>
            <a:r>
              <a:rPr lang="en-US" noProof="0" dirty="0" smtClean="0"/>
              <a:t>Scale</a:t>
            </a:r>
            <a:endParaRPr lang="bg-BG" noProof="0" dirty="0" smtClean="0"/>
          </a:p>
          <a:p>
            <a:pPr lvl="1"/>
            <a:r>
              <a:rPr lang="en-US" noProof="0" dirty="0" smtClean="0"/>
              <a:t>You need at least </a:t>
            </a:r>
            <a:r>
              <a:rPr lang="bg-BG" noProof="0" dirty="0" smtClean="0"/>
              <a:t>50%</a:t>
            </a:r>
            <a:endParaRPr lang="bg-BG" noProof="0" dirty="0"/>
          </a:p>
        </p:txBody>
      </p:sp>
      <p:grpSp>
        <p:nvGrpSpPr>
          <p:cNvPr id="48" name="Group 47"/>
          <p:cNvGrpSpPr/>
          <p:nvPr/>
        </p:nvGrpSpPr>
        <p:grpSpPr>
          <a:xfrm>
            <a:off x="893587" y="3650218"/>
            <a:ext cx="7945613" cy="978932"/>
            <a:chOff x="848651" y="3269218"/>
            <a:chExt cx="7945613" cy="978932"/>
          </a:xfrm>
        </p:grpSpPr>
        <p:sp>
          <p:nvSpPr>
            <p:cNvPr id="5" name="Pentagon 4"/>
            <p:cNvSpPr/>
            <p:nvPr/>
          </p:nvSpPr>
          <p:spPr>
            <a:xfrm>
              <a:off x="1002138" y="3763518"/>
              <a:ext cx="3544354" cy="484632"/>
            </a:xfrm>
            <a:prstGeom prst="homePlate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</a:t>
              </a:r>
              <a:endParaRPr lang="bg-BG" dirty="0"/>
            </a:p>
          </p:txBody>
        </p:sp>
        <p:sp>
          <p:nvSpPr>
            <p:cNvPr id="6" name="Chevron 5"/>
            <p:cNvSpPr/>
            <p:nvPr/>
          </p:nvSpPr>
          <p:spPr>
            <a:xfrm>
              <a:off x="4546492" y="3763518"/>
              <a:ext cx="1053170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5599662" y="3763518"/>
              <a:ext cx="1075404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675066" y="3763518"/>
              <a:ext cx="761399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B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8"/>
            <p:cNvSpPr/>
            <p:nvPr/>
          </p:nvSpPr>
          <p:spPr>
            <a:xfrm>
              <a:off x="7436465" y="3763518"/>
              <a:ext cx="716936" cy="484632"/>
            </a:xfrm>
            <a:prstGeom prst="chevron">
              <a:avLst>
                <a:gd name="adj" fmla="val 0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1002391" y="3590402"/>
              <a:ext cx="7151009" cy="173116"/>
              <a:chOff x="1002299" y="3590402"/>
              <a:chExt cx="4560301" cy="182880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002299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2192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4478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6764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9050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1194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3480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5766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8052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30338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32624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4910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7196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9340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1626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43912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46198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8768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1054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3340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55626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848651" y="3269218"/>
              <a:ext cx="7945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663575" algn="l"/>
                  <a:tab pos="1371600" algn="l"/>
                  <a:tab pos="2057400" algn="l"/>
                  <a:tab pos="2754313" algn="l"/>
                  <a:tab pos="3486150" algn="l"/>
                  <a:tab pos="4194175" algn="l"/>
                  <a:tab pos="4914900" algn="l"/>
                  <a:tab pos="5616575" algn="l"/>
                  <a:tab pos="6362700" algn="l"/>
                  <a:tab pos="7059613" algn="l"/>
                </a:tabLst>
              </a:pPr>
              <a:r>
                <a:rPr lang="bg-BG" dirty="0" smtClean="0">
                  <a:solidFill>
                    <a:schemeClr val="tx2"/>
                  </a:solidFill>
                  <a:effectLst>
                    <a:outerShdw blurRad="63500" algn="ctr" rotWithShape="0">
                      <a:schemeClr val="accent1">
                        <a:alpha val="40000"/>
                      </a:schemeClr>
                    </a:outerShdw>
                  </a:effectLst>
                  <a:latin typeface="Candara" panose="020E0502030303020204" pitchFamily="34" charset="0"/>
                </a:rPr>
                <a:t>0	10	20	30	40	50	60	70	80	90	100</a:t>
              </a:r>
              <a:endPara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553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Course project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Topics</a:t>
            </a:r>
            <a:endParaRPr lang="bg-BG" noProof="0" dirty="0" smtClean="0"/>
          </a:p>
          <a:p>
            <a:pPr lvl="1"/>
            <a:r>
              <a:rPr lang="en-US" dirty="0" smtClean="0"/>
              <a:t>A list of topics to chose from</a:t>
            </a:r>
          </a:p>
          <a:p>
            <a:pPr lvl="1"/>
            <a:r>
              <a:rPr lang="en-US" noProof="0" dirty="0" smtClean="0"/>
              <a:t>You may suggest your own topic, but is must be approved</a:t>
            </a:r>
          </a:p>
          <a:p>
            <a:r>
              <a:rPr lang="en-US" dirty="0" smtClean="0"/>
              <a:t>Examples</a:t>
            </a:r>
            <a:endParaRPr lang="bg-BG" dirty="0"/>
          </a:p>
          <a:p>
            <a:pPr lvl="1"/>
            <a:r>
              <a:rPr lang="en-US" dirty="0" smtClean="0"/>
              <a:t>Educational content</a:t>
            </a:r>
          </a:p>
          <a:p>
            <a:pPr lvl="1"/>
            <a:r>
              <a:rPr lang="en-US" dirty="0" smtClean="0"/>
              <a:t>Interactive visualization of scientific concepts or phenomena</a:t>
            </a:r>
            <a:endParaRPr lang="bg-BG" dirty="0"/>
          </a:p>
          <a:p>
            <a:pPr lvl="1"/>
            <a:r>
              <a:rPr lang="en-US" dirty="0" smtClean="0"/>
              <a:t>Real-time experiments with models or simulations</a:t>
            </a:r>
          </a:p>
          <a:p>
            <a:pPr lvl="1"/>
            <a:r>
              <a:rPr lang="en-US" dirty="0" smtClean="0"/>
              <a:t>Recreational mathematics and educational games</a:t>
            </a:r>
            <a:endParaRPr lang="bg-BG" dirty="0"/>
          </a:p>
          <a:p>
            <a:pPr lvl="1"/>
            <a:endParaRPr lang="bg-BG" noProof="0" dirty="0" smtClean="0"/>
          </a:p>
        </p:txBody>
      </p:sp>
    </p:spTree>
    <p:extLst>
      <p:ext uri="{BB962C8B-B14F-4D97-AF65-F5344CB8AC3E}">
        <p14:creationId xmlns:p14="http://schemas.microsoft.com/office/powerpoint/2010/main" val="185508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Moodle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Used for the entire course</a:t>
            </a:r>
            <a:endParaRPr lang="bg-BG" noProof="0" dirty="0" smtClean="0"/>
          </a:p>
          <a:p>
            <a:pPr lvl="1"/>
            <a:r>
              <a:rPr lang="en-US" noProof="0" dirty="0" smtClean="0"/>
              <a:t>Access to all materials</a:t>
            </a:r>
          </a:p>
          <a:p>
            <a:pPr lvl="1"/>
            <a:r>
              <a:rPr lang="en-US" dirty="0" smtClean="0"/>
              <a:t>Tests are made online</a:t>
            </a:r>
          </a:p>
          <a:p>
            <a:pPr lvl="1"/>
            <a:r>
              <a:rPr lang="en-US" dirty="0" smtClean="0"/>
              <a:t>Projects are submitted via Moodle</a:t>
            </a:r>
          </a:p>
          <a:p>
            <a:pPr lvl="1"/>
            <a:r>
              <a:rPr lang="en-US" dirty="0" smtClean="0"/>
              <a:t>Messages are sent via the forum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24497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Frequently asked questions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Could you give me a topic for a project</a:t>
            </a:r>
            <a:r>
              <a:rPr lang="bg-BG" noProof="0" dirty="0" smtClean="0"/>
              <a:t>?</a:t>
            </a:r>
          </a:p>
          <a:p>
            <a:pPr lvl="1"/>
            <a:r>
              <a:rPr lang="en-US" b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Yes</a:t>
            </a:r>
            <a:r>
              <a:rPr lang="bg-BG" noProof="0" dirty="0" smtClean="0"/>
              <a:t>, </a:t>
            </a:r>
            <a:r>
              <a:rPr lang="en-US" noProof="0" dirty="0" smtClean="0"/>
              <a:t>there is a list of available topics</a:t>
            </a:r>
            <a:endParaRPr lang="bg-BG" noProof="0" dirty="0" smtClean="0"/>
          </a:p>
          <a:p>
            <a:r>
              <a:rPr lang="en-US" dirty="0" smtClean="0"/>
              <a:t>Could I change my topic</a:t>
            </a:r>
            <a:r>
              <a:rPr lang="bg-BG" noProof="0" dirty="0" smtClean="0"/>
              <a:t>?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Yes</a:t>
            </a:r>
            <a:r>
              <a:rPr lang="bg-BG" noProof="0" dirty="0" smtClean="0"/>
              <a:t>, </a:t>
            </a:r>
            <a:r>
              <a:rPr lang="en-US" noProof="0" dirty="0" smtClean="0"/>
              <a:t>but you need </a:t>
            </a:r>
            <a:r>
              <a:rPr lang="en-US" dirty="0" smtClean="0"/>
              <a:t>to ask for permission</a:t>
            </a:r>
            <a:endParaRPr lang="bg-BG" noProof="0" dirty="0" smtClean="0"/>
          </a:p>
          <a:p>
            <a:r>
              <a:rPr lang="en-US" noProof="0" dirty="0" smtClean="0"/>
              <a:t>Could I use this code</a:t>
            </a:r>
            <a:r>
              <a:rPr lang="bg-BG" noProof="0" dirty="0" smtClean="0"/>
              <a:t>?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Yes</a:t>
            </a:r>
            <a:r>
              <a:rPr lang="bg-BG" noProof="0" dirty="0" smtClean="0"/>
              <a:t>, </a:t>
            </a:r>
            <a:r>
              <a:rPr lang="en-US" noProof="0" dirty="0" smtClean="0"/>
              <a:t>but only</a:t>
            </a:r>
            <a:r>
              <a:rPr lang="en-US" dirty="0" smtClean="0"/>
              <a:t>y for learning, not for copy-and-pasting</a:t>
            </a:r>
          </a:p>
          <a:p>
            <a:r>
              <a:rPr lang="en-US" dirty="0"/>
              <a:t>Could you give me D</a:t>
            </a:r>
            <a:r>
              <a:rPr lang="ru-RU" dirty="0"/>
              <a:t>?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Yes</a:t>
            </a:r>
            <a:r>
              <a:rPr lang="ru-RU" dirty="0"/>
              <a:t>, </a:t>
            </a:r>
            <a:r>
              <a:rPr lang="en-US" dirty="0"/>
              <a:t>but only if you get 50% or more</a:t>
            </a:r>
            <a:endParaRPr lang="bg-BG" dirty="0"/>
          </a:p>
          <a:p>
            <a:pPr lvl="1"/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8320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Course development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bg-BG" noProof="0" dirty="0" smtClean="0"/>
              <a:t>Team</a:t>
            </a:r>
            <a:endParaRPr lang="bg-BG" altLang="bg-BG" noProof="0" dirty="0" smtClean="0"/>
          </a:p>
          <a:p>
            <a:pPr lvl="1"/>
            <a:r>
              <a:rPr lang="en-US" altLang="bg-BG" noProof="0" dirty="0" smtClean="0"/>
              <a:t>Assoc. prof. Pavel Boytchev</a:t>
            </a:r>
          </a:p>
          <a:p>
            <a:pPr lvl="1"/>
            <a:r>
              <a:rPr lang="en-US" altLang="bg-BG" dirty="0" smtClean="0"/>
              <a:t>Assoc. prof. </a:t>
            </a:r>
            <a:r>
              <a:rPr lang="en-US" altLang="bg-BG" dirty="0" err="1" smtClean="0"/>
              <a:t>Temenuzka</a:t>
            </a:r>
            <a:r>
              <a:rPr lang="en-US" altLang="bg-BG" dirty="0" smtClean="0"/>
              <a:t> </a:t>
            </a:r>
            <a:r>
              <a:rPr lang="en-US" altLang="bg-BG" dirty="0" err="1" smtClean="0"/>
              <a:t>Zafirova-Malcheva</a:t>
            </a:r>
            <a:endParaRPr lang="en-US" altLang="bg-BG" noProof="0" dirty="0" smtClean="0"/>
          </a:p>
          <a:p>
            <a:pPr lvl="1"/>
            <a:r>
              <a:rPr lang="en-US" altLang="bg-BG" noProof="0" dirty="0" smtClean="0"/>
              <a:t>Department of Information Technologies</a:t>
            </a:r>
            <a:br>
              <a:rPr lang="en-US" altLang="bg-BG" noProof="0" dirty="0" smtClean="0"/>
            </a:br>
            <a:r>
              <a:rPr lang="en-US" altLang="bg-BG" noProof="0" dirty="0" smtClean="0"/>
              <a:t>Faculty of Mathematics and Informatics</a:t>
            </a:r>
            <a:br>
              <a:rPr lang="en-US" altLang="bg-BG" noProof="0" dirty="0" smtClean="0"/>
            </a:br>
            <a:r>
              <a:rPr lang="en-US" altLang="bg-BG" noProof="0" dirty="0" smtClean="0"/>
              <a:t>Sofia University</a:t>
            </a:r>
            <a:endParaRPr lang="bg-BG" altLang="bg-BG" noProof="0" dirty="0"/>
          </a:p>
        </p:txBody>
      </p:sp>
    </p:spTree>
    <p:extLst>
      <p:ext uri="{BB962C8B-B14F-4D97-AF65-F5344CB8AC3E}">
        <p14:creationId xmlns:p14="http://schemas.microsoft.com/office/powerpoint/2010/main" val="48291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Course name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err="1" smtClean="0"/>
              <a:t>SUICA</a:t>
            </a:r>
            <a:endParaRPr lang="bg-BG" noProof="0" dirty="0" smtClean="0"/>
          </a:p>
          <a:p>
            <a:pPr lvl="1"/>
            <a:r>
              <a:rPr lang="en-US" noProof="0" dirty="0" smtClean="0"/>
              <a:t>Acronym for “Creation of educational interactive computer graphics” (in Bulgarian)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02154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Goals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bg-BG" noProof="0" dirty="0" smtClean="0"/>
              <a:t>Theory</a:t>
            </a:r>
            <a:endParaRPr lang="bg-BG" altLang="bg-BG" noProof="0" dirty="0" smtClean="0"/>
          </a:p>
          <a:p>
            <a:pPr lvl="1"/>
            <a:r>
              <a:rPr lang="en-US" altLang="bg-BG" dirty="0" smtClean="0"/>
              <a:t>Visualization of 2D/3D </a:t>
            </a:r>
            <a:r>
              <a:rPr lang="en-US" altLang="bg-BG" dirty="0"/>
              <a:t>model</a:t>
            </a:r>
            <a:endParaRPr lang="en-US" altLang="bg-BG" noProof="0" dirty="0" smtClean="0"/>
          </a:p>
          <a:p>
            <a:pPr lvl="1"/>
            <a:r>
              <a:rPr lang="en-US" altLang="bg-BG" dirty="0" smtClean="0"/>
              <a:t>Implementation of animation</a:t>
            </a:r>
          </a:p>
          <a:p>
            <a:r>
              <a:rPr lang="en-US" altLang="bg-BG" noProof="0" dirty="0" smtClean="0"/>
              <a:t>Practice</a:t>
            </a:r>
            <a:endParaRPr lang="bg-BG" altLang="bg-BG" noProof="0" dirty="0" smtClean="0"/>
          </a:p>
          <a:p>
            <a:pPr lvl="1"/>
            <a:r>
              <a:rPr lang="en-US" altLang="bg-BG" noProof="0" dirty="0" smtClean="0"/>
              <a:t>Programming of interactive multiplatform software</a:t>
            </a:r>
          </a:p>
          <a:p>
            <a:pPr lvl="1"/>
            <a:r>
              <a:rPr lang="en-US" altLang="bg-BG" dirty="0" smtClean="0"/>
              <a:t>Effective co-usage of different technologies</a:t>
            </a:r>
          </a:p>
          <a:p>
            <a:pPr lvl="1"/>
            <a:r>
              <a:rPr lang="en-US" altLang="bg-BG" dirty="0" smtClean="0"/>
              <a:t>Creation of educational content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6657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Used technologies</a:t>
            </a:r>
            <a:endParaRPr lang="bg-BG" dirty="0" smtClean="0"/>
          </a:p>
          <a:p>
            <a:pPr lvl="1"/>
            <a:r>
              <a:rPr lang="en-US" b="1" dirty="0" smtClean="0"/>
              <a:t>HTML5</a:t>
            </a:r>
            <a:r>
              <a:rPr lang="bg-BG" dirty="0" smtClean="0"/>
              <a:t> </a:t>
            </a:r>
            <a:r>
              <a:rPr lang="en-US" dirty="0" smtClean="0"/>
              <a:t>for creating web content</a:t>
            </a:r>
            <a:endParaRPr lang="bg-BG" dirty="0" smtClean="0"/>
          </a:p>
          <a:p>
            <a:pPr lvl="1"/>
            <a:r>
              <a:rPr lang="en-US" b="1" dirty="0" err="1" smtClean="0"/>
              <a:t>C</a:t>
            </a:r>
            <a:r>
              <a:rPr lang="en-US" b="1" dirty="0" err="1"/>
              <a:t>S</a:t>
            </a:r>
            <a:r>
              <a:rPr lang="en-US" b="1" dirty="0" err="1" smtClean="0"/>
              <a:t>S</a:t>
            </a:r>
            <a:r>
              <a:rPr lang="bg-BG" dirty="0" smtClean="0"/>
              <a:t> </a:t>
            </a:r>
            <a:r>
              <a:rPr lang="en-US" dirty="0" smtClean="0"/>
              <a:t>for formatting web content</a:t>
            </a:r>
            <a:endParaRPr lang="bg-BG" dirty="0" smtClean="0"/>
          </a:p>
          <a:p>
            <a:pPr lvl="1"/>
            <a:r>
              <a:rPr lang="en-US" b="1" dirty="0" smtClean="0"/>
              <a:t>JavaScript</a:t>
            </a:r>
            <a:r>
              <a:rPr lang="bg-BG" dirty="0" smtClean="0"/>
              <a:t> </a:t>
            </a:r>
            <a:r>
              <a:rPr lang="en-US" dirty="0" smtClean="0"/>
              <a:t>for programing animations</a:t>
            </a:r>
            <a:endParaRPr lang="bg-BG" dirty="0" smtClean="0"/>
          </a:p>
          <a:p>
            <a:pPr lvl="1"/>
            <a:r>
              <a:rPr lang="en-US" b="1" dirty="0" smtClean="0"/>
              <a:t>DOM</a:t>
            </a:r>
            <a:r>
              <a:rPr lang="bg-BG" dirty="0" smtClean="0"/>
              <a:t> </a:t>
            </a:r>
            <a:r>
              <a:rPr lang="en-US" dirty="0" smtClean="0"/>
              <a:t>for access to web content</a:t>
            </a:r>
            <a:endParaRPr lang="bg-BG" dirty="0" smtClean="0"/>
          </a:p>
          <a:p>
            <a:pPr lvl="1"/>
            <a:r>
              <a:rPr lang="en-US" b="1" dirty="0" err="1" smtClean="0"/>
              <a:t>WebGL</a:t>
            </a:r>
            <a:r>
              <a:rPr lang="en-US" dirty="0" smtClean="0"/>
              <a:t> </a:t>
            </a:r>
            <a:r>
              <a:rPr lang="bg-BG" dirty="0" smtClean="0"/>
              <a:t>+ </a:t>
            </a:r>
            <a:r>
              <a:rPr lang="en-US" b="1" dirty="0" err="1" smtClean="0"/>
              <a:t>SUICA</a:t>
            </a:r>
            <a:r>
              <a:rPr lang="bg-BG" dirty="0" smtClean="0"/>
              <a:t> </a:t>
            </a:r>
            <a:r>
              <a:rPr lang="en-US" dirty="0" smtClean="0"/>
              <a:t>for graphics</a:t>
            </a:r>
            <a:endParaRPr lang="bg-BG" dirty="0" smtClean="0"/>
          </a:p>
          <a:p>
            <a:pPr lvl="1"/>
            <a:r>
              <a:rPr lang="en-US" dirty="0" smtClean="0"/>
              <a:t>Experience with these technologies is </a:t>
            </a:r>
            <a:r>
              <a:rPr lang="en-US" dirty="0" err="1" smtClean="0"/>
              <a:t>advatage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6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Requirements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bg-BG" noProof="0" dirty="0" smtClean="0"/>
              <a:t>Do not be afraid of</a:t>
            </a:r>
            <a:endParaRPr lang="bg-BG" altLang="bg-BG" noProof="0" dirty="0" smtClean="0"/>
          </a:p>
          <a:p>
            <a:pPr lvl="1"/>
            <a:r>
              <a:rPr lang="en-US" altLang="bg-BG" dirty="0" smtClean="0"/>
              <a:t>Geometry and 3D objects</a:t>
            </a:r>
            <a:endParaRPr lang="bg-BG" altLang="bg-BG" noProof="0" dirty="0" smtClean="0"/>
          </a:p>
          <a:p>
            <a:pPr lvl="1"/>
            <a:r>
              <a:rPr lang="en-US" altLang="bg-BG" noProof="0" dirty="0" smtClean="0"/>
              <a:t>Programming and source code</a:t>
            </a:r>
            <a:endParaRPr lang="bg-BG" altLang="bg-BG" noProof="0" dirty="0" smtClean="0"/>
          </a:p>
          <a:p>
            <a:r>
              <a:rPr lang="en-US" dirty="0" smtClean="0"/>
              <a:t>To be able to</a:t>
            </a:r>
            <a:endParaRPr lang="bg-BG" noProof="0" dirty="0" smtClean="0"/>
          </a:p>
          <a:p>
            <a:pPr lvl="1"/>
            <a:r>
              <a:rPr lang="en-US" noProof="0" dirty="0" smtClean="0"/>
              <a:t>Search and filter needed information</a:t>
            </a:r>
          </a:p>
          <a:p>
            <a:pPr lvl="1"/>
            <a:r>
              <a:rPr lang="en-US" dirty="0" smtClean="0"/>
              <a:t>Represent ideas and concepts</a:t>
            </a:r>
            <a:endParaRPr lang="bg-BG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8421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materials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Lectures and exercises</a:t>
            </a:r>
            <a:endParaRPr lang="bg-BG" noProof="0" dirty="0" smtClean="0"/>
          </a:p>
          <a:p>
            <a:pPr lvl="1"/>
            <a:r>
              <a:rPr lang="en-US" noProof="0" dirty="0" smtClean="0"/>
              <a:t>In Moodle </a:t>
            </a:r>
            <a:r>
              <a:rPr lang="bg-BG" noProof="0" dirty="0" smtClean="0"/>
              <a:t>[</a:t>
            </a:r>
            <a:r>
              <a:rPr lang="en-GB" dirty="0" smtClean="0"/>
              <a:t>learn.fmi.uni-sofia.bg</a:t>
            </a:r>
            <a:r>
              <a:rPr lang="bg-BG" noProof="0" dirty="0" smtClean="0"/>
              <a:t>]</a:t>
            </a:r>
          </a:p>
          <a:p>
            <a:pPr lvl="1"/>
            <a:r>
              <a:rPr lang="en-US" noProof="0" dirty="0" smtClean="0"/>
              <a:t>Presentations, examples, problems and solutions</a:t>
            </a:r>
            <a:endParaRPr lang="bg-BG" noProof="0" dirty="0" smtClean="0"/>
          </a:p>
          <a:p>
            <a:r>
              <a:rPr lang="en-US" noProof="0" dirty="0" smtClean="0"/>
              <a:t>Additional information</a:t>
            </a:r>
          </a:p>
          <a:p>
            <a:pPr lvl="1"/>
            <a:r>
              <a:rPr lang="en-US" dirty="0" smtClean="0"/>
              <a:t>Details about technologies, used in the course, are widely available in the internet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61022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Course structure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bg-BG" noProof="0" dirty="0" smtClean="0"/>
              <a:t>Five modules</a:t>
            </a:r>
            <a:endParaRPr lang="bg-BG" altLang="bg-BG" noProof="0" dirty="0"/>
          </a:p>
          <a:p>
            <a:pPr lvl="1"/>
            <a:r>
              <a:rPr lang="en-US" altLang="bg-BG" noProof="0" dirty="0" smtClean="0"/>
              <a:t>Module </a:t>
            </a:r>
            <a:r>
              <a:rPr lang="bg-BG" altLang="bg-BG" noProof="0" dirty="0" smtClean="0"/>
              <a:t>1: </a:t>
            </a:r>
            <a:r>
              <a:rPr lang="en-US" altLang="bg-BG" dirty="0" smtClean="0"/>
              <a:t>Base technologies</a:t>
            </a:r>
            <a:endParaRPr lang="bg-BG" altLang="bg-BG" noProof="0" dirty="0" smtClean="0"/>
          </a:p>
          <a:p>
            <a:pPr lvl="1"/>
            <a:r>
              <a:rPr lang="en-US" altLang="bg-BG" noProof="0" dirty="0" smtClean="0"/>
              <a:t>Module </a:t>
            </a:r>
            <a:r>
              <a:rPr lang="bg-BG" altLang="bg-BG" noProof="0" dirty="0" smtClean="0"/>
              <a:t>2: </a:t>
            </a:r>
            <a:r>
              <a:rPr lang="en-US" altLang="bg-BG" noProof="0" dirty="0" smtClean="0"/>
              <a:t>Graphical objects</a:t>
            </a:r>
            <a:endParaRPr lang="bg-BG" altLang="bg-BG" noProof="0" dirty="0"/>
          </a:p>
          <a:p>
            <a:pPr lvl="1"/>
            <a:r>
              <a:rPr lang="en-US" altLang="bg-BG" noProof="0" dirty="0" smtClean="0"/>
              <a:t>Module</a:t>
            </a:r>
            <a:r>
              <a:rPr lang="bg-BG" altLang="bg-BG" noProof="0" dirty="0" smtClean="0"/>
              <a:t> 3: </a:t>
            </a:r>
            <a:r>
              <a:rPr lang="en-US" altLang="bg-BG" noProof="0" dirty="0" smtClean="0"/>
              <a:t>Animation and interactivity</a:t>
            </a:r>
            <a:endParaRPr lang="bg-BG" altLang="bg-BG" noProof="0" dirty="0"/>
          </a:p>
          <a:p>
            <a:pPr lvl="1"/>
            <a:r>
              <a:rPr lang="en-US" altLang="bg-BG" noProof="0" dirty="0" smtClean="0"/>
              <a:t>Module</a:t>
            </a:r>
            <a:r>
              <a:rPr lang="bg-BG" altLang="bg-BG" noProof="0" dirty="0" smtClean="0"/>
              <a:t> 4: </a:t>
            </a:r>
            <a:r>
              <a:rPr lang="en-US" altLang="bg-BG" noProof="0" dirty="0" smtClean="0"/>
              <a:t>User interface</a:t>
            </a:r>
            <a:endParaRPr lang="bg-BG" altLang="bg-BG" noProof="0" dirty="0" smtClean="0"/>
          </a:p>
          <a:p>
            <a:pPr lvl="1"/>
            <a:r>
              <a:rPr lang="en-US" altLang="bg-BG" noProof="0" dirty="0" smtClean="0"/>
              <a:t>Module </a:t>
            </a:r>
            <a:r>
              <a:rPr lang="bg-BG" altLang="bg-BG" noProof="0" dirty="0" smtClean="0"/>
              <a:t>5: </a:t>
            </a:r>
            <a:r>
              <a:rPr lang="en-US" altLang="bg-BG" noProof="0" dirty="0" smtClean="0"/>
              <a:t>Educational software</a:t>
            </a:r>
            <a:endParaRPr lang="bg-BG" altLang="bg-BG" noProof="0" dirty="0"/>
          </a:p>
          <a:p>
            <a:endParaRPr lang="bg-BG" noProof="0" dirty="0"/>
          </a:p>
        </p:txBody>
      </p:sp>
      <p:sp>
        <p:nvSpPr>
          <p:cNvPr id="4" name="Pentagon 3"/>
          <p:cNvSpPr/>
          <p:nvPr/>
        </p:nvSpPr>
        <p:spPr>
          <a:xfrm>
            <a:off x="1002138" y="3763518"/>
            <a:ext cx="1131461" cy="48463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/>
              <a:t>М1</a:t>
            </a:r>
            <a:endParaRPr lang="bg-BG" dirty="0"/>
          </a:p>
        </p:txBody>
      </p:sp>
      <p:sp>
        <p:nvSpPr>
          <p:cNvPr id="5" name="Chevron 4"/>
          <p:cNvSpPr/>
          <p:nvPr/>
        </p:nvSpPr>
        <p:spPr>
          <a:xfrm>
            <a:off x="1889760" y="3763518"/>
            <a:ext cx="1219200" cy="484632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М2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865120" y="3763518"/>
            <a:ext cx="1219200" cy="4846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М3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840480" y="3763518"/>
            <a:ext cx="1219200" cy="484632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М4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815840" y="3763518"/>
            <a:ext cx="1219200" cy="484632"/>
          </a:xfrm>
          <a:prstGeom prst="chevron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М5</a:t>
            </a:r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3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hevron 13"/>
          <p:cNvSpPr/>
          <p:nvPr/>
        </p:nvSpPr>
        <p:spPr>
          <a:xfrm>
            <a:off x="6934200" y="2544318"/>
            <a:ext cx="762000" cy="484632"/>
          </a:xfrm>
          <a:prstGeom prst="chevron">
            <a:avLst>
              <a:gd name="adj" fmla="val 0"/>
            </a:avLst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Evaluation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Quizzes and project</a:t>
            </a:r>
            <a:endParaRPr lang="bg-BG" noProof="0" dirty="0" smtClean="0"/>
          </a:p>
          <a:p>
            <a:pPr lvl="1"/>
            <a:r>
              <a:rPr lang="en-US" noProof="0" dirty="0" smtClean="0"/>
              <a:t>The first four modules have quizzes</a:t>
            </a:r>
            <a:endParaRPr lang="bg-BG" noProof="0" dirty="0" smtClean="0"/>
          </a:p>
          <a:p>
            <a:pPr lvl="1"/>
            <a:r>
              <a:rPr lang="en-US" noProof="0" dirty="0" smtClean="0"/>
              <a:t>The last module has a course project</a:t>
            </a:r>
            <a:endParaRPr lang="bg-BG" noProof="0" dirty="0"/>
          </a:p>
        </p:txBody>
      </p:sp>
      <p:sp>
        <p:nvSpPr>
          <p:cNvPr id="4" name="Pentagon 3"/>
          <p:cNvSpPr/>
          <p:nvPr/>
        </p:nvSpPr>
        <p:spPr>
          <a:xfrm>
            <a:off x="1002138" y="2544318"/>
            <a:ext cx="1131461" cy="48463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/>
              <a:t>М1</a:t>
            </a:r>
            <a:endParaRPr lang="bg-BG" dirty="0"/>
          </a:p>
        </p:txBody>
      </p:sp>
      <p:sp>
        <p:nvSpPr>
          <p:cNvPr id="5" name="Chevron 4"/>
          <p:cNvSpPr/>
          <p:nvPr/>
        </p:nvSpPr>
        <p:spPr>
          <a:xfrm>
            <a:off x="2183835" y="2544318"/>
            <a:ext cx="1219200" cy="484632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М2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3456155" y="2544318"/>
            <a:ext cx="1219200" cy="4846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М3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728475" y="2544318"/>
            <a:ext cx="1219200" cy="484632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М4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999605" y="2544318"/>
            <a:ext cx="1219200" cy="484632"/>
          </a:xfrm>
          <a:prstGeom prst="chevron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М5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896345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3162895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4435215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5709230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600" y="3333750"/>
            <a:ext cx="304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Four quizzes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3600" y="33337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Course project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9" name="Left Brace 28"/>
          <p:cNvSpPr/>
          <p:nvPr/>
        </p:nvSpPr>
        <p:spPr>
          <a:xfrm rot="16200000">
            <a:off x="3958620" y="1051527"/>
            <a:ext cx="154189" cy="4413830"/>
          </a:xfrm>
          <a:prstGeom prst="leftBrace">
            <a:avLst>
              <a:gd name="adj1" fmla="val 3829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Left Brace 29"/>
          <p:cNvSpPr/>
          <p:nvPr/>
        </p:nvSpPr>
        <p:spPr>
          <a:xfrm rot="16200000">
            <a:off x="7238106" y="2799455"/>
            <a:ext cx="154189" cy="914399"/>
          </a:xfrm>
          <a:prstGeom prst="leftBrace">
            <a:avLst>
              <a:gd name="adj1" fmla="val 3829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500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376</TotalTime>
  <Words>390</Words>
  <Application>Microsoft Office PowerPoint</Application>
  <PresentationFormat>On-screen Show (16:9)</PresentationFormat>
  <Paragraphs>100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Introduction to SUICA</vt:lpstr>
      <vt:lpstr>Course development</vt:lpstr>
      <vt:lpstr>Course name</vt:lpstr>
      <vt:lpstr>Goals</vt:lpstr>
      <vt:lpstr>Technologies</vt:lpstr>
      <vt:lpstr>Requirements</vt:lpstr>
      <vt:lpstr>Learning materials</vt:lpstr>
      <vt:lpstr>Course structure</vt:lpstr>
      <vt:lpstr>Evaluation</vt:lpstr>
      <vt:lpstr>Evaluation</vt:lpstr>
      <vt:lpstr>Course project</vt:lpstr>
      <vt:lpstr>Moodle</vt:lpstr>
      <vt:lpstr>Frequently asked questions</vt:lpstr>
      <vt:lpstr>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SUICA-01</dc:title>
  <dc:creator>Pavel Boytchev</dc:creator>
  <cp:lastModifiedBy>Anon</cp:lastModifiedBy>
  <cp:revision>39</cp:revision>
  <dcterms:created xsi:type="dcterms:W3CDTF">2015-02-10T15:00:35Z</dcterms:created>
  <dcterms:modified xsi:type="dcterms:W3CDTF">2020-03-29T10:21:23Z</dcterms:modified>
</cp:coreProperties>
</file>