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88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8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738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8196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251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436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2644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698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9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92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30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59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06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40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9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570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ACA74-C761-4B40-827D-1F6573504C3B}" type="datetimeFigureOut">
              <a:rPr lang="en-US" smtClean="0"/>
              <a:t>14-Jun-17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601CE9-4E75-445E-BF13-EE49AE403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137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bg.wikipedia.org/wiki/%D0%9F%D0%B8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Фигури и тела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Модул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0045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Елементи и свойства на ръбести тела. Призма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6"/>
            <a:ext cx="5780088" cy="391001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В</a:t>
            </a:r>
            <a:r>
              <a:rPr lang="bg-BG" dirty="0"/>
              <a:t> </a:t>
            </a:r>
            <a:r>
              <a:rPr lang="bg-BG" dirty="0" smtClean="0"/>
              <a:t>геометрията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-</a:t>
            </a:r>
            <a:r>
              <a:rPr lang="en-US" dirty="0" err="1"/>
              <a:t>ъгълна</a:t>
            </a:r>
            <a:r>
              <a:rPr lang="en-US" dirty="0"/>
              <a:t> </a:t>
            </a:r>
            <a:r>
              <a:rPr lang="en-US" b="1" dirty="0" err="1"/>
              <a:t>призма</a:t>
            </a:r>
            <a:r>
              <a:rPr lang="en-US" dirty="0"/>
              <a:t> </a:t>
            </a:r>
            <a:r>
              <a:rPr lang="en-US" dirty="0" smtClean="0"/>
              <a:t>е</a:t>
            </a:r>
            <a:r>
              <a:rPr lang="bg-BG" dirty="0"/>
              <a:t> </a:t>
            </a:r>
            <a:r>
              <a:rPr lang="bg-BG" dirty="0" smtClean="0"/>
              <a:t>многостен</a:t>
            </a:r>
            <a:r>
              <a:rPr lang="en-US" dirty="0" smtClean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стените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еднакви</a:t>
            </a:r>
            <a:r>
              <a:rPr lang="en-US" dirty="0"/>
              <a:t> </a:t>
            </a:r>
            <a:r>
              <a:rPr lang="bg-BG" dirty="0" smtClean="0"/>
              <a:t>многоъгълници</a:t>
            </a:r>
            <a:r>
              <a:rPr lang="en-US" dirty="0"/>
              <a:t> с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n-US" dirty="0" err="1"/>
              <a:t>страни</a:t>
            </a:r>
            <a:r>
              <a:rPr lang="en-US" dirty="0"/>
              <a:t>, </a:t>
            </a:r>
            <a:r>
              <a:rPr lang="en-US" dirty="0" err="1"/>
              <a:t>лежащи</a:t>
            </a:r>
            <a:r>
              <a:rPr lang="en-US" dirty="0"/>
              <a:t> в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равнини</a:t>
            </a:r>
            <a:r>
              <a:rPr lang="en-US" dirty="0"/>
              <a:t>, а </a:t>
            </a:r>
            <a:r>
              <a:rPr lang="en-US" dirty="0" err="1"/>
              <a:t>останалите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 </a:t>
            </a:r>
            <a:r>
              <a:rPr lang="en-US" i="1" dirty="0"/>
              <a:t>n</a:t>
            </a:r>
            <a:r>
              <a:rPr lang="en-US" dirty="0"/>
              <a:t> </a:t>
            </a:r>
            <a:r>
              <a:rPr lang="en-US" dirty="0" err="1"/>
              <a:t>стени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успоредници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 smtClean="0"/>
              <a:t>правоъгълници</a:t>
            </a:r>
            <a:r>
              <a:rPr lang="bg-BG" dirty="0" smtClean="0"/>
              <a:t>. </a:t>
            </a:r>
            <a:r>
              <a:rPr lang="en-US" dirty="0" err="1"/>
              <a:t>Тези</a:t>
            </a:r>
            <a:r>
              <a:rPr lang="en-US" dirty="0"/>
              <a:t> </a:t>
            </a:r>
            <a:r>
              <a:rPr lang="bg-BG" dirty="0" smtClean="0"/>
              <a:t>успоредници</a:t>
            </a:r>
            <a:r>
              <a:rPr lang="en-US" dirty="0"/>
              <a:t> 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околни</a:t>
            </a:r>
            <a:r>
              <a:rPr lang="en-US" b="1" dirty="0"/>
              <a:t> </a:t>
            </a:r>
            <a:r>
              <a:rPr lang="en-US" b="1" dirty="0" err="1"/>
              <a:t>стени</a:t>
            </a:r>
            <a:r>
              <a:rPr lang="en-US" dirty="0"/>
              <a:t> </a:t>
            </a:r>
            <a:r>
              <a:rPr lang="bg-BG" dirty="0" smtClean="0"/>
              <a:t>, многоъгълниците - </a:t>
            </a:r>
            <a:r>
              <a:rPr lang="en-US" dirty="0" err="1" smtClean="0"/>
              <a:t>съответно</a:t>
            </a:r>
            <a:r>
              <a:rPr lang="en-US" dirty="0"/>
              <a:t> </a:t>
            </a:r>
            <a:r>
              <a:rPr lang="en-US" b="1" dirty="0" err="1"/>
              <a:t>горна</a:t>
            </a:r>
            <a:r>
              <a:rPr lang="en-US" dirty="0"/>
              <a:t> и </a:t>
            </a:r>
            <a:r>
              <a:rPr lang="en-US" b="1" dirty="0" err="1"/>
              <a:t>долна</a:t>
            </a:r>
            <a:r>
              <a:rPr lang="en-US" b="1" dirty="0"/>
              <a:t> </a:t>
            </a:r>
            <a:r>
              <a:rPr lang="bg-BG" b="1" dirty="0" smtClean="0"/>
              <a:t>основа</a:t>
            </a:r>
            <a:r>
              <a:rPr lang="en-US" dirty="0" smtClean="0"/>
              <a:t>.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основите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основни</a:t>
            </a:r>
            <a:r>
              <a:rPr lang="en-US" b="1" dirty="0"/>
              <a:t> </a:t>
            </a:r>
            <a:r>
              <a:rPr lang="en-US" b="1" dirty="0" err="1"/>
              <a:t>ръбове</a:t>
            </a:r>
            <a:r>
              <a:rPr lang="en-US" dirty="0"/>
              <a:t>, а </a:t>
            </a:r>
            <a:r>
              <a:rPr lang="en-US" dirty="0" err="1"/>
              <a:t>останалите</a:t>
            </a:r>
            <a:r>
              <a:rPr lang="en-US" dirty="0"/>
              <a:t> </a:t>
            </a:r>
            <a:r>
              <a:rPr lang="en-US" dirty="0" err="1"/>
              <a:t>ръбове</a:t>
            </a:r>
            <a:r>
              <a:rPr lang="en-US" dirty="0"/>
              <a:t> – </a:t>
            </a:r>
            <a:r>
              <a:rPr lang="en-US" b="1" dirty="0" err="1"/>
              <a:t>околни</a:t>
            </a:r>
            <a:r>
              <a:rPr lang="en-US" b="1" dirty="0"/>
              <a:t> </a:t>
            </a:r>
            <a:r>
              <a:rPr lang="en-US" b="1" dirty="0" err="1"/>
              <a:t>ръбове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призмата</a:t>
            </a:r>
            <a:r>
              <a:rPr lang="en-US" dirty="0"/>
              <a:t>. </a:t>
            </a:r>
            <a:r>
              <a:rPr lang="en-US" b="1" dirty="0" err="1"/>
              <a:t>Диагонал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призма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 smtClean="0"/>
              <a:t>нарича</a:t>
            </a:r>
            <a:r>
              <a:rPr lang="bg-BG" dirty="0"/>
              <a:t> </a:t>
            </a:r>
            <a:r>
              <a:rPr lang="bg-BG" dirty="0" smtClean="0"/>
              <a:t>отсечка</a:t>
            </a:r>
            <a:r>
              <a:rPr lang="en-US" dirty="0" smtClean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съединява</a:t>
            </a:r>
            <a:r>
              <a:rPr lang="en-US" dirty="0"/>
              <a:t> </a:t>
            </a:r>
            <a:r>
              <a:rPr lang="en-US" dirty="0" err="1"/>
              <a:t>връх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долната</a:t>
            </a:r>
            <a:r>
              <a:rPr lang="en-US" dirty="0"/>
              <a:t> </a:t>
            </a:r>
            <a:r>
              <a:rPr lang="en-US" dirty="0" err="1"/>
              <a:t>основа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срещуположен</a:t>
            </a:r>
            <a:r>
              <a:rPr lang="en-US" dirty="0"/>
              <a:t> </a:t>
            </a:r>
            <a:r>
              <a:rPr lang="en-US" dirty="0" err="1"/>
              <a:t>връх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горната</a:t>
            </a:r>
            <a:r>
              <a:rPr lang="en-US" dirty="0"/>
              <a:t> </a:t>
            </a:r>
            <a:r>
              <a:rPr lang="en-US" dirty="0" err="1"/>
              <a:t>основа</a:t>
            </a:r>
            <a:r>
              <a:rPr lang="en-US" dirty="0" smtClean="0"/>
              <a:t>.</a:t>
            </a:r>
            <a:r>
              <a:rPr lang="bg-BG" dirty="0" smtClean="0"/>
              <a:t> </a:t>
            </a:r>
            <a:r>
              <a:rPr lang="en-US" b="1" dirty="0" err="1"/>
              <a:t>Височина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призма</a:t>
            </a:r>
            <a:r>
              <a:rPr lang="en-US" dirty="0"/>
              <a:t> (</a:t>
            </a:r>
            <a:r>
              <a:rPr lang="en-US" i="1" dirty="0"/>
              <a:t>h</a:t>
            </a:r>
            <a:r>
              <a:rPr lang="en-US" dirty="0"/>
              <a:t>) е </a:t>
            </a:r>
            <a:r>
              <a:rPr lang="en-US" dirty="0" err="1"/>
              <a:t>разстоянието</a:t>
            </a:r>
            <a:r>
              <a:rPr lang="en-US" dirty="0"/>
              <a:t> </a:t>
            </a:r>
            <a:r>
              <a:rPr lang="en-US" dirty="0" err="1"/>
              <a:t>между</a:t>
            </a:r>
            <a:r>
              <a:rPr lang="en-US" dirty="0"/>
              <a:t> </a:t>
            </a:r>
            <a:r>
              <a:rPr lang="en-US" dirty="0" err="1"/>
              <a:t>двете</a:t>
            </a:r>
            <a:r>
              <a:rPr lang="en-US" dirty="0"/>
              <a:t> </a:t>
            </a:r>
            <a:r>
              <a:rPr lang="en-US" dirty="0" err="1"/>
              <a:t>основи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призмата</a:t>
            </a:r>
            <a:r>
              <a:rPr lang="en-US" dirty="0" smtClean="0"/>
              <a:t>.</a:t>
            </a:r>
          </a:p>
          <a:p>
            <a:r>
              <a:rPr lang="bg-BG" dirty="0" smtClean="0"/>
              <a:t>Видове: права, наклонена, правилна, неправилна</a:t>
            </a:r>
            <a:endParaRPr lang="en-US" dirty="0"/>
          </a:p>
        </p:txBody>
      </p:sp>
      <p:pic>
        <p:nvPicPr>
          <p:cNvPr id="4" name="Picture 3" descr="C:\Users\Jordan\Desktop\prizm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1843087"/>
            <a:ext cx="2457450" cy="1724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225" y="3759200"/>
            <a:ext cx="4324350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430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Елементи и свойства на ръбести тела. </a:t>
            </a:r>
            <a:r>
              <a:rPr lang="bg-BG" dirty="0" smtClean="0"/>
              <a:t>пирамида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2" y="1817688"/>
            <a:ext cx="9905999" cy="3541714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err="1"/>
              <a:t>Пирамидата</a:t>
            </a:r>
            <a:r>
              <a:rPr lang="en-US" dirty="0"/>
              <a:t> е </a:t>
            </a:r>
            <a:r>
              <a:rPr lang="en-US" dirty="0" err="1"/>
              <a:t>геометрично</a:t>
            </a:r>
            <a:r>
              <a:rPr lang="en-US" dirty="0"/>
              <a:t> </a:t>
            </a:r>
            <a:r>
              <a:rPr lang="en-US" dirty="0" err="1"/>
              <a:t>тяло</a:t>
            </a:r>
            <a:r>
              <a:rPr lang="en-US" dirty="0"/>
              <a:t>, </a:t>
            </a:r>
            <a:r>
              <a:rPr lang="en-US" dirty="0" err="1"/>
              <a:t>многостен</a:t>
            </a:r>
            <a:r>
              <a:rPr lang="en-US" dirty="0"/>
              <a:t>, </a:t>
            </a:r>
            <a:r>
              <a:rPr lang="en-US" dirty="0" err="1"/>
              <a:t>образуван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свързването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върховете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n-</a:t>
            </a:r>
            <a:r>
              <a:rPr lang="en-US" dirty="0" err="1"/>
              <a:t>ъгълник</a:t>
            </a:r>
            <a:r>
              <a:rPr lang="en-US" dirty="0"/>
              <a:t> (n=3, 4,...), </a:t>
            </a:r>
            <a:r>
              <a:rPr lang="en-US" dirty="0" err="1"/>
              <a:t>наречен</a:t>
            </a:r>
            <a:r>
              <a:rPr lang="en-US" dirty="0"/>
              <a:t> </a:t>
            </a:r>
            <a:r>
              <a:rPr lang="en-US" b="1" dirty="0" err="1"/>
              <a:t>основа</a:t>
            </a:r>
            <a:r>
              <a:rPr lang="en-US" dirty="0"/>
              <a:t>, с </a:t>
            </a:r>
            <a:r>
              <a:rPr lang="en-US" dirty="0" err="1"/>
              <a:t>точка</a:t>
            </a:r>
            <a:r>
              <a:rPr lang="en-US" dirty="0"/>
              <a:t>, </a:t>
            </a:r>
            <a:r>
              <a:rPr lang="en-US" dirty="0" err="1"/>
              <a:t>нележаща</a:t>
            </a:r>
            <a:r>
              <a:rPr lang="en-US" dirty="0"/>
              <a:t> в </a:t>
            </a:r>
            <a:r>
              <a:rPr lang="en-US" dirty="0" err="1"/>
              <a:t>равнината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, </a:t>
            </a:r>
            <a:r>
              <a:rPr lang="en-US" dirty="0" err="1"/>
              <a:t>наречена</a:t>
            </a:r>
            <a:r>
              <a:rPr lang="en-US" dirty="0"/>
              <a:t> </a:t>
            </a:r>
            <a:r>
              <a:rPr lang="en-US" b="1" dirty="0" err="1"/>
              <a:t>връх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. </a:t>
            </a:r>
            <a:r>
              <a:rPr lang="en-US" dirty="0" err="1"/>
              <a:t>Стените</a:t>
            </a:r>
            <a:r>
              <a:rPr lang="en-US" dirty="0"/>
              <a:t>, </a:t>
            </a:r>
            <a:r>
              <a:rPr lang="en-US" dirty="0" err="1"/>
              <a:t>едната</a:t>
            </a:r>
            <a:r>
              <a:rPr lang="en-US" dirty="0"/>
              <a:t> </a:t>
            </a:r>
            <a:r>
              <a:rPr lang="en-US" dirty="0" err="1"/>
              <a:t>страна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които</a:t>
            </a:r>
            <a:r>
              <a:rPr lang="en-US" dirty="0"/>
              <a:t> е </a:t>
            </a:r>
            <a:r>
              <a:rPr lang="en-US" dirty="0" err="1"/>
              <a:t>страна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основата</a:t>
            </a:r>
            <a:r>
              <a:rPr lang="en-US" dirty="0"/>
              <a:t>, а </a:t>
            </a:r>
            <a:r>
              <a:rPr lang="en-US" dirty="0" err="1"/>
              <a:t>другите</a:t>
            </a:r>
            <a:r>
              <a:rPr lang="en-US" dirty="0"/>
              <a:t> 2 </a:t>
            </a:r>
            <a:r>
              <a:rPr lang="en-US" dirty="0" err="1"/>
              <a:t>сключват</a:t>
            </a:r>
            <a:r>
              <a:rPr lang="en-US" dirty="0"/>
              <a:t> </a:t>
            </a:r>
            <a:r>
              <a:rPr lang="en-US" dirty="0" err="1"/>
              <a:t>помежду</a:t>
            </a:r>
            <a:r>
              <a:rPr lang="en-US" dirty="0"/>
              <a:t> </a:t>
            </a:r>
            <a:r>
              <a:rPr lang="en-US" dirty="0" err="1"/>
              <a:t>си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върха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околни</a:t>
            </a:r>
            <a:r>
              <a:rPr lang="en-US" b="1" dirty="0"/>
              <a:t> </a:t>
            </a:r>
            <a:r>
              <a:rPr lang="en-US" b="1" dirty="0" err="1"/>
              <a:t>стени</a:t>
            </a:r>
            <a:r>
              <a:rPr lang="en-US" dirty="0"/>
              <a:t>. </a:t>
            </a:r>
            <a:r>
              <a:rPr lang="en-US" dirty="0" err="1"/>
              <a:t>Ръбовете</a:t>
            </a:r>
            <a:r>
              <a:rPr lang="en-US" dirty="0"/>
              <a:t> </a:t>
            </a:r>
            <a:r>
              <a:rPr lang="en-US" dirty="0" err="1"/>
              <a:t>при</a:t>
            </a:r>
            <a:r>
              <a:rPr lang="en-US" dirty="0"/>
              <a:t> </a:t>
            </a:r>
            <a:r>
              <a:rPr lang="en-US" dirty="0" err="1"/>
              <a:t>основата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наричат</a:t>
            </a:r>
            <a:r>
              <a:rPr lang="en-US" dirty="0"/>
              <a:t> </a:t>
            </a:r>
            <a:r>
              <a:rPr lang="en-US" b="1" dirty="0" err="1"/>
              <a:t>основни</a:t>
            </a:r>
            <a:r>
              <a:rPr lang="en-US" b="1" dirty="0"/>
              <a:t> </a:t>
            </a:r>
            <a:r>
              <a:rPr lang="en-US" b="1" dirty="0" err="1"/>
              <a:t>ръбове</a:t>
            </a:r>
            <a:r>
              <a:rPr lang="en-US" dirty="0"/>
              <a:t>, а </a:t>
            </a:r>
            <a:r>
              <a:rPr lang="en-US" dirty="0" err="1"/>
              <a:t>останалите</a:t>
            </a:r>
            <a:r>
              <a:rPr lang="en-US" dirty="0"/>
              <a:t> </a:t>
            </a:r>
            <a:r>
              <a:rPr lang="en-US" dirty="0" err="1"/>
              <a:t>ръбове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 - </a:t>
            </a:r>
            <a:r>
              <a:rPr lang="en-US" b="1" dirty="0" err="1"/>
              <a:t>околни</a:t>
            </a:r>
            <a:r>
              <a:rPr lang="en-US" b="1" dirty="0"/>
              <a:t> </a:t>
            </a:r>
            <a:r>
              <a:rPr lang="en-US" b="1" dirty="0" err="1"/>
              <a:t>ръбове</a:t>
            </a:r>
            <a:r>
              <a:rPr lang="en-US" dirty="0"/>
              <a:t>. </a:t>
            </a:r>
            <a:r>
              <a:rPr lang="en-US" dirty="0" err="1"/>
              <a:t>Околните</a:t>
            </a:r>
            <a:r>
              <a:rPr lang="en-US" dirty="0"/>
              <a:t> </a:t>
            </a:r>
            <a:r>
              <a:rPr lang="en-US" dirty="0" err="1"/>
              <a:t>стени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триъгълници</a:t>
            </a:r>
            <a:r>
              <a:rPr lang="en-US" dirty="0"/>
              <a:t>. </a:t>
            </a:r>
            <a:r>
              <a:rPr lang="en-US" dirty="0" err="1"/>
              <a:t>Правата</a:t>
            </a:r>
            <a:r>
              <a:rPr lang="en-US" dirty="0"/>
              <a:t>, </a:t>
            </a:r>
            <a:r>
              <a:rPr lang="en-US" dirty="0" err="1"/>
              <a:t>спусната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върха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равнината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основата</a:t>
            </a:r>
            <a:r>
              <a:rPr lang="en-US" dirty="0"/>
              <a:t> и </a:t>
            </a:r>
            <a:r>
              <a:rPr lang="en-US" dirty="0" err="1"/>
              <a:t>образуваща</a:t>
            </a:r>
            <a:r>
              <a:rPr lang="en-US" dirty="0"/>
              <a:t> </a:t>
            </a:r>
            <a:r>
              <a:rPr lang="en-US" dirty="0" err="1"/>
              <a:t>прав</a:t>
            </a:r>
            <a:r>
              <a:rPr lang="en-US" dirty="0"/>
              <a:t> </a:t>
            </a:r>
            <a:r>
              <a:rPr lang="en-US" dirty="0" err="1"/>
              <a:t>ъгъл</a:t>
            </a:r>
            <a:r>
              <a:rPr lang="en-US" dirty="0"/>
              <a:t> с </a:t>
            </a:r>
            <a:r>
              <a:rPr lang="en-US" dirty="0" err="1"/>
              <a:t>нея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височина</a:t>
            </a:r>
            <a:r>
              <a:rPr lang="en-US" dirty="0"/>
              <a:t>. </a:t>
            </a:r>
            <a:r>
              <a:rPr lang="en-US" dirty="0" err="1"/>
              <a:t>Височината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околна</a:t>
            </a:r>
            <a:r>
              <a:rPr lang="en-US" dirty="0"/>
              <a:t> </a:t>
            </a:r>
            <a:r>
              <a:rPr lang="en-US" dirty="0" err="1"/>
              <a:t>стена</a:t>
            </a:r>
            <a:r>
              <a:rPr lang="en-US" dirty="0"/>
              <a:t>, </a:t>
            </a:r>
            <a:r>
              <a:rPr lang="en-US" dirty="0" err="1"/>
              <a:t>спусната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върха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 </a:t>
            </a:r>
            <a:r>
              <a:rPr lang="en-US" dirty="0" err="1"/>
              <a:t>към</a:t>
            </a:r>
            <a:r>
              <a:rPr lang="en-US" dirty="0"/>
              <a:t> </a:t>
            </a:r>
            <a:r>
              <a:rPr lang="en-US" dirty="0" err="1"/>
              <a:t>основния</a:t>
            </a:r>
            <a:r>
              <a:rPr lang="en-US" dirty="0"/>
              <a:t> </a:t>
            </a:r>
            <a:r>
              <a:rPr lang="en-US" dirty="0" err="1"/>
              <a:t>ръб</a:t>
            </a:r>
            <a:r>
              <a:rPr lang="en-US" dirty="0"/>
              <a:t>,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апотема</a:t>
            </a:r>
            <a:r>
              <a:rPr lang="en-US" dirty="0"/>
              <a:t>. </a:t>
            </a:r>
            <a:r>
              <a:rPr lang="en-US" dirty="0" err="1"/>
              <a:t>Сборът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лицата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околните</a:t>
            </a:r>
            <a:r>
              <a:rPr lang="en-US" dirty="0"/>
              <a:t> </a:t>
            </a:r>
            <a:r>
              <a:rPr lang="en-US" dirty="0" err="1"/>
              <a:t>стени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пирамидата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нарича</a:t>
            </a:r>
            <a:r>
              <a:rPr lang="en-US" dirty="0"/>
              <a:t> </a:t>
            </a:r>
            <a:r>
              <a:rPr lang="en-US" b="1" dirty="0" err="1"/>
              <a:t>околна</a:t>
            </a:r>
            <a:r>
              <a:rPr lang="en-US" b="1" dirty="0"/>
              <a:t> </a:t>
            </a:r>
            <a:r>
              <a:rPr lang="en-US" b="1" dirty="0" err="1"/>
              <a:t>повърхнина</a:t>
            </a:r>
            <a:r>
              <a:rPr lang="en-US" dirty="0"/>
              <a:t>, а </a:t>
            </a:r>
            <a:r>
              <a:rPr lang="en-US" dirty="0" err="1"/>
              <a:t>сборът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околната</a:t>
            </a:r>
            <a:r>
              <a:rPr lang="en-US" dirty="0"/>
              <a:t> </a:t>
            </a:r>
            <a:r>
              <a:rPr lang="en-US" dirty="0" err="1"/>
              <a:t>повърхнина</a:t>
            </a:r>
            <a:r>
              <a:rPr lang="en-US" dirty="0"/>
              <a:t> и </a:t>
            </a:r>
            <a:r>
              <a:rPr lang="en-US" dirty="0" err="1"/>
              <a:t>лицето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основата</a:t>
            </a:r>
            <a:r>
              <a:rPr lang="en-US" dirty="0"/>
              <a:t> - </a:t>
            </a:r>
            <a:r>
              <a:rPr lang="en-US" b="1" dirty="0" err="1"/>
              <a:t>пълна</a:t>
            </a:r>
            <a:r>
              <a:rPr lang="en-US" b="1" dirty="0"/>
              <a:t> </a:t>
            </a:r>
            <a:r>
              <a:rPr lang="en-US" b="1" dirty="0" err="1"/>
              <a:t>повърхнина</a:t>
            </a:r>
            <a:r>
              <a:rPr lang="en-US" dirty="0" smtClean="0"/>
              <a:t>.</a:t>
            </a:r>
          </a:p>
          <a:p>
            <a:r>
              <a:rPr lang="bg-BG" dirty="0" smtClean="0"/>
              <a:t>Елементи: 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h –</a:t>
            </a:r>
            <a:r>
              <a:rPr lang="bg-BG" dirty="0" smtClean="0"/>
              <a:t>височина</a:t>
            </a:r>
            <a:endParaRPr lang="en-US" dirty="0"/>
          </a:p>
          <a:p>
            <a:pPr marL="914400" lvl="1" indent="-457200">
              <a:buAutoNum type="arabicPeriod"/>
            </a:pPr>
            <a:r>
              <a:rPr lang="en-US" dirty="0" smtClean="0"/>
              <a:t>k – </a:t>
            </a:r>
            <a:r>
              <a:rPr lang="bg-BG" dirty="0" smtClean="0"/>
              <a:t>апотема</a:t>
            </a:r>
          </a:p>
          <a:p>
            <a:pPr marL="914400" lvl="1" indent="-457200">
              <a:buAutoNum type="arabicPeriod"/>
            </a:pPr>
            <a:r>
              <a:rPr lang="en-US" dirty="0" smtClean="0"/>
              <a:t>l – </a:t>
            </a:r>
            <a:r>
              <a:rPr lang="bg-BG" dirty="0" smtClean="0"/>
              <a:t>околен ръб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C:\Users\Jordan\Desktop\Square_pyramid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1" y="4225924"/>
            <a:ext cx="3366452" cy="1895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9070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Благодарим за вниманието!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17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Успоредник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Успоредникът</a:t>
            </a:r>
            <a:r>
              <a:rPr lang="en-US" dirty="0"/>
              <a:t> е </a:t>
            </a:r>
            <a:r>
              <a:rPr lang="en-US" dirty="0" err="1"/>
              <a:t>четириъгълник</a:t>
            </a:r>
            <a:r>
              <a:rPr lang="en-US" dirty="0"/>
              <a:t>, </a:t>
            </a:r>
            <a:r>
              <a:rPr lang="en-US" dirty="0" err="1"/>
              <a:t>срещуположните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две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, т. е. </a:t>
            </a:r>
            <a:r>
              <a:rPr lang="en-US" dirty="0" err="1"/>
              <a:t>лежат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. </a:t>
            </a:r>
            <a:endParaRPr lang="bg-BG" dirty="0" smtClean="0"/>
          </a:p>
          <a:p>
            <a:endParaRPr lang="bg-BG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6035" y="3736340"/>
            <a:ext cx="4148585" cy="2207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1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Успоредник – теореми признаци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49400"/>
            <a:ext cx="5981700" cy="4597400"/>
          </a:xfrm>
        </p:spPr>
        <p:txBody>
          <a:bodyPr>
            <a:normAutofit fontScale="62500" lnSpcReduction="20000"/>
          </a:bodyPr>
          <a:lstStyle/>
          <a:p>
            <a:r>
              <a:rPr lang="en-US" dirty="0"/>
              <a:t>T</a:t>
            </a:r>
            <a:r>
              <a:rPr lang="en-US" baseline="-25000" dirty="0"/>
              <a:t>П</a:t>
            </a:r>
            <a:r>
              <a:rPr lang="en-US" dirty="0"/>
              <a:t> 1  </a:t>
            </a:r>
            <a:r>
              <a:rPr lang="en-US" dirty="0" err="1"/>
              <a:t>Четириъгълник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срещуположните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, е </a:t>
            </a:r>
            <a:r>
              <a:rPr lang="en-US" dirty="0" err="1"/>
              <a:t>успоредник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 = CD и AD = BC  ABCD – </a:t>
            </a:r>
            <a:r>
              <a:rPr lang="en-US" dirty="0" err="1"/>
              <a:t>успоредник</a:t>
            </a:r>
            <a:r>
              <a:rPr lang="en-US" dirty="0"/>
              <a:t>.</a:t>
            </a:r>
          </a:p>
          <a:p>
            <a:r>
              <a:rPr lang="en-US" dirty="0"/>
              <a:t>T</a:t>
            </a:r>
            <a:r>
              <a:rPr lang="en-US" baseline="-25000" dirty="0"/>
              <a:t>П</a:t>
            </a:r>
            <a:r>
              <a:rPr lang="en-US" dirty="0"/>
              <a:t> 2  </a:t>
            </a:r>
            <a:r>
              <a:rPr lang="en-US" dirty="0" err="1"/>
              <a:t>Четириъгълник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една</a:t>
            </a:r>
            <a:r>
              <a:rPr lang="en-US" dirty="0"/>
              <a:t> </a:t>
            </a:r>
            <a:r>
              <a:rPr lang="en-US" dirty="0" err="1"/>
              <a:t>двойка</a:t>
            </a:r>
            <a:r>
              <a:rPr lang="en-US" dirty="0"/>
              <a:t> </a:t>
            </a:r>
            <a:r>
              <a:rPr lang="en-US" dirty="0" err="1"/>
              <a:t>срещуположните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успоредни</a:t>
            </a:r>
            <a:r>
              <a:rPr lang="en-US" dirty="0"/>
              <a:t> и </a:t>
            </a:r>
            <a:r>
              <a:rPr lang="en-US" dirty="0" err="1"/>
              <a:t>равни</a:t>
            </a:r>
            <a:r>
              <a:rPr lang="en-US" dirty="0"/>
              <a:t>, е </a:t>
            </a:r>
            <a:r>
              <a:rPr lang="en-US" dirty="0" err="1"/>
              <a:t>успоредник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 || CD и AB = CD (</a:t>
            </a:r>
            <a:r>
              <a:rPr lang="en-US" dirty="0" err="1"/>
              <a:t>или</a:t>
            </a:r>
            <a:r>
              <a:rPr lang="en-US" dirty="0"/>
              <a:t> AD || BC и AD = BC)  ABCD – </a:t>
            </a:r>
            <a:r>
              <a:rPr lang="en-US" dirty="0" err="1"/>
              <a:t>успоредник</a:t>
            </a:r>
            <a:r>
              <a:rPr lang="en-US" dirty="0"/>
              <a:t>.</a:t>
            </a:r>
          </a:p>
          <a:p>
            <a:r>
              <a:rPr lang="en-US" dirty="0"/>
              <a:t>T</a:t>
            </a:r>
            <a:r>
              <a:rPr lang="en-US" baseline="-25000" dirty="0"/>
              <a:t>П</a:t>
            </a:r>
            <a:r>
              <a:rPr lang="en-US" dirty="0"/>
              <a:t> 3  </a:t>
            </a:r>
            <a:r>
              <a:rPr lang="en-US" dirty="0" err="1"/>
              <a:t>Четириъгълник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диагоналите</a:t>
            </a:r>
            <a:r>
              <a:rPr lang="en-US" dirty="0"/>
              <a:t> </a:t>
            </a:r>
            <a:r>
              <a:rPr lang="en-US" dirty="0" err="1"/>
              <a:t>взаимно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разполовяват</a:t>
            </a:r>
            <a:r>
              <a:rPr lang="en-US" dirty="0"/>
              <a:t>, е </a:t>
            </a:r>
            <a:r>
              <a:rPr lang="en-US" dirty="0" err="1"/>
              <a:t>успоредник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AO = CO и BO = DO  ABCD – </a:t>
            </a:r>
            <a:r>
              <a:rPr lang="en-US" dirty="0" err="1"/>
              <a:t>успоредник</a:t>
            </a:r>
            <a:r>
              <a:rPr lang="en-US" dirty="0"/>
              <a:t>.</a:t>
            </a:r>
          </a:p>
          <a:p>
            <a:r>
              <a:rPr lang="en-US" dirty="0"/>
              <a:t>T</a:t>
            </a:r>
            <a:r>
              <a:rPr lang="en-US" baseline="-25000" dirty="0"/>
              <a:t>П</a:t>
            </a:r>
            <a:r>
              <a:rPr lang="en-US" dirty="0"/>
              <a:t> 4  </a:t>
            </a:r>
            <a:r>
              <a:rPr lang="en-US" dirty="0" err="1"/>
              <a:t>Четириъгълник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срещуположните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, е </a:t>
            </a:r>
            <a:r>
              <a:rPr lang="en-US" dirty="0" err="1"/>
              <a:t>успоредник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 A = C и B = D  ABCD – </a:t>
            </a:r>
            <a:r>
              <a:rPr lang="en-US" dirty="0" err="1"/>
              <a:t>успоредник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 descr="C:\Users\Jordan\Desktop\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9611" y="2286000"/>
            <a:ext cx="3987800" cy="248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207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Успоредник – теореми свойства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524501" y="1653688"/>
            <a:ext cx="5522910" cy="426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600" b="0" i="0" u="none" strike="noStrike" cap="none" normalizeH="0" baseline="-3000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1  В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двойките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срещуположни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страни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равни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т.е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чертежа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ако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ABCD –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 AB = CD и AD = BC.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600" b="0" i="0" u="none" strike="noStrike" cap="none" normalizeH="0" baseline="-3000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2  В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диагоналите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взаимно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разполовяват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т.е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чертежа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ако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ABCD –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 AO = CO и BO = DO.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600" b="0" i="0" u="none" strike="noStrike" cap="none" normalizeH="0" baseline="-3000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3  В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срещуположните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ъгли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равни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т.е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чертежа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ако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ABCD –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A = C и B = D.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altLang="en-US" sz="1600" b="0" i="0" u="none" strike="noStrike" cap="none" normalizeH="0" baseline="-3000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СВ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4  В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успоредник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сборът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прилежащите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коя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да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е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страна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1600" b="0" i="0" u="none" strike="noStrike" cap="none" normalizeH="0" baseline="0" dirty="0" err="1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ъгли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е 180°.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r>
              <a:rPr lang="en-US" altLang="en-US" sz="1600" dirty="0" smtClean="0">
                <a:latin typeface="+mj-lt"/>
                <a:cs typeface="Times New Roman" panose="02020603050405020304" pitchFamily="18" charset="0"/>
              </a:rPr>
              <a:t>    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чертежа</a:t>
            </a:r>
            <a:r>
              <a:rPr lang="en-US" sz="1600" dirty="0"/>
              <a:t>, </a:t>
            </a:r>
            <a:r>
              <a:rPr lang="en-US" sz="1600" dirty="0" err="1"/>
              <a:t>ако</a:t>
            </a:r>
            <a:r>
              <a:rPr lang="en-US" sz="1600" dirty="0"/>
              <a:t> ABCD – </a:t>
            </a:r>
            <a:r>
              <a:rPr lang="en-US" sz="1600" dirty="0" err="1"/>
              <a:t>успоредник</a:t>
            </a:r>
            <a:r>
              <a:rPr lang="en-US" sz="1600" dirty="0"/>
              <a:t> A + D = 180°.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SzTx/>
              <a:buNone/>
            </a:pPr>
            <a:endParaRPr kumimoji="0" lang="en-US" altLang="en-US" sz="1500" b="0" i="0" u="none" strike="noStrike" cap="none" normalizeH="0" baseline="0" dirty="0" smtClean="0">
              <a:ln>
                <a:noFill/>
              </a:ln>
              <a:effectLst/>
              <a:latin typeface="+mj-lt"/>
            </a:endParaRPr>
          </a:p>
        </p:txBody>
      </p:sp>
      <p:pic>
        <p:nvPicPr>
          <p:cNvPr id="5" name="Picture 4" descr="C:\Users\Jordan\Desktop\8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057" y="2654300"/>
            <a:ext cx="3987800" cy="2489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00236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Частни случаи на успоредник</a:t>
            </a:r>
            <a:r>
              <a:rPr lang="en-US" dirty="0" smtClean="0"/>
              <a:t>. </a:t>
            </a:r>
            <a:r>
              <a:rPr lang="bg-BG" dirty="0" smtClean="0"/>
              <a:t>правоъгълник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1413" y="2249486"/>
            <a:ext cx="7494588" cy="389731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Правоъгълникът</a:t>
            </a:r>
            <a:r>
              <a:rPr lang="en-US" dirty="0" smtClean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дефинира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 </a:t>
            </a:r>
            <a:r>
              <a:rPr lang="bg-BG" dirty="0" smtClean="0"/>
              <a:t>успоредник</a:t>
            </a:r>
            <a:r>
              <a:rPr lang="en-US" dirty="0"/>
              <a:t> с </a:t>
            </a:r>
            <a:r>
              <a:rPr lang="bg-BG" dirty="0" smtClean="0"/>
              <a:t>прав ъгъл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en-US" dirty="0" smtClean="0"/>
              <a:t>T1: </a:t>
            </a:r>
            <a:r>
              <a:rPr lang="en-US" dirty="0" err="1" smtClean="0"/>
              <a:t>Успоредник</a:t>
            </a:r>
            <a:r>
              <a:rPr lang="en-US" dirty="0" smtClean="0"/>
              <a:t> </a:t>
            </a:r>
            <a:r>
              <a:rPr lang="en-US" dirty="0"/>
              <a:t>с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диагонали</a:t>
            </a:r>
            <a:r>
              <a:rPr lang="en-US" dirty="0"/>
              <a:t> е </a:t>
            </a:r>
            <a:r>
              <a:rPr lang="en-US" dirty="0" err="1"/>
              <a:t>правоъгълник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ABCD – </a:t>
            </a:r>
            <a:r>
              <a:rPr lang="en-US" dirty="0" err="1"/>
              <a:t>успоредник</a:t>
            </a:r>
            <a:r>
              <a:rPr lang="en-US" dirty="0"/>
              <a:t> и AC = BD  ABCD – </a:t>
            </a:r>
            <a:r>
              <a:rPr lang="en-US" dirty="0" err="1" smtClean="0"/>
              <a:t>правоъгълник</a:t>
            </a:r>
            <a:endParaRPr lang="en-US" dirty="0"/>
          </a:p>
          <a:p>
            <a:r>
              <a:rPr lang="en-US" dirty="0" smtClean="0"/>
              <a:t>T2: </a:t>
            </a:r>
            <a:r>
              <a:rPr lang="en-US" dirty="0" err="1" smtClean="0"/>
              <a:t>Четириъгълник</a:t>
            </a:r>
            <a:r>
              <a:rPr lang="en-US" dirty="0" smtClean="0"/>
              <a:t> </a:t>
            </a:r>
            <a:r>
              <a:rPr lang="en-US" dirty="0"/>
              <a:t>с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прави</a:t>
            </a:r>
            <a:r>
              <a:rPr lang="en-US" dirty="0"/>
              <a:t> </a:t>
            </a:r>
            <a:r>
              <a:rPr lang="en-US" dirty="0" err="1"/>
              <a:t>ъгъла</a:t>
            </a:r>
            <a:r>
              <a:rPr lang="en-US" dirty="0"/>
              <a:t> е </a:t>
            </a:r>
            <a:r>
              <a:rPr lang="en-US" dirty="0" err="1"/>
              <a:t>правоъгълник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 A = B = C = 90°  ABCD – </a:t>
            </a:r>
            <a:r>
              <a:rPr lang="en-US" dirty="0" err="1"/>
              <a:t>правоъгълник</a:t>
            </a:r>
            <a:r>
              <a:rPr lang="en-US" dirty="0" smtClean="0"/>
              <a:t>.</a:t>
            </a:r>
          </a:p>
          <a:p>
            <a:r>
              <a:rPr lang="en-US" dirty="0" smtClean="0"/>
              <a:t>T</a:t>
            </a:r>
            <a:r>
              <a:rPr lang="bg-BG" dirty="0" smtClean="0"/>
              <a:t>св: </a:t>
            </a:r>
            <a:r>
              <a:rPr lang="en-US" dirty="0" smtClean="0"/>
              <a:t>В </a:t>
            </a:r>
            <a:r>
              <a:rPr lang="en-US" dirty="0" err="1"/>
              <a:t>правоъгълника</a:t>
            </a:r>
            <a:r>
              <a:rPr lang="en-US" dirty="0"/>
              <a:t> </a:t>
            </a:r>
            <a:r>
              <a:rPr lang="en-US" dirty="0" err="1"/>
              <a:t>диагоналите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ABCD – </a:t>
            </a:r>
            <a:r>
              <a:rPr lang="en-US" dirty="0" err="1"/>
              <a:t>правоъгълник</a:t>
            </a:r>
            <a:r>
              <a:rPr lang="en-US" dirty="0"/>
              <a:t> AC = BD.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bg-BG" dirty="0" smtClean="0"/>
          </a:p>
          <a:p>
            <a:endParaRPr lang="en-US" dirty="0"/>
          </a:p>
        </p:txBody>
      </p:sp>
      <p:pic>
        <p:nvPicPr>
          <p:cNvPr id="4" name="Picture 3" descr="C:\Users\Jordan\Desktop\9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1900" y="2435318"/>
            <a:ext cx="2568575" cy="21629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7880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Частни случаи на успоредник</a:t>
            </a:r>
            <a:r>
              <a:rPr lang="en-US" dirty="0" smtClean="0"/>
              <a:t>. </a:t>
            </a:r>
            <a:r>
              <a:rPr lang="bg-BG" dirty="0" smtClean="0"/>
              <a:t>Ромб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5300" y="1741486"/>
            <a:ext cx="5472111" cy="4545014"/>
          </a:xfrm>
        </p:spPr>
        <p:txBody>
          <a:bodyPr>
            <a:normAutofit fontScale="70000" lnSpcReduction="20000"/>
          </a:bodyPr>
          <a:lstStyle/>
          <a:p>
            <a:r>
              <a:rPr lang="bg-BG" dirty="0" smtClean="0"/>
              <a:t>Успоредник</a:t>
            </a:r>
            <a:r>
              <a:rPr lang="en-US" dirty="0"/>
              <a:t> с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съседни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.</a:t>
            </a:r>
          </a:p>
          <a:p>
            <a:r>
              <a:rPr lang="bg-BG" dirty="0" smtClean="0"/>
              <a:t>Т1: </a:t>
            </a:r>
            <a:r>
              <a:rPr lang="en-US" dirty="0" err="1" smtClean="0"/>
              <a:t>Успоредник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диагоналите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взаимно</a:t>
            </a:r>
            <a:r>
              <a:rPr lang="en-US" dirty="0"/>
              <a:t> </a:t>
            </a:r>
            <a:r>
              <a:rPr lang="en-US" dirty="0" err="1"/>
              <a:t>перпендикулярни</a:t>
            </a:r>
            <a:r>
              <a:rPr lang="en-US" dirty="0"/>
              <a:t>, е </a:t>
            </a:r>
            <a:r>
              <a:rPr lang="en-US" dirty="0" err="1"/>
              <a:t>ромб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ABCD – </a:t>
            </a:r>
            <a:r>
              <a:rPr lang="en-US" dirty="0" err="1"/>
              <a:t>успоредник</a:t>
            </a:r>
            <a:r>
              <a:rPr lang="en-US" dirty="0"/>
              <a:t> и AC  BD  ABCD – </a:t>
            </a:r>
            <a:r>
              <a:rPr lang="en-US" dirty="0" err="1"/>
              <a:t>ромб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Т2: </a:t>
            </a:r>
            <a:r>
              <a:rPr lang="en-US" dirty="0" err="1" smtClean="0"/>
              <a:t>Четириъгълник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който</a:t>
            </a:r>
            <a:r>
              <a:rPr lang="en-US" dirty="0"/>
              <a:t> </a:t>
            </a:r>
            <a:r>
              <a:rPr lang="en-US" dirty="0" err="1"/>
              <a:t>всички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, е </a:t>
            </a:r>
            <a:r>
              <a:rPr lang="en-US" dirty="0" err="1"/>
              <a:t>ромб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 = BC = CD = AD  ABCD – </a:t>
            </a:r>
            <a:r>
              <a:rPr lang="en-US" dirty="0" err="1"/>
              <a:t>ромб</a:t>
            </a:r>
            <a:r>
              <a:rPr lang="en-US" dirty="0" smtClean="0"/>
              <a:t>.</a:t>
            </a:r>
            <a:endParaRPr lang="bg-BG" dirty="0" smtClean="0"/>
          </a:p>
          <a:p>
            <a:r>
              <a:rPr lang="bg-BG" dirty="0" smtClean="0"/>
              <a:t>Тсв: </a:t>
            </a:r>
            <a:r>
              <a:rPr lang="en-US" dirty="0" err="1" smtClean="0"/>
              <a:t>Диагоналите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ромба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ъглополовящи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ъглите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bg-BG" dirty="0" smtClean="0"/>
              <a:t>   </a:t>
            </a:r>
            <a:r>
              <a:rPr lang="en-US" dirty="0" err="1" smtClean="0"/>
              <a:t>На</a:t>
            </a:r>
            <a:r>
              <a:rPr lang="en-US" dirty="0" smtClean="0"/>
              <a:t> </a:t>
            </a:r>
            <a:r>
              <a:rPr lang="en-US" dirty="0" err="1"/>
              <a:t>чертежа</a:t>
            </a:r>
            <a:r>
              <a:rPr lang="en-US" dirty="0"/>
              <a:t>, </a:t>
            </a:r>
            <a:r>
              <a:rPr lang="en-US" dirty="0" err="1"/>
              <a:t>ако</a:t>
            </a:r>
            <a:r>
              <a:rPr lang="en-US" dirty="0"/>
              <a:t> ABCD – </a:t>
            </a:r>
            <a:r>
              <a:rPr lang="en-US" dirty="0" err="1"/>
              <a:t>ромб</a:t>
            </a:r>
            <a:r>
              <a:rPr lang="en-US" dirty="0"/>
              <a:t> BAC = CAD и ABD = DBC.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" name="Picture 4" descr="C:\Users\Jordan\Desktop\10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1" y="2432050"/>
            <a:ext cx="3370262" cy="2647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1684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Частни случаи на успоредник</a:t>
            </a:r>
            <a:r>
              <a:rPr lang="en-US" dirty="0"/>
              <a:t>. </a:t>
            </a:r>
            <a:r>
              <a:rPr lang="bg-BG" dirty="0" smtClean="0"/>
              <a:t>Квадрат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1860" y="1829781"/>
            <a:ext cx="8212140" cy="485041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 smtClean="0"/>
              <a:t>Kвадратът</a:t>
            </a:r>
            <a:r>
              <a:rPr lang="en-US" dirty="0" smtClean="0"/>
              <a:t> </a:t>
            </a:r>
            <a:r>
              <a:rPr lang="en-US" dirty="0"/>
              <a:t>е </a:t>
            </a:r>
            <a:r>
              <a:rPr lang="bg-BG" dirty="0" smtClean="0"/>
              <a:t>четириъгълник</a:t>
            </a:r>
            <a:r>
              <a:rPr lang="en-US" dirty="0"/>
              <a:t> с </a:t>
            </a:r>
            <a:r>
              <a:rPr lang="en-US" dirty="0" err="1"/>
              <a:t>четири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 и </a:t>
            </a:r>
            <a:r>
              <a:rPr lang="en-US" dirty="0" err="1"/>
              <a:t>четири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.</a:t>
            </a:r>
          </a:p>
          <a:p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дефинира</a:t>
            </a:r>
            <a:r>
              <a:rPr lang="en-US" dirty="0"/>
              <a:t> и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правилен</a:t>
            </a:r>
            <a:r>
              <a:rPr lang="en-US" dirty="0"/>
              <a:t> </a:t>
            </a:r>
            <a:r>
              <a:rPr lang="en-US" dirty="0" err="1"/>
              <a:t>четириъгълник</a:t>
            </a:r>
            <a:r>
              <a:rPr lang="en-US" dirty="0"/>
              <a:t>; </a:t>
            </a:r>
            <a:r>
              <a:rPr lang="bg-BG" dirty="0" smtClean="0"/>
              <a:t>правоъгълник</a:t>
            </a:r>
            <a:r>
              <a:rPr lang="en-US" dirty="0"/>
              <a:t> с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, а </a:t>
            </a:r>
            <a:r>
              <a:rPr lang="en-US" dirty="0" err="1"/>
              <a:t>също</a:t>
            </a:r>
            <a:r>
              <a:rPr lang="en-US" dirty="0"/>
              <a:t> и </a:t>
            </a:r>
            <a:r>
              <a:rPr lang="en-US" dirty="0" err="1"/>
              <a:t>като</a:t>
            </a:r>
            <a:r>
              <a:rPr lang="en-US" dirty="0"/>
              <a:t> </a:t>
            </a:r>
            <a:r>
              <a:rPr lang="bg-BG" dirty="0" smtClean="0"/>
              <a:t>ромб</a:t>
            </a:r>
            <a:r>
              <a:rPr lang="en-US" dirty="0"/>
              <a:t> с </a:t>
            </a:r>
            <a:r>
              <a:rPr lang="en-US" dirty="0" err="1"/>
              <a:t>перпендикулярни</a:t>
            </a:r>
            <a:r>
              <a:rPr lang="en-US" dirty="0"/>
              <a:t> </a:t>
            </a:r>
            <a:r>
              <a:rPr lang="en-US" dirty="0" err="1" smtClean="0"/>
              <a:t>страни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Квадратът</a:t>
            </a:r>
            <a:r>
              <a:rPr lang="en-US" dirty="0" smtClean="0"/>
              <a:t> </a:t>
            </a:r>
            <a:r>
              <a:rPr lang="en-US" dirty="0" err="1"/>
              <a:t>притежава</a:t>
            </a:r>
            <a:r>
              <a:rPr lang="en-US" dirty="0"/>
              <a:t> </a:t>
            </a:r>
            <a:r>
              <a:rPr lang="en-US" dirty="0" err="1"/>
              <a:t>всички</a:t>
            </a:r>
            <a:r>
              <a:rPr lang="en-US" dirty="0"/>
              <a:t> </a:t>
            </a:r>
            <a:r>
              <a:rPr lang="en-US" dirty="0" err="1"/>
              <a:t>свойства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успоредника</a:t>
            </a:r>
            <a:r>
              <a:rPr lang="en-US" dirty="0"/>
              <a:t>, </a:t>
            </a:r>
            <a:r>
              <a:rPr lang="en-US" dirty="0" err="1"/>
              <a:t>ромба</a:t>
            </a:r>
            <a:r>
              <a:rPr lang="en-US" dirty="0"/>
              <a:t> и </a:t>
            </a:r>
            <a:r>
              <a:rPr lang="en-US" dirty="0" err="1"/>
              <a:t>правоъгълника</a:t>
            </a:r>
            <a:r>
              <a:rPr lang="en-US" dirty="0"/>
              <a:t>, </a:t>
            </a:r>
            <a:r>
              <a:rPr lang="en-US" dirty="0" err="1"/>
              <a:t>т.е</a:t>
            </a:r>
            <a:r>
              <a:rPr lang="en-US" dirty="0"/>
              <a:t>.</a:t>
            </a:r>
          </a:p>
          <a:p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страни</a:t>
            </a:r>
            <a:r>
              <a:rPr lang="en-US" dirty="0"/>
              <a:t>;</a:t>
            </a:r>
          </a:p>
          <a:p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(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90°);</a:t>
            </a:r>
          </a:p>
          <a:p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равни</a:t>
            </a:r>
            <a:r>
              <a:rPr lang="en-US" dirty="0"/>
              <a:t> </a:t>
            </a:r>
            <a:r>
              <a:rPr lang="en-US" dirty="0" err="1"/>
              <a:t>диагонали</a:t>
            </a:r>
            <a:r>
              <a:rPr lang="en-US" dirty="0"/>
              <a:t>, </a:t>
            </a:r>
            <a:r>
              <a:rPr lang="en-US" dirty="0" err="1"/>
              <a:t>които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перпендикулярни</a:t>
            </a:r>
            <a:r>
              <a:rPr lang="en-US" dirty="0"/>
              <a:t>;</a:t>
            </a:r>
          </a:p>
          <a:p>
            <a:r>
              <a:rPr lang="en-US" dirty="0" err="1"/>
              <a:t>диагоналите</a:t>
            </a:r>
            <a:r>
              <a:rPr lang="en-US" dirty="0"/>
              <a:t> </a:t>
            </a:r>
            <a:r>
              <a:rPr lang="en-US" dirty="0" err="1"/>
              <a:t>взаимно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разполовяват</a:t>
            </a:r>
            <a:r>
              <a:rPr lang="en-US" dirty="0"/>
              <a:t>;</a:t>
            </a:r>
          </a:p>
          <a:p>
            <a:r>
              <a:rPr lang="en-US" dirty="0" err="1"/>
              <a:t>диагоналите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ъглополовящи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ъглите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квадрата</a:t>
            </a:r>
            <a:r>
              <a:rPr lang="en-US" dirty="0"/>
              <a:t> – </a:t>
            </a:r>
            <a:r>
              <a:rPr lang="en-US" dirty="0" err="1"/>
              <a:t>образуват</a:t>
            </a:r>
            <a:r>
              <a:rPr lang="en-US" dirty="0"/>
              <a:t> </a:t>
            </a:r>
            <a:r>
              <a:rPr lang="en-US" dirty="0" err="1"/>
              <a:t>със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45°.</a:t>
            </a:r>
          </a:p>
          <a:p>
            <a:endParaRPr lang="en-US" dirty="0"/>
          </a:p>
        </p:txBody>
      </p:sp>
      <p:pic>
        <p:nvPicPr>
          <p:cNvPr id="4" name="Picture 3" descr="C:\Users\Jordan\Desktop\11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0159" y="2537012"/>
            <a:ext cx="2127252" cy="18452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9472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Сбор от </a:t>
            </a:r>
            <a:r>
              <a:rPr lang="ru-RU" dirty="0" smtClean="0"/>
              <a:t>ъгли в </a:t>
            </a:r>
            <a:r>
              <a:rPr lang="ru-RU" dirty="0"/>
              <a:t>многоъгълник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Многоъгълникът</a:t>
            </a:r>
            <a:r>
              <a:rPr lang="en-US" dirty="0"/>
              <a:t> е </a:t>
            </a:r>
            <a:r>
              <a:rPr lang="en-US" dirty="0" err="1"/>
              <a:t>геометрична</a:t>
            </a:r>
            <a:r>
              <a:rPr lang="en-US" dirty="0"/>
              <a:t> </a:t>
            </a:r>
            <a:r>
              <a:rPr lang="en-US" dirty="0" err="1"/>
              <a:t>фигура</a:t>
            </a:r>
            <a:r>
              <a:rPr lang="en-US" dirty="0"/>
              <a:t>, </a:t>
            </a:r>
            <a:r>
              <a:rPr lang="en-US" dirty="0" err="1"/>
              <a:t>която</a:t>
            </a:r>
            <a:r>
              <a:rPr lang="en-US" dirty="0"/>
              <a:t> </a:t>
            </a:r>
            <a:r>
              <a:rPr lang="en-US" dirty="0" err="1"/>
              <a:t>обикновено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дефинира</a:t>
            </a:r>
            <a:r>
              <a:rPr lang="en-US" dirty="0"/>
              <a:t> </a:t>
            </a:r>
            <a:r>
              <a:rPr lang="en-US" dirty="0" err="1"/>
              <a:t>като</a:t>
            </a:r>
            <a:r>
              <a:rPr lang="en-US" dirty="0"/>
              <a:t> </a:t>
            </a:r>
            <a:r>
              <a:rPr lang="en-US" dirty="0" err="1"/>
              <a:t>затворена</a:t>
            </a:r>
            <a:r>
              <a:rPr lang="en-US" dirty="0"/>
              <a:t> </a:t>
            </a:r>
            <a:r>
              <a:rPr lang="en-US" dirty="0" err="1"/>
              <a:t>начупена</a:t>
            </a:r>
            <a:r>
              <a:rPr lang="en-US" dirty="0"/>
              <a:t> </a:t>
            </a:r>
            <a:r>
              <a:rPr lang="en-US" dirty="0" err="1"/>
              <a:t>линия</a:t>
            </a:r>
            <a:r>
              <a:rPr lang="en-US" dirty="0"/>
              <a:t> </a:t>
            </a:r>
            <a:r>
              <a:rPr lang="en-US" dirty="0" err="1"/>
              <a:t>без</a:t>
            </a:r>
            <a:r>
              <a:rPr lang="en-US" dirty="0"/>
              <a:t> </a:t>
            </a:r>
            <a:r>
              <a:rPr lang="en-US" dirty="0" err="1" smtClean="0"/>
              <a:t>самопресичания</a:t>
            </a:r>
            <a:endParaRPr lang="bg-BG" dirty="0" smtClean="0"/>
          </a:p>
          <a:p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полигон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толкова</a:t>
            </a:r>
            <a:r>
              <a:rPr lang="en-US" dirty="0"/>
              <a:t> </a:t>
            </a:r>
            <a:r>
              <a:rPr lang="en-US" dirty="0" err="1"/>
              <a:t>върхове</a:t>
            </a:r>
            <a:r>
              <a:rPr lang="en-US" dirty="0"/>
              <a:t>, </a:t>
            </a:r>
            <a:r>
              <a:rPr lang="en-US" dirty="0" err="1"/>
              <a:t>колкото</a:t>
            </a:r>
            <a:r>
              <a:rPr lang="en-US" dirty="0"/>
              <a:t> </a:t>
            </a:r>
            <a:r>
              <a:rPr lang="en-US" dirty="0" err="1"/>
              <a:t>са</a:t>
            </a:r>
            <a:r>
              <a:rPr lang="en-US" dirty="0"/>
              <a:t> </a:t>
            </a:r>
            <a:r>
              <a:rPr lang="en-US" dirty="0" err="1"/>
              <a:t>страните</a:t>
            </a:r>
            <a:r>
              <a:rPr lang="en-US" dirty="0"/>
              <a:t> </a:t>
            </a:r>
            <a:r>
              <a:rPr lang="en-US" dirty="0" err="1"/>
              <a:t>му</a:t>
            </a:r>
            <a:r>
              <a:rPr lang="en-US" dirty="0"/>
              <a:t>. </a:t>
            </a:r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връх</a:t>
            </a:r>
            <a:r>
              <a:rPr lang="en-US" dirty="0"/>
              <a:t> </a:t>
            </a:r>
            <a:r>
              <a:rPr lang="en-US" dirty="0" err="1"/>
              <a:t>има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няколко</a:t>
            </a:r>
            <a:r>
              <a:rPr lang="en-US" dirty="0"/>
              <a:t> </a:t>
            </a:r>
            <a:r>
              <a:rPr lang="en-US" dirty="0" err="1"/>
              <a:t>ъгли</a:t>
            </a:r>
            <a:r>
              <a:rPr lang="en-US" dirty="0"/>
              <a:t>. </a:t>
            </a:r>
            <a:r>
              <a:rPr lang="en-US" dirty="0" err="1"/>
              <a:t>Двата</a:t>
            </a:r>
            <a:r>
              <a:rPr lang="en-US" dirty="0"/>
              <a:t> </a:t>
            </a:r>
            <a:r>
              <a:rPr lang="en-US" dirty="0" err="1"/>
              <a:t>най-важни</a:t>
            </a:r>
            <a:r>
              <a:rPr lang="en-US" dirty="0"/>
              <a:t> </a:t>
            </a:r>
            <a:r>
              <a:rPr lang="en-US" dirty="0" err="1" smtClean="0"/>
              <a:t>са</a:t>
            </a:r>
            <a:r>
              <a:rPr lang="bg-BG" dirty="0" smtClean="0"/>
              <a:t> вътрешен и външен</a:t>
            </a:r>
          </a:p>
          <a:p>
            <a:r>
              <a:rPr lang="en-US" dirty="0" err="1"/>
              <a:t>Сумата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 smtClean="0"/>
              <a:t>ъглите</a:t>
            </a:r>
            <a:r>
              <a:rPr lang="en-US" dirty="0" smtClean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прост</a:t>
            </a:r>
            <a:r>
              <a:rPr lang="en-US" dirty="0"/>
              <a:t> n-</a:t>
            </a:r>
            <a:r>
              <a:rPr lang="en-US" dirty="0" err="1"/>
              <a:t>ъгълник</a:t>
            </a:r>
            <a:r>
              <a:rPr lang="en-US" dirty="0"/>
              <a:t> е (n – 2)</a:t>
            </a:r>
            <a:r>
              <a:rPr lang="en-US" dirty="0">
                <a:hlinkClick r:id="rId2" tooltip="Пи"/>
              </a:rPr>
              <a:t>π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2580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Елементи и свойства на ръбести тела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Многостенът</a:t>
            </a:r>
            <a:r>
              <a:rPr lang="en-US" dirty="0"/>
              <a:t> е </a:t>
            </a:r>
            <a:r>
              <a:rPr lang="en-US" dirty="0" err="1"/>
              <a:t>тяло</a:t>
            </a:r>
            <a:r>
              <a:rPr lang="en-US" dirty="0"/>
              <a:t> в </a:t>
            </a:r>
            <a:r>
              <a:rPr lang="en-US" dirty="0" err="1"/>
              <a:t>пространството</a:t>
            </a:r>
            <a:r>
              <a:rPr lang="en-US" dirty="0"/>
              <a:t>, </a:t>
            </a:r>
            <a:r>
              <a:rPr lang="en-US" dirty="0" err="1"/>
              <a:t>съставено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произволни</a:t>
            </a:r>
            <a:r>
              <a:rPr lang="en-US" dirty="0"/>
              <a:t> </a:t>
            </a:r>
            <a:r>
              <a:rPr lang="en-US" dirty="0" err="1"/>
              <a:t>многоъгълници</a:t>
            </a:r>
            <a:r>
              <a:rPr lang="en-US" dirty="0"/>
              <a:t>. </a:t>
            </a:r>
            <a:r>
              <a:rPr lang="en-US" dirty="0" err="1"/>
              <a:t>Повърхнината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това</a:t>
            </a:r>
            <a:r>
              <a:rPr lang="en-US" dirty="0"/>
              <a:t> </a:t>
            </a:r>
            <a:r>
              <a:rPr lang="en-US" dirty="0" err="1"/>
              <a:t>тяло</a:t>
            </a:r>
            <a:r>
              <a:rPr lang="en-US" dirty="0"/>
              <a:t> е </a:t>
            </a:r>
            <a:r>
              <a:rPr lang="en-US" dirty="0" err="1"/>
              <a:t>краен</a:t>
            </a:r>
            <a:r>
              <a:rPr lang="en-US" dirty="0"/>
              <a:t> </a:t>
            </a:r>
            <a:r>
              <a:rPr lang="en-US" dirty="0" err="1"/>
              <a:t>брой</a:t>
            </a:r>
            <a:r>
              <a:rPr lang="en-US" dirty="0"/>
              <a:t> </a:t>
            </a:r>
            <a:r>
              <a:rPr lang="en-US" dirty="0" err="1"/>
              <a:t>многоъгълници</a:t>
            </a:r>
            <a:r>
              <a:rPr lang="en-US" dirty="0"/>
              <a:t>. </a:t>
            </a:r>
            <a:r>
              <a:rPr lang="en-US" dirty="0" err="1"/>
              <a:t>Всеки</a:t>
            </a:r>
            <a:r>
              <a:rPr lang="en-US" dirty="0"/>
              <a:t> </a:t>
            </a:r>
            <a:r>
              <a:rPr lang="en-US" dirty="0" err="1"/>
              <a:t>един</a:t>
            </a:r>
            <a:r>
              <a:rPr lang="en-US" dirty="0"/>
              <a:t> </a:t>
            </a:r>
            <a:r>
              <a:rPr lang="en-US" dirty="0" err="1"/>
              <a:t>от</a:t>
            </a:r>
            <a:r>
              <a:rPr lang="en-US" dirty="0"/>
              <a:t> </a:t>
            </a:r>
            <a:r>
              <a:rPr lang="en-US" dirty="0" err="1"/>
              <a:t>многоъгълниците</a:t>
            </a:r>
            <a:r>
              <a:rPr lang="en-US" dirty="0"/>
              <a:t> </a:t>
            </a:r>
            <a:r>
              <a:rPr lang="en-US" dirty="0" err="1"/>
              <a:t>оформя</a:t>
            </a:r>
            <a:r>
              <a:rPr lang="en-US" dirty="0"/>
              <a:t> </a:t>
            </a:r>
            <a:r>
              <a:rPr lang="en-US" dirty="0" err="1"/>
              <a:t>стена</a:t>
            </a:r>
            <a:r>
              <a:rPr lang="en-US" dirty="0"/>
              <a:t> 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многостена</a:t>
            </a:r>
            <a:r>
              <a:rPr lang="en-US" dirty="0"/>
              <a:t>. </a:t>
            </a:r>
            <a:endParaRPr lang="bg-BG" dirty="0" smtClean="0"/>
          </a:p>
          <a:p>
            <a:r>
              <a:rPr lang="bg-BG" dirty="0" smtClean="0"/>
              <a:t>Видове: 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1. Призма</a:t>
            </a:r>
          </a:p>
          <a:p>
            <a:pPr marL="0" indent="0">
              <a:buNone/>
            </a:pPr>
            <a:r>
              <a:rPr lang="bg-BG" dirty="0"/>
              <a:t> </a:t>
            </a:r>
            <a:r>
              <a:rPr lang="bg-BG" dirty="0" smtClean="0"/>
              <a:t>2. Пирамида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3616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25</TotalTime>
  <Words>78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Tw Cen MT</vt:lpstr>
      <vt:lpstr>Circuit</vt:lpstr>
      <vt:lpstr>Фигури и тела</vt:lpstr>
      <vt:lpstr>Успоредник</vt:lpstr>
      <vt:lpstr>Успоредник – теореми признаци</vt:lpstr>
      <vt:lpstr>Успоредник – теореми свойства</vt:lpstr>
      <vt:lpstr>Частни случаи на успоредник. правоъгълник</vt:lpstr>
      <vt:lpstr>Частни случаи на успоредник. Ромб</vt:lpstr>
      <vt:lpstr>Частни случаи на успоредник. Квадрат</vt:lpstr>
      <vt:lpstr>Сбор от ъгли в многоъгълник</vt:lpstr>
      <vt:lpstr>Елементи и свойства на ръбести тела</vt:lpstr>
      <vt:lpstr>Елементи и свойства на ръбести тела. Призма</vt:lpstr>
      <vt:lpstr>Елементи и свойства на ръбести тела. пирамида</vt:lpstr>
      <vt:lpstr>Благодарим за вниманието!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Фигури и тела</dc:title>
  <dc:creator>Jordan Atanasov</dc:creator>
  <cp:lastModifiedBy>Jordan Atanasov</cp:lastModifiedBy>
  <cp:revision>18</cp:revision>
  <dcterms:created xsi:type="dcterms:W3CDTF">2017-06-14T12:53:18Z</dcterms:created>
  <dcterms:modified xsi:type="dcterms:W3CDTF">2017-06-14T13:18:43Z</dcterms:modified>
</cp:coreProperties>
</file>