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57" r:id="rId4"/>
    <p:sldId id="258" r:id="rId5"/>
    <p:sldId id="259" r:id="rId6"/>
    <p:sldId id="273" r:id="rId7"/>
    <p:sldId id="261" r:id="rId8"/>
    <p:sldId id="262" r:id="rId9"/>
    <p:sldId id="275" r:id="rId10"/>
    <p:sldId id="263" r:id="rId11"/>
    <p:sldId id="266" r:id="rId12"/>
    <p:sldId id="276" r:id="rId13"/>
    <p:sldId id="268" r:id="rId14"/>
    <p:sldId id="277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4.4.2020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№6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Низходящ ред</a:t>
                </a:r>
              </a:p>
              <a:p>
                <a:pPr lvl="1"/>
                <a:r>
                  <a:rPr lang="bg-BG" dirty="0" smtClean="0"/>
                  <a:t>Какви промени да се направят в алгоритъма за бързо сортиране, за да сортира в низходящ ред?</a:t>
                </a:r>
              </a:p>
              <a:p>
                <a:pPr marL="746125" lvl="1" indent="0">
                  <a:buNone/>
                </a:pPr>
                <a:r>
                  <a:rPr lang="bg-BG" sz="2000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sz="2000" dirty="0"/>
                  <a:t> подреждане(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sz="2000" dirty="0" err="1"/>
                  <a:t>,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sz="2000" dirty="0"/>
                  <a:t>)</a:t>
                </a:r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𝑥</m:t>
                    </m:r>
                    <m:r>
                      <a:rPr lang="en-US" sz="2000" i="1" dirty="0">
                        <a:latin typeface="Cambria Math"/>
                      </a:rPr>
                      <m:t>=</m:t>
                    </m:r>
                    <m:r>
                      <a:rPr lang="en-US" sz="2000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sz="2000" i="1" dirty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i="1" dirty="0">
                                <a:latin typeface="Cambria Math"/>
                              </a:rPr>
                              <m:t>𝑖</m:t>
                            </m:r>
                            <m:r>
                              <a:rPr lang="en-US" sz="2000" i="1" dirty="0">
                                <a:latin typeface="Cambria Math"/>
                              </a:rPr>
                              <m:t>+</m:t>
                            </m:r>
                            <m:r>
                              <a:rPr lang="en-US" sz="2000" i="1" dirty="0">
                                <a:latin typeface="Cambria Math"/>
                              </a:rPr>
                              <m:t>𝑗</m:t>
                            </m:r>
                          </m:num>
                          <m:den>
                            <m:r>
                              <a:rPr lang="en-US" sz="2000" i="1" dirty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000" dirty="0"/>
                  <a:t> </a:t>
                </a:r>
              </a:p>
              <a:p>
                <a:pPr marL="1211263" lvl="1" indent="0">
                  <a:buNone/>
                </a:pPr>
                <a:r>
                  <a:rPr lang="bg-BG" sz="2000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sz="2000" dirty="0"/>
                  <a:t> докато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𝑖</m:t>
                    </m:r>
                    <m:r>
                      <a:rPr lang="en-US" sz="2000" i="1" dirty="0">
                        <a:latin typeface="Cambria Math"/>
                      </a:rPr>
                      <m:t>≤</m:t>
                    </m:r>
                    <m:r>
                      <a:rPr lang="en-US" sz="2000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sz="2000" dirty="0"/>
                  <a:t>:</a:t>
                </a:r>
              </a:p>
              <a:p>
                <a:pPr marL="1660525" lvl="1" indent="0">
                  <a:buNone/>
                </a:pPr>
                <a:r>
                  <a:rPr lang="bg-BG" sz="2000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sz="2000" dirty="0"/>
                  <a:t> докато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sz="20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sz="2000" i="1" dirty="0">
                        <a:latin typeface="Cambria Math"/>
                      </a:rPr>
                      <m:t>&lt;</m:t>
                    </m:r>
                    <m:r>
                      <a:rPr lang="en-US" sz="2000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𝑖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𝑖</m:t>
                    </m:r>
                    <m:r>
                      <a:rPr lang="en-US" sz="2000" i="1">
                        <a:latin typeface="Cambria Math"/>
                      </a:rPr>
                      <m:t>+1</m:t>
                    </m:r>
                  </m:oMath>
                </a14:m>
                <a:endParaRPr lang="en-US" sz="2000" dirty="0"/>
              </a:p>
              <a:p>
                <a:pPr marL="1660525" lvl="1" indent="0">
                  <a:buNone/>
                </a:pPr>
                <a:r>
                  <a:rPr lang="bg-BG" sz="2000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sz="2000" dirty="0"/>
                  <a:t> докато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sz="20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 dirty="0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en-US" sz="2000" i="1" dirty="0">
                        <a:latin typeface="Cambria Math"/>
                      </a:rPr>
                      <m:t>&gt;</m:t>
                    </m:r>
                    <m:r>
                      <a:rPr lang="en-US" sz="2000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𝑗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𝑗</m:t>
                    </m:r>
                    <m:r>
                      <a:rPr lang="en-US" sz="2000" i="1">
                        <a:latin typeface="Cambria Math"/>
                      </a:rPr>
                      <m:t>−1</m:t>
                    </m:r>
                  </m:oMath>
                </a14:m>
                <a:endParaRPr lang="en-US" sz="2000" dirty="0"/>
              </a:p>
              <a:p>
                <a:pPr marL="1660525" lvl="1" indent="0">
                  <a:buNone/>
                </a:pPr>
                <a:r>
                  <a:rPr lang="bg-BG" sz="2000" dirty="0">
                    <a:solidFill>
                      <a:srgbClr val="0070C0"/>
                    </a:solidFill>
                  </a:rPr>
                  <a:t>Ако</a:t>
                </a:r>
                <a:r>
                  <a:rPr lang="bg-BG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𝑖</m:t>
                    </m:r>
                    <m:r>
                      <a:rPr lang="en-US" sz="2000" i="1" dirty="0">
                        <a:latin typeface="Cambria Math"/>
                      </a:rPr>
                      <m:t>≤</m:t>
                    </m:r>
                    <m:r>
                      <a:rPr lang="en-US" sz="2000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sz="2000" dirty="0"/>
                  <a:t> </a:t>
                </a:r>
                <a:r>
                  <a:rPr lang="bg-BG" sz="2000" dirty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2125663" lvl="1" indent="0">
                  <a:buNone/>
                </a:pPr>
                <a:r>
                  <a:rPr lang="bg-BG" sz="2000" dirty="0"/>
                  <a:t>Размени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𝑎</m:t>
                    </m:r>
                    <m:r>
                      <a:rPr lang="en-US" sz="2000" i="1" dirty="0">
                        <a:latin typeface="Cambria Math"/>
                      </a:rPr>
                      <m:t>[</m:t>
                    </m:r>
                    <m:r>
                      <a:rPr lang="en-US" sz="2000" i="1" dirty="0" err="1">
                        <a:latin typeface="Cambria Math"/>
                      </a:rPr>
                      <m:t>𝑖</m:t>
                    </m:r>
                    <m:r>
                      <a:rPr lang="en-US" sz="2000" i="1" dirty="0">
                        <a:latin typeface="Cambria Math"/>
                      </a:rPr>
                      <m:t>]</m:t>
                    </m:r>
                  </m:oMath>
                </a14:m>
                <a:r>
                  <a:rPr lang="en-US" sz="2000" dirty="0"/>
                  <a:t> </a:t>
                </a:r>
                <a:r>
                  <a:rPr lang="bg-BG" sz="2000" dirty="0"/>
                  <a:t>и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𝑎</m:t>
                    </m:r>
                    <m:r>
                      <a:rPr lang="en-US" sz="2000" i="1" dirty="0">
                        <a:latin typeface="Cambria Math"/>
                      </a:rPr>
                      <m:t>[</m:t>
                    </m:r>
                    <m:r>
                      <a:rPr lang="en-US" sz="2000" i="1" dirty="0">
                        <a:latin typeface="Cambria Math"/>
                      </a:rPr>
                      <m:t>𝑗</m:t>
                    </m:r>
                    <m:r>
                      <a:rPr lang="en-US" sz="2000" i="1" dirty="0">
                        <a:latin typeface="Cambria Math"/>
                      </a:rPr>
                      <m:t>]</m:t>
                    </m:r>
                  </m:oMath>
                </a14:m>
                <a:endParaRPr lang="en-US" sz="2000" dirty="0"/>
              </a:p>
              <a:p>
                <a:pPr marL="2125663" lvl="1" indent="0">
                  <a:buNone/>
                </a:pP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𝑖</m:t>
                    </m:r>
                    <m:r>
                      <a:rPr lang="en-US" sz="2000" i="1" dirty="0">
                        <a:latin typeface="Cambria Math"/>
                      </a:rPr>
                      <m:t>=</m:t>
                    </m:r>
                    <m:r>
                      <a:rPr lang="en-US" sz="2000" i="1" dirty="0">
                        <a:latin typeface="Cambria Math"/>
                      </a:rPr>
                      <m:t>𝑖</m:t>
                    </m:r>
                    <m:r>
                      <a:rPr lang="en-US" sz="2000" i="1" dirty="0">
                        <a:latin typeface="Cambria Math"/>
                      </a:rPr>
                      <m:t>+1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pPr marL="2125663" lvl="1" indent="0">
                  <a:buNone/>
                </a:pP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𝑗</m:t>
                    </m:r>
                    <m:r>
                      <a:rPr lang="en-US" sz="2000" i="1" dirty="0">
                        <a:latin typeface="Cambria Math"/>
                      </a:rPr>
                      <m:t>=</m:t>
                    </m:r>
                    <m:r>
                      <a:rPr lang="en-US" sz="2000" i="1" dirty="0">
                        <a:latin typeface="Cambria Math"/>
                      </a:rPr>
                      <m:t>𝑗</m:t>
                    </m:r>
                    <m:r>
                      <a:rPr lang="en-US" sz="2000" i="1" dirty="0">
                        <a:latin typeface="Cambria Math"/>
                      </a:rPr>
                      <m:t>+1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pPr marL="1211263" lvl="1" indent="0">
                  <a:buNone/>
                </a:pPr>
                <a:r>
                  <a:rPr lang="bg-BG" sz="2000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sz="2000" dirty="0"/>
                  <a:t> е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/>
                      </a:rPr>
                      <m:t>𝑖</m:t>
                    </m:r>
                  </m:oMath>
                </a14:m>
                <a:endParaRPr lang="en-US" sz="2000" dirty="0"/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673" b="-152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grpSp>
        <p:nvGrpSpPr>
          <p:cNvPr id="5" name="Group 4"/>
          <p:cNvGrpSpPr/>
          <p:nvPr/>
        </p:nvGrpSpPr>
        <p:grpSpPr>
          <a:xfrm>
            <a:off x="1524000" y="3048000"/>
            <a:ext cx="381000" cy="3429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963056" y="3962400"/>
            <a:ext cx="381000" cy="220504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434764" y="5029200"/>
            <a:ext cx="381000" cy="1101958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Бързо, но бавно</a:t>
                </a:r>
              </a:p>
              <a:p>
                <a:pPr lvl="1"/>
                <a:r>
                  <a:rPr lang="bg-BG" dirty="0" smtClean="0"/>
                  <a:t>При кои случаи бързото сортиране</a:t>
                </a:r>
                <a:r>
                  <a:rPr lang="en-US" dirty="0" smtClean="0"/>
                  <a:t> </a:t>
                </a:r>
                <a:r>
                  <a:rPr lang="bg-BG" dirty="0" smtClean="0"/>
                  <a:t>ще има времева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, а не очакваната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?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Сортиране със сливане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70130728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Недостатък</a:t>
            </a:r>
          </a:p>
          <a:p>
            <a:pPr lvl="1"/>
            <a:r>
              <a:rPr lang="bg-BG" dirty="0" smtClean="0"/>
              <a:t>Какъв е недостатъкът на сортирането със сливане?</a:t>
            </a:r>
          </a:p>
          <a:p>
            <a:r>
              <a:rPr lang="bg-BG" dirty="0" smtClean="0"/>
              <a:t>Идея за сливане без допълнителен масив</a:t>
            </a:r>
          </a:p>
          <a:p>
            <a:pPr lvl="1"/>
            <a:r>
              <a:rPr lang="bg-BG" dirty="0" smtClean="0"/>
              <a:t>Двете начални и двете крайни стойности се разменят, така че най-малката за целия масив да е първа, а най-голямата – последна.</a:t>
            </a:r>
          </a:p>
          <a:p>
            <a:pPr lvl="1"/>
            <a:r>
              <a:rPr lang="bg-BG" dirty="0" smtClean="0"/>
              <a:t>Аналогично се обработват двата останали </a:t>
            </a:r>
            <a:r>
              <a:rPr lang="bg-BG" dirty="0" err="1" smtClean="0"/>
              <a:t>подмасива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pic>
        <p:nvPicPr>
          <p:cNvPr id="1026" name="Picture 2" descr="D:\Pavel\Courses\Materials\Course.ALG 2019\Alg-06 Arrays (part II)\Exercises\Figures\problem-8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953000"/>
            <a:ext cx="497205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Други алгоритми за сортиране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33621706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Случайно сортиране</a:t>
            </a:r>
          </a:p>
          <a:p>
            <a:pPr lvl="1"/>
            <a:r>
              <a:rPr lang="bg-BG" dirty="0" smtClean="0"/>
              <a:t>Предложете алгоритъм за случайно сортиране</a:t>
            </a:r>
          </a:p>
          <a:p>
            <a:pPr lvl="1"/>
            <a:r>
              <a:rPr lang="bg-BG" dirty="0" smtClean="0"/>
              <a:t>Проверката дали е постигнато сортиране да не се прави след всяка размяна </a:t>
            </a:r>
            <a:r>
              <a:rPr lang="bg-BG" smtClean="0"/>
              <a:t>на елементи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Сортиране на Шел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Shell sort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0282998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Други стъпки</a:t>
            </a:r>
            <a:endParaRPr lang="en-US" dirty="0" smtClean="0"/>
          </a:p>
          <a:p>
            <a:pPr lvl="1"/>
            <a:r>
              <a:rPr lang="bg-BG" dirty="0" smtClean="0"/>
              <a:t>Проиграйте на ръка сортиране на Шел</a:t>
            </a:r>
          </a:p>
          <a:p>
            <a:pPr lvl="1"/>
            <a:r>
              <a:rPr lang="bg-BG" dirty="0" smtClean="0"/>
              <a:t>Изберете други стъпки, не 1, 2, 4, 8</a:t>
            </a:r>
          </a:p>
          <a:p>
            <a:pPr lvl="1"/>
            <a:r>
              <a:rPr lang="bg-BG" dirty="0" smtClean="0"/>
              <a:t>Масивът за сортиране е като в лекцията</a:t>
            </a:r>
            <a:endParaRPr lang="bg-BG" dirty="0"/>
          </a:p>
        </p:txBody>
      </p:sp>
      <p:pic>
        <p:nvPicPr>
          <p:cNvPr id="1026" name="Picture 2" descr="D:\Pavel\Courses\Materials\Course.ALG 2019\Alg-06 Arrays (part II)\Exercises\Figures\problem-1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429000"/>
            <a:ext cx="6115051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Брой размени</a:t>
            </a:r>
          </a:p>
          <a:p>
            <a:pPr lvl="1"/>
            <a:r>
              <a:rPr lang="bg-BG" dirty="0" smtClean="0"/>
              <a:t>Масив от 16 числа в намаляващ ред</a:t>
            </a:r>
          </a:p>
          <a:p>
            <a:pPr lvl="1"/>
            <a:r>
              <a:rPr lang="bg-BG" dirty="0" smtClean="0"/>
              <a:t>Стъпките са 8, 4, 2, 1</a:t>
            </a:r>
          </a:p>
          <a:p>
            <a:pPr lvl="1"/>
            <a:r>
              <a:rPr lang="bg-BG" dirty="0" smtClean="0"/>
              <a:t>С колко размени на елементи сортирането на Шел ще обърне масива?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pic>
        <p:nvPicPr>
          <p:cNvPr id="2050" name="Picture 2" descr="D:\Pavel\Courses\Materials\Course.ALG 2019\Alg-06 Arrays (part II)\Exercises\Figures\problem-2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86200"/>
            <a:ext cx="6115051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Стъпка на Кнут</a:t>
                </a:r>
              </a:p>
              <a:p>
                <a:pPr lvl="1"/>
                <a:r>
                  <a:rPr lang="bg-BG" dirty="0" smtClean="0"/>
                  <a:t>За </a:t>
                </a:r>
                <a:r>
                  <a:rPr lang="bg-BG" dirty="0"/>
                  <a:t>сортиране </a:t>
                </a:r>
                <a:r>
                  <a:rPr lang="bg-BG" dirty="0" smtClean="0"/>
                  <a:t>на </a:t>
                </a:r>
                <a:r>
                  <a:rPr lang="bg-BG" dirty="0"/>
                  <a:t>масив с </a:t>
                </a:r>
                <a:r>
                  <a:rPr lang="en-US" dirty="0"/>
                  <a:t>n</a:t>
                </a:r>
                <a:r>
                  <a:rPr lang="bg-BG" dirty="0"/>
                  <a:t> елемента </a:t>
                </a:r>
                <a:r>
                  <a:rPr lang="bg-BG" dirty="0" smtClean="0"/>
                  <a:t>по метода на Шел Кнут </a:t>
                </a:r>
                <a:r>
                  <a:rPr lang="bg-BG" dirty="0"/>
                  <a:t>предлага началната стъпка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да е:</a:t>
                </a:r>
                <a:endParaRPr lang="bg-BG" dirty="0"/>
              </a:p>
              <a:p>
                <a:pPr lvl="1" indent="0">
                  <a:buNone/>
                </a:pP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2</m:t>
                    </m:r>
                    <m:r>
                      <a:rPr lang="en-US" i="1" dirty="0">
                        <a:latin typeface="Cambria Math"/>
                      </a:rPr>
                      <m:t>𝑘</m:t>
                    </m:r>
                    <m:r>
                      <a:rPr lang="en-US" i="1" dirty="0">
                        <a:latin typeface="Cambria Math"/>
                      </a:rPr>
                      <m:t>&lt;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2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3</m:t>
                        </m:r>
                        <m:r>
                          <a:rPr lang="en-US" i="1" dirty="0">
                            <a:latin typeface="Cambria Math"/>
                          </a:rPr>
                          <m:t>𝑘</m:t>
                        </m:r>
                        <m:r>
                          <a:rPr lang="en-US" i="1" dirty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&gt;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bg-BG" dirty="0"/>
                  <a:t>Предложете алгоритъм за намиране 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𝑘</m:t>
                    </m:r>
                  </m:oMath>
                </a14:m>
                <a:endParaRPr lang="en-US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7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Бързо сортиране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Quick sort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35514545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Първият и последният</a:t>
            </a:r>
          </a:p>
          <a:p>
            <a:pPr lvl="1"/>
            <a:r>
              <a:rPr lang="bg-BG" dirty="0" smtClean="0"/>
              <a:t>При избор на опорен елемент за бързото сортиране съветът е да не е първият или последният</a:t>
            </a:r>
          </a:p>
          <a:p>
            <a:pPr lvl="1"/>
            <a:r>
              <a:rPr lang="bg-BG" dirty="0" smtClean="0"/>
              <a:t>При условие, че няма време да изберем най-подходящият опорен елемент, е без значение кой ще изберем.</a:t>
            </a:r>
          </a:p>
          <a:p>
            <a:pPr lvl="1"/>
            <a:r>
              <a:rPr lang="bg-BG" dirty="0" smtClean="0"/>
              <a:t>Все пак защо да не е първият </a:t>
            </a:r>
            <a:r>
              <a:rPr lang="bg-BG" smtClean="0"/>
              <a:t>или последният?</a:t>
            </a:r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Разбърканост</a:t>
            </a:r>
          </a:p>
          <a:p>
            <a:pPr lvl="1"/>
            <a:r>
              <a:rPr lang="bg-BG" dirty="0" smtClean="0"/>
              <a:t>При пренареждането на </a:t>
            </a:r>
            <a:r>
              <a:rPr lang="bg-BG" dirty="0" err="1" smtClean="0"/>
              <a:t>подмасив</a:t>
            </a:r>
            <a:r>
              <a:rPr lang="bg-BG" dirty="0" smtClean="0"/>
              <a:t> спрямо опорния елемент се разменят два по два крайни елементи</a:t>
            </a:r>
          </a:p>
          <a:p>
            <a:pPr lvl="1"/>
            <a:r>
              <a:rPr lang="bg-BG" dirty="0" smtClean="0"/>
              <a:t>Ето така: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pic>
        <p:nvPicPr>
          <p:cNvPr id="1026" name="Picture 2" descr="D:\Pavel\Courses\Materials\Course.ALG 2019\Alg-06 Arrays (part II)\Exercises\Figures\problem-5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3219450"/>
            <a:ext cx="611505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Ще се сортира ли правилно масив, ако размените на елементи не са вложени?</a:t>
            </a:r>
          </a:p>
          <a:p>
            <a:pPr lvl="1"/>
            <a:r>
              <a:rPr lang="bg-BG" dirty="0" smtClean="0"/>
              <a:t>Примерно са ето така: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Или така:</a:t>
            </a:r>
          </a:p>
          <a:p>
            <a:endParaRPr lang="bg-BG" dirty="0"/>
          </a:p>
        </p:txBody>
      </p:sp>
      <p:pic>
        <p:nvPicPr>
          <p:cNvPr id="2050" name="Picture 2" descr="D:\Pavel\Courses\Materials\Course.ALG 2019\Alg-06 Arrays (part II)\Exercises\Figures\problem-5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1695450"/>
            <a:ext cx="611505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Pavel\Courses\Materials\Course.ALG 2019\Alg-06 Arrays (part II)\Exercises\Figures\problem-5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886200"/>
            <a:ext cx="6115051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504705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6144</TotalTime>
  <Words>449</Words>
  <Application>Microsoft Office PowerPoint</Application>
  <PresentationFormat>On-screen Show (4:3)</PresentationFormat>
  <Paragraphs>80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Задачи за упражнение</vt:lpstr>
      <vt:lpstr>Сортиране на Шел</vt:lpstr>
      <vt:lpstr>Задача №1</vt:lpstr>
      <vt:lpstr>Задача №2</vt:lpstr>
      <vt:lpstr>Задача №3</vt:lpstr>
      <vt:lpstr>Бързо сортиране</vt:lpstr>
      <vt:lpstr>Задача №4</vt:lpstr>
      <vt:lpstr>Задача №5</vt:lpstr>
      <vt:lpstr>PowerPoint Presentation</vt:lpstr>
      <vt:lpstr>Задача №6</vt:lpstr>
      <vt:lpstr>Задача №7</vt:lpstr>
      <vt:lpstr>Сортиране със сливане</vt:lpstr>
      <vt:lpstr>Задача №8</vt:lpstr>
      <vt:lpstr>Други алгоритми за сортиране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267</cp:revision>
  <dcterms:created xsi:type="dcterms:W3CDTF">2019-06-21T13:37:43Z</dcterms:created>
  <dcterms:modified xsi:type="dcterms:W3CDTF">2020-04-04T08:39:24Z</dcterms:modified>
</cp:coreProperties>
</file>