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75"/>
  </p:notesMasterIdLst>
  <p:sldIdLst>
    <p:sldId id="379" r:id="rId2"/>
    <p:sldId id="380" r:id="rId3"/>
    <p:sldId id="381" r:id="rId4"/>
    <p:sldId id="382" r:id="rId5"/>
    <p:sldId id="383" r:id="rId6"/>
    <p:sldId id="384" r:id="rId7"/>
    <p:sldId id="385" r:id="rId8"/>
    <p:sldId id="386" r:id="rId9"/>
    <p:sldId id="387" r:id="rId10"/>
    <p:sldId id="388" r:id="rId11"/>
    <p:sldId id="389" r:id="rId12"/>
    <p:sldId id="390" r:id="rId13"/>
    <p:sldId id="391" r:id="rId14"/>
    <p:sldId id="392" r:id="rId15"/>
    <p:sldId id="393" r:id="rId16"/>
    <p:sldId id="394" r:id="rId17"/>
    <p:sldId id="395" r:id="rId18"/>
    <p:sldId id="396" r:id="rId19"/>
    <p:sldId id="397" r:id="rId20"/>
    <p:sldId id="398" r:id="rId21"/>
    <p:sldId id="399" r:id="rId22"/>
    <p:sldId id="400" r:id="rId23"/>
    <p:sldId id="401" r:id="rId24"/>
    <p:sldId id="402" r:id="rId25"/>
    <p:sldId id="403" r:id="rId26"/>
    <p:sldId id="404" r:id="rId27"/>
    <p:sldId id="405" r:id="rId28"/>
    <p:sldId id="406" r:id="rId29"/>
    <p:sldId id="407" r:id="rId30"/>
    <p:sldId id="408" r:id="rId31"/>
    <p:sldId id="409" r:id="rId32"/>
    <p:sldId id="410" r:id="rId33"/>
    <p:sldId id="411" r:id="rId34"/>
    <p:sldId id="412" r:id="rId35"/>
    <p:sldId id="413" r:id="rId36"/>
    <p:sldId id="414" r:id="rId37"/>
    <p:sldId id="415" r:id="rId38"/>
    <p:sldId id="416" r:id="rId39"/>
    <p:sldId id="417" r:id="rId40"/>
    <p:sldId id="418" r:id="rId41"/>
    <p:sldId id="419" r:id="rId42"/>
    <p:sldId id="420" r:id="rId43"/>
    <p:sldId id="421" r:id="rId44"/>
    <p:sldId id="422" r:id="rId45"/>
    <p:sldId id="423" r:id="rId46"/>
    <p:sldId id="424" r:id="rId47"/>
    <p:sldId id="425" r:id="rId48"/>
    <p:sldId id="426" r:id="rId49"/>
    <p:sldId id="427" r:id="rId50"/>
    <p:sldId id="428" r:id="rId51"/>
    <p:sldId id="429" r:id="rId52"/>
    <p:sldId id="430" r:id="rId53"/>
    <p:sldId id="431" r:id="rId54"/>
    <p:sldId id="432" r:id="rId55"/>
    <p:sldId id="433" r:id="rId56"/>
    <p:sldId id="434" r:id="rId57"/>
    <p:sldId id="435" r:id="rId58"/>
    <p:sldId id="436" r:id="rId59"/>
    <p:sldId id="437" r:id="rId60"/>
    <p:sldId id="438" r:id="rId61"/>
    <p:sldId id="439" r:id="rId62"/>
    <p:sldId id="440" r:id="rId63"/>
    <p:sldId id="441" r:id="rId64"/>
    <p:sldId id="442" r:id="rId65"/>
    <p:sldId id="443" r:id="rId66"/>
    <p:sldId id="444" r:id="rId67"/>
    <p:sldId id="445" r:id="rId68"/>
    <p:sldId id="446" r:id="rId69"/>
    <p:sldId id="447" r:id="rId70"/>
    <p:sldId id="448" r:id="rId71"/>
    <p:sldId id="449" r:id="rId72"/>
    <p:sldId id="450" r:id="rId73"/>
    <p:sldId id="451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FF"/>
    <a:srgbClr val="DDDDDD"/>
    <a:srgbClr val="FF00FF"/>
    <a:srgbClr val="000066"/>
    <a:srgbClr val="A1BD63"/>
    <a:srgbClr val="006600"/>
    <a:srgbClr val="336600"/>
    <a:srgbClr val="BBD97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38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8.5.2020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56262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8.5.2020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get.webgl.org/" TargetMode="Externa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chrome/" TargetMode="External"/><Relationship Id="rId2" Type="http://schemas.openxmlformats.org/officeDocument/2006/relationships/hyperlink" Target="http://notepad-plus-plus.org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zachsaw.com/?pg=quickphp_php_tester_debugger" TargetMode="External"/><Relationship Id="rId5" Type="http://schemas.openxmlformats.org/officeDocument/2006/relationships/hyperlink" Target="http://www.opera.com/" TargetMode="External"/><Relationship Id="rId4" Type="http://schemas.openxmlformats.org/officeDocument/2006/relationships/hyperlink" Target="https://www.mozilla.org/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threejs.or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s/E0101-html-skeleton.html" TargetMode="Externa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s/E0102-js-code.html" TargetMode="Externa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s/E0103-including-three-js.html" TargetMode="Externa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s/E0104-static-cube.html" TargetMode="External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s/E0105-rotating-cube.html" TargetMode="External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s/E0106-mobile-politeness.html" TargetMode="External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доц. д-р Павел Бойчев    </a:t>
            </a:r>
            <a:r>
              <a:rPr lang="bg-BG" noProof="0" dirty="0" err="1" smtClean="0"/>
              <a:t>КИТ-ФМИ-СУ</a:t>
            </a:r>
            <a:r>
              <a:rPr lang="bg-BG" noProof="0" dirty="0" smtClean="0"/>
              <a:t>    20</a:t>
            </a:r>
            <a:r>
              <a:rPr lang="en-US" noProof="0" dirty="0" smtClean="0"/>
              <a:t>20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bg-BG" noProof="0" dirty="0" smtClean="0"/>
              <a:t>Въведение</a:t>
            </a:r>
            <a:endParaRPr lang="bg-BG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noProof="0" dirty="0" smtClean="0"/>
              <a:t>Тема №1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416043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Натовареност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Седмична натовареност</a:t>
            </a:r>
            <a:endParaRPr lang="bg-BG" baseline="30000" noProof="0" dirty="0"/>
          </a:p>
        </p:txBody>
      </p:sp>
      <p:sp>
        <p:nvSpPr>
          <p:cNvPr id="5" name="Rectangle 4"/>
          <p:cNvSpPr/>
          <p:nvPr/>
        </p:nvSpPr>
        <p:spPr>
          <a:xfrm>
            <a:off x="688435" y="3371910"/>
            <a:ext cx="473142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1</a:t>
            </a:r>
            <a:endParaRPr lang="en-US" sz="1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25951" y="3371910"/>
            <a:ext cx="473142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2</a:t>
            </a:r>
            <a:endParaRPr lang="en-US" sz="1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63467" y="3371910"/>
            <a:ext cx="473142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3</a:t>
            </a:r>
            <a:endParaRPr lang="en-US" sz="1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00983" y="3371910"/>
            <a:ext cx="473142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4</a:t>
            </a:r>
            <a:endParaRPr lang="en-US" sz="1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38499" y="3371910"/>
            <a:ext cx="473142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5</a:t>
            </a:r>
            <a:endParaRPr lang="en-US" sz="1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76015" y="3371910"/>
            <a:ext cx="473142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6</a:t>
            </a:r>
            <a:endParaRPr lang="en-US" sz="1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13531" y="3371910"/>
            <a:ext cx="473142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800" b="1" dirty="0">
                <a:solidFill>
                  <a:schemeClr val="bg1"/>
                </a:solidFill>
                <a:latin typeface="Candara" panose="020E0502030303020204" pitchFamily="34" charset="0"/>
              </a:rPr>
              <a:t>7</a:t>
            </a:r>
            <a:endParaRPr lang="en-US" sz="28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51047" y="3371910"/>
            <a:ext cx="473142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8</a:t>
            </a:r>
            <a:endParaRPr lang="en-US" sz="1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88563" y="3371910"/>
            <a:ext cx="473142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9</a:t>
            </a:r>
            <a:endParaRPr lang="en-US" sz="1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26079" y="3371910"/>
            <a:ext cx="473142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10</a:t>
            </a:r>
            <a:endParaRPr lang="en-US" sz="1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63595" y="3371910"/>
            <a:ext cx="473142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11</a:t>
            </a:r>
            <a:endParaRPr lang="en-US" sz="1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601111" y="3371910"/>
            <a:ext cx="473142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12</a:t>
            </a:r>
            <a:endParaRPr lang="en-US" sz="1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138627" y="3371910"/>
            <a:ext cx="473142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13</a:t>
            </a:r>
            <a:endParaRPr lang="en-US" sz="1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676143" y="3371910"/>
            <a:ext cx="473142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14</a:t>
            </a:r>
            <a:endParaRPr lang="en-US" sz="1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13658" y="3371910"/>
            <a:ext cx="473142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15</a:t>
            </a:r>
            <a:endParaRPr lang="en-US" sz="1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4700" y="2209800"/>
            <a:ext cx="1397073" cy="6287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bg-BG" sz="16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2 точки</a:t>
            </a:r>
          </a:p>
          <a:p>
            <a:pPr algn="ctr"/>
            <a:r>
              <a:rPr lang="bg-BG" sz="20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Тест </a:t>
            </a:r>
            <a:r>
              <a:rPr lang="bg-BG" sz="20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№1</a:t>
            </a:r>
            <a:endParaRPr lang="en-US" sz="2000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466711" y="2838510"/>
            <a:ext cx="8890" cy="521172"/>
          </a:xfrm>
          <a:prstGeom prst="straightConnector1">
            <a:avLst/>
          </a:prstGeom>
          <a:ln w="76200"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387248" y="2209800"/>
            <a:ext cx="1397073" cy="6287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bg-BG" sz="16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4 точки</a:t>
            </a:r>
          </a:p>
          <a:p>
            <a:pPr algn="ctr"/>
            <a:r>
              <a:rPr lang="bg-BG" sz="20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Тест </a:t>
            </a:r>
            <a:r>
              <a:rPr lang="bg-BG" sz="20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№2</a:t>
            </a:r>
            <a:endParaRPr lang="en-US" sz="2000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079259" y="2838510"/>
            <a:ext cx="8890" cy="521172"/>
          </a:xfrm>
          <a:prstGeom prst="straightConnector1">
            <a:avLst/>
          </a:prstGeom>
          <a:ln w="76200"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999796" y="2209800"/>
            <a:ext cx="1397073" cy="6287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bg-BG" sz="16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8 точки</a:t>
            </a:r>
          </a:p>
          <a:p>
            <a:pPr algn="ctr"/>
            <a:r>
              <a:rPr lang="bg-BG" sz="20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Тест </a:t>
            </a:r>
            <a:r>
              <a:rPr lang="bg-BG" sz="20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№3</a:t>
            </a:r>
            <a:endParaRPr lang="en-US" sz="2000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691807" y="2838510"/>
            <a:ext cx="8890" cy="521172"/>
          </a:xfrm>
          <a:prstGeom prst="straightConnector1">
            <a:avLst/>
          </a:prstGeom>
          <a:ln w="76200"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612344" y="2209800"/>
            <a:ext cx="1397073" cy="6287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bg-BG" sz="16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16 точки</a:t>
            </a:r>
          </a:p>
          <a:p>
            <a:pPr algn="ctr"/>
            <a:r>
              <a:rPr lang="bg-BG" sz="20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Тест </a:t>
            </a:r>
            <a:r>
              <a:rPr lang="bg-BG" sz="20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№4</a:t>
            </a:r>
            <a:endParaRPr lang="en-US" sz="2000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304355" y="2838510"/>
            <a:ext cx="8890" cy="521172"/>
          </a:xfrm>
          <a:prstGeom prst="straightConnector1">
            <a:avLst/>
          </a:prstGeom>
          <a:ln w="76200"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1981200" y="4069938"/>
            <a:ext cx="8890" cy="521172"/>
          </a:xfrm>
          <a:prstGeom prst="straightConnector1">
            <a:avLst/>
          </a:prstGeom>
          <a:ln w="76200"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3593748" y="4069938"/>
            <a:ext cx="8890" cy="521172"/>
          </a:xfrm>
          <a:prstGeom prst="straightConnector1">
            <a:avLst/>
          </a:prstGeom>
          <a:ln w="76200"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5206296" y="4069938"/>
            <a:ext cx="8890" cy="521172"/>
          </a:xfrm>
          <a:prstGeom prst="straightConnector1">
            <a:avLst/>
          </a:prstGeom>
          <a:ln w="76200"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6818844" y="4069938"/>
            <a:ext cx="8890" cy="521172"/>
          </a:xfrm>
          <a:prstGeom prst="straightConnector1">
            <a:avLst/>
          </a:prstGeom>
          <a:ln w="76200"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212809" y="4591110"/>
            <a:ext cx="1536780" cy="7078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bg-BG" sz="20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Домашно№</a:t>
            </a:r>
            <a:r>
              <a:rPr lang="bg-BG" sz="20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1</a:t>
            </a:r>
          </a:p>
          <a:p>
            <a:pPr algn="ctr"/>
            <a:r>
              <a:rPr lang="bg-BG" sz="16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2 точки</a:t>
            </a:r>
            <a:endParaRPr lang="en-US" sz="1600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25357" y="4591110"/>
            <a:ext cx="1536780" cy="7078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bg-BG" sz="2000" dirty="0">
                <a:solidFill>
                  <a:srgbClr val="FF388C"/>
                </a:solidFill>
                <a:latin typeface="Candara" panose="020E0502030303020204" pitchFamily="34" charset="0"/>
              </a:rPr>
              <a:t>Домашно №</a:t>
            </a:r>
            <a:r>
              <a:rPr lang="bg-BG" sz="20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2</a:t>
            </a:r>
          </a:p>
          <a:p>
            <a:pPr algn="ctr"/>
            <a:r>
              <a:rPr lang="bg-BG" sz="16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4 точки</a:t>
            </a:r>
            <a:endParaRPr lang="en-US" sz="2000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37905" y="4591110"/>
            <a:ext cx="1536780" cy="7078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bg-BG" sz="2000" dirty="0">
                <a:solidFill>
                  <a:srgbClr val="FF388C"/>
                </a:solidFill>
                <a:latin typeface="Candara" panose="020E0502030303020204" pitchFamily="34" charset="0"/>
              </a:rPr>
              <a:t>Домашно №</a:t>
            </a:r>
            <a:r>
              <a:rPr lang="bg-BG" sz="20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3</a:t>
            </a:r>
            <a:br>
              <a:rPr lang="bg-BG" sz="2000" dirty="0" smtClean="0">
                <a:solidFill>
                  <a:srgbClr val="FF388C"/>
                </a:solidFill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8 точки</a:t>
            </a:r>
            <a:endParaRPr lang="en-US" sz="2000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50453" y="4591110"/>
            <a:ext cx="1536780" cy="7078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bg-BG" sz="2000" dirty="0">
                <a:solidFill>
                  <a:srgbClr val="FF388C"/>
                </a:solidFill>
                <a:latin typeface="Candara" panose="020E0502030303020204" pitchFamily="34" charset="0"/>
              </a:rPr>
              <a:t>Домашно №</a:t>
            </a:r>
            <a:r>
              <a:rPr lang="bg-BG" sz="20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4</a:t>
            </a:r>
            <a:br>
              <a:rPr lang="bg-BG" sz="2000" dirty="0" smtClean="0">
                <a:solidFill>
                  <a:srgbClr val="FF388C"/>
                </a:solidFill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16 точки</a:t>
            </a:r>
            <a:endParaRPr lang="en-US" sz="2000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2074206" y="4093289"/>
            <a:ext cx="1369002" cy="336112"/>
          </a:xfrm>
          <a:custGeom>
            <a:avLst/>
            <a:gdLst>
              <a:gd name="connsiteX0" fmla="*/ 0 w 2038589"/>
              <a:gd name="connsiteY0" fmla="*/ 21104 h 338604"/>
              <a:gd name="connsiteX1" fmla="*/ 1905000 w 2038589"/>
              <a:gd name="connsiteY1" fmla="*/ 33804 h 338604"/>
              <a:gd name="connsiteX2" fmla="*/ 1727200 w 2038589"/>
              <a:gd name="connsiteY2" fmla="*/ 338604 h 338604"/>
              <a:gd name="connsiteX0" fmla="*/ 0 w 1905000"/>
              <a:gd name="connsiteY0" fmla="*/ 21104 h 33804"/>
              <a:gd name="connsiteX1" fmla="*/ 1905000 w 1905000"/>
              <a:gd name="connsiteY1" fmla="*/ 33804 h 33804"/>
              <a:gd name="connsiteX0" fmla="*/ 0 w 1905000"/>
              <a:gd name="connsiteY0" fmla="*/ 0 h 174767"/>
              <a:gd name="connsiteX1" fmla="*/ 1905000 w 1905000"/>
              <a:gd name="connsiteY1" fmla="*/ 12700 h 174767"/>
              <a:gd name="connsiteX0" fmla="*/ 0 w 1905000"/>
              <a:gd name="connsiteY0" fmla="*/ 0 h 279647"/>
              <a:gd name="connsiteX1" fmla="*/ 1905000 w 1905000"/>
              <a:gd name="connsiteY1" fmla="*/ 12700 h 279647"/>
              <a:gd name="connsiteX0" fmla="*/ 0 w 1932912"/>
              <a:gd name="connsiteY0" fmla="*/ 5340 h 276784"/>
              <a:gd name="connsiteX1" fmla="*/ 1932912 w 1932912"/>
              <a:gd name="connsiteY1" fmla="*/ 0 h 276784"/>
              <a:gd name="connsiteX0" fmla="*/ 0 w 1793350"/>
              <a:gd name="connsiteY0" fmla="*/ 0 h 315780"/>
              <a:gd name="connsiteX1" fmla="*/ 1793350 w 1793350"/>
              <a:gd name="connsiteY1" fmla="*/ 84861 h 315780"/>
              <a:gd name="connsiteX0" fmla="*/ 0 w 1793350"/>
              <a:gd name="connsiteY0" fmla="*/ 0 h 269453"/>
              <a:gd name="connsiteX1" fmla="*/ 1793350 w 1793350"/>
              <a:gd name="connsiteY1" fmla="*/ 84861 h 269453"/>
              <a:gd name="connsiteX0" fmla="*/ 0 w 1849175"/>
              <a:gd name="connsiteY0" fmla="*/ 1731 h 234742"/>
              <a:gd name="connsiteX1" fmla="*/ 1849175 w 1849175"/>
              <a:gd name="connsiteY1" fmla="*/ 0 h 23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9175" h="234742">
                <a:moveTo>
                  <a:pt x="0" y="1731"/>
                </a:moveTo>
                <a:cubicBezTo>
                  <a:pt x="681566" y="413422"/>
                  <a:pt x="1407515" y="192710"/>
                  <a:pt x="1849175" y="0"/>
                </a:cubicBezTo>
              </a:path>
            </a:pathLst>
          </a:custGeom>
          <a:noFill/>
          <a:ln w="19050">
            <a:solidFill>
              <a:srgbClr val="FF388C"/>
            </a:solidFill>
            <a:prstDash val="sysDot"/>
            <a:headEnd type="none" w="med" len="med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Freeform 37"/>
          <p:cNvSpPr/>
          <p:nvPr/>
        </p:nvSpPr>
        <p:spPr>
          <a:xfrm>
            <a:off x="3733800" y="4093289"/>
            <a:ext cx="1369002" cy="336112"/>
          </a:xfrm>
          <a:custGeom>
            <a:avLst/>
            <a:gdLst>
              <a:gd name="connsiteX0" fmla="*/ 0 w 2038589"/>
              <a:gd name="connsiteY0" fmla="*/ 21104 h 338604"/>
              <a:gd name="connsiteX1" fmla="*/ 1905000 w 2038589"/>
              <a:gd name="connsiteY1" fmla="*/ 33804 h 338604"/>
              <a:gd name="connsiteX2" fmla="*/ 1727200 w 2038589"/>
              <a:gd name="connsiteY2" fmla="*/ 338604 h 338604"/>
              <a:gd name="connsiteX0" fmla="*/ 0 w 1905000"/>
              <a:gd name="connsiteY0" fmla="*/ 21104 h 33804"/>
              <a:gd name="connsiteX1" fmla="*/ 1905000 w 1905000"/>
              <a:gd name="connsiteY1" fmla="*/ 33804 h 33804"/>
              <a:gd name="connsiteX0" fmla="*/ 0 w 1905000"/>
              <a:gd name="connsiteY0" fmla="*/ 0 h 174767"/>
              <a:gd name="connsiteX1" fmla="*/ 1905000 w 1905000"/>
              <a:gd name="connsiteY1" fmla="*/ 12700 h 174767"/>
              <a:gd name="connsiteX0" fmla="*/ 0 w 1905000"/>
              <a:gd name="connsiteY0" fmla="*/ 0 h 279647"/>
              <a:gd name="connsiteX1" fmla="*/ 1905000 w 1905000"/>
              <a:gd name="connsiteY1" fmla="*/ 12700 h 279647"/>
              <a:gd name="connsiteX0" fmla="*/ 0 w 1932912"/>
              <a:gd name="connsiteY0" fmla="*/ 5340 h 276784"/>
              <a:gd name="connsiteX1" fmla="*/ 1932912 w 1932912"/>
              <a:gd name="connsiteY1" fmla="*/ 0 h 276784"/>
              <a:gd name="connsiteX0" fmla="*/ 0 w 1793350"/>
              <a:gd name="connsiteY0" fmla="*/ 0 h 315780"/>
              <a:gd name="connsiteX1" fmla="*/ 1793350 w 1793350"/>
              <a:gd name="connsiteY1" fmla="*/ 84861 h 315780"/>
              <a:gd name="connsiteX0" fmla="*/ 0 w 1793350"/>
              <a:gd name="connsiteY0" fmla="*/ 0 h 269453"/>
              <a:gd name="connsiteX1" fmla="*/ 1793350 w 1793350"/>
              <a:gd name="connsiteY1" fmla="*/ 84861 h 269453"/>
              <a:gd name="connsiteX0" fmla="*/ 0 w 1849175"/>
              <a:gd name="connsiteY0" fmla="*/ 1731 h 234742"/>
              <a:gd name="connsiteX1" fmla="*/ 1849175 w 1849175"/>
              <a:gd name="connsiteY1" fmla="*/ 0 h 23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9175" h="234742">
                <a:moveTo>
                  <a:pt x="0" y="1731"/>
                </a:moveTo>
                <a:cubicBezTo>
                  <a:pt x="681566" y="413422"/>
                  <a:pt x="1407515" y="192710"/>
                  <a:pt x="1849175" y="0"/>
                </a:cubicBezTo>
              </a:path>
            </a:pathLst>
          </a:custGeom>
          <a:noFill/>
          <a:ln w="19050">
            <a:solidFill>
              <a:srgbClr val="FF388C"/>
            </a:solidFill>
            <a:prstDash val="sysDot"/>
            <a:headEnd type="none" w="med" len="med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9" name="Freeform 38"/>
          <p:cNvSpPr/>
          <p:nvPr/>
        </p:nvSpPr>
        <p:spPr>
          <a:xfrm>
            <a:off x="5294244" y="4093289"/>
            <a:ext cx="1369002" cy="336112"/>
          </a:xfrm>
          <a:custGeom>
            <a:avLst/>
            <a:gdLst>
              <a:gd name="connsiteX0" fmla="*/ 0 w 2038589"/>
              <a:gd name="connsiteY0" fmla="*/ 21104 h 338604"/>
              <a:gd name="connsiteX1" fmla="*/ 1905000 w 2038589"/>
              <a:gd name="connsiteY1" fmla="*/ 33804 h 338604"/>
              <a:gd name="connsiteX2" fmla="*/ 1727200 w 2038589"/>
              <a:gd name="connsiteY2" fmla="*/ 338604 h 338604"/>
              <a:gd name="connsiteX0" fmla="*/ 0 w 1905000"/>
              <a:gd name="connsiteY0" fmla="*/ 21104 h 33804"/>
              <a:gd name="connsiteX1" fmla="*/ 1905000 w 1905000"/>
              <a:gd name="connsiteY1" fmla="*/ 33804 h 33804"/>
              <a:gd name="connsiteX0" fmla="*/ 0 w 1905000"/>
              <a:gd name="connsiteY0" fmla="*/ 0 h 174767"/>
              <a:gd name="connsiteX1" fmla="*/ 1905000 w 1905000"/>
              <a:gd name="connsiteY1" fmla="*/ 12700 h 174767"/>
              <a:gd name="connsiteX0" fmla="*/ 0 w 1905000"/>
              <a:gd name="connsiteY0" fmla="*/ 0 h 279647"/>
              <a:gd name="connsiteX1" fmla="*/ 1905000 w 1905000"/>
              <a:gd name="connsiteY1" fmla="*/ 12700 h 279647"/>
              <a:gd name="connsiteX0" fmla="*/ 0 w 1932912"/>
              <a:gd name="connsiteY0" fmla="*/ 5340 h 276784"/>
              <a:gd name="connsiteX1" fmla="*/ 1932912 w 1932912"/>
              <a:gd name="connsiteY1" fmla="*/ 0 h 276784"/>
              <a:gd name="connsiteX0" fmla="*/ 0 w 1793350"/>
              <a:gd name="connsiteY0" fmla="*/ 0 h 315780"/>
              <a:gd name="connsiteX1" fmla="*/ 1793350 w 1793350"/>
              <a:gd name="connsiteY1" fmla="*/ 84861 h 315780"/>
              <a:gd name="connsiteX0" fmla="*/ 0 w 1793350"/>
              <a:gd name="connsiteY0" fmla="*/ 0 h 269453"/>
              <a:gd name="connsiteX1" fmla="*/ 1793350 w 1793350"/>
              <a:gd name="connsiteY1" fmla="*/ 84861 h 269453"/>
              <a:gd name="connsiteX0" fmla="*/ 0 w 1849175"/>
              <a:gd name="connsiteY0" fmla="*/ 1731 h 234742"/>
              <a:gd name="connsiteX1" fmla="*/ 1849175 w 1849175"/>
              <a:gd name="connsiteY1" fmla="*/ 0 h 23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9175" h="234742">
                <a:moveTo>
                  <a:pt x="0" y="1731"/>
                </a:moveTo>
                <a:cubicBezTo>
                  <a:pt x="681566" y="413422"/>
                  <a:pt x="1407515" y="192710"/>
                  <a:pt x="1849175" y="0"/>
                </a:cubicBezTo>
              </a:path>
            </a:pathLst>
          </a:custGeom>
          <a:noFill/>
          <a:ln w="19050">
            <a:solidFill>
              <a:srgbClr val="FF388C"/>
            </a:solidFill>
            <a:prstDash val="sysDot"/>
            <a:headEnd type="none" w="med" len="med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0" name="Freeform 39"/>
          <p:cNvSpPr/>
          <p:nvPr/>
        </p:nvSpPr>
        <p:spPr>
          <a:xfrm>
            <a:off x="6953838" y="4093289"/>
            <a:ext cx="1369002" cy="336112"/>
          </a:xfrm>
          <a:custGeom>
            <a:avLst/>
            <a:gdLst>
              <a:gd name="connsiteX0" fmla="*/ 0 w 2038589"/>
              <a:gd name="connsiteY0" fmla="*/ 21104 h 338604"/>
              <a:gd name="connsiteX1" fmla="*/ 1905000 w 2038589"/>
              <a:gd name="connsiteY1" fmla="*/ 33804 h 338604"/>
              <a:gd name="connsiteX2" fmla="*/ 1727200 w 2038589"/>
              <a:gd name="connsiteY2" fmla="*/ 338604 h 338604"/>
              <a:gd name="connsiteX0" fmla="*/ 0 w 1905000"/>
              <a:gd name="connsiteY0" fmla="*/ 21104 h 33804"/>
              <a:gd name="connsiteX1" fmla="*/ 1905000 w 1905000"/>
              <a:gd name="connsiteY1" fmla="*/ 33804 h 33804"/>
              <a:gd name="connsiteX0" fmla="*/ 0 w 1905000"/>
              <a:gd name="connsiteY0" fmla="*/ 0 h 174767"/>
              <a:gd name="connsiteX1" fmla="*/ 1905000 w 1905000"/>
              <a:gd name="connsiteY1" fmla="*/ 12700 h 174767"/>
              <a:gd name="connsiteX0" fmla="*/ 0 w 1905000"/>
              <a:gd name="connsiteY0" fmla="*/ 0 h 279647"/>
              <a:gd name="connsiteX1" fmla="*/ 1905000 w 1905000"/>
              <a:gd name="connsiteY1" fmla="*/ 12700 h 279647"/>
              <a:gd name="connsiteX0" fmla="*/ 0 w 1932912"/>
              <a:gd name="connsiteY0" fmla="*/ 5340 h 276784"/>
              <a:gd name="connsiteX1" fmla="*/ 1932912 w 1932912"/>
              <a:gd name="connsiteY1" fmla="*/ 0 h 276784"/>
              <a:gd name="connsiteX0" fmla="*/ 0 w 1793350"/>
              <a:gd name="connsiteY0" fmla="*/ 0 h 315780"/>
              <a:gd name="connsiteX1" fmla="*/ 1793350 w 1793350"/>
              <a:gd name="connsiteY1" fmla="*/ 84861 h 315780"/>
              <a:gd name="connsiteX0" fmla="*/ 0 w 1793350"/>
              <a:gd name="connsiteY0" fmla="*/ 0 h 269453"/>
              <a:gd name="connsiteX1" fmla="*/ 1793350 w 1793350"/>
              <a:gd name="connsiteY1" fmla="*/ 84861 h 269453"/>
              <a:gd name="connsiteX0" fmla="*/ 0 w 1849175"/>
              <a:gd name="connsiteY0" fmla="*/ 1731 h 234742"/>
              <a:gd name="connsiteX1" fmla="*/ 1849175 w 1849175"/>
              <a:gd name="connsiteY1" fmla="*/ 0 h 23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9175" h="234742">
                <a:moveTo>
                  <a:pt x="0" y="1731"/>
                </a:moveTo>
                <a:cubicBezTo>
                  <a:pt x="681566" y="413422"/>
                  <a:pt x="1407515" y="192710"/>
                  <a:pt x="1849175" y="0"/>
                </a:cubicBezTo>
              </a:path>
            </a:pathLst>
          </a:custGeom>
          <a:noFill/>
          <a:ln w="19050">
            <a:solidFill>
              <a:srgbClr val="FF388C"/>
            </a:solidFill>
            <a:prstDash val="sysDot"/>
            <a:headEnd type="none" w="med" len="med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382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Изпит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Оригинален изпит</a:t>
            </a:r>
          </a:p>
          <a:p>
            <a:pPr lvl="1"/>
            <a:r>
              <a:rPr lang="bg-BG" noProof="0" dirty="0" smtClean="0"/>
              <a:t>Оценка само от текущ контрол</a:t>
            </a:r>
          </a:p>
          <a:p>
            <a:pPr lvl="1"/>
            <a:r>
              <a:rPr lang="bg-BG" noProof="0" dirty="0" smtClean="0"/>
              <a:t>Вписване в книжките</a:t>
            </a:r>
          </a:p>
          <a:p>
            <a:r>
              <a:rPr lang="bg-BG" noProof="0" dirty="0" smtClean="0"/>
              <a:t>Поправителен изпит</a:t>
            </a:r>
          </a:p>
          <a:p>
            <a:pPr lvl="1"/>
            <a:r>
              <a:rPr lang="bg-BG" noProof="0" dirty="0" smtClean="0"/>
              <a:t>Четирите теста на </a:t>
            </a:r>
            <a:r>
              <a:rPr lang="bg-BG" noProof="0" dirty="0" err="1" smtClean="0"/>
              <a:t>екс</a:t>
            </a:r>
            <a:endParaRPr lang="bg-BG" noProof="0" dirty="0" smtClean="0"/>
          </a:p>
          <a:p>
            <a:pPr lvl="1"/>
            <a:r>
              <a:rPr lang="bg-BG" noProof="0" dirty="0" smtClean="0"/>
              <a:t>Без домашни задания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43852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Наказания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Отнемане на всички точки</a:t>
            </a:r>
          </a:p>
          <a:p>
            <a:pPr lvl="1"/>
            <a:r>
              <a:rPr lang="bg-BG" noProof="0" dirty="0" smtClean="0"/>
              <a:t>Преписване на тест / домашно</a:t>
            </a:r>
          </a:p>
          <a:p>
            <a:pPr lvl="1"/>
            <a:r>
              <a:rPr lang="bg-BG" noProof="0" dirty="0" smtClean="0"/>
              <a:t>Подсказване на тест / домашно</a:t>
            </a:r>
          </a:p>
          <a:p>
            <a:r>
              <a:rPr lang="bg-BG" noProof="0" dirty="0" smtClean="0"/>
              <a:t>Отнемане на половината точки</a:t>
            </a:r>
          </a:p>
          <a:p>
            <a:pPr lvl="1"/>
            <a:r>
              <a:rPr lang="bg-BG" noProof="0" dirty="0" smtClean="0"/>
              <a:t>Извънредно минаване на тест</a:t>
            </a:r>
          </a:p>
          <a:p>
            <a:pPr lvl="1"/>
            <a:r>
              <a:rPr lang="bg-BG" noProof="0" dirty="0" smtClean="0"/>
              <a:t>Извънредно изпращане на домашно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14751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Мудъл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Използване на Мудъл</a:t>
            </a:r>
          </a:p>
          <a:p>
            <a:pPr lvl="1"/>
            <a:r>
              <a:rPr lang="bg-BG" noProof="0" dirty="0" smtClean="0"/>
              <a:t>Презентациите са в Мудъл</a:t>
            </a:r>
          </a:p>
          <a:p>
            <a:pPr lvl="1"/>
            <a:r>
              <a:rPr lang="bg-BG" noProof="0" dirty="0" smtClean="0"/>
              <a:t>Предаване на домашни задания</a:t>
            </a:r>
          </a:p>
          <a:p>
            <a:pPr lvl="1"/>
            <a:r>
              <a:rPr lang="bg-BG" noProof="0" dirty="0"/>
              <a:t>Получаване на оценки</a:t>
            </a:r>
          </a:p>
          <a:p>
            <a:pPr lvl="1"/>
            <a:r>
              <a:rPr lang="bg-BG" noProof="0" dirty="0" smtClean="0"/>
              <a:t>Форум на курса и съобщения</a:t>
            </a:r>
          </a:p>
          <a:p>
            <a:pPr lvl="1"/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74768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Често задавани въпроси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/>
              <a:t>Може ли </a:t>
            </a:r>
            <a:r>
              <a:rPr lang="bg-BG" noProof="0" dirty="0" smtClean="0"/>
              <a:t>тема </a:t>
            </a:r>
            <a:r>
              <a:rPr lang="bg-BG" noProof="0" dirty="0"/>
              <a:t>на проект?</a:t>
            </a:r>
          </a:p>
          <a:p>
            <a:pPr lvl="1"/>
            <a:r>
              <a:rPr lang="bg-BG" noProof="0" dirty="0" smtClean="0"/>
              <a:t>Може, ама що? Курсът е без проекти. </a:t>
            </a:r>
          </a:p>
          <a:p>
            <a:r>
              <a:rPr lang="bg-BG" noProof="0" dirty="0" smtClean="0"/>
              <a:t>Може ли тройка</a:t>
            </a:r>
            <a:r>
              <a:rPr lang="bg-BG" sz="2800" b="0" baseline="30000" noProof="0" dirty="0" smtClean="0">
                <a:solidFill>
                  <a:srgbClr val="FF388C"/>
                </a:solidFill>
              </a:rPr>
              <a:t>*</a:t>
            </a:r>
            <a:r>
              <a:rPr lang="bg-BG" noProof="0" dirty="0" smtClean="0"/>
              <a:t>?</a:t>
            </a:r>
          </a:p>
          <a:p>
            <a:pPr lvl="1"/>
            <a:r>
              <a:rPr lang="bg-BG" noProof="0" dirty="0" smtClean="0"/>
              <a:t>Да, при 30 или повече точки.</a:t>
            </a:r>
          </a:p>
          <a:p>
            <a:r>
              <a:rPr lang="bg-BG" noProof="0" dirty="0" smtClean="0"/>
              <a:t>Не ми достига точка, може ли да…</a:t>
            </a:r>
          </a:p>
          <a:p>
            <a:pPr lvl="1"/>
            <a:r>
              <a:rPr lang="bg-BG" noProof="0" dirty="0" smtClean="0"/>
              <a:t>Не!</a:t>
            </a:r>
            <a:endParaRPr lang="bg-BG" noProof="0" dirty="0"/>
          </a:p>
          <a:p>
            <a:endParaRPr lang="bg-BG" noProof="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6477000" y="5791200"/>
            <a:ext cx="2654300" cy="104140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  <a:defRPr lang="en-US" sz="3200" kern="1200" dirty="0" smtClean="0">
                <a:ln w="3175">
                  <a:noFill/>
                  <a:prstDash val="solid"/>
                </a:ln>
                <a:solidFill>
                  <a:schemeClr val="accent1"/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400" kern="1200" dirty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bg-BG" sz="1400" b="0" dirty="0" smtClean="0">
                <a:solidFill>
                  <a:srgbClr val="FF388C"/>
                </a:solidFill>
              </a:rPr>
              <a:t>* За оценка става въпрос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0" y="6502400"/>
            <a:ext cx="3035300" cy="0"/>
          </a:xfrm>
          <a:prstGeom prst="line">
            <a:avLst/>
          </a:prstGeom>
          <a:ln w="3175"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349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Какво е </a:t>
            </a:r>
            <a:r>
              <a:rPr lang="bg-BG" noProof="0" dirty="0" err="1" smtClean="0"/>
              <a:t>VR</a:t>
            </a:r>
            <a:r>
              <a:rPr lang="bg-BG" noProof="0" dirty="0" smtClean="0"/>
              <a:t>, </a:t>
            </a:r>
            <a:r>
              <a:rPr lang="bg-BG" noProof="0" dirty="0" err="1" smtClean="0"/>
              <a:t>AR</a:t>
            </a:r>
            <a:r>
              <a:rPr lang="en-US" noProof="0" dirty="0" smtClean="0"/>
              <a:t>,</a:t>
            </a:r>
            <a:r>
              <a:rPr lang="bg-BG" noProof="0" dirty="0" smtClean="0"/>
              <a:t> </a:t>
            </a:r>
            <a:r>
              <a:rPr lang="en-US" noProof="0" dirty="0" err="1" smtClean="0"/>
              <a:t>XR</a:t>
            </a:r>
            <a:r>
              <a:rPr lang="bg-BG" noProof="0" dirty="0" smtClean="0"/>
              <a:t>?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91891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Какво е </a:t>
            </a:r>
            <a:r>
              <a:rPr lang="bg-BG" noProof="0" dirty="0" err="1" smtClean="0"/>
              <a:t>VR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Виртуална реалност</a:t>
            </a:r>
          </a:p>
          <a:p>
            <a:pPr lvl="1"/>
            <a:r>
              <a:rPr lang="bg-BG" noProof="0" dirty="0" smtClean="0"/>
              <a:t>На английски </a:t>
            </a:r>
            <a:r>
              <a:rPr lang="bg-BG" b="1" noProof="0" dirty="0" err="1" smtClean="0">
                <a:solidFill>
                  <a:srgbClr val="FF388C"/>
                </a:solidFill>
              </a:rPr>
              <a:t>V</a:t>
            </a:r>
            <a:r>
              <a:rPr lang="bg-BG" noProof="0" dirty="0" err="1" smtClean="0"/>
              <a:t>irtual</a:t>
            </a:r>
            <a:r>
              <a:rPr lang="bg-BG" noProof="0" dirty="0" smtClean="0"/>
              <a:t> </a:t>
            </a:r>
            <a:r>
              <a:rPr lang="bg-BG" b="1" noProof="0" dirty="0" err="1" smtClean="0">
                <a:solidFill>
                  <a:srgbClr val="FF388C"/>
                </a:solidFill>
              </a:rPr>
              <a:t>R</a:t>
            </a:r>
            <a:r>
              <a:rPr lang="bg-BG" noProof="0" dirty="0" err="1" smtClean="0"/>
              <a:t>eality</a:t>
            </a:r>
            <a:endParaRPr lang="bg-BG" noProof="0" dirty="0" smtClean="0"/>
          </a:p>
          <a:p>
            <a:pPr lvl="1"/>
            <a:r>
              <a:rPr lang="bg-BG" noProof="0" dirty="0" smtClean="0"/>
              <a:t>Компютърно генерирана реалност</a:t>
            </a:r>
          </a:p>
          <a:p>
            <a:r>
              <a:rPr lang="bg-BG" noProof="0" dirty="0" smtClean="0"/>
              <a:t>Основна цел</a:t>
            </a:r>
          </a:p>
          <a:p>
            <a:pPr lvl="1"/>
            <a:r>
              <a:rPr lang="bg-BG" noProof="0" dirty="0" smtClean="0"/>
              <a:t>Симулира сигнали за сетивата ни</a:t>
            </a:r>
          </a:p>
          <a:p>
            <a:pPr lvl="1"/>
            <a:r>
              <a:rPr lang="bg-BG" noProof="0" dirty="0" smtClean="0"/>
              <a:t>Потапя човек в изкуствен свят</a:t>
            </a:r>
          </a:p>
        </p:txBody>
      </p:sp>
    </p:spTree>
    <p:extLst>
      <p:ext uri="{BB962C8B-B14F-4D97-AF65-F5344CB8AC3E}">
        <p14:creationId xmlns:p14="http://schemas.microsoft.com/office/powerpoint/2010/main" val="205673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Симулирани сетива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Човешки сетива</a:t>
            </a:r>
          </a:p>
          <a:p>
            <a:pPr lvl="1"/>
            <a:r>
              <a:rPr lang="bg-BG" noProof="0" dirty="0" smtClean="0"/>
              <a:t>Зрение и слух</a:t>
            </a:r>
          </a:p>
          <a:p>
            <a:pPr lvl="1"/>
            <a:r>
              <a:rPr lang="bg-BG" noProof="0" dirty="0" smtClean="0"/>
              <a:t>Обоняние и вкус</a:t>
            </a:r>
          </a:p>
          <a:p>
            <a:pPr lvl="1"/>
            <a:r>
              <a:rPr lang="bg-BG" noProof="0" dirty="0" smtClean="0"/>
              <a:t>Осезание (докосване) и равновесие</a:t>
            </a:r>
          </a:p>
          <a:p>
            <a:pPr lvl="1"/>
            <a:r>
              <a:rPr lang="bg-BG" noProof="0" dirty="0" smtClean="0"/>
              <a:t>Болка и </a:t>
            </a:r>
            <a:r>
              <a:rPr lang="bg-BG" noProof="0" dirty="0" smtClean="0"/>
              <a:t>температура</a:t>
            </a:r>
          </a:p>
          <a:p>
            <a:pPr lvl="1"/>
            <a:r>
              <a:rPr lang="bg-BG" dirty="0" smtClean="0"/>
              <a:t>Интуиция</a:t>
            </a:r>
            <a:endParaRPr lang="bg-BG" noProof="0" dirty="0" smtClean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5461590" y="2133600"/>
            <a:ext cx="1954620" cy="685800"/>
          </a:xfrm>
          <a:prstGeom prst="rect">
            <a:avLst/>
          </a:prstGeom>
          <a:solidFill>
            <a:srgbClr val="FF388C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  <a:defRPr lang="en-US" sz="3200" kern="1200" dirty="0" smtClean="0">
                <a:ln w="3175">
                  <a:noFill/>
                  <a:prstDash val="solid"/>
                </a:ln>
                <a:solidFill>
                  <a:schemeClr val="accent1"/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400" kern="1200" dirty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1800" b="0" dirty="0" smtClean="0">
                <a:solidFill>
                  <a:schemeClr val="bg1"/>
                </a:solidFill>
              </a:rPr>
              <a:t>Това са петте ни основни сетива</a:t>
            </a:r>
            <a:endParaRPr lang="bg-BG" sz="1800" b="0" dirty="0">
              <a:solidFill>
                <a:schemeClr val="bg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232990" y="2133600"/>
            <a:ext cx="0" cy="1524000"/>
          </a:xfrm>
          <a:prstGeom prst="line">
            <a:avLst/>
          </a:prstGeom>
          <a:noFill/>
          <a:ln w="3175">
            <a:solidFill>
              <a:srgbClr val="FF388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4" name="Group 13"/>
          <p:cNvGrpSpPr/>
          <p:nvPr/>
        </p:nvGrpSpPr>
        <p:grpSpPr>
          <a:xfrm>
            <a:off x="5029200" y="2133600"/>
            <a:ext cx="558210" cy="1524000"/>
            <a:chOff x="5334000" y="1905000"/>
            <a:chExt cx="1116420" cy="1687698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5334000" y="3592698"/>
              <a:ext cx="40758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334000" y="1905000"/>
              <a:ext cx="111642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87382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Какво е </a:t>
            </a:r>
            <a:r>
              <a:rPr lang="bg-BG" noProof="0" dirty="0" err="1" smtClean="0"/>
              <a:t>AR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Добавена реалност</a:t>
            </a:r>
          </a:p>
          <a:p>
            <a:pPr lvl="1"/>
            <a:r>
              <a:rPr lang="bg-BG" noProof="0" dirty="0" smtClean="0"/>
              <a:t>На английски </a:t>
            </a:r>
            <a:r>
              <a:rPr lang="bg-BG" b="1" noProof="0" dirty="0" err="1" smtClean="0">
                <a:solidFill>
                  <a:srgbClr val="FF388C"/>
                </a:solidFill>
              </a:rPr>
              <a:t>A</a:t>
            </a:r>
            <a:r>
              <a:rPr lang="bg-BG" noProof="0" dirty="0" err="1" smtClean="0"/>
              <a:t>ugmented</a:t>
            </a:r>
            <a:r>
              <a:rPr lang="bg-BG" noProof="0" dirty="0" smtClean="0"/>
              <a:t> </a:t>
            </a:r>
            <a:r>
              <a:rPr lang="bg-BG" b="1" noProof="0" dirty="0" err="1" smtClean="0">
                <a:solidFill>
                  <a:srgbClr val="FF388C"/>
                </a:solidFill>
              </a:rPr>
              <a:t>R</a:t>
            </a:r>
            <a:r>
              <a:rPr lang="bg-BG" noProof="0" dirty="0" err="1" smtClean="0"/>
              <a:t>eality</a:t>
            </a:r>
            <a:endParaRPr lang="bg-BG" noProof="0" dirty="0" smtClean="0"/>
          </a:p>
          <a:p>
            <a:pPr lvl="1"/>
            <a:r>
              <a:rPr lang="bg-BG" noProof="0" dirty="0" smtClean="0"/>
              <a:t>Виртуална реалност, насложена към възприятие на реална реалност</a:t>
            </a:r>
          </a:p>
          <a:p>
            <a:r>
              <a:rPr lang="bg-BG" noProof="0" dirty="0" smtClean="0"/>
              <a:t>Основна цел</a:t>
            </a:r>
          </a:p>
          <a:p>
            <a:pPr lvl="1"/>
            <a:r>
              <a:rPr lang="bg-BG" noProof="0" dirty="0" smtClean="0"/>
              <a:t>Обогатява реалния свят с виртуални обекти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23779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Какво е </a:t>
            </a:r>
            <a:r>
              <a:rPr lang="bg-BG" noProof="0" dirty="0" err="1" smtClean="0"/>
              <a:t>MR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Смесена реалност</a:t>
            </a:r>
          </a:p>
          <a:p>
            <a:pPr lvl="1"/>
            <a:r>
              <a:rPr lang="bg-BG" noProof="0" dirty="0" smtClean="0"/>
              <a:t>На английски </a:t>
            </a:r>
            <a:r>
              <a:rPr lang="bg-BG" b="1" noProof="0" dirty="0" err="1" smtClean="0">
                <a:solidFill>
                  <a:srgbClr val="FF388C"/>
                </a:solidFill>
              </a:rPr>
              <a:t>M</a:t>
            </a:r>
            <a:r>
              <a:rPr lang="bg-BG" noProof="0" dirty="0" err="1" smtClean="0"/>
              <a:t>ixed</a:t>
            </a:r>
            <a:r>
              <a:rPr lang="bg-BG" noProof="0" dirty="0" smtClean="0"/>
              <a:t> </a:t>
            </a:r>
            <a:r>
              <a:rPr lang="bg-BG" b="1" noProof="0" dirty="0" err="1" smtClean="0">
                <a:solidFill>
                  <a:srgbClr val="FF388C"/>
                </a:solidFill>
              </a:rPr>
              <a:t>R</a:t>
            </a:r>
            <a:r>
              <a:rPr lang="bg-BG" noProof="0" dirty="0" err="1" smtClean="0"/>
              <a:t>eality</a:t>
            </a:r>
            <a:endParaRPr lang="bg-BG" noProof="0" dirty="0" smtClean="0"/>
          </a:p>
          <a:p>
            <a:pPr lvl="1"/>
            <a:r>
              <a:rPr lang="bg-BG" noProof="0" dirty="0" smtClean="0"/>
              <a:t>Сливане на реален и виртуален свят</a:t>
            </a:r>
          </a:p>
          <a:p>
            <a:r>
              <a:rPr lang="bg-BG" noProof="0" dirty="0" smtClean="0"/>
              <a:t>Основна цел</a:t>
            </a:r>
          </a:p>
          <a:p>
            <a:pPr lvl="1"/>
            <a:r>
              <a:rPr lang="bg-BG" noProof="0" dirty="0" smtClean="0"/>
              <a:t>Пълно взаимодействие </a:t>
            </a:r>
            <a:r>
              <a:rPr lang="bg-BG" noProof="0" dirty="0" smtClean="0"/>
              <a:t>между реални и </a:t>
            </a:r>
            <a:r>
              <a:rPr lang="bg-BG" noProof="0" dirty="0" smtClean="0"/>
              <a:t>виртуални обекти</a:t>
            </a:r>
          </a:p>
          <a:p>
            <a:pPr lvl="1"/>
            <a:r>
              <a:rPr lang="bg-BG" noProof="0" dirty="0" smtClean="0"/>
              <a:t>Всичко е в реално време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65417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В това занятие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noProof="0" dirty="0" smtClean="0"/>
              <a:t>Запознаване с </a:t>
            </a:r>
            <a:r>
              <a:rPr lang="bg-BG" noProof="0" dirty="0" smtClean="0"/>
              <a:t>курса</a:t>
            </a:r>
          </a:p>
          <a:p>
            <a:r>
              <a:rPr lang="bg-BG" noProof="0" dirty="0" smtClean="0"/>
              <a:t>Използвани технологии</a:t>
            </a:r>
          </a:p>
          <a:p>
            <a:r>
              <a:rPr lang="bg-BG" noProof="0" dirty="0" smtClean="0"/>
              <a:t>Куб </a:t>
            </a:r>
            <a:r>
              <a:rPr lang="bg-BG" noProof="0" dirty="0" smtClean="0"/>
              <a:t>в </a:t>
            </a:r>
            <a:r>
              <a:rPr lang="bg-BG" noProof="0" dirty="0" smtClean="0"/>
              <a:t>браузър</a:t>
            </a:r>
          </a:p>
          <a:p>
            <a:r>
              <a:rPr lang="bg-BG" noProof="0" dirty="0" smtClean="0"/>
              <a:t>Въртене на куба</a:t>
            </a:r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48367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Какво е </a:t>
            </a:r>
            <a:r>
              <a:rPr lang="bg-BG" noProof="0" dirty="0" err="1" smtClean="0"/>
              <a:t>XR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Разширена реалност</a:t>
            </a:r>
          </a:p>
          <a:p>
            <a:pPr lvl="1"/>
            <a:r>
              <a:rPr lang="bg-BG" noProof="0" dirty="0" smtClean="0"/>
              <a:t>На английски </a:t>
            </a:r>
            <a:r>
              <a:rPr lang="bg-BG" noProof="0" dirty="0" err="1" smtClean="0"/>
              <a:t>E</a:t>
            </a:r>
            <a:r>
              <a:rPr lang="bg-BG" b="1" noProof="0" dirty="0" err="1" smtClean="0">
                <a:solidFill>
                  <a:srgbClr val="FF388C"/>
                </a:solidFill>
              </a:rPr>
              <a:t>x</a:t>
            </a:r>
            <a:r>
              <a:rPr lang="bg-BG" noProof="0" dirty="0" err="1" smtClean="0"/>
              <a:t>tended</a:t>
            </a:r>
            <a:r>
              <a:rPr lang="bg-BG" noProof="0" dirty="0" smtClean="0"/>
              <a:t> </a:t>
            </a:r>
            <a:r>
              <a:rPr lang="bg-BG" b="1" noProof="0" dirty="0" err="1" smtClean="0">
                <a:solidFill>
                  <a:srgbClr val="FF388C"/>
                </a:solidFill>
              </a:rPr>
              <a:t>R</a:t>
            </a:r>
            <a:r>
              <a:rPr lang="bg-BG" noProof="0" dirty="0" err="1" smtClean="0"/>
              <a:t>eality</a:t>
            </a:r>
            <a:endParaRPr lang="bg-BG" noProof="0" dirty="0" smtClean="0"/>
          </a:p>
          <a:p>
            <a:pPr lvl="1"/>
            <a:r>
              <a:rPr lang="bg-BG" noProof="0" dirty="0" smtClean="0"/>
              <a:t>Включва всяка форма на реални и виртуални светове</a:t>
            </a:r>
          </a:p>
          <a:p>
            <a:r>
              <a:rPr lang="bg-BG" noProof="0" dirty="0" smtClean="0"/>
              <a:t>Основна цел</a:t>
            </a:r>
          </a:p>
          <a:p>
            <a:pPr lvl="1"/>
            <a:r>
              <a:rPr lang="bg-BG" noProof="0" dirty="0" smtClean="0"/>
              <a:t>Обобщаващ термин за </a:t>
            </a:r>
            <a:r>
              <a:rPr lang="bg-BG" noProof="0" dirty="0" err="1" smtClean="0"/>
              <a:t>VR</a:t>
            </a:r>
            <a:r>
              <a:rPr lang="bg-BG" noProof="0" dirty="0" smtClean="0"/>
              <a:t>, </a:t>
            </a:r>
            <a:r>
              <a:rPr lang="bg-BG" noProof="0" dirty="0" err="1" smtClean="0"/>
              <a:t>AR</a:t>
            </a:r>
            <a:r>
              <a:rPr lang="bg-BG" noProof="0" dirty="0" smtClean="0"/>
              <a:t> и </a:t>
            </a:r>
            <a:r>
              <a:rPr lang="bg-BG" noProof="0" dirty="0" err="1" smtClean="0"/>
              <a:t>MR</a:t>
            </a:r>
            <a:endParaRPr lang="bg-BG" noProof="0" dirty="0" smtClean="0"/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23581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Какво е </a:t>
            </a:r>
            <a:r>
              <a:rPr lang="bg-BG" noProof="0" dirty="0" err="1" smtClean="0"/>
              <a:t>BR</a:t>
            </a:r>
            <a:r>
              <a:rPr lang="bg-BG" noProof="0" dirty="0" smtClean="0"/>
              <a:t>?</a:t>
            </a:r>
            <a:endParaRPr lang="bg-BG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994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Какво е </a:t>
            </a:r>
            <a:r>
              <a:rPr lang="bg-BG" noProof="0" dirty="0" err="1" smtClean="0"/>
              <a:t>BR</a:t>
            </a:r>
            <a:r>
              <a:rPr lang="bg-BG" noProof="0" dirty="0" smtClean="0"/>
              <a:t>?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Може да е</a:t>
            </a:r>
          </a:p>
          <a:p>
            <a:pPr lvl="1"/>
            <a:r>
              <a:rPr lang="bg-BG" noProof="0" dirty="0" err="1" smtClean="0"/>
              <a:t>HTML</a:t>
            </a:r>
            <a:r>
              <a:rPr lang="bg-BG" noProof="0" dirty="0" smtClean="0"/>
              <a:t> таг за нов ред</a:t>
            </a:r>
          </a:p>
          <a:p>
            <a:pPr lvl="1"/>
            <a:r>
              <a:rPr lang="bg-BG" noProof="0" dirty="0" smtClean="0"/>
              <a:t>Химичен елемент бром</a:t>
            </a:r>
          </a:p>
          <a:p>
            <a:pPr lvl="1"/>
            <a:r>
              <a:rPr lang="bg-BG" noProof="0" dirty="0" smtClean="0"/>
              <a:t>Главен домейн за Бразилия</a:t>
            </a:r>
          </a:p>
          <a:p>
            <a:pPr lvl="1"/>
            <a:r>
              <a:rPr lang="bg-BG" noProof="0" dirty="0" smtClean="0"/>
              <a:t>Британското БДЖ</a:t>
            </a:r>
          </a:p>
          <a:p>
            <a:pPr lvl="1"/>
            <a:r>
              <a:rPr lang="bg-BG" noProof="0" dirty="0" smtClean="0"/>
              <a:t>Символ на </a:t>
            </a:r>
            <a:r>
              <a:rPr lang="bg-BG" noProof="0" dirty="0" err="1" smtClean="0"/>
              <a:t>беларуската</a:t>
            </a:r>
            <a:r>
              <a:rPr lang="bg-BG" noProof="0" dirty="0" smtClean="0"/>
              <a:t> рубла</a:t>
            </a:r>
          </a:p>
          <a:p>
            <a:pPr lvl="1"/>
            <a:r>
              <a:rPr lang="bg-BG" noProof="0" dirty="0" err="1" smtClean="0"/>
              <a:t>ISO</a:t>
            </a:r>
            <a:r>
              <a:rPr lang="bg-BG" noProof="0" dirty="0" smtClean="0"/>
              <a:t> 639-1 код  за бретонския език във северозападна Франция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42667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Примери от курса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65590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Примери от лекциите</a:t>
            </a:r>
            <a:endParaRPr lang="bg-BG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FF388C"/>
                </a:solidFill>
              </a:rPr>
              <a:t>Предстои</a:t>
            </a:r>
          </a:p>
          <a:p>
            <a:pPr lvl="1"/>
            <a:r>
              <a:rPr lang="bg-BG" dirty="0" smtClean="0">
                <a:solidFill>
                  <a:srgbClr val="FF388C"/>
                </a:solidFill>
              </a:rPr>
              <a:t>Ще се попълни след създаване на целия курс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45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Примери от упражненията</a:t>
            </a:r>
            <a:endParaRPr lang="bg-BG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>
                <a:solidFill>
                  <a:srgbClr val="FF388C"/>
                </a:solidFill>
              </a:rPr>
              <a:t>Предстои</a:t>
            </a:r>
          </a:p>
          <a:p>
            <a:pPr lvl="1"/>
            <a:r>
              <a:rPr lang="bg-BG" dirty="0">
                <a:solidFill>
                  <a:srgbClr val="FF388C"/>
                </a:solidFill>
              </a:rPr>
              <a:t>Ще се попълни след създаване на целия курс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349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02296" y="2381411"/>
            <a:ext cx="7341704" cy="4247989"/>
          </a:xfrm>
        </p:spPr>
        <p:txBody>
          <a:bodyPr/>
          <a:lstStyle/>
          <a:p>
            <a:r>
              <a:rPr lang="bg-BG" noProof="0" dirty="0" smtClean="0"/>
              <a:t>Използвани технологии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9529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Използвани технологии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Различни, но допълващи се</a:t>
            </a:r>
            <a:endParaRPr lang="bg-BG" noProof="0" dirty="0"/>
          </a:p>
        </p:txBody>
      </p:sp>
      <p:grpSp>
        <p:nvGrpSpPr>
          <p:cNvPr id="15" name="Group 14"/>
          <p:cNvGrpSpPr/>
          <p:nvPr/>
        </p:nvGrpSpPr>
        <p:grpSpPr>
          <a:xfrm>
            <a:off x="2819401" y="2313294"/>
            <a:ext cx="2920927" cy="3477906"/>
            <a:chOff x="3075992" y="2271294"/>
            <a:chExt cx="2920927" cy="3477906"/>
          </a:xfrm>
        </p:grpSpPr>
        <p:sp>
          <p:nvSpPr>
            <p:cNvPr id="4" name="Rectangle 3"/>
            <p:cNvSpPr/>
            <p:nvPr/>
          </p:nvSpPr>
          <p:spPr>
            <a:xfrm>
              <a:off x="3075992" y="2271294"/>
              <a:ext cx="2920927" cy="347790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bg-BG" sz="2800" dirty="0" smtClean="0">
                  <a:solidFill>
                    <a:schemeClr val="tx2"/>
                  </a:solidFill>
                  <a:latin typeface="Candara" panose="020E0502030303020204" pitchFamily="34" charset="0"/>
                </a:rPr>
                <a:t>Уеб страница</a:t>
              </a:r>
              <a:endParaRPr lang="bg-BG" sz="2800" dirty="0">
                <a:solidFill>
                  <a:schemeClr val="tx2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3197696" y="2819401"/>
              <a:ext cx="2677515" cy="27432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Candara" panose="020E0502030303020204" pitchFamily="34" charset="0"/>
                </a:rPr>
                <a:t>HTML5</a:t>
              </a:r>
              <a:endParaRPr lang="bg-BG" sz="2800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319401" y="3403175"/>
              <a:ext cx="2434106" cy="107100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Candara" panose="020E0502030303020204" pitchFamily="34" charset="0"/>
                </a:rPr>
                <a:t>JavaScript</a:t>
              </a:r>
              <a:endParaRPr lang="bg-BG" sz="2800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319401" y="4608059"/>
              <a:ext cx="2434106" cy="80325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err="1" smtClean="0">
                  <a:solidFill>
                    <a:schemeClr val="tx1"/>
                  </a:solidFill>
                  <a:latin typeface="Candara" panose="020E0502030303020204" pitchFamily="34" charset="0"/>
                </a:rPr>
                <a:t>CSS</a:t>
              </a:r>
              <a:endParaRPr lang="bg-BG" sz="2800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998064" y="3924997"/>
              <a:ext cx="1059128" cy="402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  <a:latin typeface="Candara" panose="020E0502030303020204" pitchFamily="34" charset="0"/>
                </a:rPr>
                <a:t>WebGL</a:t>
              </a:r>
              <a:endParaRPr lang="bg-BG" sz="2000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</p:grpSp>
      <p:sp>
        <p:nvSpPr>
          <p:cNvPr id="10" name="Right Arrow Callout 9"/>
          <p:cNvSpPr/>
          <p:nvPr/>
        </p:nvSpPr>
        <p:spPr>
          <a:xfrm flipH="1">
            <a:off x="5384075" y="3505200"/>
            <a:ext cx="2190695" cy="951369"/>
          </a:xfrm>
          <a:prstGeom prst="rightArrowCallout">
            <a:avLst>
              <a:gd name="adj1" fmla="val 16572"/>
              <a:gd name="adj2" fmla="val 15703"/>
              <a:gd name="adj3" fmla="val 20315"/>
              <a:gd name="adj4" fmla="val 74861"/>
            </a:avLst>
          </a:prstGeom>
          <a:solidFill>
            <a:schemeClr val="bg1"/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10800000" lon="10800000" rev="10800000"/>
              </a:camera>
              <a:lightRig rig="threePt" dir="t"/>
            </a:scene3d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  <a:latin typeface="Candara" panose="020E0502030303020204" pitchFamily="34" charset="0"/>
              </a:rPr>
              <a:t>JavaScript</a:t>
            </a:r>
            <a:r>
              <a:rPr lang="bg-BG" sz="2400" dirty="0" smtClean="0">
                <a:solidFill>
                  <a:schemeClr val="tx2"/>
                </a:solidFill>
                <a:latin typeface="Candara" panose="020E0502030303020204" pitchFamily="34" charset="0"/>
              </a:rPr>
              <a:t> файлове</a:t>
            </a:r>
            <a:endParaRPr lang="bg-BG" sz="2400" dirty="0">
              <a:solidFill>
                <a:schemeClr val="tx2"/>
              </a:solidFill>
              <a:latin typeface="Candara" panose="020E0502030303020204" pitchFamily="34" charset="0"/>
            </a:endParaRPr>
          </a:p>
        </p:txBody>
      </p:sp>
      <p:sp>
        <p:nvSpPr>
          <p:cNvPr id="11" name="Right Arrow Callout 10"/>
          <p:cNvSpPr/>
          <p:nvPr/>
        </p:nvSpPr>
        <p:spPr>
          <a:xfrm rot="10800000" flipH="1">
            <a:off x="990601" y="4537954"/>
            <a:ext cx="2190695" cy="951369"/>
          </a:xfrm>
          <a:prstGeom prst="rightArrowCallout">
            <a:avLst>
              <a:gd name="adj1" fmla="val 16572"/>
              <a:gd name="adj2" fmla="val 15703"/>
              <a:gd name="adj3" fmla="val 20315"/>
              <a:gd name="adj4" fmla="val 74861"/>
            </a:avLst>
          </a:prstGeom>
          <a:solidFill>
            <a:schemeClr val="bg1"/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10800000"/>
              </a:camera>
              <a:lightRig rig="threePt" dir="t"/>
            </a:scene3d>
          </a:bodyPr>
          <a:lstStyle/>
          <a:p>
            <a:pPr algn="ctr"/>
            <a:r>
              <a:rPr lang="en-US" sz="2400" dirty="0" err="1" smtClean="0">
                <a:solidFill>
                  <a:schemeClr val="tx2"/>
                </a:solidFill>
                <a:latin typeface="Candara" panose="020E0502030303020204" pitchFamily="34" charset="0"/>
              </a:rPr>
              <a:t>CSS</a:t>
            </a:r>
            <a:r>
              <a:rPr lang="en-US" sz="2400" dirty="0" smtClean="0">
                <a:solidFill>
                  <a:schemeClr val="tx2"/>
                </a:solidFill>
                <a:latin typeface="Candara" panose="020E0502030303020204" pitchFamily="34" charset="0"/>
              </a:rPr>
              <a:t> </a:t>
            </a:r>
            <a:r>
              <a:rPr lang="bg-BG" sz="2400" dirty="0" smtClean="0">
                <a:solidFill>
                  <a:schemeClr val="tx2"/>
                </a:solidFill>
                <a:latin typeface="Candara" panose="020E0502030303020204" pitchFamily="34" charset="0"/>
              </a:rPr>
              <a:t>файлове</a:t>
            </a:r>
            <a:endParaRPr lang="bg-BG" sz="2400" dirty="0">
              <a:solidFill>
                <a:schemeClr val="tx2"/>
              </a:solidFill>
              <a:latin typeface="Candara" panose="020E0502030303020204" pitchFamily="34" charset="0"/>
            </a:endParaRPr>
          </a:p>
        </p:txBody>
      </p:sp>
      <p:sp>
        <p:nvSpPr>
          <p:cNvPr id="12" name="Right Arrow Callout 11"/>
          <p:cNvSpPr/>
          <p:nvPr/>
        </p:nvSpPr>
        <p:spPr>
          <a:xfrm rot="10800000" flipH="1">
            <a:off x="1009706" y="2667000"/>
            <a:ext cx="2190695" cy="951369"/>
          </a:xfrm>
          <a:prstGeom prst="rightArrowCallout">
            <a:avLst>
              <a:gd name="adj1" fmla="val 16572"/>
              <a:gd name="adj2" fmla="val 15703"/>
              <a:gd name="adj3" fmla="val 20315"/>
              <a:gd name="adj4" fmla="val 74861"/>
            </a:avLst>
          </a:prstGeom>
          <a:solidFill>
            <a:schemeClr val="bg1"/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10800000"/>
              </a:camera>
              <a:lightRig rig="threePt" dir="t"/>
            </a:scene3d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  <a:latin typeface="Candara" panose="020E0502030303020204" pitchFamily="34" charset="0"/>
              </a:rPr>
              <a:t>HTML </a:t>
            </a:r>
            <a:r>
              <a:rPr lang="bg-BG" sz="2400" dirty="0" smtClean="0">
                <a:solidFill>
                  <a:schemeClr val="tx2"/>
                </a:solidFill>
                <a:latin typeface="Candara" panose="020E0502030303020204" pitchFamily="34" charset="0"/>
              </a:rPr>
              <a:t>файлове</a:t>
            </a:r>
            <a:endParaRPr lang="bg-BG" sz="2400" dirty="0">
              <a:solidFill>
                <a:schemeClr val="tx2"/>
              </a:solidFill>
              <a:latin typeface="Candara" panose="020E0502030303020204" pitchFamily="34" charset="0"/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6781800" y="2345042"/>
            <a:ext cx="1828800" cy="668759"/>
          </a:xfrm>
          <a:prstGeom prst="rect">
            <a:avLst/>
          </a:prstGeom>
          <a:solidFill>
            <a:srgbClr val="FF388C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  <a:defRPr lang="en-US" sz="3200" kern="1200" dirty="0" smtClean="0">
                <a:ln w="3175">
                  <a:noFill/>
                  <a:prstDash val="solid"/>
                </a:ln>
                <a:solidFill>
                  <a:schemeClr val="accent1"/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400" kern="1200" dirty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1800" b="0" dirty="0" smtClean="0">
                <a:solidFill>
                  <a:schemeClr val="bg1"/>
                </a:solidFill>
              </a:rPr>
              <a:t>Основна тежест на курса</a:t>
            </a:r>
            <a:endParaRPr lang="bg-BG" sz="1800" b="0" dirty="0">
              <a:solidFill>
                <a:schemeClr val="bg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6781800" y="2345042"/>
            <a:ext cx="0" cy="1177316"/>
          </a:xfrm>
          <a:prstGeom prst="line">
            <a:avLst/>
          </a:prstGeom>
          <a:noFill/>
          <a:ln w="3175">
            <a:solidFill>
              <a:srgbClr val="FF388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6031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HTML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Какво е </a:t>
            </a:r>
            <a:r>
              <a:rPr lang="bg-BG" noProof="0" dirty="0" err="1" smtClean="0"/>
              <a:t>HTML</a:t>
            </a:r>
            <a:endParaRPr lang="bg-BG" noProof="0" dirty="0" smtClean="0"/>
          </a:p>
          <a:p>
            <a:pPr lvl="1"/>
            <a:r>
              <a:rPr lang="bg-BG" b="1" noProof="0" dirty="0" err="1" smtClean="0">
                <a:solidFill>
                  <a:srgbClr val="FF388C"/>
                </a:solidFill>
              </a:rPr>
              <a:t>H</a:t>
            </a:r>
            <a:r>
              <a:rPr lang="bg-BG" noProof="0" dirty="0" err="1" smtClean="0"/>
              <a:t>ypertext</a:t>
            </a:r>
            <a:r>
              <a:rPr lang="bg-BG" noProof="0" dirty="0" smtClean="0"/>
              <a:t> </a:t>
            </a:r>
            <a:r>
              <a:rPr lang="bg-BG" b="1" noProof="0" dirty="0" err="1" smtClean="0">
                <a:solidFill>
                  <a:srgbClr val="FF388C"/>
                </a:solidFill>
              </a:rPr>
              <a:t>M</a:t>
            </a:r>
            <a:r>
              <a:rPr lang="bg-BG" noProof="0" dirty="0" err="1" smtClean="0"/>
              <a:t>arkup</a:t>
            </a:r>
            <a:r>
              <a:rPr lang="bg-BG" noProof="0" dirty="0" smtClean="0"/>
              <a:t> </a:t>
            </a:r>
            <a:r>
              <a:rPr lang="bg-BG" b="1" noProof="0" dirty="0" err="1" smtClean="0">
                <a:solidFill>
                  <a:srgbClr val="FF388C"/>
                </a:solidFill>
              </a:rPr>
              <a:t>L</a:t>
            </a:r>
            <a:r>
              <a:rPr lang="bg-BG" noProof="0" dirty="0" err="1" smtClean="0"/>
              <a:t>anguage</a:t>
            </a:r>
            <a:endParaRPr lang="bg-BG" noProof="0" dirty="0" smtClean="0"/>
          </a:p>
          <a:p>
            <a:pPr lvl="1"/>
            <a:r>
              <a:rPr lang="bg-BG" noProof="0" dirty="0" smtClean="0"/>
              <a:t>Език за съдържание на уеб страница</a:t>
            </a:r>
          </a:p>
          <a:p>
            <a:pPr lvl="1"/>
            <a:r>
              <a:rPr lang="bg-BG" noProof="0" dirty="0" smtClean="0"/>
              <a:t>Използва текст с тагове (маркери)</a:t>
            </a:r>
          </a:p>
          <a:p>
            <a:r>
              <a:rPr lang="bg-BG" noProof="0" dirty="0" smtClean="0"/>
              <a:t>Използване в курса</a:t>
            </a:r>
          </a:p>
          <a:p>
            <a:pPr lvl="1"/>
            <a:r>
              <a:rPr lang="bg-BG" noProof="0" dirty="0" smtClean="0"/>
              <a:t>Крайният резултат ще е уеб страница</a:t>
            </a:r>
          </a:p>
          <a:p>
            <a:pPr lvl="1"/>
            <a:r>
              <a:rPr lang="bg-BG" noProof="0" dirty="0" err="1" smtClean="0"/>
              <a:t>HTML</a:t>
            </a:r>
            <a:r>
              <a:rPr lang="bg-BG" noProof="0" dirty="0" smtClean="0"/>
              <a:t> е само опаковката на кода</a:t>
            </a:r>
          </a:p>
          <a:p>
            <a:pPr lvl="1"/>
            <a:r>
              <a:rPr lang="bg-BG" noProof="0" dirty="0" smtClean="0"/>
              <a:t>Ще ни върши работа само HTML5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54638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CSS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Какво е </a:t>
            </a:r>
            <a:r>
              <a:rPr lang="bg-BG" noProof="0" dirty="0" err="1" smtClean="0"/>
              <a:t>CSS</a:t>
            </a:r>
            <a:endParaRPr lang="bg-BG" noProof="0" dirty="0" smtClean="0"/>
          </a:p>
          <a:p>
            <a:pPr lvl="1"/>
            <a:r>
              <a:rPr lang="bg-BG" b="1" noProof="0" dirty="0" err="1" smtClean="0">
                <a:solidFill>
                  <a:srgbClr val="FF388C"/>
                </a:solidFill>
              </a:rPr>
              <a:t>C</a:t>
            </a:r>
            <a:r>
              <a:rPr lang="bg-BG" noProof="0" dirty="0" err="1" smtClean="0"/>
              <a:t>ascading</a:t>
            </a:r>
            <a:r>
              <a:rPr lang="bg-BG" noProof="0" dirty="0" smtClean="0"/>
              <a:t> </a:t>
            </a:r>
            <a:r>
              <a:rPr lang="bg-BG" b="1" noProof="0" dirty="0" err="1" smtClean="0">
                <a:solidFill>
                  <a:srgbClr val="FF388C"/>
                </a:solidFill>
              </a:rPr>
              <a:t>S</a:t>
            </a:r>
            <a:r>
              <a:rPr lang="bg-BG" noProof="0" dirty="0" err="1" smtClean="0"/>
              <a:t>tyle</a:t>
            </a:r>
            <a:r>
              <a:rPr lang="bg-BG" noProof="0" dirty="0" smtClean="0"/>
              <a:t> </a:t>
            </a:r>
            <a:r>
              <a:rPr lang="bg-BG" b="1" noProof="0" dirty="0" err="1" smtClean="0">
                <a:solidFill>
                  <a:srgbClr val="FF388C"/>
                </a:solidFill>
              </a:rPr>
              <a:t>S</a:t>
            </a:r>
            <a:r>
              <a:rPr lang="bg-BG" noProof="0" dirty="0" err="1" smtClean="0"/>
              <a:t>heets</a:t>
            </a:r>
            <a:endParaRPr lang="bg-BG" noProof="0" dirty="0" smtClean="0"/>
          </a:p>
          <a:p>
            <a:pPr lvl="1"/>
            <a:r>
              <a:rPr lang="bg-BG" noProof="0" dirty="0" smtClean="0"/>
              <a:t>Език за оформление на уеб страница</a:t>
            </a:r>
          </a:p>
          <a:p>
            <a:pPr lvl="1"/>
            <a:r>
              <a:rPr lang="bg-BG" noProof="0" dirty="0" smtClean="0"/>
              <a:t>Използва форматиращи правила</a:t>
            </a:r>
          </a:p>
          <a:p>
            <a:r>
              <a:rPr lang="bg-BG" noProof="0" dirty="0" smtClean="0"/>
              <a:t>Използване в курса</a:t>
            </a:r>
          </a:p>
          <a:p>
            <a:pPr lvl="1"/>
            <a:r>
              <a:rPr lang="bg-BG" noProof="0" dirty="0" smtClean="0"/>
              <a:t>Минимално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27283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smtClean="0"/>
              <a:t>Запознаване с курса</a:t>
            </a:r>
            <a:endParaRPr lang="bg-BG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1021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err="1" smtClean="0"/>
              <a:t>JavaScript</a:t>
            </a:r>
            <a:r>
              <a:rPr lang="bg-BG" noProof="0" dirty="0" smtClean="0"/>
              <a:t> (</a:t>
            </a:r>
            <a:r>
              <a:rPr lang="bg-BG" noProof="0" dirty="0" err="1" smtClean="0"/>
              <a:t>JS</a:t>
            </a:r>
            <a:r>
              <a:rPr lang="bg-BG" noProof="0" dirty="0" smtClean="0"/>
              <a:t>)</a:t>
            </a:r>
            <a:endParaRPr lang="bg-BG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Какво е </a:t>
            </a:r>
            <a:r>
              <a:rPr lang="bg-BG" noProof="0" dirty="0" err="1" smtClean="0"/>
              <a:t>JS</a:t>
            </a:r>
            <a:endParaRPr lang="bg-BG" noProof="0" dirty="0" smtClean="0"/>
          </a:p>
          <a:p>
            <a:pPr lvl="1"/>
            <a:r>
              <a:rPr lang="bg-BG" noProof="0" dirty="0" smtClean="0"/>
              <a:t>Език за програмиране</a:t>
            </a:r>
          </a:p>
          <a:p>
            <a:pPr lvl="1"/>
            <a:r>
              <a:rPr lang="bg-BG" noProof="0" dirty="0" smtClean="0"/>
              <a:t>Подобен на C / </a:t>
            </a:r>
            <a:r>
              <a:rPr lang="bg-BG" noProof="0" dirty="0" err="1" smtClean="0"/>
              <a:t>C++</a:t>
            </a:r>
            <a:r>
              <a:rPr lang="bg-BG" noProof="0" dirty="0" smtClean="0"/>
              <a:t> / </a:t>
            </a:r>
            <a:r>
              <a:rPr lang="bg-BG" noProof="0" dirty="0" err="1" smtClean="0"/>
              <a:t>Java</a:t>
            </a:r>
            <a:endParaRPr lang="bg-BG" noProof="0" dirty="0" smtClean="0"/>
          </a:p>
          <a:p>
            <a:pPr lvl="1"/>
            <a:r>
              <a:rPr lang="bg-BG" noProof="0" dirty="0" smtClean="0"/>
              <a:t>Знаете го инстинктивно</a:t>
            </a:r>
          </a:p>
          <a:p>
            <a:r>
              <a:rPr lang="bg-BG" noProof="0" dirty="0" smtClean="0"/>
              <a:t>Използване в курса</a:t>
            </a:r>
          </a:p>
          <a:p>
            <a:pPr lvl="1"/>
            <a:r>
              <a:rPr lang="bg-BG" noProof="0" dirty="0" smtClean="0"/>
              <a:t>Основният ни код е на </a:t>
            </a:r>
            <a:r>
              <a:rPr lang="bg-BG" noProof="0" dirty="0" err="1" smtClean="0"/>
              <a:t>JS</a:t>
            </a:r>
            <a:endParaRPr lang="bg-BG" noProof="0" dirty="0" smtClean="0"/>
          </a:p>
          <a:p>
            <a:pPr lvl="1"/>
            <a:r>
              <a:rPr lang="bg-BG" noProof="0" dirty="0" smtClean="0"/>
              <a:t>Множество библиотеки на </a:t>
            </a:r>
            <a:r>
              <a:rPr lang="bg-BG" noProof="0" dirty="0" err="1" smtClean="0"/>
              <a:t>JS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63091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WebGL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Какво е WebGL</a:t>
            </a:r>
          </a:p>
          <a:p>
            <a:pPr lvl="1"/>
            <a:r>
              <a:rPr lang="bg-BG" noProof="0" dirty="0" smtClean="0"/>
              <a:t>Програмен интерфейс на </a:t>
            </a:r>
            <a:r>
              <a:rPr lang="bg-BG" noProof="0" dirty="0" err="1" smtClean="0"/>
              <a:t>JS</a:t>
            </a:r>
            <a:endParaRPr lang="bg-BG" noProof="0" dirty="0" smtClean="0"/>
          </a:p>
          <a:p>
            <a:pPr lvl="1"/>
            <a:r>
              <a:rPr lang="bg-BG" noProof="0" dirty="0" smtClean="0"/>
              <a:t>Програмиране на шейдъри</a:t>
            </a:r>
          </a:p>
          <a:p>
            <a:pPr lvl="1"/>
            <a:r>
              <a:rPr lang="bg-BG" noProof="0" dirty="0" smtClean="0"/>
              <a:t>Достъп до графичния процесор</a:t>
            </a:r>
          </a:p>
          <a:p>
            <a:r>
              <a:rPr lang="bg-BG" noProof="0" dirty="0" smtClean="0"/>
              <a:t>Използване в курса</a:t>
            </a:r>
          </a:p>
          <a:p>
            <a:pPr lvl="1"/>
            <a:r>
              <a:rPr lang="bg-BG" noProof="0" dirty="0" smtClean="0"/>
              <a:t>Непряко, чрез готови библиотеки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400872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Изисквания </a:t>
            </a:r>
            <a:r>
              <a:rPr lang="bg-BG" noProof="0" dirty="0"/>
              <a:t>към браузърите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Поддържат HTML5 и </a:t>
            </a:r>
            <a:r>
              <a:rPr lang="en-US" noProof="0" dirty="0" smtClean="0"/>
              <a:t>WebGL</a:t>
            </a:r>
            <a:endParaRPr lang="bg-BG" noProof="0" dirty="0" smtClean="0"/>
          </a:p>
          <a:p>
            <a:pPr lvl="1"/>
            <a:r>
              <a:rPr lang="bg-BG" noProof="0" dirty="0" smtClean="0"/>
              <a:t>Съвременните браузъри са такива</a:t>
            </a:r>
            <a:endParaRPr lang="en-US" noProof="0" dirty="0" smtClean="0"/>
          </a:p>
          <a:p>
            <a:pPr lvl="1"/>
            <a:r>
              <a:rPr lang="bg-BG" noProof="0" dirty="0" smtClean="0"/>
              <a:t>Някои </a:t>
            </a:r>
            <a:r>
              <a:rPr lang="bg-BG" noProof="0" dirty="0" smtClean="0"/>
              <a:t>браузъри </a:t>
            </a:r>
            <a:r>
              <a:rPr lang="bg-BG" noProof="0" dirty="0" smtClean="0"/>
              <a:t>за </a:t>
            </a:r>
            <a:r>
              <a:rPr lang="bg-BG" noProof="0" dirty="0" smtClean="0"/>
              <a:t>таблети/смартфони </a:t>
            </a:r>
            <a:r>
              <a:rPr lang="bg-BG" noProof="0" dirty="0" smtClean="0"/>
              <a:t>не са</a:t>
            </a:r>
            <a:endParaRPr lang="en-US" noProof="0" dirty="0" smtClean="0"/>
          </a:p>
          <a:p>
            <a:pPr lvl="1"/>
            <a:r>
              <a:rPr lang="bg-BG" noProof="0" dirty="0" smtClean="0"/>
              <a:t>WebGL и </a:t>
            </a:r>
            <a:r>
              <a:rPr lang="bg-BG" noProof="0" dirty="0" err="1" smtClean="0"/>
              <a:t>JavaScript</a:t>
            </a:r>
            <a:r>
              <a:rPr lang="en-US" noProof="0" dirty="0" smtClean="0"/>
              <a:t> </a:t>
            </a:r>
            <a:r>
              <a:rPr lang="bg-BG" noProof="0" dirty="0" smtClean="0"/>
              <a:t>трябва да са включени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84720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Проверка WebGL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Дали се поддържа и дали е включен</a:t>
            </a:r>
          </a:p>
          <a:p>
            <a:pPr lvl="1"/>
            <a:r>
              <a:rPr lang="bg-BG" noProof="0" dirty="0" smtClean="0"/>
              <a:t>Сайт на WebGL: [</a:t>
            </a:r>
            <a:r>
              <a:rPr lang="bg-BG" noProof="0" dirty="0" smtClean="0">
                <a:hlinkClick r:id="rId2"/>
              </a:rPr>
              <a:t>http://get.webgl.org</a:t>
            </a:r>
            <a:r>
              <a:rPr lang="bg-BG" noProof="0" dirty="0" smtClean="0"/>
              <a:t>]</a:t>
            </a:r>
          </a:p>
          <a:p>
            <a:pPr lvl="1"/>
            <a:r>
              <a:rPr lang="bg-BG" noProof="0" dirty="0" smtClean="0"/>
              <a:t>Трябва да се покаже въртящ се куб</a:t>
            </a:r>
          </a:p>
          <a:p>
            <a:endParaRPr lang="bg-BG" noProof="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276600"/>
            <a:ext cx="3777612" cy="2922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6781800" y="4724400"/>
            <a:ext cx="1524000" cy="385482"/>
          </a:xfrm>
          <a:prstGeom prst="rect">
            <a:avLst/>
          </a:prstGeom>
          <a:solidFill>
            <a:srgbClr val="FF388C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  <a:defRPr lang="en-US" sz="3200" kern="1200" dirty="0" smtClean="0">
                <a:ln w="3175">
                  <a:noFill/>
                  <a:prstDash val="solid"/>
                </a:ln>
                <a:solidFill>
                  <a:schemeClr val="accent1"/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400" kern="1200" dirty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1800" b="0" dirty="0" smtClean="0">
                <a:solidFill>
                  <a:schemeClr val="bg1"/>
                </a:solidFill>
              </a:rPr>
              <a:t>Това е кубът</a:t>
            </a:r>
            <a:endParaRPr lang="bg-BG" sz="1800" b="0" dirty="0">
              <a:solidFill>
                <a:schemeClr val="bg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876800" y="4724400"/>
            <a:ext cx="1905000" cy="0"/>
          </a:xfrm>
          <a:prstGeom prst="line">
            <a:avLst/>
          </a:prstGeom>
          <a:noFill/>
          <a:ln w="3175">
            <a:solidFill>
              <a:srgbClr val="FF388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01761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Софтуер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Само безплатен</a:t>
            </a:r>
          </a:p>
          <a:p>
            <a:pPr lvl="1">
              <a:tabLst>
                <a:tab pos="7772400" algn="r"/>
              </a:tabLst>
            </a:pPr>
            <a:r>
              <a:rPr lang="bg-BG" b="1" noProof="0" dirty="0" err="1" smtClean="0">
                <a:solidFill>
                  <a:srgbClr val="FF388C"/>
                </a:solidFill>
              </a:rPr>
              <a:t>Notepad++</a:t>
            </a:r>
            <a:r>
              <a:rPr lang="bg-BG" dirty="0"/>
              <a:t> </a:t>
            </a:r>
            <a:r>
              <a:rPr lang="bg-BG" noProof="0" dirty="0" smtClean="0"/>
              <a:t>. . . . </a:t>
            </a:r>
            <a:r>
              <a:rPr lang="bg-BG" noProof="0" dirty="0" smtClean="0"/>
              <a:t>. . . . . .	[</a:t>
            </a:r>
            <a:r>
              <a:rPr lang="bg-BG" noProof="0" dirty="0" err="1" smtClean="0">
                <a:hlinkClick r:id="rId2"/>
              </a:rPr>
              <a:t>notepad-plus-plus</a:t>
            </a:r>
            <a:r>
              <a:rPr lang="bg-BG" noProof="0" dirty="0" smtClean="0">
                <a:hlinkClick r:id="rId2"/>
              </a:rPr>
              <a:t>.</a:t>
            </a:r>
            <a:r>
              <a:rPr lang="bg-BG" noProof="0" dirty="0" err="1" smtClean="0">
                <a:hlinkClick r:id="rId2"/>
              </a:rPr>
              <a:t>org</a:t>
            </a:r>
            <a:r>
              <a:rPr lang="bg-BG" noProof="0" dirty="0" smtClean="0"/>
              <a:t>]</a:t>
            </a:r>
          </a:p>
          <a:p>
            <a:pPr lvl="1">
              <a:tabLst>
                <a:tab pos="7772400" algn="r"/>
              </a:tabLst>
            </a:pPr>
            <a:r>
              <a:rPr lang="bg-BG" b="1" noProof="0" dirty="0" err="1" smtClean="0">
                <a:solidFill>
                  <a:srgbClr val="FF388C"/>
                </a:solidFill>
              </a:rPr>
              <a:t>Chrome</a:t>
            </a:r>
            <a:r>
              <a:rPr lang="bg-BG" noProof="0" dirty="0" smtClean="0"/>
              <a:t> . . . . </a:t>
            </a:r>
            <a:r>
              <a:rPr lang="bg-BG" noProof="0" dirty="0" smtClean="0"/>
              <a:t>. . . . . 	[</a:t>
            </a:r>
            <a:r>
              <a:rPr lang="bg-BG" noProof="0" dirty="0" err="1" smtClean="0">
                <a:hlinkClick r:id="rId3"/>
              </a:rPr>
              <a:t>www</a:t>
            </a:r>
            <a:r>
              <a:rPr lang="bg-BG" noProof="0" dirty="0" smtClean="0">
                <a:hlinkClick r:id="rId3"/>
              </a:rPr>
              <a:t>.</a:t>
            </a:r>
            <a:r>
              <a:rPr lang="bg-BG" noProof="0" dirty="0" err="1" smtClean="0">
                <a:hlinkClick r:id="rId3"/>
              </a:rPr>
              <a:t>google</a:t>
            </a:r>
            <a:r>
              <a:rPr lang="bg-BG" noProof="0" dirty="0" smtClean="0">
                <a:hlinkClick r:id="rId3"/>
              </a:rPr>
              <a:t>.</a:t>
            </a:r>
            <a:r>
              <a:rPr lang="bg-BG" noProof="0" dirty="0" err="1" smtClean="0">
                <a:hlinkClick r:id="rId3"/>
              </a:rPr>
              <a:t>com</a:t>
            </a:r>
            <a:r>
              <a:rPr lang="bg-BG" noProof="0" dirty="0" smtClean="0">
                <a:hlinkClick r:id="rId3"/>
              </a:rPr>
              <a:t>/</a:t>
            </a:r>
            <a:r>
              <a:rPr lang="bg-BG" noProof="0" dirty="0" err="1" smtClean="0">
                <a:hlinkClick r:id="rId3"/>
              </a:rPr>
              <a:t>chrome</a:t>
            </a:r>
            <a:r>
              <a:rPr lang="bg-BG" noProof="0" dirty="0" smtClean="0"/>
              <a:t>]</a:t>
            </a:r>
          </a:p>
          <a:p>
            <a:pPr lvl="1">
              <a:tabLst>
                <a:tab pos="7772400" algn="r"/>
              </a:tabLst>
            </a:pPr>
            <a:r>
              <a:rPr lang="bg-BG" b="1" noProof="0" dirty="0" err="1" smtClean="0">
                <a:solidFill>
                  <a:srgbClr val="FF388C"/>
                </a:solidFill>
              </a:rPr>
              <a:t>Firefox</a:t>
            </a:r>
            <a:r>
              <a:rPr lang="bg-BG" noProof="0" dirty="0" smtClean="0"/>
              <a:t> . . . . . . . . </a:t>
            </a:r>
            <a:r>
              <a:rPr lang="bg-BG" noProof="0" dirty="0" smtClean="0"/>
              <a:t>. . . . . </a:t>
            </a:r>
            <a:r>
              <a:rPr lang="bg-BG" noProof="0" dirty="0" smtClean="0"/>
              <a:t>. . . . </a:t>
            </a:r>
            <a:r>
              <a:rPr lang="bg-BG" noProof="0" dirty="0" smtClean="0"/>
              <a:t>.	[</a:t>
            </a:r>
            <a:r>
              <a:rPr lang="bg-BG" noProof="0" dirty="0" err="1" smtClean="0">
                <a:hlinkClick r:id="rId4"/>
              </a:rPr>
              <a:t>www</a:t>
            </a:r>
            <a:r>
              <a:rPr lang="bg-BG" noProof="0" dirty="0" smtClean="0">
                <a:hlinkClick r:id="rId4"/>
              </a:rPr>
              <a:t>.</a:t>
            </a:r>
            <a:r>
              <a:rPr lang="bg-BG" noProof="0" dirty="0" err="1" smtClean="0">
                <a:hlinkClick r:id="rId4"/>
              </a:rPr>
              <a:t>mozilla</a:t>
            </a:r>
            <a:r>
              <a:rPr lang="bg-BG" noProof="0" dirty="0" smtClean="0">
                <a:hlinkClick r:id="rId4"/>
              </a:rPr>
              <a:t>.</a:t>
            </a:r>
            <a:r>
              <a:rPr lang="bg-BG" noProof="0" dirty="0" err="1" smtClean="0">
                <a:hlinkClick r:id="rId4"/>
              </a:rPr>
              <a:t>org</a:t>
            </a:r>
            <a:r>
              <a:rPr lang="bg-BG" noProof="0" dirty="0" smtClean="0"/>
              <a:t>]</a:t>
            </a:r>
          </a:p>
          <a:p>
            <a:pPr lvl="1">
              <a:tabLst>
                <a:tab pos="7772400" algn="r"/>
              </a:tabLst>
            </a:pPr>
            <a:r>
              <a:rPr lang="bg-BG" b="1" noProof="0" dirty="0" err="1" smtClean="0">
                <a:solidFill>
                  <a:srgbClr val="FF388C"/>
                </a:solidFill>
              </a:rPr>
              <a:t>Opera</a:t>
            </a:r>
            <a:r>
              <a:rPr lang="bg-BG" noProof="0" dirty="0" smtClean="0"/>
              <a:t> . . . . . . . . . . . . . . </a:t>
            </a:r>
            <a:r>
              <a:rPr lang="bg-BG" noProof="0" dirty="0" smtClean="0"/>
              <a:t>. . . . . 	[</a:t>
            </a:r>
            <a:r>
              <a:rPr lang="bg-BG" noProof="0" dirty="0" err="1" smtClean="0">
                <a:hlinkClick r:id="rId5"/>
              </a:rPr>
              <a:t>www</a:t>
            </a:r>
            <a:r>
              <a:rPr lang="bg-BG" noProof="0" dirty="0" smtClean="0">
                <a:hlinkClick r:id="rId5"/>
              </a:rPr>
              <a:t>.</a:t>
            </a:r>
            <a:r>
              <a:rPr lang="bg-BG" noProof="0" dirty="0" err="1" smtClean="0">
                <a:hlinkClick r:id="rId5"/>
              </a:rPr>
              <a:t>opera</a:t>
            </a:r>
            <a:r>
              <a:rPr lang="bg-BG" noProof="0" dirty="0" smtClean="0">
                <a:hlinkClick r:id="rId5"/>
              </a:rPr>
              <a:t>.</a:t>
            </a:r>
            <a:r>
              <a:rPr lang="bg-BG" noProof="0" dirty="0" err="1" smtClean="0">
                <a:hlinkClick r:id="rId5"/>
              </a:rPr>
              <a:t>com</a:t>
            </a:r>
            <a:r>
              <a:rPr lang="bg-BG" noProof="0" dirty="0" smtClean="0"/>
              <a:t>]</a:t>
            </a:r>
          </a:p>
          <a:p>
            <a:pPr lvl="1">
              <a:tabLst>
                <a:tab pos="7772400" algn="r"/>
              </a:tabLst>
            </a:pPr>
            <a:r>
              <a:rPr lang="bg-BG" b="1" noProof="0" dirty="0" err="1" smtClean="0">
                <a:solidFill>
                  <a:srgbClr val="FF388C"/>
                </a:solidFill>
              </a:rPr>
              <a:t>QuickPHP</a:t>
            </a:r>
            <a:r>
              <a:rPr lang="bg-BG" noProof="0" dirty="0" smtClean="0"/>
              <a:t>  . . . . . . . . </a:t>
            </a:r>
            <a:r>
              <a:rPr lang="bg-BG" noProof="0" dirty="0" smtClean="0"/>
              <a:t>. . . . .	[</a:t>
            </a:r>
            <a:r>
              <a:rPr lang="bg-BG" noProof="0" dirty="0" err="1" smtClean="0">
                <a:hlinkClick r:id="rId6"/>
              </a:rPr>
              <a:t>www</a:t>
            </a:r>
            <a:r>
              <a:rPr lang="bg-BG" noProof="0" dirty="0" smtClean="0">
                <a:hlinkClick r:id="rId6"/>
              </a:rPr>
              <a:t>.</a:t>
            </a:r>
            <a:r>
              <a:rPr lang="bg-BG" noProof="0" dirty="0" err="1" smtClean="0">
                <a:hlinkClick r:id="rId6"/>
              </a:rPr>
              <a:t>zachsaw</a:t>
            </a:r>
            <a:r>
              <a:rPr lang="bg-BG" noProof="0" dirty="0" smtClean="0">
                <a:hlinkClick r:id="rId6"/>
              </a:rPr>
              <a:t>.</a:t>
            </a:r>
            <a:r>
              <a:rPr lang="bg-BG" noProof="0" dirty="0" err="1" smtClean="0">
                <a:hlinkClick r:id="rId6"/>
              </a:rPr>
              <a:t>com</a:t>
            </a:r>
            <a:r>
              <a:rPr lang="bg-BG" noProof="0" dirty="0" smtClean="0"/>
              <a:t>]</a:t>
            </a:r>
          </a:p>
          <a:p>
            <a:pPr lvl="1">
              <a:tabLst>
                <a:tab pos="7772400" algn="r"/>
              </a:tabLst>
            </a:pPr>
            <a:r>
              <a:rPr lang="bg-BG" noProof="0" dirty="0" smtClean="0"/>
              <a:t>Можете да ползвате всякакви други алтернативи, ако вършат работа</a:t>
            </a:r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36782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Библиотеки</a:t>
            </a:r>
            <a:r>
              <a:rPr lang="en-US" noProof="0" dirty="0" smtClean="0"/>
              <a:t> </a:t>
            </a:r>
            <a:r>
              <a:rPr lang="bg-BG" dirty="0" smtClean="0"/>
              <a:t>и модули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Само безплатни</a:t>
            </a:r>
          </a:p>
          <a:p>
            <a:pPr lvl="1">
              <a:tabLst>
                <a:tab pos="7772400" algn="r"/>
              </a:tabLst>
            </a:pPr>
            <a:r>
              <a:rPr lang="bg-BG" b="1" noProof="0" dirty="0" err="1" smtClean="0">
                <a:solidFill>
                  <a:srgbClr val="FF388C"/>
                </a:solidFill>
              </a:rPr>
              <a:t>VRAR</a:t>
            </a:r>
            <a:r>
              <a:rPr lang="en-US" b="1" noProof="0" dirty="0" err="1" smtClean="0">
                <a:solidFill>
                  <a:srgbClr val="FF388C"/>
                </a:solidFill>
              </a:rPr>
              <a:t>XR</a:t>
            </a:r>
            <a:r>
              <a:rPr lang="bg-BG" noProof="0" dirty="0" smtClean="0">
                <a:solidFill>
                  <a:srgbClr val="FF388C"/>
                </a:solidFill>
              </a:rPr>
              <a:t>.</a:t>
            </a:r>
            <a:r>
              <a:rPr lang="bg-BG" noProof="0" dirty="0" err="1" smtClean="0">
                <a:solidFill>
                  <a:srgbClr val="FF388C"/>
                </a:solidFill>
              </a:rPr>
              <a:t>js</a:t>
            </a:r>
            <a:r>
              <a:rPr lang="bg-BG" noProof="0" dirty="0" smtClean="0"/>
              <a:t> . . . . . . . . . . . . .	библиотека </a:t>
            </a:r>
            <a:r>
              <a:rPr lang="bg-BG" noProof="0" dirty="0" smtClean="0"/>
              <a:t>на курса</a:t>
            </a:r>
          </a:p>
          <a:p>
            <a:pPr lvl="1">
              <a:tabLst>
                <a:tab pos="7772400" algn="r"/>
              </a:tabLst>
            </a:pPr>
            <a:r>
              <a:rPr lang="bg-BG" b="1" noProof="0" dirty="0" err="1" smtClean="0">
                <a:solidFill>
                  <a:srgbClr val="FF388C"/>
                </a:solidFill>
              </a:rPr>
              <a:t>Three</a:t>
            </a:r>
            <a:r>
              <a:rPr lang="bg-BG" noProof="0" dirty="0" smtClean="0">
                <a:solidFill>
                  <a:srgbClr val="FF388C"/>
                </a:solidFill>
              </a:rPr>
              <a:t>.</a:t>
            </a:r>
            <a:r>
              <a:rPr lang="bg-BG" noProof="0" dirty="0" err="1" smtClean="0">
                <a:solidFill>
                  <a:srgbClr val="FF388C"/>
                </a:solidFill>
              </a:rPr>
              <a:t>js</a:t>
            </a:r>
            <a:r>
              <a:rPr lang="bg-BG" noProof="0" dirty="0" smtClean="0"/>
              <a:t> . . . . . . . . . . . . . . .	основна </a:t>
            </a:r>
            <a:r>
              <a:rPr lang="bg-BG" noProof="0" dirty="0" smtClean="0"/>
              <a:t>библиотека</a:t>
            </a:r>
          </a:p>
          <a:p>
            <a:pPr lvl="1">
              <a:tabLst>
                <a:tab pos="7772400" algn="r"/>
              </a:tabLst>
            </a:pPr>
            <a:r>
              <a:rPr lang="en-US" b="1" noProof="0" dirty="0" smtClean="0">
                <a:solidFill>
                  <a:srgbClr val="FF388C"/>
                </a:solidFill>
              </a:rPr>
              <a:t>WebGL</a:t>
            </a:r>
            <a:r>
              <a:rPr lang="bg-BG" noProof="0" dirty="0" smtClean="0">
                <a:solidFill>
                  <a:srgbClr val="FF388C"/>
                </a:solidFill>
              </a:rPr>
              <a:t>.</a:t>
            </a:r>
            <a:r>
              <a:rPr lang="bg-BG" noProof="0" dirty="0" err="1" smtClean="0">
                <a:solidFill>
                  <a:srgbClr val="FF388C"/>
                </a:solidFill>
              </a:rPr>
              <a:t>js</a:t>
            </a:r>
            <a:r>
              <a:rPr lang="bg-BG" noProof="0" dirty="0" smtClean="0"/>
              <a:t> </a:t>
            </a:r>
            <a:r>
              <a:rPr lang="en-US" noProof="0" dirty="0" smtClean="0"/>
              <a:t>. </a:t>
            </a:r>
            <a:r>
              <a:rPr lang="bg-BG" noProof="0" dirty="0" smtClean="0"/>
              <a:t>. . . . . . . . . . . . . .	проверка </a:t>
            </a:r>
            <a:r>
              <a:rPr lang="bg-BG" noProof="0" dirty="0" smtClean="0"/>
              <a:t>за WebGL</a:t>
            </a:r>
          </a:p>
          <a:p>
            <a:pPr lvl="1">
              <a:tabLst>
                <a:tab pos="7772400" algn="r"/>
              </a:tabLst>
            </a:pPr>
            <a:r>
              <a:rPr lang="bg-BG" b="1" noProof="0" dirty="0" err="1" smtClean="0">
                <a:solidFill>
                  <a:srgbClr val="FF388C"/>
                </a:solidFill>
              </a:rPr>
              <a:t>Stats</a:t>
            </a:r>
            <a:r>
              <a:rPr lang="bg-BG" noProof="0" dirty="0" smtClean="0">
                <a:solidFill>
                  <a:srgbClr val="FF388C"/>
                </a:solidFill>
              </a:rPr>
              <a:t>.</a:t>
            </a:r>
            <a:r>
              <a:rPr lang="bg-BG" noProof="0" dirty="0" err="1" smtClean="0">
                <a:solidFill>
                  <a:srgbClr val="FF388C"/>
                </a:solidFill>
              </a:rPr>
              <a:t>js</a:t>
            </a:r>
            <a:r>
              <a:rPr lang="bg-BG" noProof="0" dirty="0" smtClean="0"/>
              <a:t> . . . . . . . . . . . . . . . . . . . . . . . . .</a:t>
            </a:r>
            <a:r>
              <a:rPr lang="bg-BG" dirty="0"/>
              <a:t>	</a:t>
            </a:r>
            <a:r>
              <a:rPr lang="bg-BG" noProof="0" dirty="0" smtClean="0"/>
              <a:t>статистика</a:t>
            </a:r>
            <a:endParaRPr lang="en-US" noProof="0" dirty="0" smtClean="0"/>
          </a:p>
          <a:p>
            <a:pPr lvl="1">
              <a:tabLst>
                <a:tab pos="7772400" algn="r"/>
              </a:tabLst>
            </a:pPr>
            <a:r>
              <a:rPr lang="en-US" b="1" dirty="0" smtClean="0">
                <a:solidFill>
                  <a:srgbClr val="FF388C"/>
                </a:solidFill>
              </a:rPr>
              <a:t>Tween</a:t>
            </a:r>
            <a:r>
              <a:rPr lang="en-US" dirty="0" smtClean="0">
                <a:solidFill>
                  <a:srgbClr val="FF388C"/>
                </a:solidFill>
              </a:rPr>
              <a:t>.js</a:t>
            </a:r>
            <a:r>
              <a:rPr lang="bg-BG" dirty="0" smtClean="0"/>
              <a:t> . . . . . . . . . . . . . . . . . .	плавна </a:t>
            </a:r>
            <a:r>
              <a:rPr lang="bg-BG" dirty="0" smtClean="0"/>
              <a:t>анимация</a:t>
            </a:r>
          </a:p>
          <a:p>
            <a:pPr lvl="1">
              <a:tabLst>
                <a:tab pos="7772400" algn="r"/>
              </a:tabLst>
            </a:pPr>
            <a:r>
              <a:rPr lang="en-US" b="1" dirty="0" smtClean="0">
                <a:solidFill>
                  <a:srgbClr val="FF388C"/>
                </a:solidFill>
              </a:rPr>
              <a:t>Dat.GUI</a:t>
            </a:r>
            <a:r>
              <a:rPr lang="en-US" dirty="0" smtClean="0">
                <a:solidFill>
                  <a:srgbClr val="FF388C"/>
                </a:solidFill>
              </a:rPr>
              <a:t>.js</a:t>
            </a:r>
            <a:r>
              <a:rPr lang="bg-BG" dirty="0" smtClean="0"/>
              <a:t> . . . . . . . . .	интерактивн</a:t>
            </a:r>
            <a:r>
              <a:rPr lang="bg-BG" dirty="0" smtClean="0"/>
              <a:t>и параметри</a:t>
            </a:r>
            <a:endParaRPr lang="en-US" dirty="0" smtClean="0"/>
          </a:p>
          <a:p>
            <a:pPr lvl="1">
              <a:tabLst>
                <a:tab pos="7772400" algn="r"/>
              </a:tabLst>
            </a:pPr>
            <a:r>
              <a:rPr lang="en-US" b="1" dirty="0" smtClean="0">
                <a:solidFill>
                  <a:srgbClr val="FF388C"/>
                </a:solidFill>
              </a:rPr>
              <a:t>OrbitControls</a:t>
            </a:r>
            <a:r>
              <a:rPr lang="en-US" dirty="0" smtClean="0">
                <a:solidFill>
                  <a:srgbClr val="FF388C"/>
                </a:solidFill>
              </a:rPr>
              <a:t>.js</a:t>
            </a:r>
            <a:r>
              <a:rPr lang="bg-BG" dirty="0" smtClean="0"/>
              <a:t> . . . . . . . .	орбитална </a:t>
            </a:r>
            <a:r>
              <a:rPr lang="bg-BG" dirty="0" smtClean="0"/>
              <a:t>навигация</a:t>
            </a:r>
          </a:p>
          <a:p>
            <a:pPr lvl="1"/>
            <a:endParaRPr lang="bg-BG" noProof="0" dirty="0" smtClean="0"/>
          </a:p>
        </p:txBody>
      </p:sp>
    </p:spTree>
    <p:extLst>
      <p:ext uri="{BB962C8B-B14F-4D97-AF65-F5344CB8AC3E}">
        <p14:creationId xmlns:p14="http://schemas.microsoft.com/office/powerpoint/2010/main" val="159556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err="1" smtClean="0"/>
              <a:t>Three</a:t>
            </a:r>
            <a:r>
              <a:rPr lang="bg-BG" noProof="0" dirty="0" smtClean="0"/>
              <a:t>.</a:t>
            </a:r>
            <a:r>
              <a:rPr lang="bg-BG" noProof="0" dirty="0" err="1" smtClean="0"/>
              <a:t>js</a:t>
            </a:r>
            <a:endParaRPr lang="bg-BG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Какво е това?</a:t>
            </a:r>
          </a:p>
          <a:p>
            <a:pPr lvl="1"/>
            <a:r>
              <a:rPr lang="bg-BG" noProof="0" dirty="0" smtClean="0"/>
              <a:t>Библиотека на </a:t>
            </a:r>
            <a:r>
              <a:rPr lang="bg-BG" noProof="0" dirty="0" err="1" smtClean="0"/>
              <a:t>JS</a:t>
            </a:r>
            <a:r>
              <a:rPr lang="bg-BG" noProof="0" dirty="0" smtClean="0"/>
              <a:t> за 3D графика</a:t>
            </a:r>
          </a:p>
          <a:p>
            <a:pPr lvl="1"/>
            <a:r>
              <a:rPr lang="bg-BG" noProof="0" dirty="0" smtClean="0"/>
              <a:t>Вътрешно използва WebGL</a:t>
            </a:r>
          </a:p>
          <a:p>
            <a:r>
              <a:rPr lang="bg-BG" noProof="0" dirty="0" smtClean="0"/>
              <a:t>Използване в курса</a:t>
            </a:r>
          </a:p>
          <a:p>
            <a:pPr lvl="1"/>
            <a:r>
              <a:rPr lang="bg-BG" noProof="0" dirty="0" smtClean="0"/>
              <a:t>По-лесен и по-бърз на графичен резултат</a:t>
            </a:r>
          </a:p>
          <a:p>
            <a:pPr lvl="1"/>
            <a:r>
              <a:rPr lang="bg-BG" noProof="0" dirty="0" smtClean="0"/>
              <a:t>Скрива карантиите на WebGL</a:t>
            </a:r>
            <a:br>
              <a:rPr lang="bg-BG" noProof="0" dirty="0" smtClean="0"/>
            </a:br>
            <a:r>
              <a:rPr lang="bg-BG" sz="2400" noProof="0" dirty="0" smtClean="0"/>
              <a:t>(за мазохисти:  Компютърна графика с WebGL)</a:t>
            </a:r>
          </a:p>
        </p:txBody>
      </p:sp>
    </p:spTree>
    <p:extLst>
      <p:ext uri="{BB962C8B-B14F-4D97-AF65-F5344CB8AC3E}">
        <p14:creationId xmlns:p14="http://schemas.microsoft.com/office/powerpoint/2010/main" val="78192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302673"/>
            <a:ext cx="6550959" cy="339994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Инсталиране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Сваляне на пълния архив</a:t>
            </a:r>
          </a:p>
          <a:p>
            <a:pPr lvl="1"/>
            <a:r>
              <a:rPr lang="bg-BG" noProof="0" dirty="0" smtClean="0"/>
              <a:t>Официален сайт [</a:t>
            </a:r>
            <a:r>
              <a:rPr lang="bg-BG" noProof="0" dirty="0" smtClean="0">
                <a:hlinkClick r:id="rId3"/>
              </a:rPr>
              <a:t>https://threejs.org</a:t>
            </a:r>
            <a:r>
              <a:rPr lang="bg-BG" noProof="0" dirty="0" smtClean="0"/>
              <a:t>]</a:t>
            </a:r>
            <a:endParaRPr lang="bg-BG" noProof="0" dirty="0"/>
          </a:p>
        </p:txBody>
      </p:sp>
      <p:grpSp>
        <p:nvGrpSpPr>
          <p:cNvPr id="12" name="Group 11"/>
          <p:cNvGrpSpPr/>
          <p:nvPr/>
        </p:nvGrpSpPr>
        <p:grpSpPr>
          <a:xfrm>
            <a:off x="2803839" y="2840470"/>
            <a:ext cx="1954621" cy="533400"/>
            <a:chOff x="2971800" y="2895600"/>
            <a:chExt cx="1954620" cy="53340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2971800" y="2895600"/>
              <a:ext cx="0" cy="53340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" name="Text Placeholder 2"/>
            <p:cNvSpPr txBox="1">
              <a:spLocks/>
            </p:cNvSpPr>
            <p:nvPr/>
          </p:nvSpPr>
          <p:spPr>
            <a:xfrm>
              <a:off x="2971800" y="2895600"/>
              <a:ext cx="1954620" cy="342900"/>
            </a:xfrm>
            <a:prstGeom prst="rect">
              <a:avLst/>
            </a:prstGeom>
            <a:solidFill>
              <a:srgbClr val="FF388C"/>
            </a:solidFill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Последна версия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13409" y="5602986"/>
            <a:ext cx="1443991" cy="645414"/>
            <a:chOff x="36260" y="4990728"/>
            <a:chExt cx="1443991" cy="645414"/>
          </a:xfrm>
        </p:grpSpPr>
        <p:sp>
          <p:nvSpPr>
            <p:cNvPr id="14" name="Text Placeholder 2"/>
            <p:cNvSpPr txBox="1">
              <a:spLocks/>
            </p:cNvSpPr>
            <p:nvPr/>
          </p:nvSpPr>
          <p:spPr>
            <a:xfrm>
              <a:off x="36260" y="4990728"/>
              <a:ext cx="1103332" cy="64541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Линк за сваляне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6260" y="5632982"/>
              <a:ext cx="1443991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88454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Използване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Разархивираме</a:t>
            </a:r>
          </a:p>
          <a:p>
            <a:pPr lvl="1"/>
            <a:r>
              <a:rPr lang="bg-BG" noProof="0" dirty="0" smtClean="0"/>
              <a:t>Над 2500 файла</a:t>
            </a:r>
          </a:p>
          <a:p>
            <a:pPr lvl="1"/>
            <a:r>
              <a:rPr lang="bg-BG" noProof="0" dirty="0" smtClean="0"/>
              <a:t>Интересува ни </a:t>
            </a:r>
            <a:r>
              <a:rPr lang="bg-BG" noProof="0" dirty="0" err="1" smtClean="0">
                <a:solidFill>
                  <a:srgbClr val="FF388C"/>
                </a:solidFill>
              </a:rPr>
              <a:t>build</a:t>
            </a:r>
            <a:r>
              <a:rPr lang="bg-BG" noProof="0" dirty="0" smtClean="0">
                <a:solidFill>
                  <a:srgbClr val="FF388C"/>
                </a:solidFill>
              </a:rPr>
              <a:t>/</a:t>
            </a:r>
            <a:r>
              <a:rPr lang="bg-BG" noProof="0" dirty="0" err="1" smtClean="0">
                <a:solidFill>
                  <a:srgbClr val="FF388C"/>
                </a:solidFill>
              </a:rPr>
              <a:t>three</a:t>
            </a:r>
            <a:r>
              <a:rPr lang="bg-BG" noProof="0" dirty="0" smtClean="0">
                <a:solidFill>
                  <a:srgbClr val="FF388C"/>
                </a:solidFill>
              </a:rPr>
              <a:t>.</a:t>
            </a:r>
            <a:r>
              <a:rPr lang="bg-BG" noProof="0" dirty="0" err="1" smtClean="0">
                <a:solidFill>
                  <a:srgbClr val="FF388C"/>
                </a:solidFill>
              </a:rPr>
              <a:t>min</a:t>
            </a:r>
            <a:r>
              <a:rPr lang="bg-BG" noProof="0" dirty="0" smtClean="0">
                <a:solidFill>
                  <a:srgbClr val="FF388C"/>
                </a:solidFill>
              </a:rPr>
              <a:t>.</a:t>
            </a:r>
            <a:r>
              <a:rPr lang="bg-BG" noProof="0" dirty="0" err="1" smtClean="0">
                <a:solidFill>
                  <a:srgbClr val="FF388C"/>
                </a:solidFill>
              </a:rPr>
              <a:t>js</a:t>
            </a:r>
            <a:endParaRPr lang="bg-BG" noProof="0" dirty="0" smtClean="0">
              <a:solidFill>
                <a:srgbClr val="FF388C"/>
              </a:solidFill>
            </a:endParaRPr>
          </a:p>
          <a:p>
            <a:r>
              <a:rPr lang="bg-BG" noProof="0" dirty="0" smtClean="0"/>
              <a:t>За удобство</a:t>
            </a:r>
          </a:p>
          <a:p>
            <a:pPr lvl="1"/>
            <a:r>
              <a:rPr lang="bg-BG" noProof="0" dirty="0" smtClean="0"/>
              <a:t>Ще го влачим заедно с кода ни</a:t>
            </a:r>
          </a:p>
          <a:p>
            <a:pPr lvl="1"/>
            <a:r>
              <a:rPr lang="bg-BG" noProof="0" dirty="0" smtClean="0"/>
              <a:t>Ще ползваме и други файлове от архива</a:t>
            </a:r>
          </a:p>
          <a:p>
            <a:pPr marL="739775" lvl="2"/>
            <a:r>
              <a:rPr lang="bg-BG" noProof="0" dirty="0" smtClean="0"/>
              <a:t>(затова не го махаме)</a:t>
            </a:r>
          </a:p>
        </p:txBody>
      </p:sp>
    </p:spTree>
    <p:extLst>
      <p:ext uri="{BB962C8B-B14F-4D97-AF65-F5344CB8AC3E}">
        <p14:creationId xmlns:p14="http://schemas.microsoft.com/office/powerpoint/2010/main" val="348242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Куб в браузър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27800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В момента слушате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Избираем курс</a:t>
            </a:r>
          </a:p>
          <a:p>
            <a:pPr lvl="1"/>
            <a:r>
              <a:rPr lang="bg-BG" noProof="0" dirty="0" smtClean="0"/>
              <a:t>Виртуална, </a:t>
            </a:r>
            <a:r>
              <a:rPr lang="bg-BG" noProof="0" dirty="0" smtClean="0"/>
              <a:t>добавена </a:t>
            </a:r>
            <a:r>
              <a:rPr lang="bg-BG" dirty="0" smtClean="0"/>
              <a:t>и разширена </a:t>
            </a:r>
            <a:r>
              <a:rPr lang="bg-BG" noProof="0" dirty="0" smtClean="0"/>
              <a:t>реалност</a:t>
            </a:r>
            <a:endParaRPr lang="bg-BG" noProof="0" dirty="0" smtClean="0"/>
          </a:p>
          <a:p>
            <a:pPr lvl="1"/>
            <a:r>
              <a:rPr lang="bg-BG" noProof="0" dirty="0" smtClean="0"/>
              <a:t>Експериментално провеждане</a:t>
            </a:r>
          </a:p>
          <a:p>
            <a:r>
              <a:rPr lang="bg-BG" noProof="0" dirty="0" smtClean="0"/>
              <a:t>Преподавател</a:t>
            </a:r>
          </a:p>
          <a:p>
            <a:pPr lvl="1"/>
            <a:r>
              <a:rPr lang="bg-BG" noProof="0" dirty="0" smtClean="0"/>
              <a:t>Доц. д-р. Павел Бойчев</a:t>
            </a:r>
          </a:p>
          <a:p>
            <a:pPr lvl="1"/>
            <a:r>
              <a:rPr lang="bg-BG" noProof="0" dirty="0" smtClean="0"/>
              <a:t>Катедра Информационни Технологии</a:t>
            </a:r>
          </a:p>
          <a:p>
            <a:pPr lvl="1"/>
            <a:r>
              <a:rPr lang="bg-BG" noProof="0" dirty="0" smtClean="0"/>
              <a:t>ФМИ, </a:t>
            </a:r>
            <a:r>
              <a:rPr lang="bg-BG" noProof="0" dirty="0" err="1" smtClean="0"/>
              <a:t>каб</a:t>
            </a:r>
            <a:r>
              <a:rPr lang="bg-BG" noProof="0" dirty="0" smtClean="0"/>
              <a:t>. 512, boytchev [</a:t>
            </a:r>
            <a:r>
              <a:rPr lang="bg-BG" noProof="0" dirty="0" err="1" smtClean="0"/>
              <a:t>at</a:t>
            </a:r>
            <a:r>
              <a:rPr lang="bg-BG" noProof="0" dirty="0" smtClean="0"/>
              <a:t>] </a:t>
            </a:r>
            <a:r>
              <a:rPr lang="bg-BG" noProof="0" dirty="0" err="1" smtClean="0"/>
              <a:t>fmi</a:t>
            </a:r>
            <a:r>
              <a:rPr lang="bg-BG" noProof="0" dirty="0" smtClean="0"/>
              <a:t>.</a:t>
            </a:r>
            <a:r>
              <a:rPr lang="bg-BG" noProof="0" dirty="0" err="1" smtClean="0"/>
              <a:t>uni-sofia</a:t>
            </a:r>
            <a:r>
              <a:rPr lang="bg-BG" noProof="0" dirty="0" smtClean="0"/>
              <a:t>.</a:t>
            </a:r>
            <a:r>
              <a:rPr lang="bg-BG" noProof="0" dirty="0" err="1" smtClean="0"/>
              <a:t>bg</a:t>
            </a:r>
            <a:endParaRPr lang="bg-BG" noProof="0" dirty="0" smtClean="0"/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90463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Първата ни програма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Имаме цел</a:t>
            </a:r>
          </a:p>
          <a:p>
            <a:pPr lvl="1"/>
            <a:r>
              <a:rPr lang="bg-BG" noProof="0" dirty="0" smtClean="0"/>
              <a:t>Да направим куб в браузър</a:t>
            </a:r>
          </a:p>
          <a:p>
            <a:r>
              <a:rPr lang="bg-BG" noProof="0" dirty="0" smtClean="0"/>
              <a:t>Работим на стъпки</a:t>
            </a:r>
          </a:p>
          <a:p>
            <a:pPr lvl="1"/>
            <a:r>
              <a:rPr lang="bg-BG" noProof="0" dirty="0" smtClean="0"/>
              <a:t>Изграждане на </a:t>
            </a:r>
            <a:r>
              <a:rPr lang="bg-BG" noProof="0" dirty="0" err="1" smtClean="0"/>
              <a:t>HTML</a:t>
            </a:r>
            <a:r>
              <a:rPr lang="bg-BG" noProof="0" dirty="0" smtClean="0"/>
              <a:t> страница</a:t>
            </a:r>
          </a:p>
          <a:p>
            <a:pPr lvl="1"/>
            <a:r>
              <a:rPr lang="bg-BG" noProof="0" dirty="0" smtClean="0"/>
              <a:t>Изграждане на 3D сцена с </a:t>
            </a:r>
            <a:r>
              <a:rPr lang="bg-BG" noProof="0" dirty="0" err="1" smtClean="0"/>
              <a:t>JS</a:t>
            </a:r>
            <a:endParaRPr lang="bg-BG" noProof="0" dirty="0" smtClean="0"/>
          </a:p>
          <a:p>
            <a:pPr lvl="1"/>
            <a:r>
              <a:rPr lang="bg-BG" noProof="0" dirty="0" smtClean="0"/>
              <a:t>Рисуване на куб в сцената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29792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err="1" smtClean="0"/>
              <a:t>HTML</a:t>
            </a:r>
            <a:r>
              <a:rPr lang="bg-BG" noProof="0" dirty="0" smtClean="0"/>
              <a:t> страница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Задължителна</a:t>
            </a:r>
          </a:p>
          <a:p>
            <a:pPr lvl="1"/>
            <a:r>
              <a:rPr lang="bg-BG" noProof="0" dirty="0"/>
              <a:t>С</a:t>
            </a:r>
            <a:r>
              <a:rPr lang="bg-BG" noProof="0" dirty="0" smtClean="0"/>
              <a:t>амо през нея браузърът показва неща</a:t>
            </a:r>
          </a:p>
          <a:p>
            <a:r>
              <a:rPr lang="bg-BG" noProof="0" dirty="0" smtClean="0"/>
              <a:t>Минимална</a:t>
            </a:r>
          </a:p>
          <a:p>
            <a:pPr lvl="1"/>
            <a:r>
              <a:rPr lang="bg-BG" noProof="0" dirty="0" smtClean="0"/>
              <a:t>Ще слагаме само най-необходимото</a:t>
            </a:r>
          </a:p>
          <a:p>
            <a:r>
              <a:rPr lang="bg-BG" noProof="0" dirty="0" smtClean="0"/>
              <a:t>Скучна</a:t>
            </a:r>
          </a:p>
          <a:p>
            <a:pPr lvl="1"/>
            <a:r>
              <a:rPr lang="bg-BG" noProof="0" dirty="0" smtClean="0"/>
              <a:t>Ще я ползваме много пъти, без да ѝ обръщаме особено внимание</a:t>
            </a:r>
          </a:p>
          <a:p>
            <a:pPr lvl="1"/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07205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Празна страница</a:t>
            </a:r>
          </a:p>
          <a:p>
            <a:pPr lvl="1"/>
            <a:r>
              <a:rPr lang="bg-BG" noProof="0" dirty="0" smtClean="0"/>
              <a:t>Засега</a:t>
            </a:r>
            <a:endParaRPr lang="bg-BG" noProof="0" dirty="0"/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96750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Използваме следните тагове</a:t>
            </a:r>
          </a:p>
          <a:p>
            <a:pPr lvl="1"/>
            <a:r>
              <a:rPr lang="bg-BG" noProof="0" dirty="0" err="1" smtClean="0">
                <a:solidFill>
                  <a:srgbClr val="FF388C"/>
                </a:solidFill>
              </a:rPr>
              <a:t>html</a:t>
            </a:r>
            <a:r>
              <a:rPr lang="bg-BG" noProof="0" dirty="0" smtClean="0">
                <a:solidFill>
                  <a:srgbClr val="FF388C"/>
                </a:solidFill>
              </a:rPr>
              <a:t> </a:t>
            </a:r>
            <a:r>
              <a:rPr lang="bg-BG" noProof="0" dirty="0" smtClean="0"/>
              <a:t>за опаковане на целия текст</a:t>
            </a:r>
          </a:p>
          <a:p>
            <a:pPr lvl="1"/>
            <a:r>
              <a:rPr lang="bg-BG" noProof="0" dirty="0" err="1" smtClean="0">
                <a:solidFill>
                  <a:srgbClr val="FF388C"/>
                </a:solidFill>
              </a:rPr>
              <a:t>head</a:t>
            </a:r>
            <a:r>
              <a:rPr lang="bg-BG" noProof="0" dirty="0" smtClean="0">
                <a:solidFill>
                  <a:srgbClr val="FF388C"/>
                </a:solidFill>
              </a:rPr>
              <a:t> </a:t>
            </a:r>
            <a:r>
              <a:rPr lang="bg-BG" noProof="0" dirty="0" smtClean="0"/>
              <a:t>за опаковане на заглавието</a:t>
            </a:r>
          </a:p>
          <a:p>
            <a:pPr lvl="1"/>
            <a:r>
              <a:rPr lang="bg-BG" noProof="0" dirty="0" err="1" smtClean="0">
                <a:solidFill>
                  <a:srgbClr val="FF388C"/>
                </a:solidFill>
              </a:rPr>
              <a:t>title</a:t>
            </a:r>
            <a:r>
              <a:rPr lang="bg-BG" noProof="0" dirty="0" smtClean="0">
                <a:solidFill>
                  <a:srgbClr val="FF388C"/>
                </a:solidFill>
              </a:rPr>
              <a:t> </a:t>
            </a:r>
            <a:r>
              <a:rPr lang="bg-BG" noProof="0" dirty="0" smtClean="0"/>
              <a:t>за самото заглавие</a:t>
            </a:r>
          </a:p>
          <a:p>
            <a:pPr lvl="1"/>
            <a:r>
              <a:rPr lang="bg-BG" noProof="0" dirty="0" err="1" smtClean="0">
                <a:solidFill>
                  <a:srgbClr val="FF388C"/>
                </a:solidFill>
              </a:rPr>
              <a:t>meta</a:t>
            </a:r>
            <a:r>
              <a:rPr lang="bg-BG" noProof="0" dirty="0" smtClean="0">
                <a:solidFill>
                  <a:srgbClr val="FF388C"/>
                </a:solidFill>
              </a:rPr>
              <a:t> </a:t>
            </a:r>
            <a:r>
              <a:rPr lang="bg-BG" noProof="0" dirty="0" smtClean="0"/>
              <a:t>за поддръжка на кирилица</a:t>
            </a:r>
          </a:p>
          <a:p>
            <a:pPr lvl="1"/>
            <a:r>
              <a:rPr lang="bg-BG" noProof="0" dirty="0" err="1" smtClean="0">
                <a:solidFill>
                  <a:srgbClr val="FF388C"/>
                </a:solidFill>
              </a:rPr>
              <a:t>body</a:t>
            </a:r>
            <a:r>
              <a:rPr lang="bg-BG" noProof="0" dirty="0" smtClean="0">
                <a:solidFill>
                  <a:srgbClr val="FF388C"/>
                </a:solidFill>
              </a:rPr>
              <a:t> </a:t>
            </a:r>
            <a:r>
              <a:rPr lang="bg-BG" noProof="0" dirty="0" smtClean="0"/>
              <a:t>за опаковане на съдържанието</a:t>
            </a:r>
          </a:p>
          <a:p>
            <a:r>
              <a:rPr lang="bg-BG" noProof="0" dirty="0" smtClean="0"/>
              <a:t>На практика</a:t>
            </a:r>
          </a:p>
          <a:p>
            <a:pPr lvl="1"/>
            <a:r>
              <a:rPr lang="bg-BG" noProof="0" dirty="0" smtClean="0"/>
              <a:t>Някои можеше да пропуснем</a:t>
            </a:r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704077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err="1" smtClean="0"/>
              <a:t>JavaScript</a:t>
            </a:r>
            <a:r>
              <a:rPr lang="bg-BG" noProof="0" dirty="0" smtClean="0"/>
              <a:t> в </a:t>
            </a:r>
            <a:r>
              <a:rPr lang="bg-BG" noProof="0" dirty="0" err="1" smtClean="0"/>
              <a:t>HTML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Пряко включване на </a:t>
            </a:r>
            <a:r>
              <a:rPr lang="bg-BG" noProof="0" dirty="0" err="1" smtClean="0"/>
              <a:t>JS</a:t>
            </a:r>
            <a:endParaRPr lang="bg-BG" noProof="0" dirty="0" smtClean="0"/>
          </a:p>
          <a:p>
            <a:pPr lvl="1"/>
            <a:r>
              <a:rPr lang="bg-BG" noProof="0" dirty="0" smtClean="0"/>
              <a:t>Чрез тага </a:t>
            </a:r>
            <a:r>
              <a:rPr lang="bg-BG" noProof="0" dirty="0" err="1" smtClean="0">
                <a:solidFill>
                  <a:srgbClr val="FF388C"/>
                </a:solidFill>
              </a:rPr>
              <a:t>script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Може вътре в </a:t>
            </a:r>
            <a:r>
              <a:rPr lang="bg-BG" noProof="0" dirty="0" err="1" smtClean="0">
                <a:solidFill>
                  <a:srgbClr val="FF388C"/>
                </a:solidFill>
              </a:rPr>
              <a:t>head</a:t>
            </a:r>
            <a:r>
              <a:rPr lang="bg-BG" noProof="0" dirty="0" smtClean="0"/>
              <a:t> или в </a:t>
            </a:r>
            <a:r>
              <a:rPr lang="bg-BG" noProof="0" dirty="0" err="1" smtClean="0">
                <a:solidFill>
                  <a:srgbClr val="FF388C"/>
                </a:solidFill>
              </a:rPr>
              <a:t>body</a:t>
            </a:r>
            <a:endParaRPr lang="bg-BG" noProof="0" dirty="0" smtClean="0">
              <a:solidFill>
                <a:srgbClr val="FF388C"/>
              </a:solidFill>
            </a:endParaRPr>
          </a:p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Показване на съобщение</a:t>
            </a:r>
          </a:p>
          <a:p>
            <a:pPr lvl="1"/>
            <a:r>
              <a:rPr lang="bg-BG" noProof="0" dirty="0" err="1" smtClean="0"/>
              <a:t>JS</a:t>
            </a:r>
            <a:r>
              <a:rPr lang="bg-BG" noProof="0" dirty="0" smtClean="0"/>
              <a:t> функция </a:t>
            </a:r>
            <a:r>
              <a:rPr lang="bg-BG" noProof="0" dirty="0" err="1" smtClean="0">
                <a:solidFill>
                  <a:srgbClr val="FF388C"/>
                </a:solidFill>
              </a:rPr>
              <a:t>alert</a:t>
            </a:r>
            <a:endParaRPr lang="bg-BG" noProof="0" dirty="0" smtClean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80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Трябва да се покаже прозорче</a:t>
            </a:r>
          </a:p>
          <a:p>
            <a:pPr lvl="1">
              <a:buClr>
                <a:schemeClr val="accent1"/>
              </a:buClr>
            </a:pPr>
            <a:r>
              <a:rPr lang="bg-BG" noProof="0" dirty="0" smtClean="0"/>
              <a:t>Точният вид зависи от браузъра</a:t>
            </a:r>
            <a:endParaRPr lang="bg-BG" noProof="0" dirty="0"/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956946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Включване на библиотеките</a:t>
            </a:r>
          </a:p>
          <a:p>
            <a:pPr lvl="1"/>
            <a:r>
              <a:rPr lang="bg-BG" noProof="0" dirty="0" smtClean="0"/>
              <a:t>Пак с тага </a:t>
            </a:r>
            <a:r>
              <a:rPr lang="bg-BG" noProof="0" dirty="0" err="1" smtClean="0">
                <a:solidFill>
                  <a:srgbClr val="FF388C"/>
                </a:solidFill>
              </a:rPr>
              <a:t>script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Ще включим </a:t>
            </a:r>
            <a:r>
              <a:rPr lang="bg-BG" noProof="0" dirty="0" err="1" smtClean="0">
                <a:solidFill>
                  <a:srgbClr val="FF388C"/>
                </a:solidFill>
              </a:rPr>
              <a:t>three</a:t>
            </a:r>
            <a:r>
              <a:rPr lang="bg-BG" noProof="0" dirty="0" smtClean="0">
                <a:solidFill>
                  <a:srgbClr val="FF388C"/>
                </a:solidFill>
              </a:rPr>
              <a:t>.</a:t>
            </a:r>
            <a:r>
              <a:rPr lang="bg-BG" noProof="0" dirty="0" err="1" smtClean="0">
                <a:solidFill>
                  <a:srgbClr val="FF388C"/>
                </a:solidFill>
              </a:rPr>
              <a:t>min</a:t>
            </a:r>
            <a:r>
              <a:rPr lang="bg-BG" noProof="0" dirty="0" smtClean="0">
                <a:solidFill>
                  <a:srgbClr val="FF388C"/>
                </a:solidFill>
              </a:rPr>
              <a:t>.</a:t>
            </a:r>
            <a:r>
              <a:rPr lang="bg-BG" noProof="0" dirty="0" err="1" smtClean="0">
                <a:solidFill>
                  <a:srgbClr val="FF388C"/>
                </a:solidFill>
              </a:rPr>
              <a:t>js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Ще включим </a:t>
            </a:r>
            <a:r>
              <a:rPr lang="en-US" noProof="0" dirty="0" smtClean="0">
                <a:solidFill>
                  <a:srgbClr val="FF388C"/>
                </a:solidFill>
              </a:rPr>
              <a:t>WebGL</a:t>
            </a:r>
            <a:r>
              <a:rPr lang="bg-BG" noProof="0" dirty="0" smtClean="0">
                <a:solidFill>
                  <a:srgbClr val="FF388C"/>
                </a:solidFill>
              </a:rPr>
              <a:t>.</a:t>
            </a:r>
            <a:r>
              <a:rPr lang="bg-BG" noProof="0" dirty="0" err="1" smtClean="0">
                <a:solidFill>
                  <a:srgbClr val="FF388C"/>
                </a:solidFill>
              </a:rPr>
              <a:t>js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2"/>
            <a:r>
              <a:rPr lang="bg-BG" noProof="0" dirty="0" smtClean="0"/>
              <a:t>(от </a:t>
            </a:r>
            <a:r>
              <a:rPr lang="bg-BG" noProof="0" dirty="0" smtClean="0"/>
              <a:t>папка </a:t>
            </a:r>
            <a:r>
              <a:rPr lang="en-GB" dirty="0" smtClean="0">
                <a:solidFill>
                  <a:srgbClr val="FF388C"/>
                </a:solidFill>
              </a:rPr>
              <a:t>examples\</a:t>
            </a:r>
            <a:r>
              <a:rPr lang="en-GB" dirty="0" err="1" smtClean="0">
                <a:solidFill>
                  <a:srgbClr val="FF388C"/>
                </a:solidFill>
              </a:rPr>
              <a:t>js</a:t>
            </a:r>
            <a:r>
              <a:rPr lang="en-US" dirty="0" smtClean="0"/>
              <a:t> </a:t>
            </a:r>
            <a:r>
              <a:rPr lang="bg-BG" dirty="0" smtClean="0"/>
              <a:t>на </a:t>
            </a:r>
            <a:r>
              <a:rPr lang="en-US" dirty="0" smtClean="0"/>
              <a:t>Three.js</a:t>
            </a:r>
            <a:r>
              <a:rPr lang="bg-BG" noProof="0" dirty="0" smtClean="0"/>
              <a:t>)</a:t>
            </a:r>
            <a:endParaRPr lang="bg-BG" noProof="0" dirty="0" smtClean="0"/>
          </a:p>
          <a:p>
            <a:r>
              <a:rPr lang="bg-BG" noProof="0" dirty="0" smtClean="0"/>
              <a:t>Роля</a:t>
            </a:r>
          </a:p>
          <a:p>
            <a:pPr lvl="1"/>
            <a:r>
              <a:rPr lang="bg-BG" noProof="0" dirty="0" err="1" smtClean="0"/>
              <a:t>Three</a:t>
            </a:r>
            <a:r>
              <a:rPr lang="bg-BG" noProof="0" dirty="0" smtClean="0"/>
              <a:t>.</a:t>
            </a:r>
            <a:r>
              <a:rPr lang="bg-BG" noProof="0" dirty="0" err="1" smtClean="0"/>
              <a:t>js</a:t>
            </a:r>
            <a:r>
              <a:rPr lang="bg-BG" noProof="0" dirty="0" smtClean="0"/>
              <a:t> има нещата, с които ще правим куба</a:t>
            </a:r>
          </a:p>
          <a:p>
            <a:pPr lvl="1"/>
            <a:r>
              <a:rPr lang="bg-BG" dirty="0" smtClean="0"/>
              <a:t>Функция </a:t>
            </a:r>
            <a:r>
              <a:rPr lang="en-GB" dirty="0" err="1" smtClean="0">
                <a:solidFill>
                  <a:srgbClr val="FF388C"/>
                </a:solidFill>
              </a:rPr>
              <a:t>isWebGLAvailable</a:t>
            </a:r>
            <a:r>
              <a:rPr lang="bg-BG" dirty="0" smtClean="0"/>
              <a:t> от </a:t>
            </a:r>
            <a:r>
              <a:rPr lang="en-US" noProof="0" dirty="0" smtClean="0"/>
              <a:t>WebGL</a:t>
            </a:r>
            <a:r>
              <a:rPr lang="bg-BG" noProof="0" dirty="0" smtClean="0"/>
              <a:t>.</a:t>
            </a:r>
            <a:r>
              <a:rPr lang="bg-BG" noProof="0" dirty="0" err="1" smtClean="0"/>
              <a:t>js</a:t>
            </a:r>
            <a:r>
              <a:rPr lang="bg-BG" noProof="0" dirty="0" smtClean="0"/>
              <a:t> </a:t>
            </a:r>
            <a:r>
              <a:rPr lang="bg-BG" noProof="0" dirty="0" smtClean="0"/>
              <a:t>проверява дали WebGL се поддържа от браузъра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9158740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Трябва да се покаже прозорче</a:t>
            </a:r>
          </a:p>
          <a:p>
            <a:pPr lvl="1">
              <a:buClr>
                <a:schemeClr val="accent1"/>
              </a:buClr>
            </a:pPr>
            <a:r>
              <a:rPr lang="bg-BG" noProof="0" dirty="0" smtClean="0"/>
              <a:t>С добра или лоша новина за WebGL</a:t>
            </a:r>
          </a:p>
          <a:p>
            <a:endParaRPr lang="bg-BG" noProof="0" dirty="0"/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750113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Лирично отклонение</a:t>
            </a:r>
            <a:endParaRPr lang="bg-BG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Класове в </a:t>
            </a:r>
            <a:r>
              <a:rPr lang="bg-BG" noProof="0" dirty="0" err="1" smtClean="0"/>
              <a:t>Three</a:t>
            </a:r>
            <a:r>
              <a:rPr lang="bg-BG" noProof="0" dirty="0" smtClean="0"/>
              <a:t>.</a:t>
            </a:r>
            <a:r>
              <a:rPr lang="bg-BG" noProof="0" dirty="0" err="1" smtClean="0"/>
              <a:t>js</a:t>
            </a:r>
            <a:endParaRPr lang="bg-BG" noProof="0" dirty="0" smtClean="0"/>
          </a:p>
          <a:p>
            <a:pPr lvl="1"/>
            <a:r>
              <a:rPr lang="bg-BG" noProof="0" dirty="0" smtClean="0"/>
              <a:t>Създаването на инстанция иска </a:t>
            </a:r>
            <a:r>
              <a:rPr lang="bg-BG" noProof="0" dirty="0" err="1" smtClean="0">
                <a:solidFill>
                  <a:srgbClr val="FF388C"/>
                </a:solidFill>
              </a:rPr>
              <a:t>new</a:t>
            </a:r>
            <a:endParaRPr lang="bg-BG" noProof="0" dirty="0" smtClean="0"/>
          </a:p>
          <a:p>
            <a:pPr lvl="1"/>
            <a:r>
              <a:rPr lang="bg-BG" noProof="0" dirty="0" smtClean="0"/>
              <a:t>Класовете са в инстанцията </a:t>
            </a:r>
            <a:r>
              <a:rPr lang="bg-BG" noProof="0" dirty="0" err="1" smtClean="0">
                <a:solidFill>
                  <a:srgbClr val="FF388C"/>
                </a:solidFill>
              </a:rPr>
              <a:t>THREE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За краткост ще я пропускаме </a:t>
            </a:r>
            <a:r>
              <a:rPr lang="bg-BG" noProof="0" dirty="0" smtClean="0"/>
              <a:t>в презентациите</a:t>
            </a:r>
            <a:r>
              <a:rPr lang="bg-BG" noProof="0" dirty="0" smtClean="0"/>
              <a:t>, но не и в кода</a:t>
            </a:r>
            <a:endParaRPr lang="bg-BG" noProof="0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03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Първа сцена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Пет елемента</a:t>
            </a:r>
          </a:p>
          <a:p>
            <a:pPr lvl="1"/>
            <a:r>
              <a:rPr lang="bg-BG" noProof="0" dirty="0" smtClean="0"/>
              <a:t>Осветена сцена с обект в нея </a:t>
            </a:r>
          </a:p>
          <a:p>
            <a:pPr lvl="1"/>
            <a:r>
              <a:rPr lang="bg-BG" noProof="0" dirty="0" smtClean="0"/>
              <a:t>Снимане на сцената с камера</a:t>
            </a:r>
          </a:p>
          <a:p>
            <a:pPr lvl="1"/>
            <a:r>
              <a:rPr lang="bg-BG" noProof="0" dirty="0" smtClean="0"/>
              <a:t>Генериране на екранен образ</a:t>
            </a:r>
            <a:endParaRPr lang="bg-BG" noProof="0" dirty="0"/>
          </a:p>
        </p:txBody>
      </p:sp>
      <p:sp>
        <p:nvSpPr>
          <p:cNvPr id="38" name="TextBox 37"/>
          <p:cNvSpPr txBox="1"/>
          <p:nvPr/>
        </p:nvSpPr>
        <p:spPr>
          <a:xfrm>
            <a:off x="7060096" y="4390922"/>
            <a:ext cx="1474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9600" dirty="0" smtClean="0">
                <a:solidFill>
                  <a:schemeClr val="accent1"/>
                </a:solidFill>
                <a:sym typeface="Wingdings"/>
              </a:rPr>
              <a:t></a:t>
            </a:r>
            <a:endParaRPr lang="bg-BG" dirty="0">
              <a:solidFill>
                <a:schemeClr val="accent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828800" y="4374357"/>
            <a:ext cx="2743200" cy="1814628"/>
          </a:xfrm>
          <a:prstGeom prst="rect">
            <a:avLst/>
          </a:prstGeom>
          <a:solidFill>
            <a:schemeClr val="bg1"/>
          </a:soli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5" name="Cube 54"/>
          <p:cNvSpPr/>
          <p:nvPr/>
        </p:nvSpPr>
        <p:spPr>
          <a:xfrm>
            <a:off x="2696933" y="4969785"/>
            <a:ext cx="1006934" cy="1006934"/>
          </a:xfrm>
          <a:prstGeom prst="cub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2" name="Isosceles Triangle 61"/>
          <p:cNvSpPr/>
          <p:nvPr/>
        </p:nvSpPr>
        <p:spPr>
          <a:xfrm rot="5400000">
            <a:off x="3584459" y="4439444"/>
            <a:ext cx="1814626" cy="1684455"/>
          </a:xfrm>
          <a:prstGeom prst="triangl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TextBox 25"/>
          <p:cNvSpPr txBox="1"/>
          <p:nvPr/>
        </p:nvSpPr>
        <p:spPr>
          <a:xfrm>
            <a:off x="4939749" y="4568907"/>
            <a:ext cx="91440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10800000" rev="0"/>
              </a:camera>
              <a:lightRig rig="threePt" dir="t"/>
            </a:scene3d>
          </a:bodyPr>
          <a:lstStyle/>
          <a:p>
            <a:r>
              <a:rPr lang="bg-BG" sz="6600" dirty="0" smtClean="0">
                <a:solidFill>
                  <a:schemeClr val="accent1"/>
                </a:solidFill>
                <a:sym typeface="Webdings"/>
              </a:rPr>
              <a:t></a:t>
            </a:r>
            <a:endParaRPr lang="bg-BG" sz="6600" dirty="0">
              <a:solidFill>
                <a:schemeClr val="accent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096000" y="4927045"/>
            <a:ext cx="964096" cy="373341"/>
            <a:chOff x="6096000" y="5367460"/>
            <a:chExt cx="964096" cy="373341"/>
          </a:xfrm>
        </p:grpSpPr>
        <p:cxnSp>
          <p:nvCxnSpPr>
            <p:cNvPr id="64" name="Straight Arrow Connector 63"/>
            <p:cNvCxnSpPr/>
            <p:nvPr/>
          </p:nvCxnSpPr>
          <p:spPr>
            <a:xfrm>
              <a:off x="6096000" y="5367460"/>
              <a:ext cx="96409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6096000" y="5492094"/>
              <a:ext cx="96409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6096000" y="5616167"/>
              <a:ext cx="96409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6096000" y="5740801"/>
              <a:ext cx="96409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533400" y="4360185"/>
            <a:ext cx="1295400" cy="360157"/>
            <a:chOff x="533400" y="5011943"/>
            <a:chExt cx="1295400" cy="360157"/>
          </a:xfrm>
        </p:grpSpPr>
        <p:sp>
          <p:nvSpPr>
            <p:cNvPr id="69" name="Text Placeholder 2"/>
            <p:cNvSpPr txBox="1">
              <a:spLocks/>
            </p:cNvSpPr>
            <p:nvPr/>
          </p:nvSpPr>
          <p:spPr>
            <a:xfrm>
              <a:off x="533400" y="5011943"/>
              <a:ext cx="874732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Сцена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533400" y="5372100"/>
              <a:ext cx="12954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5486400" y="5424620"/>
            <a:ext cx="990600" cy="710702"/>
            <a:chOff x="1101830" y="6332728"/>
            <a:chExt cx="990600" cy="710702"/>
          </a:xfrm>
        </p:grpSpPr>
        <p:sp>
          <p:nvSpPr>
            <p:cNvPr id="76" name="Text Placeholder 2"/>
            <p:cNvSpPr txBox="1">
              <a:spLocks/>
            </p:cNvSpPr>
            <p:nvPr/>
          </p:nvSpPr>
          <p:spPr>
            <a:xfrm>
              <a:off x="1101830" y="6686814"/>
              <a:ext cx="990600" cy="356616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Камера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77" name="Straight Connector 76"/>
            <p:cNvCxnSpPr/>
            <p:nvPr/>
          </p:nvCxnSpPr>
          <p:spPr>
            <a:xfrm>
              <a:off x="1101830" y="6332728"/>
              <a:ext cx="0" cy="71070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6934200" y="3867126"/>
            <a:ext cx="838200" cy="987542"/>
            <a:chOff x="263630" y="6686814"/>
            <a:chExt cx="838200" cy="987542"/>
          </a:xfrm>
        </p:grpSpPr>
        <p:sp>
          <p:nvSpPr>
            <p:cNvPr id="81" name="Text Placeholder 2"/>
            <p:cNvSpPr txBox="1">
              <a:spLocks/>
            </p:cNvSpPr>
            <p:nvPr/>
          </p:nvSpPr>
          <p:spPr>
            <a:xfrm flipH="1">
              <a:off x="263630" y="6686814"/>
              <a:ext cx="838200" cy="37794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Образ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1101830" y="6713728"/>
              <a:ext cx="0" cy="96062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8" name="Cube 27"/>
          <p:cNvSpPr/>
          <p:nvPr/>
        </p:nvSpPr>
        <p:spPr>
          <a:xfrm>
            <a:off x="7631401" y="4876667"/>
            <a:ext cx="216533" cy="216533"/>
          </a:xfrm>
          <a:prstGeom prst="cub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29" name="Group 28"/>
          <p:cNvGrpSpPr/>
          <p:nvPr/>
        </p:nvGrpSpPr>
        <p:grpSpPr>
          <a:xfrm>
            <a:off x="1396409" y="5244541"/>
            <a:ext cx="1295400" cy="360157"/>
            <a:chOff x="533400" y="5011943"/>
            <a:chExt cx="1295400" cy="360157"/>
          </a:xfrm>
        </p:grpSpPr>
        <p:sp>
          <p:nvSpPr>
            <p:cNvPr id="30" name="Text Placeholder 2"/>
            <p:cNvSpPr txBox="1">
              <a:spLocks/>
            </p:cNvSpPr>
            <p:nvPr/>
          </p:nvSpPr>
          <p:spPr>
            <a:xfrm>
              <a:off x="533400" y="5011943"/>
              <a:ext cx="874732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Обект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533400" y="5372100"/>
              <a:ext cx="12954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7" name="Group 36"/>
          <p:cNvGrpSpPr/>
          <p:nvPr/>
        </p:nvGrpSpPr>
        <p:grpSpPr>
          <a:xfrm rot="8912100">
            <a:off x="4011852" y="4480132"/>
            <a:ext cx="482048" cy="373341"/>
            <a:chOff x="6096000" y="5367460"/>
            <a:chExt cx="964096" cy="373341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6096000" y="5367460"/>
              <a:ext cx="964096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6096000" y="5492094"/>
              <a:ext cx="964096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6096000" y="5616167"/>
              <a:ext cx="964096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6096000" y="5740801"/>
              <a:ext cx="964096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 flipH="1">
            <a:off x="4212610" y="3810000"/>
            <a:ext cx="1121390" cy="778785"/>
            <a:chOff x="-49237" y="6686814"/>
            <a:chExt cx="1151067" cy="778785"/>
          </a:xfrm>
        </p:grpSpPr>
        <p:sp>
          <p:nvSpPr>
            <p:cNvPr id="44" name="Text Placeholder 2"/>
            <p:cNvSpPr txBox="1">
              <a:spLocks/>
            </p:cNvSpPr>
            <p:nvPr/>
          </p:nvSpPr>
          <p:spPr>
            <a:xfrm flipH="1">
              <a:off x="-49237" y="6686814"/>
              <a:ext cx="1151067" cy="37794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Светлина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 flipH="1">
              <a:off x="1101830" y="6713728"/>
              <a:ext cx="0" cy="75187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62002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Цели на курса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Придобиване на умения за: </a:t>
            </a:r>
          </a:p>
          <a:p>
            <a:pPr lvl="1"/>
            <a:r>
              <a:rPr lang="bg-BG" noProof="0" dirty="0" smtClean="0"/>
              <a:t>Създаване на мобилна 3D графика…</a:t>
            </a:r>
          </a:p>
          <a:p>
            <a:pPr lvl="1"/>
            <a:r>
              <a:rPr lang="bg-BG" noProof="0" dirty="0" smtClean="0"/>
              <a:t>… с интерактивност</a:t>
            </a:r>
          </a:p>
          <a:p>
            <a:pPr lvl="1"/>
            <a:r>
              <a:rPr lang="bg-BG" noProof="0" dirty="0" smtClean="0"/>
              <a:t>… с виртуална реалност</a:t>
            </a:r>
          </a:p>
          <a:p>
            <a:pPr lvl="1"/>
            <a:r>
              <a:rPr lang="bg-BG" noProof="0" dirty="0" smtClean="0"/>
              <a:t>… с добавена </a:t>
            </a:r>
            <a:r>
              <a:rPr lang="bg-BG" noProof="0" dirty="0" smtClean="0"/>
              <a:t>реалност</a:t>
            </a:r>
          </a:p>
          <a:p>
            <a:pPr lvl="1"/>
            <a:r>
              <a:rPr lang="bg-BG" dirty="0" smtClean="0"/>
              <a:t>… т.е. със смесена реалност</a:t>
            </a:r>
            <a:endParaRPr lang="bg-BG" noProof="0" dirty="0" smtClean="0"/>
          </a:p>
        </p:txBody>
      </p:sp>
    </p:spTree>
    <p:extLst>
      <p:ext uri="{BB962C8B-B14F-4D97-AF65-F5344CB8AC3E}">
        <p14:creationId xmlns:p14="http://schemas.microsoft.com/office/powerpoint/2010/main" val="379501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Започваме го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Сцена</a:t>
            </a:r>
            <a:endParaRPr lang="bg-BG" b="0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Обект </a:t>
            </a:r>
            <a:r>
              <a:rPr lang="bg-BG" noProof="0" dirty="0" err="1" smtClean="0">
                <a:solidFill>
                  <a:srgbClr val="FF388C"/>
                </a:solidFill>
              </a:rPr>
              <a:t>Scene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Ще съдържа куба и светлината</a:t>
            </a:r>
          </a:p>
          <a:p>
            <a:pPr lvl="1"/>
            <a:r>
              <a:rPr lang="bg-BG" noProof="0" dirty="0" smtClean="0"/>
              <a:t>Фона чрез </a:t>
            </a:r>
            <a:r>
              <a:rPr lang="bg-BG" noProof="0" dirty="0" err="1" smtClean="0">
                <a:solidFill>
                  <a:srgbClr val="FF388C"/>
                </a:solidFill>
              </a:rPr>
              <a:t>background</a:t>
            </a:r>
            <a:r>
              <a:rPr lang="bg-BG" noProof="0" dirty="0" smtClean="0"/>
              <a:t> и обекта </a:t>
            </a:r>
            <a:r>
              <a:rPr lang="bg-BG" noProof="0" dirty="0" err="1" smtClean="0">
                <a:solidFill>
                  <a:srgbClr val="FF388C"/>
                </a:solidFill>
              </a:rPr>
              <a:t>Color</a:t>
            </a:r>
            <a:endParaRPr lang="bg-BG" noProof="0" dirty="0" smtClean="0">
              <a:solidFill>
                <a:srgbClr val="FF388C"/>
              </a:solidFill>
            </a:endParaRPr>
          </a:p>
          <a:p>
            <a:r>
              <a:rPr lang="bg-BG" noProof="0" dirty="0" smtClean="0"/>
              <a:t>Камера</a:t>
            </a:r>
          </a:p>
          <a:p>
            <a:pPr lvl="1"/>
            <a:r>
              <a:rPr lang="bg-BG" noProof="0" dirty="0" smtClean="0"/>
              <a:t>Обект </a:t>
            </a:r>
            <a:r>
              <a:rPr lang="bg-BG" noProof="0" dirty="0" err="1" smtClean="0">
                <a:solidFill>
                  <a:srgbClr val="FF388C"/>
                </a:solidFill>
              </a:rPr>
              <a:t>PerspectiveCamera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Определя позиция на гледната </a:t>
            </a:r>
            <a:r>
              <a:rPr lang="bg-BG" noProof="0" dirty="0" smtClean="0"/>
              <a:t>точка и параметрите на </a:t>
            </a:r>
            <a:r>
              <a:rPr lang="bg-BG" noProof="0" dirty="0" smtClean="0"/>
              <a:t>зрителното поле</a:t>
            </a:r>
          </a:p>
        </p:txBody>
      </p:sp>
    </p:spTree>
    <p:extLst>
      <p:ext uri="{BB962C8B-B14F-4D97-AF65-F5344CB8AC3E}">
        <p14:creationId xmlns:p14="http://schemas.microsoft.com/office/powerpoint/2010/main" val="208286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За гледната точка</a:t>
            </a:r>
          </a:p>
          <a:p>
            <a:pPr lvl="1"/>
            <a:r>
              <a:rPr lang="bg-BG" noProof="0" dirty="0" smtClean="0"/>
              <a:t>Позицията на камерата с метода </a:t>
            </a:r>
            <a:r>
              <a:rPr lang="bg-BG" noProof="0" dirty="0" err="1" smtClean="0">
                <a:solidFill>
                  <a:srgbClr val="FF388C"/>
                </a:solidFill>
              </a:rPr>
              <a:t>set</a:t>
            </a:r>
            <a:r>
              <a:rPr lang="bg-BG" noProof="0" dirty="0" smtClean="0"/>
              <a:t/>
            </a:r>
            <a:br>
              <a:rPr lang="bg-BG" noProof="0" dirty="0" smtClean="0"/>
            </a:br>
            <a:r>
              <a:rPr lang="bg-BG" noProof="0" dirty="0" smtClean="0"/>
              <a:t>на свойството </a:t>
            </a:r>
            <a:r>
              <a:rPr lang="bg-BG" noProof="0" dirty="0" err="1" smtClean="0">
                <a:solidFill>
                  <a:srgbClr val="FF388C"/>
                </a:solidFill>
              </a:rPr>
              <a:t>position</a:t>
            </a:r>
            <a:r>
              <a:rPr lang="bg-BG" noProof="0" dirty="0" smtClean="0">
                <a:solidFill>
                  <a:srgbClr val="FF388C"/>
                </a:solidFill>
              </a:rPr>
              <a:t> </a:t>
            </a:r>
            <a:r>
              <a:rPr lang="bg-BG" noProof="0" dirty="0" smtClean="0"/>
              <a:t>на камерата</a:t>
            </a:r>
          </a:p>
          <a:p>
            <a:pPr lvl="1"/>
            <a:r>
              <a:rPr lang="bg-BG" noProof="0" dirty="0" smtClean="0"/>
              <a:t>По подразбиране оста </a:t>
            </a:r>
            <a:r>
              <a:rPr lang="bg-BG" noProof="0" dirty="0" smtClean="0">
                <a:solidFill>
                  <a:srgbClr val="FF388C"/>
                </a:solidFill>
              </a:rPr>
              <a:t>Y</a:t>
            </a:r>
            <a:r>
              <a:rPr lang="bg-BG" noProof="0" dirty="0" smtClean="0"/>
              <a:t> е нагоре</a:t>
            </a:r>
          </a:p>
          <a:p>
            <a:r>
              <a:rPr lang="bg-BG" noProof="0" dirty="0" smtClean="0"/>
              <a:t>Посока на камерата</a:t>
            </a:r>
          </a:p>
          <a:p>
            <a:pPr lvl="1"/>
            <a:r>
              <a:rPr lang="bg-BG" noProof="0" dirty="0" smtClean="0"/>
              <a:t>Насочена е към (0,</a:t>
            </a:r>
            <a:r>
              <a:rPr lang="bg-BG" noProof="0" dirty="0" err="1" smtClean="0"/>
              <a:t>0</a:t>
            </a:r>
            <a:r>
              <a:rPr lang="bg-BG" noProof="0" dirty="0" smtClean="0"/>
              <a:t>,</a:t>
            </a:r>
            <a:r>
              <a:rPr lang="bg-BG" noProof="0" dirty="0" err="1" smtClean="0"/>
              <a:t>0</a:t>
            </a:r>
            <a:r>
              <a:rPr lang="bg-BG" noProof="0" dirty="0" smtClean="0"/>
              <a:t>) с метода </a:t>
            </a:r>
            <a:r>
              <a:rPr lang="bg-BG" noProof="0" dirty="0" err="1" smtClean="0">
                <a:solidFill>
                  <a:srgbClr val="FF388C"/>
                </a:solidFill>
              </a:rPr>
              <a:t>lookAt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endParaRPr lang="bg-BG" noProof="0" dirty="0" smtClean="0"/>
          </a:p>
          <a:p>
            <a:pPr lvl="1"/>
            <a:endParaRPr lang="bg-BG" noProof="0" dirty="0" smtClean="0"/>
          </a:p>
          <a:p>
            <a:pPr lvl="1"/>
            <a:endParaRPr lang="bg-BG" noProof="0" dirty="0"/>
          </a:p>
        </p:txBody>
      </p:sp>
      <p:sp>
        <p:nvSpPr>
          <p:cNvPr id="3" name="Cube 2"/>
          <p:cNvSpPr/>
          <p:nvPr/>
        </p:nvSpPr>
        <p:spPr>
          <a:xfrm>
            <a:off x="3154133" y="4590147"/>
            <a:ext cx="1006934" cy="1006934"/>
          </a:xfrm>
          <a:prstGeom prst="cub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047565" y="5104820"/>
            <a:ext cx="3191435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>
            <a:off x="2770095" y="5283863"/>
            <a:ext cx="766481" cy="99508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657600" y="3674698"/>
            <a:ext cx="0" cy="1040159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858000" y="5104820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X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57600" y="3598498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Y</a:t>
            </a:r>
            <a:endParaRPr lang="bg-BG" b="1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17530" y="5790619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Z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 rot="19979268">
            <a:off x="4215143" y="3643475"/>
            <a:ext cx="2219537" cy="1117606"/>
            <a:chOff x="4486063" y="3282895"/>
            <a:chExt cx="2219537" cy="1117606"/>
          </a:xfrm>
        </p:grpSpPr>
        <p:cxnSp>
          <p:nvCxnSpPr>
            <p:cNvPr id="11" name="Straight Connector 10"/>
            <p:cNvCxnSpPr/>
            <p:nvPr/>
          </p:nvCxnSpPr>
          <p:spPr>
            <a:xfrm rot="1620732" flipH="1">
              <a:off x="4486063" y="3556441"/>
              <a:ext cx="1746612" cy="84406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791200" y="3282895"/>
              <a:ext cx="9144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>
                  <a:rot lat="0" lon="10800000" rev="0"/>
                </a:camera>
                <a:lightRig rig="threePt" dir="t"/>
              </a:scene3d>
            </a:bodyPr>
            <a:lstStyle/>
            <a:p>
              <a:r>
                <a:rPr lang="bg-BG" sz="6600" dirty="0" smtClean="0">
                  <a:solidFill>
                    <a:schemeClr val="accent1"/>
                  </a:solidFill>
                  <a:sym typeface="Webdings"/>
                </a:rPr>
                <a:t></a:t>
              </a:r>
              <a:endParaRPr lang="bg-BG" sz="66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6" name="Oval 15"/>
          <p:cNvSpPr/>
          <p:nvPr/>
        </p:nvSpPr>
        <p:spPr>
          <a:xfrm>
            <a:off x="5979459" y="3930192"/>
            <a:ext cx="133640" cy="133640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Oval 17"/>
          <p:cNvSpPr/>
          <p:nvPr/>
        </p:nvSpPr>
        <p:spPr>
          <a:xfrm>
            <a:off x="3594847" y="5042646"/>
            <a:ext cx="133640" cy="133640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22" name="Group 21"/>
          <p:cNvGrpSpPr/>
          <p:nvPr/>
        </p:nvGrpSpPr>
        <p:grpSpPr>
          <a:xfrm>
            <a:off x="1424699" y="4748895"/>
            <a:ext cx="2174630" cy="360157"/>
            <a:chOff x="533400" y="5011943"/>
            <a:chExt cx="2174630" cy="360157"/>
          </a:xfrm>
        </p:grpSpPr>
        <p:sp>
          <p:nvSpPr>
            <p:cNvPr id="23" name="Text Placeholder 2"/>
            <p:cNvSpPr txBox="1">
              <a:spLocks/>
            </p:cNvSpPr>
            <p:nvPr/>
          </p:nvSpPr>
          <p:spPr>
            <a:xfrm>
              <a:off x="533400" y="5011943"/>
              <a:ext cx="1295400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Гледа към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533400" y="5372100"/>
              <a:ext cx="217463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6" name="Group 25"/>
          <p:cNvGrpSpPr/>
          <p:nvPr/>
        </p:nvGrpSpPr>
        <p:grpSpPr>
          <a:xfrm flipH="1">
            <a:off x="6099331" y="3992065"/>
            <a:ext cx="2036887" cy="368433"/>
            <a:chOff x="876068" y="5003667"/>
            <a:chExt cx="1831962" cy="368433"/>
          </a:xfrm>
        </p:grpSpPr>
        <p:sp>
          <p:nvSpPr>
            <p:cNvPr id="27" name="Text Placeholder 2"/>
            <p:cNvSpPr txBox="1">
              <a:spLocks/>
            </p:cNvSpPr>
            <p:nvPr/>
          </p:nvSpPr>
          <p:spPr>
            <a:xfrm>
              <a:off x="876068" y="5011943"/>
              <a:ext cx="952733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Позиция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876068" y="5003667"/>
              <a:ext cx="1831962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1807247" y="3830843"/>
            <a:ext cx="1814494" cy="360157"/>
            <a:chOff x="893536" y="5357537"/>
            <a:chExt cx="1814494" cy="360157"/>
          </a:xfrm>
        </p:grpSpPr>
        <p:sp>
          <p:nvSpPr>
            <p:cNvPr id="29" name="Text Placeholder 2"/>
            <p:cNvSpPr txBox="1">
              <a:spLocks/>
            </p:cNvSpPr>
            <p:nvPr/>
          </p:nvSpPr>
          <p:spPr>
            <a:xfrm>
              <a:off x="893536" y="5357537"/>
              <a:ext cx="935263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Нагоре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893537" y="5357537"/>
              <a:ext cx="1814493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8246360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8" name="Straight Connector 77"/>
          <p:cNvCxnSpPr/>
          <p:nvPr/>
        </p:nvCxnSpPr>
        <p:spPr>
          <a:xfrm flipV="1">
            <a:off x="1519018" y="4346533"/>
            <a:ext cx="2488660" cy="197794"/>
          </a:xfrm>
          <a:prstGeom prst="line">
            <a:avLst/>
          </a:prstGeom>
          <a:ln w="3175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1604946" y="4531358"/>
            <a:ext cx="3083668" cy="223736"/>
          </a:xfrm>
          <a:prstGeom prst="line">
            <a:avLst/>
          </a:prstGeom>
          <a:ln w="3175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Зрително поле</a:t>
            </a:r>
          </a:p>
          <a:p>
            <a:pPr lvl="1"/>
            <a:r>
              <a:rPr lang="bg-BG" noProof="0" dirty="0" smtClean="0"/>
              <a:t>Хоризонтален размер 60</a:t>
            </a:r>
            <a:r>
              <a:rPr lang="bg-BG" noProof="0" dirty="0" smtClean="0">
                <a:sym typeface="Symbol"/>
              </a:rPr>
              <a:t> (примерно)</a:t>
            </a:r>
          </a:p>
          <a:p>
            <a:pPr lvl="1"/>
            <a:r>
              <a:rPr lang="bg-BG" noProof="0" dirty="0" smtClean="0">
                <a:sym typeface="Symbol"/>
              </a:rPr>
              <a:t>Пропорцията получаваме от </a:t>
            </a:r>
            <a:r>
              <a:rPr lang="bg-BG" noProof="0" dirty="0" err="1" smtClean="0">
                <a:solidFill>
                  <a:srgbClr val="FF388C"/>
                </a:solidFill>
                <a:sym typeface="Symbol"/>
              </a:rPr>
              <a:t>innerWidth</a:t>
            </a:r>
            <a:r>
              <a:rPr lang="bg-BG" noProof="0" dirty="0" smtClean="0">
                <a:solidFill>
                  <a:srgbClr val="FF388C"/>
                </a:solidFill>
                <a:sym typeface="Symbol"/>
              </a:rPr>
              <a:t> </a:t>
            </a:r>
            <a:r>
              <a:rPr lang="bg-BG" noProof="0" dirty="0" smtClean="0">
                <a:sym typeface="Symbol"/>
              </a:rPr>
              <a:t>и </a:t>
            </a:r>
            <a:r>
              <a:rPr lang="bg-BG" noProof="0" dirty="0" err="1" smtClean="0">
                <a:solidFill>
                  <a:srgbClr val="FF388C"/>
                </a:solidFill>
                <a:sym typeface="Symbol"/>
              </a:rPr>
              <a:t>innerHeight</a:t>
            </a:r>
            <a:r>
              <a:rPr lang="bg-BG" noProof="0" dirty="0" smtClean="0">
                <a:solidFill>
                  <a:srgbClr val="FF388C"/>
                </a:solidFill>
                <a:sym typeface="Symbol"/>
              </a:rPr>
              <a:t> </a:t>
            </a:r>
            <a:r>
              <a:rPr lang="bg-BG" noProof="0" dirty="0" smtClean="0">
                <a:sym typeface="Symbol"/>
              </a:rPr>
              <a:t>на обекта </a:t>
            </a:r>
            <a:r>
              <a:rPr lang="bg-BG" noProof="0" dirty="0" err="1" smtClean="0">
                <a:solidFill>
                  <a:srgbClr val="FF388C"/>
                </a:solidFill>
                <a:sym typeface="Symbol"/>
              </a:rPr>
              <a:t>window</a:t>
            </a:r>
            <a:endParaRPr lang="bg-BG" noProof="0" dirty="0" smtClean="0">
              <a:solidFill>
                <a:srgbClr val="FF388C"/>
              </a:solidFill>
              <a:sym typeface="Symbol"/>
            </a:endParaRPr>
          </a:p>
          <a:p>
            <a:pPr lvl="1"/>
            <a:r>
              <a:rPr lang="bg-BG" noProof="0" dirty="0" smtClean="0">
                <a:sym typeface="Symbol"/>
              </a:rPr>
              <a:t>Дълбочина от 1 до 100 (примерно)</a:t>
            </a:r>
            <a:endParaRPr lang="bg-BG" noProof="0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793225" y="3479897"/>
            <a:ext cx="3790454" cy="1051621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793225" y="4538876"/>
            <a:ext cx="4980194" cy="1031563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793225" y="4234531"/>
            <a:ext cx="4983593" cy="296988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793225" y="4531517"/>
            <a:ext cx="3790454" cy="219701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Freeform 37"/>
          <p:cNvSpPr/>
          <p:nvPr/>
        </p:nvSpPr>
        <p:spPr>
          <a:xfrm>
            <a:off x="4006424" y="3925201"/>
            <a:ext cx="693448" cy="1213534"/>
          </a:xfrm>
          <a:custGeom>
            <a:avLst/>
            <a:gdLst>
              <a:gd name="connsiteX0" fmla="*/ 108776 w 564277"/>
              <a:gd name="connsiteY0" fmla="*/ 421508 h 421508"/>
              <a:gd name="connsiteX1" fmla="*/ 564277 w 564277"/>
              <a:gd name="connsiteY1" fmla="*/ 299135 h 421508"/>
              <a:gd name="connsiteX2" fmla="*/ 353523 w 564277"/>
              <a:gd name="connsiteY2" fmla="*/ 0 h 421508"/>
              <a:gd name="connsiteX3" fmla="*/ 0 w 564277"/>
              <a:gd name="connsiteY3" fmla="*/ 81583 h 421508"/>
              <a:gd name="connsiteX4" fmla="*/ 108776 w 564277"/>
              <a:gd name="connsiteY4" fmla="*/ 421508 h 421508"/>
              <a:gd name="connsiteX0" fmla="*/ 795426 w 1250927"/>
              <a:gd name="connsiteY0" fmla="*/ 421508 h 421508"/>
              <a:gd name="connsiteX1" fmla="*/ 1250927 w 1250927"/>
              <a:gd name="connsiteY1" fmla="*/ 299135 h 421508"/>
              <a:gd name="connsiteX2" fmla="*/ 1040173 w 1250927"/>
              <a:gd name="connsiteY2" fmla="*/ 0 h 421508"/>
              <a:gd name="connsiteX3" fmla="*/ 0 w 1250927"/>
              <a:gd name="connsiteY3" fmla="*/ 142770 h 421508"/>
              <a:gd name="connsiteX4" fmla="*/ 795426 w 1250927"/>
              <a:gd name="connsiteY4" fmla="*/ 421508 h 421508"/>
              <a:gd name="connsiteX0" fmla="*/ 693448 w 1250927"/>
              <a:gd name="connsiteY0" fmla="*/ 577874 h 577874"/>
              <a:gd name="connsiteX1" fmla="*/ 1250927 w 1250927"/>
              <a:gd name="connsiteY1" fmla="*/ 299135 h 577874"/>
              <a:gd name="connsiteX2" fmla="*/ 1040173 w 1250927"/>
              <a:gd name="connsiteY2" fmla="*/ 0 h 577874"/>
              <a:gd name="connsiteX3" fmla="*/ 0 w 1250927"/>
              <a:gd name="connsiteY3" fmla="*/ 142770 h 577874"/>
              <a:gd name="connsiteX4" fmla="*/ 693448 w 1250927"/>
              <a:gd name="connsiteY4" fmla="*/ 577874 h 577874"/>
              <a:gd name="connsiteX0" fmla="*/ 693448 w 1250927"/>
              <a:gd name="connsiteY0" fmla="*/ 435104 h 734239"/>
              <a:gd name="connsiteX1" fmla="*/ 1250927 w 1250927"/>
              <a:gd name="connsiteY1" fmla="*/ 156365 h 734239"/>
              <a:gd name="connsiteX2" fmla="*/ 1 w 1250927"/>
              <a:gd name="connsiteY2" fmla="*/ 734239 h 734239"/>
              <a:gd name="connsiteX3" fmla="*/ 0 w 1250927"/>
              <a:gd name="connsiteY3" fmla="*/ 0 h 734239"/>
              <a:gd name="connsiteX4" fmla="*/ 693448 w 1250927"/>
              <a:gd name="connsiteY4" fmla="*/ 435104 h 734239"/>
              <a:gd name="connsiteX0" fmla="*/ 693448 w 693448"/>
              <a:gd name="connsiteY0" fmla="*/ 435104 h 1213534"/>
              <a:gd name="connsiteX1" fmla="*/ 690050 w 693448"/>
              <a:gd name="connsiteY1" fmla="*/ 1213534 h 1213534"/>
              <a:gd name="connsiteX2" fmla="*/ 1 w 693448"/>
              <a:gd name="connsiteY2" fmla="*/ 734239 h 1213534"/>
              <a:gd name="connsiteX3" fmla="*/ 0 w 693448"/>
              <a:gd name="connsiteY3" fmla="*/ 0 h 1213534"/>
              <a:gd name="connsiteX4" fmla="*/ 693448 w 693448"/>
              <a:gd name="connsiteY4" fmla="*/ 435104 h 121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3448" h="1213534">
                <a:moveTo>
                  <a:pt x="693448" y="435104"/>
                </a:moveTo>
                <a:cubicBezTo>
                  <a:pt x="692315" y="694581"/>
                  <a:pt x="691183" y="954057"/>
                  <a:pt x="690050" y="1213534"/>
                </a:cubicBezTo>
                <a:lnTo>
                  <a:pt x="1" y="734239"/>
                </a:lnTo>
                <a:cubicBezTo>
                  <a:pt x="1" y="489493"/>
                  <a:pt x="0" y="244746"/>
                  <a:pt x="0" y="0"/>
                </a:cubicBezTo>
                <a:lnTo>
                  <a:pt x="693448" y="435104"/>
                </a:lnTo>
                <a:close/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9" name="Freeform 38"/>
          <p:cNvSpPr/>
          <p:nvPr/>
        </p:nvSpPr>
        <p:spPr>
          <a:xfrm>
            <a:off x="5581980" y="3479612"/>
            <a:ext cx="1194837" cy="2094227"/>
          </a:xfrm>
          <a:custGeom>
            <a:avLst/>
            <a:gdLst>
              <a:gd name="connsiteX0" fmla="*/ 108776 w 564277"/>
              <a:gd name="connsiteY0" fmla="*/ 421508 h 421508"/>
              <a:gd name="connsiteX1" fmla="*/ 564277 w 564277"/>
              <a:gd name="connsiteY1" fmla="*/ 299135 h 421508"/>
              <a:gd name="connsiteX2" fmla="*/ 353523 w 564277"/>
              <a:gd name="connsiteY2" fmla="*/ 0 h 421508"/>
              <a:gd name="connsiteX3" fmla="*/ 0 w 564277"/>
              <a:gd name="connsiteY3" fmla="*/ 81583 h 421508"/>
              <a:gd name="connsiteX4" fmla="*/ 108776 w 564277"/>
              <a:gd name="connsiteY4" fmla="*/ 421508 h 421508"/>
              <a:gd name="connsiteX0" fmla="*/ 795426 w 1250927"/>
              <a:gd name="connsiteY0" fmla="*/ 421508 h 421508"/>
              <a:gd name="connsiteX1" fmla="*/ 1250927 w 1250927"/>
              <a:gd name="connsiteY1" fmla="*/ 299135 h 421508"/>
              <a:gd name="connsiteX2" fmla="*/ 1040173 w 1250927"/>
              <a:gd name="connsiteY2" fmla="*/ 0 h 421508"/>
              <a:gd name="connsiteX3" fmla="*/ 0 w 1250927"/>
              <a:gd name="connsiteY3" fmla="*/ 142770 h 421508"/>
              <a:gd name="connsiteX4" fmla="*/ 795426 w 1250927"/>
              <a:gd name="connsiteY4" fmla="*/ 421508 h 421508"/>
              <a:gd name="connsiteX0" fmla="*/ 693448 w 1250927"/>
              <a:gd name="connsiteY0" fmla="*/ 577874 h 577874"/>
              <a:gd name="connsiteX1" fmla="*/ 1250927 w 1250927"/>
              <a:gd name="connsiteY1" fmla="*/ 299135 h 577874"/>
              <a:gd name="connsiteX2" fmla="*/ 1040173 w 1250927"/>
              <a:gd name="connsiteY2" fmla="*/ 0 h 577874"/>
              <a:gd name="connsiteX3" fmla="*/ 0 w 1250927"/>
              <a:gd name="connsiteY3" fmla="*/ 142770 h 577874"/>
              <a:gd name="connsiteX4" fmla="*/ 693448 w 1250927"/>
              <a:gd name="connsiteY4" fmla="*/ 577874 h 577874"/>
              <a:gd name="connsiteX0" fmla="*/ 693448 w 1250927"/>
              <a:gd name="connsiteY0" fmla="*/ 435104 h 734239"/>
              <a:gd name="connsiteX1" fmla="*/ 1250927 w 1250927"/>
              <a:gd name="connsiteY1" fmla="*/ 156365 h 734239"/>
              <a:gd name="connsiteX2" fmla="*/ 1 w 1250927"/>
              <a:gd name="connsiteY2" fmla="*/ 734239 h 734239"/>
              <a:gd name="connsiteX3" fmla="*/ 0 w 1250927"/>
              <a:gd name="connsiteY3" fmla="*/ 0 h 734239"/>
              <a:gd name="connsiteX4" fmla="*/ 693448 w 1250927"/>
              <a:gd name="connsiteY4" fmla="*/ 435104 h 734239"/>
              <a:gd name="connsiteX0" fmla="*/ 693448 w 693448"/>
              <a:gd name="connsiteY0" fmla="*/ 435104 h 1213534"/>
              <a:gd name="connsiteX1" fmla="*/ 690050 w 693448"/>
              <a:gd name="connsiteY1" fmla="*/ 1213534 h 1213534"/>
              <a:gd name="connsiteX2" fmla="*/ 1 w 693448"/>
              <a:gd name="connsiteY2" fmla="*/ 734239 h 1213534"/>
              <a:gd name="connsiteX3" fmla="*/ 0 w 693448"/>
              <a:gd name="connsiteY3" fmla="*/ 0 h 1213534"/>
              <a:gd name="connsiteX4" fmla="*/ 693448 w 693448"/>
              <a:gd name="connsiteY4" fmla="*/ 435104 h 121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3448" h="1213534">
                <a:moveTo>
                  <a:pt x="693448" y="435104"/>
                </a:moveTo>
                <a:cubicBezTo>
                  <a:pt x="692315" y="694581"/>
                  <a:pt x="691183" y="954057"/>
                  <a:pt x="690050" y="1213534"/>
                </a:cubicBezTo>
                <a:lnTo>
                  <a:pt x="1" y="734239"/>
                </a:lnTo>
                <a:cubicBezTo>
                  <a:pt x="1" y="489493"/>
                  <a:pt x="0" y="244746"/>
                  <a:pt x="0" y="0"/>
                </a:cubicBezTo>
                <a:lnTo>
                  <a:pt x="693448" y="435104"/>
                </a:lnTo>
                <a:close/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45" name="Group 44"/>
          <p:cNvGrpSpPr/>
          <p:nvPr/>
        </p:nvGrpSpPr>
        <p:grpSpPr>
          <a:xfrm>
            <a:off x="1081922" y="3832591"/>
            <a:ext cx="3180296" cy="1107996"/>
            <a:chOff x="5791200" y="3282895"/>
            <a:chExt cx="3180296" cy="1107996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6228944" y="3986757"/>
              <a:ext cx="2742552" cy="0"/>
            </a:xfrm>
            <a:prstGeom prst="line">
              <a:avLst/>
            </a:prstGeom>
            <a:ln w="3175">
              <a:solidFill>
                <a:schemeClr val="tx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5791200" y="3282895"/>
              <a:ext cx="9144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>
                  <a:rot lat="0" lon="0" rev="0"/>
                </a:camera>
                <a:lightRig rig="threePt" dir="t"/>
              </a:scene3d>
            </a:bodyPr>
            <a:lstStyle/>
            <a:p>
              <a:r>
                <a:rPr lang="bg-BG" sz="6600" dirty="0" smtClean="0">
                  <a:solidFill>
                    <a:schemeClr val="accent1"/>
                  </a:solidFill>
                  <a:sym typeface="Webdings"/>
                </a:rPr>
                <a:t></a:t>
              </a:r>
              <a:endParaRPr lang="bg-BG" sz="66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730455" y="4991595"/>
            <a:ext cx="2744731" cy="900185"/>
            <a:chOff x="-1642900" y="6164574"/>
            <a:chExt cx="2744731" cy="900185"/>
          </a:xfrm>
        </p:grpSpPr>
        <p:sp>
          <p:nvSpPr>
            <p:cNvPr id="54" name="Text Placeholder 2"/>
            <p:cNvSpPr txBox="1">
              <a:spLocks/>
            </p:cNvSpPr>
            <p:nvPr/>
          </p:nvSpPr>
          <p:spPr>
            <a:xfrm>
              <a:off x="-1642900" y="6708140"/>
              <a:ext cx="2742435" cy="356616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800" b="0" dirty="0" err="1" smtClean="0">
                  <a:solidFill>
                    <a:schemeClr val="bg1"/>
                  </a:solidFill>
                </a:rPr>
                <a:t>innerWidth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 </a:t>
              </a:r>
              <a:r>
                <a:rPr lang="en-GB" sz="1800" b="0" dirty="0" smtClean="0">
                  <a:solidFill>
                    <a:schemeClr val="bg1"/>
                  </a:solidFill>
                  <a:sym typeface="Symbol"/>
                </a:rPr>
                <a:t></a:t>
              </a:r>
              <a:r>
                <a:rPr lang="bg-BG" sz="1800" b="0" dirty="0" smtClean="0">
                  <a:solidFill>
                    <a:schemeClr val="bg1"/>
                  </a:solidFill>
                  <a:sym typeface="Symbol"/>
                </a:rPr>
                <a:t> </a:t>
              </a:r>
              <a:r>
                <a:rPr lang="en-GB" sz="1800" b="0" dirty="0" err="1" smtClean="0">
                  <a:solidFill>
                    <a:schemeClr val="bg1"/>
                  </a:solidFill>
                </a:rPr>
                <a:t>innerHeight</a:t>
              </a:r>
              <a:endParaRPr lang="bg-BG" sz="1800" b="0" dirty="0">
                <a:solidFill>
                  <a:schemeClr val="bg1"/>
                </a:solidFill>
              </a:endParaRPr>
            </a:p>
            <a:p>
              <a:pPr algn="r"/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 flipV="1">
              <a:off x="1101831" y="6164574"/>
              <a:ext cx="0" cy="900185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4672222" y="2895600"/>
            <a:ext cx="909758" cy="587070"/>
            <a:chOff x="1734718" y="6835318"/>
            <a:chExt cx="3245020" cy="587070"/>
          </a:xfrm>
        </p:grpSpPr>
        <p:sp>
          <p:nvSpPr>
            <p:cNvPr id="76" name="Text Placeholder 2"/>
            <p:cNvSpPr txBox="1">
              <a:spLocks/>
            </p:cNvSpPr>
            <p:nvPr/>
          </p:nvSpPr>
          <p:spPr>
            <a:xfrm flipH="1">
              <a:off x="1734718" y="6835318"/>
              <a:ext cx="1989484" cy="37794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100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77" name="Straight Connector 76"/>
            <p:cNvCxnSpPr/>
            <p:nvPr/>
          </p:nvCxnSpPr>
          <p:spPr>
            <a:xfrm>
              <a:off x="3724202" y="7216318"/>
              <a:ext cx="1255536" cy="20607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03" name="Pie 102"/>
          <p:cNvSpPr/>
          <p:nvPr/>
        </p:nvSpPr>
        <p:spPr>
          <a:xfrm>
            <a:off x="228600" y="4230533"/>
            <a:ext cx="2880820" cy="650974"/>
          </a:xfrm>
          <a:prstGeom prst="pie">
            <a:avLst>
              <a:gd name="adj1" fmla="val 21269785"/>
              <a:gd name="adj2" fmla="val 18833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86000"/>
                </a:schemeClr>
              </a:gs>
              <a:gs pos="52000">
                <a:schemeClr val="accent1">
                  <a:tint val="23500"/>
                  <a:satMod val="160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solidFill>
                <a:schemeClr val="tx1"/>
              </a:solidFill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2534951" y="3800743"/>
            <a:ext cx="557762" cy="732801"/>
            <a:chOff x="2980358" y="6686814"/>
            <a:chExt cx="1989486" cy="732801"/>
          </a:xfrm>
        </p:grpSpPr>
        <p:sp>
          <p:nvSpPr>
            <p:cNvPr id="105" name="Text Placeholder 2"/>
            <p:cNvSpPr txBox="1">
              <a:spLocks/>
            </p:cNvSpPr>
            <p:nvPr/>
          </p:nvSpPr>
          <p:spPr>
            <a:xfrm flipH="1">
              <a:off x="2980358" y="6686814"/>
              <a:ext cx="1989486" cy="37794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60</a:t>
              </a:r>
              <a:r>
                <a:rPr lang="bg-BG" sz="1800" b="0" dirty="0" smtClean="0">
                  <a:solidFill>
                    <a:schemeClr val="bg1"/>
                  </a:solidFill>
                  <a:sym typeface="Symbol"/>
                </a:rPr>
                <a:t>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06" name="Straight Connector 105"/>
            <p:cNvCxnSpPr/>
            <p:nvPr/>
          </p:nvCxnSpPr>
          <p:spPr>
            <a:xfrm>
              <a:off x="4969844" y="6713728"/>
              <a:ext cx="0" cy="705887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07" name="Freeform 106"/>
          <p:cNvSpPr/>
          <p:nvPr/>
        </p:nvSpPr>
        <p:spPr>
          <a:xfrm>
            <a:off x="2993300" y="4432529"/>
            <a:ext cx="113705" cy="203652"/>
          </a:xfrm>
          <a:custGeom>
            <a:avLst/>
            <a:gdLst>
              <a:gd name="connsiteX0" fmla="*/ 0 w 397566"/>
              <a:gd name="connsiteY0" fmla="*/ 0 h 805070"/>
              <a:gd name="connsiteX1" fmla="*/ 397566 w 397566"/>
              <a:gd name="connsiteY1" fmla="*/ 805070 h 805070"/>
              <a:gd name="connsiteX0" fmla="*/ 0 w 897725"/>
              <a:gd name="connsiteY0" fmla="*/ 0 h 556525"/>
              <a:gd name="connsiteX1" fmla="*/ 897725 w 897725"/>
              <a:gd name="connsiteY1" fmla="*/ 556525 h 556525"/>
              <a:gd name="connsiteX0" fmla="*/ 0 w 66173"/>
              <a:gd name="connsiteY0" fmla="*/ 0 h 203652"/>
              <a:gd name="connsiteX1" fmla="*/ 66173 w 66173"/>
              <a:gd name="connsiteY1" fmla="*/ 203652 h 203652"/>
              <a:gd name="connsiteX0" fmla="*/ 0 w 66173"/>
              <a:gd name="connsiteY0" fmla="*/ 0 h 203652"/>
              <a:gd name="connsiteX1" fmla="*/ 66173 w 66173"/>
              <a:gd name="connsiteY1" fmla="*/ 203652 h 203652"/>
              <a:gd name="connsiteX0" fmla="*/ 0 w 113705"/>
              <a:gd name="connsiteY0" fmla="*/ 0 h 203652"/>
              <a:gd name="connsiteX1" fmla="*/ 66173 w 113705"/>
              <a:gd name="connsiteY1" fmla="*/ 203652 h 203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705" h="203652">
                <a:moveTo>
                  <a:pt x="0" y="0"/>
                </a:moveTo>
                <a:cubicBezTo>
                  <a:pt x="95701" y="55610"/>
                  <a:pt x="163784" y="98947"/>
                  <a:pt x="66173" y="203652"/>
                </a:cubicBezTo>
              </a:path>
            </a:pathLst>
          </a:custGeom>
          <a:ln w="9525">
            <a:solidFill>
              <a:schemeClr val="tx1"/>
            </a:solidFill>
            <a:prstDash val="sysDot"/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09" name="Straight Connector 108"/>
          <p:cNvCxnSpPr>
            <a:stCxn id="38" idx="0"/>
            <a:endCxn id="39" idx="0"/>
          </p:cNvCxnSpPr>
          <p:nvPr/>
        </p:nvCxnSpPr>
        <p:spPr>
          <a:xfrm flipV="1">
            <a:off x="4699872" y="4230482"/>
            <a:ext cx="2076945" cy="1298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38" idx="1"/>
            <a:endCxn id="39" idx="1"/>
          </p:cNvCxnSpPr>
          <p:nvPr/>
        </p:nvCxnSpPr>
        <p:spPr>
          <a:xfrm>
            <a:off x="4696474" y="5138735"/>
            <a:ext cx="2074488" cy="4351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stCxn id="38" idx="3"/>
            <a:endCxn id="39" idx="3"/>
          </p:cNvCxnSpPr>
          <p:nvPr/>
        </p:nvCxnSpPr>
        <p:spPr>
          <a:xfrm flipV="1">
            <a:off x="4006424" y="3479612"/>
            <a:ext cx="1575556" cy="44558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stCxn id="38" idx="2"/>
            <a:endCxn id="39" idx="2"/>
          </p:cNvCxnSpPr>
          <p:nvPr/>
        </p:nvCxnSpPr>
        <p:spPr>
          <a:xfrm>
            <a:off x="4006425" y="4659440"/>
            <a:ext cx="1575557" cy="8726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/>
          <p:cNvGrpSpPr/>
          <p:nvPr/>
        </p:nvGrpSpPr>
        <p:grpSpPr>
          <a:xfrm flipH="1">
            <a:off x="6167220" y="4507039"/>
            <a:ext cx="2514598" cy="597722"/>
            <a:chOff x="446417" y="4991100"/>
            <a:chExt cx="2261612" cy="597722"/>
          </a:xfrm>
        </p:grpSpPr>
        <p:sp>
          <p:nvSpPr>
            <p:cNvPr id="123" name="Text Placeholder 2"/>
            <p:cNvSpPr txBox="1">
              <a:spLocks/>
            </p:cNvSpPr>
            <p:nvPr/>
          </p:nvSpPr>
          <p:spPr>
            <a:xfrm>
              <a:off x="446417" y="4991100"/>
              <a:ext cx="1382387" cy="59772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err="1" smtClean="0">
                  <a:solidFill>
                    <a:schemeClr val="bg1"/>
                  </a:solidFill>
                </a:rPr>
                <a:t>Фрустум</a:t>
              </a:r>
              <a:r>
                <a:rPr lang="bg-BG" sz="1800" b="0" dirty="0" smtClean="0">
                  <a:solidFill>
                    <a:schemeClr val="bg1"/>
                  </a:solidFill>
                </a:rPr>
                <a:t/>
              </a:r>
              <a:br>
                <a:rPr lang="bg-BG" sz="1800" b="0" dirty="0" smtClean="0">
                  <a:solidFill>
                    <a:schemeClr val="bg1"/>
                  </a:solidFill>
                </a:rPr>
              </a:br>
              <a:r>
                <a:rPr lang="bg-BG" sz="1400" b="0" dirty="0" smtClean="0">
                  <a:solidFill>
                    <a:schemeClr val="bg1"/>
                  </a:solidFill>
                </a:rPr>
                <a:t>(зрителен обем)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24" name="Straight Connector 123"/>
            <p:cNvCxnSpPr/>
            <p:nvPr/>
          </p:nvCxnSpPr>
          <p:spPr>
            <a:xfrm>
              <a:off x="446417" y="4991100"/>
              <a:ext cx="2261612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5" name="Group 134"/>
          <p:cNvGrpSpPr/>
          <p:nvPr/>
        </p:nvGrpSpPr>
        <p:grpSpPr>
          <a:xfrm>
            <a:off x="3369769" y="3332357"/>
            <a:ext cx="630878" cy="584012"/>
            <a:chOff x="2729456" y="6835318"/>
            <a:chExt cx="2250282" cy="584012"/>
          </a:xfrm>
        </p:grpSpPr>
        <p:sp>
          <p:nvSpPr>
            <p:cNvPr id="136" name="Text Placeholder 2"/>
            <p:cNvSpPr txBox="1">
              <a:spLocks/>
            </p:cNvSpPr>
            <p:nvPr/>
          </p:nvSpPr>
          <p:spPr>
            <a:xfrm flipH="1">
              <a:off x="2729456" y="6835318"/>
              <a:ext cx="994742" cy="37794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1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37" name="Straight Connector 136"/>
            <p:cNvCxnSpPr/>
            <p:nvPr/>
          </p:nvCxnSpPr>
          <p:spPr>
            <a:xfrm>
              <a:off x="3724202" y="7213260"/>
              <a:ext cx="1255536" cy="20607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8886776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Генератор на образ (рендер)</a:t>
            </a:r>
          </a:p>
          <a:p>
            <a:pPr lvl="1"/>
            <a:r>
              <a:rPr lang="bg-BG" noProof="0" dirty="0" smtClean="0"/>
              <a:t>Специален обект </a:t>
            </a:r>
            <a:r>
              <a:rPr lang="bg-BG" noProof="0" dirty="0" err="1" smtClean="0">
                <a:solidFill>
                  <a:srgbClr val="FF388C"/>
                </a:solidFill>
              </a:rPr>
              <a:t>WebGLRenderer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Разпъване на цял прозорец със </a:t>
            </a:r>
            <a:r>
              <a:rPr lang="bg-BG" noProof="0" dirty="0" err="1" smtClean="0">
                <a:solidFill>
                  <a:srgbClr val="FF388C"/>
                </a:solidFill>
              </a:rPr>
              <a:t>setSize</a:t>
            </a:r>
            <a:endParaRPr lang="bg-BG" noProof="0" dirty="0" smtClean="0"/>
          </a:p>
          <a:p>
            <a:pPr lvl="1"/>
            <a:r>
              <a:rPr lang="bg-BG" noProof="0" dirty="0" smtClean="0"/>
              <a:t>Генериране на образ с метод </a:t>
            </a:r>
            <a:r>
              <a:rPr lang="bg-BG" noProof="0" dirty="0" err="1" smtClean="0">
                <a:solidFill>
                  <a:srgbClr val="FF388C"/>
                </a:solidFill>
              </a:rPr>
              <a:t>render</a:t>
            </a:r>
            <a:endParaRPr lang="bg-BG" noProof="0" dirty="0" smtClean="0">
              <a:solidFill>
                <a:srgbClr val="FF388C"/>
              </a:solidFill>
            </a:endParaRPr>
          </a:p>
          <a:p>
            <a:r>
              <a:rPr lang="bg-BG" noProof="0" dirty="0" smtClean="0"/>
              <a:t>Графично поле </a:t>
            </a:r>
            <a:r>
              <a:rPr lang="bg-BG" noProof="0" dirty="0" smtClean="0"/>
              <a:t>в тага </a:t>
            </a:r>
            <a:r>
              <a:rPr lang="bg-BG" b="0" noProof="0" dirty="0" err="1" smtClean="0">
                <a:solidFill>
                  <a:srgbClr val="FF388C"/>
                </a:solidFill>
              </a:rPr>
              <a:t>canvas</a:t>
            </a:r>
            <a:endParaRPr lang="bg-BG" b="0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В рендера е запомнен в </a:t>
            </a:r>
            <a:r>
              <a:rPr lang="bg-BG" noProof="0" dirty="0" err="1" smtClean="0">
                <a:solidFill>
                  <a:srgbClr val="FF388C"/>
                </a:solidFill>
              </a:rPr>
              <a:t>domElement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Добавяме го в тага </a:t>
            </a:r>
            <a:r>
              <a:rPr lang="bg-BG" noProof="0" dirty="0" err="1" smtClean="0">
                <a:solidFill>
                  <a:srgbClr val="FF388C"/>
                </a:solidFill>
              </a:rPr>
              <a:t>body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Пипваме стила (</a:t>
            </a:r>
            <a:r>
              <a:rPr lang="bg-BG" noProof="0" dirty="0" err="1" smtClean="0">
                <a:solidFill>
                  <a:srgbClr val="FF388C"/>
                </a:solidFill>
              </a:rPr>
              <a:t>margin</a:t>
            </a:r>
            <a:r>
              <a:rPr lang="bg-BG" noProof="0" dirty="0" smtClean="0"/>
              <a:t>, </a:t>
            </a:r>
            <a:r>
              <a:rPr lang="bg-BG" noProof="0" dirty="0" err="1" smtClean="0">
                <a:solidFill>
                  <a:srgbClr val="FF388C"/>
                </a:solidFill>
              </a:rPr>
              <a:t>overflow</a:t>
            </a:r>
            <a:r>
              <a:rPr lang="bg-BG" noProof="0" dirty="0" smtClean="0"/>
              <a:t>), за да е до ръба на прозореца и без </a:t>
            </a:r>
            <a:r>
              <a:rPr lang="bg-BG" noProof="0" dirty="0" err="1" smtClean="0"/>
              <a:t>скролбар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50975938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Графични обекти в </a:t>
            </a:r>
            <a:r>
              <a:rPr lang="bg-BG" noProof="0" dirty="0" err="1" smtClean="0"/>
              <a:t>Three</a:t>
            </a:r>
            <a:r>
              <a:rPr lang="bg-BG" noProof="0" dirty="0" smtClean="0"/>
              <a:t>.</a:t>
            </a:r>
            <a:r>
              <a:rPr lang="bg-BG" noProof="0" dirty="0" err="1" smtClean="0"/>
              <a:t>js</a:t>
            </a:r>
            <a:endParaRPr lang="bg-BG" noProof="0" dirty="0" smtClean="0"/>
          </a:p>
          <a:p>
            <a:pPr lvl="1"/>
            <a:r>
              <a:rPr lang="bg-BG" noProof="0" dirty="0" smtClean="0"/>
              <a:t>Наследници на </a:t>
            </a:r>
            <a:r>
              <a:rPr lang="bg-BG" noProof="0" dirty="0" smtClean="0">
                <a:solidFill>
                  <a:srgbClr val="FF388C"/>
                </a:solidFill>
              </a:rPr>
              <a:t>Object3D</a:t>
            </a:r>
          </a:p>
          <a:p>
            <a:pPr lvl="1"/>
            <a:endParaRPr lang="bg-BG" sz="2400" noProof="0" dirty="0" smtClean="0">
              <a:solidFill>
                <a:srgbClr val="FF388C"/>
              </a:solidFill>
            </a:endParaRPr>
          </a:p>
          <a:p>
            <a:pPr lvl="1"/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endParaRPr lang="bg-BG" sz="2400" noProof="0" dirty="0" smtClean="0">
              <a:solidFill>
                <a:srgbClr val="FF388C"/>
              </a:solidFill>
            </a:endParaRPr>
          </a:p>
          <a:p>
            <a:pPr lvl="1"/>
            <a:endParaRPr lang="bg-BG" sz="2400" noProof="0" dirty="0" smtClean="0">
              <a:solidFill>
                <a:srgbClr val="FF388C"/>
              </a:solidFill>
            </a:endParaRPr>
          </a:p>
          <a:p>
            <a:pPr lvl="1"/>
            <a:endParaRPr lang="bg-BG" sz="2400" noProof="0" dirty="0" smtClean="0">
              <a:solidFill>
                <a:srgbClr val="FF388C"/>
              </a:solidFill>
            </a:endParaRPr>
          </a:p>
          <a:p>
            <a:pPr lvl="1"/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И сцената, и камерата са </a:t>
            </a:r>
            <a:r>
              <a:rPr lang="bg-BG" noProof="0" dirty="0" smtClean="0"/>
              <a:t>наследници на </a:t>
            </a:r>
            <a:r>
              <a:rPr lang="en-US" noProof="0" dirty="0" smtClean="0"/>
              <a:t>Object3D</a:t>
            </a:r>
            <a:r>
              <a:rPr lang="bg-BG" noProof="0" dirty="0" smtClean="0"/>
              <a:t>, </a:t>
            </a:r>
            <a:r>
              <a:rPr lang="bg-BG" noProof="0" dirty="0" smtClean="0"/>
              <a:t>но са без геометрия и материал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52600" y="1524000"/>
            <a:ext cx="6096000" cy="3429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800" b="1" dirty="0">
                <a:solidFill>
                  <a:schemeClr val="tx1"/>
                </a:solidFill>
                <a:latin typeface="Candara" panose="020E0502030303020204" pitchFamily="34" charset="0"/>
              </a:rPr>
              <a:t>Графичен </a:t>
            </a:r>
            <a:r>
              <a:rPr lang="bg-BG" sz="28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обект</a:t>
            </a:r>
            <a:endParaRPr lang="bg-BG" sz="3600" b="1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algn="ctr"/>
            <a:r>
              <a:rPr lang="bg-BG" dirty="0" smtClean="0">
                <a:solidFill>
                  <a:schemeClr val="tx1"/>
                </a:solidFill>
                <a:latin typeface="Candara" panose="020E0502030303020204" pitchFamily="34" charset="0"/>
              </a:rPr>
              <a:t>(опаковка, определя как да се интерпретира</a:t>
            </a:r>
            <a:br>
              <a:rPr lang="bg-BG" dirty="0" smtClean="0">
                <a:solidFill>
                  <a:schemeClr val="tx1"/>
                </a:solidFill>
                <a:latin typeface="Candara" panose="020E0502030303020204" pitchFamily="34" charset="0"/>
              </a:rPr>
            </a:br>
            <a:r>
              <a:rPr lang="bg-BG" dirty="0" smtClean="0">
                <a:solidFill>
                  <a:schemeClr val="tx1"/>
                </a:solidFill>
                <a:latin typeface="Candara" panose="020E0502030303020204" pitchFamily="34" charset="0"/>
              </a:rPr>
              <a:t>геометрията и материала)</a:t>
            </a:r>
            <a:endParaRPr lang="bg-BG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05000" y="2734361"/>
            <a:ext cx="2895600" cy="1075639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4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Геометрия</a:t>
            </a:r>
            <a:endParaRPr lang="bg-BG" sz="2800" b="1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algn="ctr"/>
            <a:r>
              <a:rPr lang="bg-BG" dirty="0" smtClean="0">
                <a:solidFill>
                  <a:schemeClr val="tx1"/>
                </a:solidFill>
                <a:latin typeface="Candara" panose="020E0502030303020204" pitchFamily="34" charset="0"/>
              </a:rPr>
              <a:t>(външна форма на обекта, върхове, стени, …)</a:t>
            </a:r>
            <a:endParaRPr lang="bg-BG" sz="24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53000" y="2743200"/>
            <a:ext cx="2743200" cy="1066800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4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Материал</a:t>
            </a:r>
            <a:endParaRPr lang="bg-BG" sz="2800" b="1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algn="ctr"/>
            <a:r>
              <a:rPr lang="bg-BG" dirty="0" smtClean="0">
                <a:solidFill>
                  <a:schemeClr val="tx1"/>
                </a:solidFill>
                <a:latin typeface="Candara" panose="020E0502030303020204" pitchFamily="34" charset="0"/>
              </a:rPr>
              <a:t>(външен вид на обекта, цвят, текстура, …)</a:t>
            </a:r>
            <a:endParaRPr lang="bg-BG" sz="24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05000" y="3962400"/>
            <a:ext cx="5791199" cy="838200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4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Свойства</a:t>
            </a:r>
            <a:endParaRPr lang="bg-BG" sz="2800" b="1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algn="ctr"/>
            <a:r>
              <a:rPr lang="bg-BG" dirty="0" smtClean="0">
                <a:solidFill>
                  <a:schemeClr val="tx1"/>
                </a:solidFill>
                <a:latin typeface="Candara" panose="020E0502030303020204" pitchFamily="34" charset="0"/>
              </a:rPr>
              <a:t>(като ориентация, положение</a:t>
            </a:r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, </a:t>
            </a:r>
            <a:r>
              <a:rPr lang="bg-BG" dirty="0" smtClean="0">
                <a:solidFill>
                  <a:schemeClr val="tx1"/>
                </a:solidFill>
                <a:latin typeface="Candara" panose="020E0502030303020204" pitchFamily="34" charset="0"/>
              </a:rPr>
              <a:t>вложени обекти, …)</a:t>
            </a:r>
            <a:endParaRPr lang="bg-BG" sz="24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30333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Създаване на куб</a:t>
            </a:r>
          </a:p>
          <a:p>
            <a:pPr lvl="1"/>
            <a:r>
              <a:rPr lang="bg-BG" noProof="0" dirty="0" smtClean="0"/>
              <a:t>Графичен обект от клас </a:t>
            </a:r>
            <a:r>
              <a:rPr lang="bg-BG" noProof="0" dirty="0" err="1" smtClean="0">
                <a:solidFill>
                  <a:srgbClr val="FF388C"/>
                </a:solidFill>
              </a:rPr>
              <a:t>Mesh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Геометрия от клас </a:t>
            </a:r>
            <a:r>
              <a:rPr lang="bg-BG" noProof="0" dirty="0" err="1" smtClean="0">
                <a:solidFill>
                  <a:srgbClr val="FF388C"/>
                </a:solidFill>
              </a:rPr>
              <a:t>BoxGeometry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Материал от клас </a:t>
            </a:r>
            <a:r>
              <a:rPr lang="bg-BG" noProof="0" dirty="0" err="1" smtClean="0">
                <a:solidFill>
                  <a:srgbClr val="FF388C"/>
                </a:solidFill>
              </a:rPr>
              <a:t>MeshLambertMaterial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Включване в сцената с метода </a:t>
            </a:r>
            <a:r>
              <a:rPr lang="bg-BG" noProof="0" dirty="0" err="1" smtClean="0">
                <a:solidFill>
                  <a:srgbClr val="FF388C"/>
                </a:solidFill>
              </a:rPr>
              <a:t>add</a:t>
            </a:r>
            <a:endParaRPr lang="bg-BG" noProof="0" dirty="0" smtClean="0">
              <a:solidFill>
                <a:srgbClr val="FF388C"/>
              </a:solidFill>
            </a:endParaRPr>
          </a:p>
          <a:p>
            <a:r>
              <a:rPr lang="bg-BG" noProof="0" dirty="0" smtClean="0"/>
              <a:t>Терминологичен коментар</a:t>
            </a:r>
          </a:p>
          <a:p>
            <a:pPr lvl="1"/>
            <a:r>
              <a:rPr lang="bg-BG" noProof="0" dirty="0" smtClean="0"/>
              <a:t>Всички геометрии са </a:t>
            </a:r>
            <a:r>
              <a:rPr lang="bg-BG" noProof="0" dirty="0" smtClean="0">
                <a:solidFill>
                  <a:srgbClr val="FF388C"/>
                </a:solidFill>
              </a:rPr>
              <a:t>…</a:t>
            </a:r>
            <a:r>
              <a:rPr lang="bg-BG" noProof="0" dirty="0" err="1" smtClean="0">
                <a:solidFill>
                  <a:srgbClr val="FF388C"/>
                </a:solidFill>
              </a:rPr>
              <a:t>Geometry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Всички материали са </a:t>
            </a:r>
            <a:r>
              <a:rPr lang="bg-BG" noProof="0" dirty="0" smtClean="0">
                <a:solidFill>
                  <a:srgbClr val="FF388C"/>
                </a:solidFill>
              </a:rPr>
              <a:t>…</a:t>
            </a:r>
            <a:r>
              <a:rPr lang="bg-BG" noProof="0" dirty="0" err="1" smtClean="0">
                <a:solidFill>
                  <a:srgbClr val="FF388C"/>
                </a:solidFill>
              </a:rPr>
              <a:t>Material</a:t>
            </a:r>
            <a:r>
              <a:rPr lang="bg-BG" noProof="0" dirty="0" smtClean="0"/>
              <a:t>, като за </a:t>
            </a:r>
            <a:r>
              <a:rPr lang="bg-BG" noProof="0" dirty="0" err="1" smtClean="0"/>
              <a:t>Mesh</a:t>
            </a:r>
            <a:r>
              <a:rPr lang="bg-BG" noProof="0" dirty="0" smtClean="0"/>
              <a:t> обекти са </a:t>
            </a:r>
            <a:r>
              <a:rPr lang="bg-BG" noProof="0" dirty="0" err="1" smtClean="0">
                <a:solidFill>
                  <a:srgbClr val="FF388C"/>
                </a:solidFill>
              </a:rPr>
              <a:t>Mesh</a:t>
            </a:r>
            <a:r>
              <a:rPr lang="bg-BG" noProof="0" dirty="0" smtClean="0">
                <a:solidFill>
                  <a:srgbClr val="FF388C"/>
                </a:solidFill>
              </a:rPr>
              <a:t>…</a:t>
            </a:r>
            <a:r>
              <a:rPr lang="bg-BG" noProof="0" dirty="0" err="1" smtClean="0">
                <a:solidFill>
                  <a:srgbClr val="FF388C"/>
                </a:solidFill>
              </a:rPr>
              <a:t>Material</a:t>
            </a:r>
            <a:endParaRPr lang="bg-BG" noProof="0" dirty="0" smtClean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14620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Последна стъпка – светлина</a:t>
            </a:r>
          </a:p>
          <a:p>
            <a:pPr lvl="1"/>
            <a:r>
              <a:rPr lang="bg-BG" noProof="0" dirty="0" smtClean="0"/>
              <a:t>Обект </a:t>
            </a:r>
            <a:r>
              <a:rPr lang="bg-BG" noProof="0" dirty="0" err="1" smtClean="0">
                <a:solidFill>
                  <a:srgbClr val="FF388C"/>
                </a:solidFill>
              </a:rPr>
              <a:t>PointLight</a:t>
            </a:r>
            <a:r>
              <a:rPr lang="bg-BG" noProof="0" dirty="0" smtClean="0"/>
              <a:t> (точков източник)</a:t>
            </a:r>
          </a:p>
          <a:p>
            <a:pPr lvl="1"/>
            <a:r>
              <a:rPr lang="bg-BG" noProof="0" dirty="0" smtClean="0"/>
              <a:t>Позиция на светлината с </a:t>
            </a:r>
            <a:r>
              <a:rPr lang="bg-BG" noProof="0" dirty="0" err="1" smtClean="0">
                <a:solidFill>
                  <a:srgbClr val="FF388C"/>
                </a:solidFill>
              </a:rPr>
              <a:t>position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Добавяне към сцената с </a:t>
            </a:r>
            <a:r>
              <a:rPr lang="bg-BG" noProof="0" dirty="0" err="1" smtClean="0">
                <a:solidFill>
                  <a:srgbClr val="FF388C"/>
                </a:solidFill>
              </a:rPr>
              <a:t>add</a:t>
            </a:r>
            <a:endParaRPr lang="bg-BG" noProof="0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3596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Резултат</a:t>
            </a:r>
          </a:p>
          <a:p>
            <a:pPr lvl="1"/>
            <a:r>
              <a:rPr lang="bg-BG" noProof="0" dirty="0" smtClean="0"/>
              <a:t>Бял куб в средата на прозореца, </a:t>
            </a:r>
            <a:r>
              <a:rPr lang="bg-BG" noProof="0" dirty="0"/>
              <a:t>п</a:t>
            </a:r>
            <a:r>
              <a:rPr lang="bg-BG" noProof="0" dirty="0" smtClean="0"/>
              <a:t>огледнат от позицията на камерата</a:t>
            </a:r>
            <a:endParaRPr lang="bg-BG" noProof="0" dirty="0"/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2057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894446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Много код ли е това? 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811306" y="1600200"/>
            <a:ext cx="4598282" cy="475514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prstDash val="sysDot"/>
          </a:ln>
        </p:spPr>
        <p:txBody>
          <a:bodyPr wrap="square" rtlCol="0">
            <a:noAutofit/>
          </a:bodyPr>
          <a:lstStyle>
            <a:defPPr>
              <a:defRPr lang="bg-BG"/>
            </a:defPPr>
            <a:lvl1pPr algn="ctr">
              <a:defRPr sz="1400">
                <a:solidFill>
                  <a:sysClr val="windowText" lastClr="000000"/>
                </a:solidFill>
                <a:latin typeface="Candara" panose="020E0502030303020204" pitchFamily="34" charset="0"/>
              </a:defRPr>
            </a:lvl1pPr>
          </a:lstStyle>
          <a:p>
            <a:r>
              <a:rPr lang="bg-BG" sz="2400" b="1" dirty="0" smtClean="0"/>
              <a:t>Чист, автентичен </a:t>
            </a:r>
            <a:r>
              <a:rPr lang="en-US" sz="2400" b="1" dirty="0" smtClean="0"/>
              <a:t>WebGL</a:t>
            </a:r>
            <a:endParaRPr lang="bg-BG" sz="24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927643" y="2061865"/>
            <a:ext cx="4876800" cy="4293483"/>
            <a:chOff x="13855" y="285750"/>
            <a:chExt cx="4876800" cy="4293483"/>
          </a:xfrm>
        </p:grpSpPr>
        <p:sp>
          <p:nvSpPr>
            <p:cNvPr id="6" name="TextBox 5"/>
            <p:cNvSpPr txBox="1"/>
            <p:nvPr/>
          </p:nvSpPr>
          <p:spPr>
            <a:xfrm>
              <a:off x="13855" y="285750"/>
              <a:ext cx="4876800" cy="4293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bg-BG"/>
              </a:defPPr>
              <a:lvl1pPr algn="ctr">
                <a:defRPr sz="1600">
                  <a:solidFill>
                    <a:sysClr val="windowText" lastClr="000000"/>
                  </a:solidFill>
                  <a:latin typeface="Candara" panose="020E0502030303020204" pitchFamily="34" charset="0"/>
                </a:defRPr>
              </a:lvl1pPr>
            </a:lstStyle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 smtClean="0"/>
                <a:t>&lt;!</a:t>
              </a:r>
              <a:r>
                <a:rPr lang="en-GB" sz="350" dirty="0" err="1"/>
                <a:t>DOCTYPE</a:t>
              </a:r>
              <a:r>
                <a:rPr lang="en-GB" sz="350" dirty="0"/>
                <a:t> html&gt;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&lt;head&gt;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&lt;script&gt;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</a:t>
              </a:r>
              <a:r>
                <a:rPr lang="en-GB" sz="350" dirty="0" err="1"/>
                <a:t>var</a:t>
              </a:r>
              <a:r>
                <a:rPr lang="en-GB" sz="350" dirty="0"/>
                <a:t> </a:t>
              </a:r>
              <a:r>
                <a:rPr lang="en-GB" sz="350" dirty="0" err="1"/>
                <a:t>gl</a:t>
              </a:r>
              <a:r>
                <a:rPr lang="en-GB" sz="350" dirty="0"/>
                <a:t>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</a:t>
              </a:r>
              <a:r>
                <a:rPr lang="en-GB" sz="350" dirty="0" err="1"/>
                <a:t>var</a:t>
              </a:r>
              <a:r>
                <a:rPr lang="en-GB" sz="350" dirty="0"/>
                <a:t> </a:t>
              </a:r>
              <a:r>
                <a:rPr lang="en-GB" sz="350" dirty="0" err="1"/>
                <a:t>glprog</a:t>
              </a:r>
              <a:r>
                <a:rPr lang="en-GB" sz="350" dirty="0"/>
                <a:t>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</a:t>
              </a:r>
              <a:r>
                <a:rPr lang="en-GB" sz="350" dirty="0" err="1"/>
                <a:t>var</a:t>
              </a:r>
              <a:r>
                <a:rPr lang="en-GB" sz="350" dirty="0"/>
                <a:t> FLOATS = Float32Array.BYTES_PER_ELEMENT;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function </a:t>
              </a:r>
              <a:r>
                <a:rPr lang="en-GB" sz="350" dirty="0" err="1"/>
                <a:t>getShader</a:t>
              </a:r>
              <a:r>
                <a:rPr lang="en-GB" sz="350" dirty="0"/>
                <a:t>(</a:t>
              </a:r>
              <a:r>
                <a:rPr lang="en-GB" sz="350" dirty="0" err="1"/>
                <a:t>id,type</a:t>
              </a:r>
              <a:r>
                <a:rPr lang="en-GB" sz="350" dirty="0"/>
                <a:t>)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{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var</a:t>
              </a:r>
              <a:r>
                <a:rPr lang="en-GB" sz="350" dirty="0"/>
                <a:t> source = </a:t>
              </a:r>
              <a:r>
                <a:rPr lang="en-GB" sz="350" dirty="0" err="1"/>
                <a:t>document.getElementById</a:t>
              </a:r>
              <a:r>
                <a:rPr lang="en-GB" sz="350" dirty="0"/>
                <a:t>(id).text;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var</a:t>
              </a:r>
              <a:r>
                <a:rPr lang="en-GB" sz="350" dirty="0"/>
                <a:t> </a:t>
              </a:r>
              <a:r>
                <a:rPr lang="en-GB" sz="350" dirty="0" err="1"/>
                <a:t>shader</a:t>
              </a:r>
              <a:r>
                <a:rPr lang="en-GB" sz="350" dirty="0"/>
                <a:t> = </a:t>
              </a:r>
              <a:r>
                <a:rPr lang="en-GB" sz="350" dirty="0" err="1"/>
                <a:t>gl.createShader</a:t>
              </a:r>
              <a:r>
                <a:rPr lang="en-GB" sz="350" dirty="0"/>
                <a:t>(type);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gl.shaderSource</a:t>
              </a:r>
              <a:r>
                <a:rPr lang="en-GB" sz="350" dirty="0"/>
                <a:t>(</a:t>
              </a:r>
              <a:r>
                <a:rPr lang="en-GB" sz="350" dirty="0" err="1"/>
                <a:t>shader,source</a:t>
              </a:r>
              <a:r>
                <a:rPr lang="en-GB" sz="350" dirty="0"/>
                <a:t>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gl.compileShader</a:t>
              </a:r>
              <a:r>
                <a:rPr lang="en-GB" sz="350" dirty="0"/>
                <a:t>(</a:t>
              </a:r>
              <a:r>
                <a:rPr lang="en-GB" sz="350" dirty="0" err="1"/>
                <a:t>shader</a:t>
              </a:r>
              <a:r>
                <a:rPr lang="en-GB" sz="350" dirty="0"/>
                <a:t>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return </a:t>
              </a:r>
              <a:r>
                <a:rPr lang="en-GB" sz="350" dirty="0" err="1"/>
                <a:t>shader</a:t>
              </a:r>
              <a:r>
                <a:rPr lang="en-GB" sz="350" dirty="0"/>
                <a:t>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}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function </a:t>
              </a:r>
              <a:r>
                <a:rPr lang="en-GB" sz="350" dirty="0" err="1"/>
                <a:t>getProgram</a:t>
              </a:r>
              <a:r>
                <a:rPr lang="en-GB" sz="350" dirty="0"/>
                <a:t>(</a:t>
              </a:r>
              <a:r>
                <a:rPr lang="en-GB" sz="350" dirty="0" err="1"/>
                <a:t>idv,idf</a:t>
              </a:r>
              <a:r>
                <a:rPr lang="en-GB" sz="350" dirty="0"/>
                <a:t>)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{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var</a:t>
              </a:r>
              <a:r>
                <a:rPr lang="en-GB" sz="350" dirty="0"/>
                <a:t> </a:t>
              </a:r>
              <a:r>
                <a:rPr lang="en-GB" sz="350" dirty="0" err="1"/>
                <a:t>vShader</a:t>
              </a:r>
              <a:r>
                <a:rPr lang="en-GB" sz="350" dirty="0"/>
                <a:t> = </a:t>
              </a:r>
              <a:r>
                <a:rPr lang="en-GB" sz="350" dirty="0" err="1"/>
                <a:t>getShader</a:t>
              </a:r>
              <a:r>
                <a:rPr lang="en-GB" sz="350" dirty="0"/>
                <a:t>(</a:t>
              </a:r>
              <a:r>
                <a:rPr lang="en-GB" sz="350" dirty="0" err="1"/>
                <a:t>idv,gl.VERTEX_SHADER</a:t>
              </a:r>
              <a:r>
                <a:rPr lang="en-GB" sz="350" dirty="0"/>
                <a:t>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var</a:t>
              </a:r>
              <a:r>
                <a:rPr lang="en-GB" sz="350" dirty="0"/>
                <a:t> </a:t>
              </a:r>
              <a:r>
                <a:rPr lang="en-GB" sz="350" dirty="0" err="1"/>
                <a:t>fShader</a:t>
              </a:r>
              <a:r>
                <a:rPr lang="en-GB" sz="350" dirty="0"/>
                <a:t> = </a:t>
              </a:r>
              <a:r>
                <a:rPr lang="en-GB" sz="350" dirty="0" err="1"/>
                <a:t>getShader</a:t>
              </a:r>
              <a:r>
                <a:rPr lang="en-GB" sz="350" dirty="0"/>
                <a:t>(</a:t>
              </a:r>
              <a:r>
                <a:rPr lang="en-GB" sz="350" dirty="0" err="1"/>
                <a:t>idf,gl.FRAGMENT_SHADER</a:t>
              </a:r>
              <a:r>
                <a:rPr lang="en-GB" sz="350" dirty="0"/>
                <a:t>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		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var</a:t>
              </a:r>
              <a:r>
                <a:rPr lang="en-GB" sz="350" dirty="0"/>
                <a:t> </a:t>
              </a:r>
              <a:r>
                <a:rPr lang="en-GB" sz="350" dirty="0" err="1"/>
                <a:t>shaderProgram</a:t>
              </a:r>
              <a:r>
                <a:rPr lang="en-GB" sz="350" dirty="0"/>
                <a:t> = </a:t>
              </a:r>
              <a:r>
                <a:rPr lang="en-GB" sz="350" dirty="0" err="1"/>
                <a:t>gl.createProgram</a:t>
              </a:r>
              <a:r>
                <a:rPr lang="en-GB" sz="350" dirty="0"/>
                <a:t>();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gl.attachShader</a:t>
              </a:r>
              <a:r>
                <a:rPr lang="en-GB" sz="350" dirty="0"/>
                <a:t>(</a:t>
              </a:r>
              <a:r>
                <a:rPr lang="en-GB" sz="350" dirty="0" err="1"/>
                <a:t>shaderProgram,vShader</a:t>
              </a:r>
              <a:r>
                <a:rPr lang="en-GB" sz="350" dirty="0"/>
                <a:t>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gl.attachShader</a:t>
              </a:r>
              <a:r>
                <a:rPr lang="en-GB" sz="350" dirty="0"/>
                <a:t>(</a:t>
              </a:r>
              <a:r>
                <a:rPr lang="en-GB" sz="350" dirty="0" err="1"/>
                <a:t>shaderProgram,fShader</a:t>
              </a:r>
              <a:r>
                <a:rPr lang="en-GB" sz="350" dirty="0"/>
                <a:t>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gl.linkProgram</a:t>
              </a:r>
              <a:r>
                <a:rPr lang="en-GB" sz="350" dirty="0"/>
                <a:t>(</a:t>
              </a:r>
              <a:r>
                <a:rPr lang="en-GB" sz="350" dirty="0" err="1"/>
                <a:t>shaderProgram</a:t>
              </a:r>
              <a:r>
                <a:rPr lang="en-GB" sz="350" dirty="0"/>
                <a:t>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gl.useProgram</a:t>
              </a:r>
              <a:r>
                <a:rPr lang="en-GB" sz="350" dirty="0"/>
                <a:t>(</a:t>
              </a:r>
              <a:r>
                <a:rPr lang="en-GB" sz="350" dirty="0" err="1"/>
                <a:t>shaderProgram</a:t>
              </a:r>
              <a:r>
                <a:rPr lang="en-GB" sz="350" dirty="0"/>
                <a:t>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return </a:t>
              </a:r>
              <a:r>
                <a:rPr lang="en-GB" sz="350" dirty="0" err="1"/>
                <a:t>shaderProgram</a:t>
              </a:r>
              <a:r>
                <a:rPr lang="en-GB" sz="350" dirty="0"/>
                <a:t>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}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function </a:t>
              </a:r>
              <a:r>
                <a:rPr lang="en-GB" sz="350" dirty="0" err="1"/>
                <a:t>perspMatrix</a:t>
              </a:r>
              <a:r>
                <a:rPr lang="en-GB" sz="350" dirty="0"/>
                <a:t>(angle, aspect, near, far)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{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var</a:t>
              </a:r>
              <a:r>
                <a:rPr lang="en-GB" sz="350" dirty="0"/>
                <a:t> </a:t>
              </a:r>
              <a:r>
                <a:rPr lang="en-GB" sz="350" dirty="0" err="1"/>
                <a:t>fov</a:t>
              </a:r>
              <a:r>
                <a:rPr lang="en-GB" sz="350" dirty="0"/>
                <a:t> = 1/</a:t>
              </a:r>
              <a:r>
                <a:rPr lang="en-GB" sz="350" dirty="0" err="1"/>
                <a:t>Math.tan</a:t>
              </a:r>
              <a:r>
                <a:rPr lang="en-GB" sz="350" dirty="0"/>
                <a:t>(angle*</a:t>
              </a:r>
              <a:r>
                <a:rPr lang="en-GB" sz="350" dirty="0" err="1"/>
                <a:t>Math.PI</a:t>
              </a:r>
              <a:r>
                <a:rPr lang="en-GB" sz="350" dirty="0"/>
                <a:t>/180/2);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var</a:t>
              </a:r>
              <a:r>
                <a:rPr lang="en-GB" sz="350" dirty="0"/>
                <a:t> matrix = [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	</a:t>
              </a:r>
              <a:r>
                <a:rPr lang="en-GB" sz="350" dirty="0" err="1"/>
                <a:t>fov</a:t>
              </a:r>
              <a:r>
                <a:rPr lang="en-GB" sz="350" dirty="0"/>
                <a:t>/aspect, 0, 0, 0,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	0, </a:t>
              </a:r>
              <a:r>
                <a:rPr lang="en-GB" sz="350" dirty="0" err="1"/>
                <a:t>fov</a:t>
              </a:r>
              <a:r>
                <a:rPr lang="en-GB" sz="350" dirty="0"/>
                <a:t>, 0, 0,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	0, 0, (</a:t>
              </a:r>
              <a:r>
                <a:rPr lang="en-GB" sz="350" dirty="0" err="1"/>
                <a:t>far+near</a:t>
              </a:r>
              <a:r>
                <a:rPr lang="en-GB" sz="350" dirty="0"/>
                <a:t>)/(near-far), -1,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	0, 0, 2.0*near*far/(near-far), 0];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return new Float32Array(matrix);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}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function </a:t>
              </a:r>
              <a:r>
                <a:rPr lang="en-GB" sz="350" dirty="0" err="1"/>
                <a:t>viewMatrix</a:t>
              </a:r>
              <a:r>
                <a:rPr lang="en-GB" sz="350" dirty="0"/>
                <a:t> (eye, focus, up)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{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var</a:t>
              </a:r>
              <a:r>
                <a:rPr lang="en-GB" sz="350" dirty="0"/>
                <a:t> z = </a:t>
              </a:r>
              <a:r>
                <a:rPr lang="en-GB" sz="350" dirty="0" err="1"/>
                <a:t>unitVector</a:t>
              </a:r>
              <a:r>
                <a:rPr lang="en-GB" sz="350" dirty="0"/>
                <a:t>(</a:t>
              </a:r>
              <a:r>
                <a:rPr lang="en-GB" sz="350" dirty="0" err="1"/>
                <a:t>vectorPoints</a:t>
              </a:r>
              <a:r>
                <a:rPr lang="en-GB" sz="350" dirty="0"/>
                <a:t>(</a:t>
              </a:r>
              <a:r>
                <a:rPr lang="en-GB" sz="350" dirty="0" err="1"/>
                <a:t>eye,focus</a:t>
              </a:r>
              <a:r>
                <a:rPr lang="en-GB" sz="350" dirty="0"/>
                <a:t>));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var</a:t>
              </a:r>
              <a:r>
                <a:rPr lang="en-GB" sz="350" dirty="0"/>
                <a:t> x = </a:t>
              </a:r>
              <a:r>
                <a:rPr lang="en-GB" sz="350" dirty="0" err="1"/>
                <a:t>unitVector</a:t>
              </a:r>
              <a:r>
                <a:rPr lang="en-GB" sz="350" dirty="0"/>
                <a:t>(</a:t>
              </a:r>
              <a:r>
                <a:rPr lang="en-GB" sz="350" dirty="0" err="1"/>
                <a:t>vectorProduct</a:t>
              </a:r>
              <a:r>
                <a:rPr lang="en-GB" sz="350" dirty="0"/>
                <a:t>(</a:t>
              </a:r>
              <a:r>
                <a:rPr lang="en-GB" sz="350" dirty="0" err="1"/>
                <a:t>up,z</a:t>
              </a:r>
              <a:r>
                <a:rPr lang="en-GB" sz="350" dirty="0"/>
                <a:t>));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var</a:t>
              </a:r>
              <a:r>
                <a:rPr lang="en-GB" sz="350" dirty="0"/>
                <a:t> y = </a:t>
              </a:r>
              <a:r>
                <a:rPr lang="en-GB" sz="350" dirty="0" err="1"/>
                <a:t>unitVector</a:t>
              </a:r>
              <a:r>
                <a:rPr lang="en-GB" sz="350" dirty="0"/>
                <a:t>(</a:t>
              </a:r>
              <a:r>
                <a:rPr lang="en-GB" sz="350" dirty="0" err="1"/>
                <a:t>vectorProduct</a:t>
              </a:r>
              <a:r>
                <a:rPr lang="en-GB" sz="350" dirty="0"/>
                <a:t>(</a:t>
              </a:r>
              <a:r>
                <a:rPr lang="en-GB" sz="350" dirty="0" err="1"/>
                <a:t>z,x</a:t>
              </a:r>
              <a:r>
                <a:rPr lang="en-GB" sz="350" dirty="0"/>
                <a:t>));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var</a:t>
              </a:r>
              <a:r>
                <a:rPr lang="en-GB" sz="350" dirty="0"/>
                <a:t> matrix = [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	x[0], y[0], z[0], 0,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	x[1], y[1], z[1], 0,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	x[2], y[2], z[2], 0,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	-</a:t>
              </a:r>
              <a:r>
                <a:rPr lang="en-GB" sz="350" dirty="0" err="1"/>
                <a:t>scalarProduct</a:t>
              </a:r>
              <a:r>
                <a:rPr lang="en-GB" sz="350" dirty="0"/>
                <a:t>(</a:t>
              </a:r>
              <a:r>
                <a:rPr lang="en-GB" sz="350" dirty="0" err="1"/>
                <a:t>x,eye</a:t>
              </a:r>
              <a:r>
                <a:rPr lang="en-GB" sz="350" dirty="0"/>
                <a:t>),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	-</a:t>
              </a:r>
              <a:r>
                <a:rPr lang="en-GB" sz="350" dirty="0" err="1"/>
                <a:t>scalarProduct</a:t>
              </a:r>
              <a:r>
                <a:rPr lang="en-GB" sz="350" dirty="0"/>
                <a:t>(</a:t>
              </a:r>
              <a:r>
                <a:rPr lang="en-GB" sz="350" dirty="0" err="1"/>
                <a:t>y,eye</a:t>
              </a:r>
              <a:r>
                <a:rPr lang="en-GB" sz="350" dirty="0"/>
                <a:t>),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	-</a:t>
              </a:r>
              <a:r>
                <a:rPr lang="en-GB" sz="350" dirty="0" err="1"/>
                <a:t>scalarProduct</a:t>
              </a:r>
              <a:r>
                <a:rPr lang="en-GB" sz="350" dirty="0"/>
                <a:t>(</a:t>
              </a:r>
              <a:r>
                <a:rPr lang="en-GB" sz="350" dirty="0" err="1"/>
                <a:t>z,eye</a:t>
              </a:r>
              <a:r>
                <a:rPr lang="en-GB" sz="350" dirty="0"/>
                <a:t>), 1 ];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return new Float32Array(matrix);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};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function </a:t>
              </a:r>
              <a:r>
                <a:rPr lang="en-GB" sz="350" dirty="0" err="1"/>
                <a:t>unitVector</a:t>
              </a:r>
              <a:r>
                <a:rPr lang="en-GB" sz="350" dirty="0"/>
                <a:t>(x)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{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var</a:t>
              </a:r>
              <a:r>
                <a:rPr lang="en-GB" sz="350" dirty="0"/>
                <a:t> </a:t>
              </a:r>
              <a:r>
                <a:rPr lang="en-GB" sz="350" dirty="0" err="1"/>
                <a:t>len</a:t>
              </a:r>
              <a:r>
                <a:rPr lang="en-GB" sz="350" dirty="0"/>
                <a:t> = 1/</a:t>
              </a:r>
              <a:r>
                <a:rPr lang="en-GB" sz="350" dirty="0" err="1"/>
                <a:t>Math.sqrt</a:t>
              </a:r>
              <a:r>
                <a:rPr lang="en-GB" sz="350" dirty="0"/>
                <a:t>( x[0]*x[0]+x[1]*x[1]+x[2]*x[2] 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return [ </a:t>
              </a:r>
              <a:r>
                <a:rPr lang="en-GB" sz="350" dirty="0" err="1"/>
                <a:t>len</a:t>
              </a:r>
              <a:r>
                <a:rPr lang="en-GB" sz="350" dirty="0"/>
                <a:t>*x[0], </a:t>
              </a:r>
              <a:r>
                <a:rPr lang="en-GB" sz="350" dirty="0" err="1"/>
                <a:t>len</a:t>
              </a:r>
              <a:r>
                <a:rPr lang="en-GB" sz="350" dirty="0"/>
                <a:t>*x[1], </a:t>
              </a:r>
              <a:r>
                <a:rPr lang="en-GB" sz="350" dirty="0" err="1"/>
                <a:t>len</a:t>
              </a:r>
              <a:r>
                <a:rPr lang="en-GB" sz="350" dirty="0"/>
                <a:t>*x[2] ];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}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function </a:t>
              </a:r>
              <a:r>
                <a:rPr lang="en-GB" sz="350" dirty="0" err="1"/>
                <a:t>vectorProduct</a:t>
              </a:r>
              <a:r>
                <a:rPr lang="en-GB" sz="350" dirty="0"/>
                <a:t>(</a:t>
              </a:r>
              <a:r>
                <a:rPr lang="en-GB" sz="350" dirty="0" err="1"/>
                <a:t>x,y</a:t>
              </a:r>
              <a:r>
                <a:rPr lang="en-GB" sz="350" dirty="0"/>
                <a:t>)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{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return [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	x[1]*y[2]-x[2]*y[1],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	x[2]*y[0]-x[0]*y[2],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	x[0]*y[1]-x[1]*y[0] ];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}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function </a:t>
              </a:r>
              <a:r>
                <a:rPr lang="en-GB" sz="350" dirty="0" err="1"/>
                <a:t>vectorPoints</a:t>
              </a:r>
              <a:r>
                <a:rPr lang="en-GB" sz="350" dirty="0"/>
                <a:t>(</a:t>
              </a:r>
              <a:r>
                <a:rPr lang="en-GB" sz="350" dirty="0" err="1"/>
                <a:t>x,y</a:t>
              </a:r>
              <a:r>
                <a:rPr lang="en-GB" sz="350" dirty="0"/>
                <a:t>)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{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return [ x[0]-y[0], x[1]-y[1], x[2]-y[2] ];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</a:t>
              </a:r>
              <a:r>
                <a:rPr lang="en-GB" sz="350" dirty="0" smtClean="0"/>
                <a:t>}</a:t>
              </a:r>
              <a:endParaRPr lang="en-GB" sz="35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28800" y="285750"/>
              <a:ext cx="2667000" cy="4293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bg-BG"/>
              </a:defPPr>
              <a:lvl1pPr algn="ctr">
                <a:defRPr sz="1600">
                  <a:solidFill>
                    <a:sysClr val="windowText" lastClr="000000"/>
                  </a:solidFill>
                  <a:latin typeface="Candara" panose="020E0502030303020204" pitchFamily="34" charset="0"/>
                </a:defRPr>
              </a:lvl1pPr>
            </a:lstStyle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function </a:t>
              </a:r>
              <a:r>
                <a:rPr lang="en-GB" sz="350" dirty="0" err="1"/>
                <a:t>scalarProduct</a:t>
              </a:r>
              <a:r>
                <a:rPr lang="en-GB" sz="350" dirty="0"/>
                <a:t>(</a:t>
              </a:r>
              <a:r>
                <a:rPr lang="en-GB" sz="350" dirty="0" err="1"/>
                <a:t>x,y</a:t>
              </a:r>
              <a:r>
                <a:rPr lang="en-GB" sz="350" dirty="0"/>
                <a:t>)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{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return x[0]*y[0] + x[1]*y[1] + x[2]*y[2];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}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&lt;/script&gt;	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&lt;script id="</a:t>
              </a:r>
              <a:r>
                <a:rPr lang="en-GB" sz="350" dirty="0" err="1"/>
                <a:t>vshader</a:t>
              </a:r>
              <a:r>
                <a:rPr lang="en-GB" sz="350" dirty="0"/>
                <a:t>" type="x-</a:t>
              </a:r>
              <a:r>
                <a:rPr lang="en-GB" sz="350" dirty="0" err="1"/>
                <a:t>shader</a:t>
              </a:r>
              <a:r>
                <a:rPr lang="en-GB" sz="350" dirty="0"/>
                <a:t>/x-vertex"&gt;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uniform mat4 </a:t>
              </a:r>
              <a:r>
                <a:rPr lang="en-GB" sz="350" dirty="0" err="1"/>
                <a:t>uProjectionMatrix</a:t>
              </a:r>
              <a:r>
                <a:rPr lang="en-GB" sz="350" dirty="0"/>
                <a:t>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uniform mat4 </a:t>
              </a:r>
              <a:r>
                <a:rPr lang="en-GB" sz="350" dirty="0" err="1"/>
                <a:t>uViewMatrix</a:t>
              </a:r>
              <a:r>
                <a:rPr lang="en-GB" sz="350" dirty="0"/>
                <a:t>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uniform mat4 </a:t>
              </a:r>
              <a:r>
                <a:rPr lang="en-GB" sz="350" dirty="0" err="1"/>
                <a:t>uModelMatrix</a:t>
              </a:r>
              <a:r>
                <a:rPr lang="en-GB" sz="350" dirty="0"/>
                <a:t>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attribute vec3 </a:t>
              </a:r>
              <a:r>
                <a:rPr lang="en-GB" sz="350" dirty="0" err="1"/>
                <a:t>aXYZ</a:t>
              </a:r>
              <a:r>
                <a:rPr lang="en-GB" sz="350" dirty="0"/>
                <a:t>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void main ()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{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gl_Position</a:t>
              </a:r>
              <a:r>
                <a:rPr lang="en-GB" sz="350" dirty="0"/>
                <a:t> = </a:t>
              </a:r>
              <a:r>
                <a:rPr lang="en-GB" sz="350" dirty="0" err="1"/>
                <a:t>uProjectionMatrix</a:t>
              </a:r>
              <a:r>
                <a:rPr lang="en-GB" sz="350" dirty="0"/>
                <a:t> * </a:t>
              </a:r>
              <a:r>
                <a:rPr lang="en-GB" sz="350" dirty="0" err="1"/>
                <a:t>uViewMatrix</a:t>
              </a:r>
              <a:r>
                <a:rPr lang="en-GB" sz="350" dirty="0"/>
                <a:t> * </a:t>
              </a:r>
              <a:r>
                <a:rPr lang="en-GB" sz="350" dirty="0" err="1"/>
                <a:t>uModelMatrix</a:t>
              </a:r>
              <a:r>
                <a:rPr lang="en-GB" sz="350" dirty="0"/>
                <a:t> * vec4(aXYZ,1);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}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&lt;/script&gt;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&lt;script id="</a:t>
              </a:r>
              <a:r>
                <a:rPr lang="en-GB" sz="350" dirty="0" err="1"/>
                <a:t>fshader</a:t>
              </a:r>
              <a:r>
                <a:rPr lang="en-GB" sz="350" dirty="0"/>
                <a:t>" type="x-</a:t>
              </a:r>
              <a:r>
                <a:rPr lang="en-GB" sz="350" dirty="0" err="1"/>
                <a:t>shader</a:t>
              </a:r>
              <a:r>
                <a:rPr lang="en-GB" sz="350" dirty="0"/>
                <a:t>/x-fragment"&gt;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void main( )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{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gl_FragColor</a:t>
              </a:r>
              <a:r>
                <a:rPr lang="en-GB" sz="350" dirty="0"/>
                <a:t> = vec4(1,0,0,1);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}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&lt;/script&gt;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&lt;script&gt;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function start( )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{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var</a:t>
              </a:r>
              <a:r>
                <a:rPr lang="en-GB" sz="350" dirty="0"/>
                <a:t> canvas = </a:t>
              </a:r>
              <a:r>
                <a:rPr lang="en-GB" sz="350" dirty="0" err="1"/>
                <a:t>document.getElementById</a:t>
              </a:r>
              <a:r>
                <a:rPr lang="en-GB" sz="350" dirty="0"/>
                <a:t>("</a:t>
              </a:r>
              <a:r>
                <a:rPr lang="en-GB" sz="350" dirty="0" err="1"/>
                <a:t>picasso</a:t>
              </a:r>
              <a:r>
                <a:rPr lang="en-GB" sz="350" dirty="0"/>
                <a:t>");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</a:t>
              </a:r>
              <a:r>
                <a:rPr lang="en-GB" sz="350" dirty="0"/>
                <a:t> = </a:t>
              </a:r>
              <a:r>
                <a:rPr lang="en-GB" sz="350" dirty="0" err="1"/>
                <a:t>canvas.getContext</a:t>
              </a:r>
              <a:r>
                <a:rPr lang="en-GB" sz="350" dirty="0"/>
                <a:t>("</a:t>
              </a:r>
              <a:r>
                <a:rPr lang="en-GB" sz="350" dirty="0" err="1"/>
                <a:t>webgl</a:t>
              </a:r>
              <a:r>
                <a:rPr lang="en-GB" sz="350" dirty="0"/>
                <a:t>");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glprog</a:t>
              </a:r>
              <a:r>
                <a:rPr lang="en-GB" sz="350" dirty="0"/>
                <a:t> = </a:t>
              </a:r>
              <a:r>
                <a:rPr lang="en-GB" sz="350" dirty="0" err="1"/>
                <a:t>getProgram</a:t>
              </a:r>
              <a:r>
                <a:rPr lang="en-GB" sz="350" dirty="0"/>
                <a:t>("</a:t>
              </a:r>
              <a:r>
                <a:rPr lang="en-GB" sz="350" dirty="0" err="1"/>
                <a:t>vshader</a:t>
              </a:r>
              <a:r>
                <a:rPr lang="en-GB" sz="350" dirty="0"/>
                <a:t>","</a:t>
              </a:r>
              <a:r>
                <a:rPr lang="en-GB" sz="350" dirty="0" err="1"/>
                <a:t>fshader</a:t>
              </a:r>
              <a:r>
                <a:rPr lang="en-GB" sz="350" dirty="0"/>
                <a:t>");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aXYZ</a:t>
              </a:r>
              <a:r>
                <a:rPr lang="en-GB" sz="350" dirty="0"/>
                <a:t> = </a:t>
              </a:r>
              <a:r>
                <a:rPr lang="en-GB" sz="350" dirty="0" err="1"/>
                <a:t>gl.getAttribLocation</a:t>
              </a:r>
              <a:r>
                <a:rPr lang="en-GB" sz="350" dirty="0"/>
                <a:t>(</a:t>
              </a:r>
              <a:r>
                <a:rPr lang="en-GB" sz="350" dirty="0" err="1"/>
                <a:t>glprog</a:t>
              </a:r>
              <a:r>
                <a:rPr lang="en-GB" sz="350" dirty="0"/>
                <a:t>,"</a:t>
              </a:r>
              <a:r>
                <a:rPr lang="en-GB" sz="350" dirty="0" err="1"/>
                <a:t>aXYZ</a:t>
              </a:r>
              <a:r>
                <a:rPr lang="en-GB" sz="350" dirty="0"/>
                <a:t>");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uProjectionMatrix</a:t>
              </a:r>
              <a:r>
                <a:rPr lang="en-GB" sz="350" dirty="0"/>
                <a:t> = </a:t>
              </a:r>
              <a:r>
                <a:rPr lang="en-GB" sz="350" dirty="0" err="1"/>
                <a:t>gl.getUniformLocation</a:t>
              </a:r>
              <a:r>
                <a:rPr lang="en-GB" sz="350" dirty="0"/>
                <a:t>(</a:t>
              </a:r>
              <a:r>
                <a:rPr lang="en-GB" sz="350" dirty="0" err="1"/>
                <a:t>glprog</a:t>
              </a:r>
              <a:r>
                <a:rPr lang="en-GB" sz="350" dirty="0"/>
                <a:t>,"</a:t>
              </a:r>
              <a:r>
                <a:rPr lang="en-GB" sz="350" dirty="0" err="1"/>
                <a:t>uProjectionMatrix</a:t>
              </a:r>
              <a:r>
                <a:rPr lang="en-GB" sz="350" dirty="0"/>
                <a:t>");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uViewMatrix</a:t>
              </a:r>
              <a:r>
                <a:rPr lang="en-GB" sz="350" dirty="0"/>
                <a:t> = </a:t>
              </a:r>
              <a:r>
                <a:rPr lang="en-GB" sz="350" dirty="0" err="1"/>
                <a:t>gl.getUniformLocation</a:t>
              </a:r>
              <a:r>
                <a:rPr lang="en-GB" sz="350" dirty="0"/>
                <a:t>(</a:t>
              </a:r>
              <a:r>
                <a:rPr lang="en-GB" sz="350" dirty="0" err="1"/>
                <a:t>glprog</a:t>
              </a:r>
              <a:r>
                <a:rPr lang="en-GB" sz="350" dirty="0"/>
                <a:t>,"</a:t>
              </a:r>
              <a:r>
                <a:rPr lang="en-GB" sz="350" dirty="0" err="1"/>
                <a:t>uViewMatrix</a:t>
              </a:r>
              <a:r>
                <a:rPr lang="en-GB" sz="350" dirty="0"/>
                <a:t>");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uModelMatrix</a:t>
              </a:r>
              <a:r>
                <a:rPr lang="en-GB" sz="350" dirty="0"/>
                <a:t> = </a:t>
              </a:r>
              <a:r>
                <a:rPr lang="en-GB" sz="350" dirty="0" err="1"/>
                <a:t>gl.getUniformLocation</a:t>
              </a:r>
              <a:r>
                <a:rPr lang="en-GB" sz="350" dirty="0"/>
                <a:t>(</a:t>
              </a:r>
              <a:r>
                <a:rPr lang="en-GB" sz="350" dirty="0" err="1"/>
                <a:t>glprog</a:t>
              </a:r>
              <a:r>
                <a:rPr lang="en-GB" sz="350" dirty="0"/>
                <a:t>,"</a:t>
              </a:r>
              <a:r>
                <a:rPr lang="en-GB" sz="350" dirty="0" err="1"/>
                <a:t>uModelMatrix</a:t>
              </a:r>
              <a:r>
                <a:rPr lang="en-GB" sz="350" dirty="0"/>
                <a:t>");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gl.clearColor</a:t>
              </a:r>
              <a:r>
                <a:rPr lang="en-GB" sz="350" dirty="0"/>
                <a:t>(1,1,1,1);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gl.uniformMatrix4fv(</a:t>
              </a:r>
              <a:r>
                <a:rPr lang="en-GB" sz="350" dirty="0" err="1"/>
                <a:t>uProjectionMatrix,false,perspMatrix</a:t>
              </a:r>
              <a:r>
                <a:rPr lang="en-GB" sz="350" dirty="0"/>
                <a:t>(30,gl.canvas.width/gl.canvas.height,1,40000));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gl.uniformMatrix4fv(</a:t>
              </a:r>
              <a:r>
                <a:rPr lang="en-GB" sz="350" dirty="0" err="1"/>
                <a:t>uModelMatrix,false,new</a:t>
              </a:r>
              <a:r>
                <a:rPr lang="en-GB" sz="350" dirty="0"/>
                <a:t> Float32Array( [1,0,0,0, 0,1,0,0, 0,0,1,0, 0,0,0,1] ));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var</a:t>
              </a:r>
              <a:r>
                <a:rPr lang="en-GB" sz="350" dirty="0"/>
                <a:t> data = [ 1,-1,1</a:t>
              </a:r>
              <a:r>
                <a:rPr lang="en-GB" sz="350" dirty="0" smtClean="0"/>
                <a:t>, </a:t>
              </a:r>
              <a:r>
                <a:rPr lang="en-GB" sz="350" dirty="0"/>
                <a:t>1,1,1</a:t>
              </a:r>
              <a:r>
                <a:rPr lang="en-GB" sz="350" dirty="0" smtClean="0"/>
                <a:t>, -</a:t>
              </a:r>
              <a:r>
                <a:rPr lang="en-GB" sz="350" dirty="0"/>
                <a:t>1,1,1</a:t>
              </a:r>
              <a:r>
                <a:rPr lang="en-GB" sz="350" dirty="0" smtClean="0"/>
                <a:t>, -</a:t>
              </a:r>
              <a:r>
                <a:rPr lang="en-GB" sz="350" dirty="0"/>
                <a:t>1,-1,1</a:t>
              </a:r>
              <a:r>
                <a:rPr lang="en-GB" sz="350" dirty="0" smtClean="0"/>
                <a:t>,  </a:t>
              </a:r>
              <a:r>
                <a:rPr lang="en-GB" sz="350" dirty="0"/>
                <a:t>1,-1,-1</a:t>
              </a:r>
              <a:r>
                <a:rPr lang="en-GB" sz="350" dirty="0" smtClean="0"/>
                <a:t>,  </a:t>
              </a:r>
              <a:r>
                <a:rPr lang="en-GB" sz="350" dirty="0"/>
                <a:t>1,1,-1</a:t>
              </a:r>
              <a:r>
                <a:rPr lang="en-GB" sz="350" dirty="0" smtClean="0"/>
                <a:t>, -</a:t>
              </a:r>
              <a:r>
                <a:rPr lang="en-GB" sz="350" dirty="0"/>
                <a:t>1,1,-1</a:t>
              </a:r>
              <a:r>
                <a:rPr lang="en-GB" sz="350" dirty="0" smtClean="0"/>
                <a:t>, -</a:t>
              </a:r>
              <a:r>
                <a:rPr lang="en-GB" sz="350" dirty="0"/>
                <a:t>1,-1,-1,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			</a:t>
              </a:r>
              <a:r>
                <a:rPr lang="en-GB" sz="350" dirty="0" smtClean="0"/>
                <a:t> </a:t>
              </a:r>
              <a:r>
                <a:rPr lang="en-GB" sz="350" dirty="0"/>
                <a:t>1,-1,1</a:t>
              </a:r>
              <a:r>
                <a:rPr lang="en-GB" sz="350" dirty="0" smtClean="0"/>
                <a:t>,  </a:t>
              </a:r>
              <a:r>
                <a:rPr lang="en-GB" sz="350" dirty="0"/>
                <a:t>1,-1,-1</a:t>
              </a:r>
              <a:r>
                <a:rPr lang="en-GB" sz="350" dirty="0" smtClean="0"/>
                <a:t>,  </a:t>
              </a:r>
              <a:r>
                <a:rPr lang="en-GB" sz="350" dirty="0"/>
                <a:t>1,1,1</a:t>
              </a:r>
              <a:r>
                <a:rPr lang="en-GB" sz="350" dirty="0" smtClean="0"/>
                <a:t>,  </a:t>
              </a:r>
              <a:r>
                <a:rPr lang="en-GB" sz="350" dirty="0"/>
                <a:t>1,1,-1</a:t>
              </a:r>
              <a:r>
                <a:rPr lang="en-GB" sz="350" dirty="0" smtClean="0"/>
                <a:t>, -</a:t>
              </a:r>
              <a:r>
                <a:rPr lang="en-GB" sz="350" dirty="0"/>
                <a:t>1,1,1</a:t>
              </a:r>
              <a:r>
                <a:rPr lang="en-GB" sz="350" dirty="0" smtClean="0"/>
                <a:t>, -</a:t>
              </a:r>
              <a:r>
                <a:rPr lang="en-GB" sz="350" dirty="0"/>
                <a:t>1,1,-1</a:t>
              </a:r>
              <a:r>
                <a:rPr lang="en-GB" sz="350" dirty="0" smtClean="0"/>
                <a:t>, -</a:t>
              </a:r>
              <a:r>
                <a:rPr lang="en-GB" sz="350" dirty="0"/>
                <a:t>1,-1,1</a:t>
              </a:r>
              <a:r>
                <a:rPr lang="en-GB" sz="350" dirty="0" smtClean="0"/>
                <a:t>, -</a:t>
              </a:r>
              <a:r>
                <a:rPr lang="en-GB" sz="350" dirty="0"/>
                <a:t>1,-1,-1	];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var</a:t>
              </a:r>
              <a:r>
                <a:rPr lang="en-GB" sz="350" dirty="0"/>
                <a:t> </a:t>
              </a:r>
              <a:r>
                <a:rPr lang="en-GB" sz="350" dirty="0" err="1"/>
                <a:t>buf</a:t>
              </a:r>
              <a:r>
                <a:rPr lang="en-GB" sz="350" dirty="0"/>
                <a:t> = </a:t>
              </a:r>
              <a:r>
                <a:rPr lang="en-GB" sz="350" dirty="0" err="1"/>
                <a:t>gl.createBuffer</a:t>
              </a:r>
              <a:r>
                <a:rPr lang="en-GB" sz="350" dirty="0"/>
                <a:t>();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gl.bindBuffer</a:t>
              </a:r>
              <a:r>
                <a:rPr lang="en-GB" sz="350" dirty="0"/>
                <a:t>(</a:t>
              </a:r>
              <a:r>
                <a:rPr lang="en-GB" sz="350" dirty="0" err="1"/>
                <a:t>gl.ARRAY_BUFFER,buf</a:t>
              </a:r>
              <a:r>
                <a:rPr lang="en-GB" sz="350" dirty="0"/>
                <a:t>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gl.bufferData</a:t>
              </a:r>
              <a:r>
                <a:rPr lang="en-GB" sz="350" dirty="0"/>
                <a:t>(</a:t>
              </a:r>
              <a:r>
                <a:rPr lang="en-GB" sz="350" dirty="0" err="1"/>
                <a:t>gl.ARRAY_BUFFER</a:t>
              </a:r>
              <a:r>
                <a:rPr lang="en-GB" sz="350" dirty="0"/>
                <a:t>, new Float32Array(data), </a:t>
              </a:r>
              <a:r>
                <a:rPr lang="en-GB" sz="350" dirty="0" err="1"/>
                <a:t>gl.STATIC_DRAW</a:t>
              </a:r>
              <a:r>
                <a:rPr lang="en-GB" sz="350" dirty="0"/>
                <a:t>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gl.enableVertexAttribArray</a:t>
              </a:r>
              <a:r>
                <a:rPr lang="en-GB" sz="350" dirty="0"/>
                <a:t>(</a:t>
              </a:r>
              <a:r>
                <a:rPr lang="en-GB" sz="350" dirty="0" err="1"/>
                <a:t>aXYZ</a:t>
              </a:r>
              <a:r>
                <a:rPr lang="en-GB" sz="350" dirty="0"/>
                <a:t>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gl.vertexAttribPointer</a:t>
              </a:r>
              <a:r>
                <a:rPr lang="en-GB" sz="350" dirty="0"/>
                <a:t>(aXYZ,3,gl.FLOAT,false,0,0);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setInterval</a:t>
              </a:r>
              <a:r>
                <a:rPr lang="en-GB" sz="350" dirty="0"/>
                <a:t>(drawFrame,1000/30);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}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</a:t>
              </a:r>
              <a:r>
                <a:rPr lang="en-GB" sz="350" dirty="0" err="1"/>
                <a:t>var</a:t>
              </a:r>
              <a:r>
                <a:rPr lang="en-GB" sz="350" dirty="0"/>
                <a:t> frame = 0;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function </a:t>
              </a:r>
              <a:r>
                <a:rPr lang="en-GB" sz="350" dirty="0" err="1"/>
                <a:t>drawFrame</a:t>
              </a:r>
              <a:r>
                <a:rPr lang="en-GB" sz="350" dirty="0"/>
                <a:t>()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{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frame--;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var</a:t>
              </a:r>
              <a:r>
                <a:rPr lang="en-GB" sz="350" dirty="0"/>
                <a:t> view = </a:t>
              </a:r>
              <a:r>
                <a:rPr lang="en-GB" sz="350" dirty="0" err="1"/>
                <a:t>viewMatrix</a:t>
              </a:r>
              <a:r>
                <a:rPr lang="en-GB" sz="350" dirty="0"/>
                <a:t>([10*</a:t>
              </a:r>
              <a:r>
                <a:rPr lang="en-GB" sz="350" dirty="0" err="1"/>
                <a:t>Math.cos</a:t>
              </a:r>
              <a:r>
                <a:rPr lang="en-GB" sz="350" dirty="0"/>
                <a:t>(frame/100),10*</a:t>
              </a:r>
              <a:r>
                <a:rPr lang="en-GB" sz="350" dirty="0" err="1"/>
                <a:t>Math.sin</a:t>
              </a:r>
              <a:r>
                <a:rPr lang="en-GB" sz="350" dirty="0"/>
                <a:t>(frame/100),2], [0,0,0], [0,0,1]);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gl.uniformMatrix4fv(</a:t>
              </a:r>
              <a:r>
                <a:rPr lang="en-GB" sz="350" dirty="0" err="1"/>
                <a:t>uViewMatrix,false,view</a:t>
              </a:r>
              <a:r>
                <a:rPr lang="en-GB" sz="350" dirty="0"/>
                <a:t>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gl.clear</a:t>
              </a:r>
              <a:r>
                <a:rPr lang="en-GB" sz="350" dirty="0"/>
                <a:t>(</a:t>
              </a:r>
              <a:r>
                <a:rPr lang="en-GB" sz="350" dirty="0" err="1"/>
                <a:t>gl.COLOR_BUFFER_BIT</a:t>
              </a:r>
              <a:r>
                <a:rPr lang="en-GB" sz="350" dirty="0"/>
                <a:t>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gl.drawArrays</a:t>
              </a:r>
              <a:r>
                <a:rPr lang="en-GB" sz="350" dirty="0"/>
                <a:t>(gl.LINE_LOOP,0,4);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gl.drawArrays</a:t>
              </a:r>
              <a:r>
                <a:rPr lang="en-GB" sz="350" dirty="0"/>
                <a:t>(gl.LINE_LOOP,4,4);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	</a:t>
              </a:r>
              <a:r>
                <a:rPr lang="en-GB" sz="350" dirty="0" err="1"/>
                <a:t>gl.drawArrays</a:t>
              </a:r>
              <a:r>
                <a:rPr lang="en-GB" sz="350" dirty="0"/>
                <a:t>(gl.LINES,8,8);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	}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&lt;/script&gt;	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&lt;/head&gt;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en-GB" sz="350" dirty="0"/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&lt;body </a:t>
              </a:r>
              <a:r>
                <a:rPr lang="en-GB" sz="350" dirty="0" err="1"/>
                <a:t>onload</a:t>
              </a:r>
              <a:r>
                <a:rPr lang="en-GB" sz="350" dirty="0"/>
                <a:t>="start()"&gt;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&lt;canvas id="</a:t>
              </a:r>
              <a:r>
                <a:rPr lang="en-GB" sz="350" dirty="0" err="1"/>
                <a:t>picasso</a:t>
              </a:r>
              <a:r>
                <a:rPr lang="en-GB" sz="350" dirty="0"/>
                <a:t>" width="600" height="400" style="border: solid;"&gt;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	&lt;/canvas&gt;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r>
                <a:rPr lang="en-GB" sz="350" dirty="0"/>
                <a:t>&lt;/body&gt;</a:t>
              </a:r>
            </a:p>
            <a:p>
              <a:pPr algn="l">
                <a:tabLst>
                  <a:tab pos="111125" algn="l"/>
                  <a:tab pos="230188" algn="l"/>
                  <a:tab pos="341313" algn="l"/>
                  <a:tab pos="461963" algn="l"/>
                  <a:tab pos="573088" algn="l"/>
                  <a:tab pos="684213" algn="l"/>
                  <a:tab pos="803275" algn="l"/>
                  <a:tab pos="914400" algn="l"/>
                </a:tabLst>
              </a:pPr>
              <a:endParaRPr lang="bg-BG" sz="350" dirty="0"/>
            </a:p>
          </p:txBody>
        </p:sp>
      </p:grpSp>
      <p:sp>
        <p:nvSpPr>
          <p:cNvPr id="8" name="Content Placeholder 4"/>
          <p:cNvSpPr txBox="1">
            <a:spLocks/>
          </p:cNvSpPr>
          <p:nvPr/>
        </p:nvSpPr>
        <p:spPr>
          <a:xfrm>
            <a:off x="5652043" y="3612148"/>
            <a:ext cx="2667000" cy="27344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prstDash val="sysDot"/>
          </a:ln>
        </p:spPr>
        <p:txBody>
          <a:bodyPr wrap="square" rtlCol="0">
            <a:noAutofit/>
          </a:bodyPr>
          <a:lstStyle>
            <a:defPPr>
              <a:defRPr lang="bg-BG"/>
            </a:defPPr>
            <a:lvl1pPr algn="ctr">
              <a:defRPr sz="1400">
                <a:solidFill>
                  <a:sysClr val="windowText" lastClr="000000"/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sz="2400" b="1" dirty="0" smtClean="0"/>
              <a:t>Three.js</a:t>
            </a:r>
            <a:endParaRPr lang="bg-BG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880643" y="3993148"/>
            <a:ext cx="2667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ctr">
              <a:defRPr sz="1600">
                <a:solidFill>
                  <a:sysClr val="windowText" lastClr="000000"/>
                </a:solidFill>
                <a:latin typeface="Candara" panose="020E0502030303020204" pitchFamily="34" charset="0"/>
              </a:defRPr>
            </a:lvl1pPr>
          </a:lstStyle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endParaRPr lang="en-GB" sz="350" dirty="0"/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&lt;html&gt;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&lt;head&gt;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&lt;script </a:t>
            </a:r>
            <a:r>
              <a:rPr lang="en-GB" sz="350" dirty="0" err="1"/>
              <a:t>src</a:t>
            </a:r>
            <a:r>
              <a:rPr lang="en-GB" sz="350" dirty="0"/>
              <a:t>="three.min.js"&gt;&lt;/script&gt;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&lt;script&gt;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function start()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{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</a:t>
            </a:r>
            <a:r>
              <a:rPr lang="en-GB" sz="350" dirty="0" err="1"/>
              <a:t>var</a:t>
            </a:r>
            <a:r>
              <a:rPr lang="en-GB" sz="350" dirty="0"/>
              <a:t> canvas = </a:t>
            </a:r>
            <a:r>
              <a:rPr lang="en-GB" sz="350" dirty="0" err="1"/>
              <a:t>document.getElementById</a:t>
            </a:r>
            <a:r>
              <a:rPr lang="en-GB" sz="350" dirty="0"/>
              <a:t>("</a:t>
            </a:r>
            <a:r>
              <a:rPr lang="en-GB" sz="350" dirty="0" err="1"/>
              <a:t>picasso</a:t>
            </a:r>
            <a:r>
              <a:rPr lang="en-GB" sz="350" dirty="0"/>
              <a:t>");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renderer = new </a:t>
            </a:r>
            <a:r>
              <a:rPr lang="en-GB" sz="350" dirty="0" err="1"/>
              <a:t>THREE.WebGLRenderer</a:t>
            </a:r>
            <a:r>
              <a:rPr lang="en-GB" sz="350" dirty="0"/>
              <a:t>({</a:t>
            </a:r>
            <a:r>
              <a:rPr lang="en-GB" sz="350" dirty="0" err="1"/>
              <a:t>canvas:canvas,antialias:true</a:t>
            </a:r>
            <a:r>
              <a:rPr lang="en-GB" sz="350" dirty="0"/>
              <a:t>});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</a:t>
            </a:r>
            <a:r>
              <a:rPr lang="en-GB" sz="350" dirty="0" err="1"/>
              <a:t>renderer.setSize</a:t>
            </a:r>
            <a:r>
              <a:rPr lang="en-GB" sz="350" dirty="0"/>
              <a:t>( </a:t>
            </a:r>
            <a:r>
              <a:rPr lang="en-GB" sz="350" dirty="0" err="1"/>
              <a:t>canvas.clientWidth</a:t>
            </a:r>
            <a:r>
              <a:rPr lang="en-GB" sz="350" dirty="0"/>
              <a:t>, </a:t>
            </a:r>
            <a:r>
              <a:rPr lang="en-GB" sz="350" dirty="0" err="1"/>
              <a:t>canvas.clientHeight</a:t>
            </a:r>
            <a:r>
              <a:rPr lang="en-GB" sz="350" dirty="0"/>
              <a:t> );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</a:t>
            </a:r>
            <a:r>
              <a:rPr lang="en-GB" sz="350" dirty="0" err="1"/>
              <a:t>renderer.setClearColor</a:t>
            </a:r>
            <a:r>
              <a:rPr lang="en-GB" sz="350" dirty="0"/>
              <a:t>('white');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endParaRPr lang="en-GB" sz="350" dirty="0"/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scene = new </a:t>
            </a:r>
            <a:r>
              <a:rPr lang="en-GB" sz="350" dirty="0" err="1"/>
              <a:t>THREE.Scene</a:t>
            </a:r>
            <a:r>
              <a:rPr lang="en-GB" sz="350" dirty="0"/>
              <a:t>();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camera = new </a:t>
            </a:r>
            <a:r>
              <a:rPr lang="en-GB" sz="350" dirty="0" err="1"/>
              <a:t>THREE.PerspectiveCamera</a:t>
            </a:r>
            <a:r>
              <a:rPr lang="en-GB" sz="350" dirty="0"/>
              <a:t>( 30, </a:t>
            </a:r>
            <a:r>
              <a:rPr lang="en-GB" sz="350" dirty="0" err="1"/>
              <a:t>canvas.width</a:t>
            </a:r>
            <a:r>
              <a:rPr lang="en-GB" sz="350" dirty="0"/>
              <a:t>/</a:t>
            </a:r>
            <a:r>
              <a:rPr lang="en-GB" sz="350" dirty="0" err="1"/>
              <a:t>canvas.height</a:t>
            </a:r>
            <a:r>
              <a:rPr lang="en-GB" sz="350" dirty="0"/>
              <a:t>, 0.1, 1000 );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</a:t>
            </a:r>
            <a:r>
              <a:rPr lang="en-GB" sz="350" dirty="0" err="1"/>
              <a:t>camera.position.set</a:t>
            </a:r>
            <a:r>
              <a:rPr lang="en-GB" sz="350" dirty="0"/>
              <a:t>(7,2,7);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</a:t>
            </a:r>
            <a:r>
              <a:rPr lang="en-GB" sz="350" dirty="0" err="1"/>
              <a:t>camera.lookAt</a:t>
            </a:r>
            <a:r>
              <a:rPr lang="en-GB" sz="350" dirty="0"/>
              <a:t>(new THREE.Vector3(0,0,0));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endParaRPr lang="en-GB" sz="350" dirty="0"/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</a:t>
            </a:r>
            <a:r>
              <a:rPr lang="en-GB" sz="350" dirty="0" err="1"/>
              <a:t>var</a:t>
            </a:r>
            <a:r>
              <a:rPr lang="en-GB" sz="350" dirty="0"/>
              <a:t> geometry = new </a:t>
            </a:r>
            <a:r>
              <a:rPr lang="en-GB" sz="350" dirty="0" err="1"/>
              <a:t>THREE.BoxGeometry</a:t>
            </a:r>
            <a:r>
              <a:rPr lang="en-GB" sz="350" dirty="0"/>
              <a:t>( 2, 2, 2 );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cube = new </a:t>
            </a:r>
            <a:r>
              <a:rPr lang="en-GB" sz="350" dirty="0" err="1"/>
              <a:t>THREE.BoxHelper</a:t>
            </a:r>
            <a:r>
              <a:rPr lang="en-GB" sz="350" dirty="0"/>
              <a:t>( new </a:t>
            </a:r>
            <a:r>
              <a:rPr lang="en-GB" sz="350" dirty="0" err="1"/>
              <a:t>THREE.Mesh</a:t>
            </a:r>
            <a:r>
              <a:rPr lang="en-GB" sz="350" dirty="0"/>
              <a:t>( geometry ) );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</a:t>
            </a:r>
            <a:r>
              <a:rPr lang="en-GB" sz="350" dirty="0" err="1"/>
              <a:t>cube.material.color.set</a:t>
            </a:r>
            <a:r>
              <a:rPr lang="en-GB" sz="350" dirty="0"/>
              <a:t>('red');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</a:t>
            </a:r>
            <a:r>
              <a:rPr lang="en-GB" sz="350" dirty="0" err="1"/>
              <a:t>scene.add</a:t>
            </a:r>
            <a:r>
              <a:rPr lang="en-GB" sz="350" dirty="0"/>
              <a:t>( cube );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</a:t>
            </a:r>
            <a:r>
              <a:rPr lang="en-GB" sz="350" dirty="0" err="1"/>
              <a:t>drawFrame</a:t>
            </a:r>
            <a:r>
              <a:rPr lang="en-GB" sz="350" dirty="0"/>
              <a:t>();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}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function </a:t>
            </a:r>
            <a:r>
              <a:rPr lang="en-GB" sz="350" dirty="0" err="1"/>
              <a:t>drawFrame</a:t>
            </a:r>
            <a:r>
              <a:rPr lang="en-GB" sz="350" dirty="0"/>
              <a:t>()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{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</a:t>
            </a:r>
            <a:r>
              <a:rPr lang="en-GB" sz="350" dirty="0" err="1"/>
              <a:t>cube.rotation.y</a:t>
            </a:r>
            <a:r>
              <a:rPr lang="en-GB" sz="350" dirty="0"/>
              <a:t> += 0.01;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</a:t>
            </a:r>
            <a:r>
              <a:rPr lang="en-GB" sz="350" dirty="0" err="1"/>
              <a:t>requestAnimationFrame</a:t>
            </a:r>
            <a:r>
              <a:rPr lang="en-GB" sz="350" dirty="0"/>
              <a:t>( </a:t>
            </a:r>
            <a:r>
              <a:rPr lang="en-GB" sz="350" dirty="0" err="1"/>
              <a:t>drawFrame</a:t>
            </a:r>
            <a:r>
              <a:rPr lang="en-GB" sz="350" dirty="0"/>
              <a:t> );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	</a:t>
            </a:r>
            <a:r>
              <a:rPr lang="en-GB" sz="350" dirty="0" err="1"/>
              <a:t>renderer.render</a:t>
            </a:r>
            <a:r>
              <a:rPr lang="en-GB" sz="350" dirty="0"/>
              <a:t>( scene, camera );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	}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&lt;/script&gt;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&lt;/head&gt;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&lt;body </a:t>
            </a:r>
            <a:r>
              <a:rPr lang="en-GB" sz="350" dirty="0" err="1"/>
              <a:t>onload</a:t>
            </a:r>
            <a:r>
              <a:rPr lang="en-GB" sz="350" dirty="0"/>
              <a:t>="start()"&gt;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&lt;canvas id="</a:t>
            </a:r>
            <a:r>
              <a:rPr lang="en-GB" sz="350" dirty="0" err="1"/>
              <a:t>picasso</a:t>
            </a:r>
            <a:r>
              <a:rPr lang="en-GB" sz="350" dirty="0"/>
              <a:t>" width="600" height="400" style="border: solid;"&gt;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	&lt;/canvas&gt;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	&lt;/body&gt;</a:t>
            </a:r>
          </a:p>
          <a:p>
            <a:pPr algn="l">
              <a:tabLst>
                <a:tab pos="111125" algn="l"/>
                <a:tab pos="230188" algn="l"/>
                <a:tab pos="341313" algn="l"/>
                <a:tab pos="461963" algn="l"/>
                <a:tab pos="573088" algn="l"/>
                <a:tab pos="684213" algn="l"/>
                <a:tab pos="803275" algn="l"/>
                <a:tab pos="914400" algn="l"/>
              </a:tabLst>
            </a:pPr>
            <a:r>
              <a:rPr lang="en-GB" sz="350" dirty="0"/>
              <a:t>&lt;/html&gt;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033043" y="1630948"/>
            <a:ext cx="1869421" cy="1837377"/>
            <a:chOff x="5826779" y="550522"/>
            <a:chExt cx="1050790" cy="1032778"/>
          </a:xfrm>
        </p:grpSpPr>
        <p:sp>
          <p:nvSpPr>
            <p:cNvPr id="11" name="Freeform 10"/>
            <p:cNvSpPr/>
            <p:nvPr/>
          </p:nvSpPr>
          <p:spPr>
            <a:xfrm>
              <a:off x="5973843" y="626204"/>
              <a:ext cx="903726" cy="957096"/>
            </a:xfrm>
            <a:custGeom>
              <a:avLst/>
              <a:gdLst>
                <a:gd name="connsiteX0" fmla="*/ 903726 w 903726"/>
                <a:gd name="connsiteY0" fmla="*/ 0 h 957096"/>
                <a:gd name="connsiteX1" fmla="*/ 882378 w 903726"/>
                <a:gd name="connsiteY1" fmla="*/ 882378 h 957096"/>
                <a:gd name="connsiteX2" fmla="*/ 10674 w 903726"/>
                <a:gd name="connsiteY2" fmla="*/ 957096 h 957096"/>
                <a:gd name="connsiteX3" fmla="*/ 0 w 903726"/>
                <a:gd name="connsiteY3" fmla="*/ 28464 h 957096"/>
                <a:gd name="connsiteX4" fmla="*/ 903726 w 903726"/>
                <a:gd name="connsiteY4" fmla="*/ 0 h 957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726" h="957096">
                  <a:moveTo>
                    <a:pt x="903726" y="0"/>
                  </a:moveTo>
                  <a:lnTo>
                    <a:pt x="882378" y="882378"/>
                  </a:lnTo>
                  <a:lnTo>
                    <a:pt x="10674" y="957096"/>
                  </a:lnTo>
                  <a:lnTo>
                    <a:pt x="0" y="28464"/>
                  </a:lnTo>
                  <a:lnTo>
                    <a:pt x="903726" y="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5826779" y="550522"/>
              <a:ext cx="754291" cy="782756"/>
            </a:xfrm>
            <a:custGeom>
              <a:avLst/>
              <a:gdLst>
                <a:gd name="connsiteX0" fmla="*/ 903726 w 903726"/>
                <a:gd name="connsiteY0" fmla="*/ 0 h 957096"/>
                <a:gd name="connsiteX1" fmla="*/ 882378 w 903726"/>
                <a:gd name="connsiteY1" fmla="*/ 882378 h 957096"/>
                <a:gd name="connsiteX2" fmla="*/ 10674 w 903726"/>
                <a:gd name="connsiteY2" fmla="*/ 957096 h 957096"/>
                <a:gd name="connsiteX3" fmla="*/ 0 w 903726"/>
                <a:gd name="connsiteY3" fmla="*/ 28464 h 957096"/>
                <a:gd name="connsiteX4" fmla="*/ 903726 w 903726"/>
                <a:gd name="connsiteY4" fmla="*/ 0 h 957096"/>
                <a:gd name="connsiteX0" fmla="*/ 903726 w 903726"/>
                <a:gd name="connsiteY0" fmla="*/ 0 h 957096"/>
                <a:gd name="connsiteX1" fmla="*/ 782755 w 903726"/>
                <a:gd name="connsiteY1" fmla="*/ 928632 h 957096"/>
                <a:gd name="connsiteX2" fmla="*/ 10674 w 903726"/>
                <a:gd name="connsiteY2" fmla="*/ 957096 h 957096"/>
                <a:gd name="connsiteX3" fmla="*/ 0 w 903726"/>
                <a:gd name="connsiteY3" fmla="*/ 28464 h 957096"/>
                <a:gd name="connsiteX4" fmla="*/ 903726 w 903726"/>
                <a:gd name="connsiteY4" fmla="*/ 0 h 957096"/>
                <a:gd name="connsiteX0" fmla="*/ 789871 w 789871"/>
                <a:gd name="connsiteY0" fmla="*/ 160108 h 928632"/>
                <a:gd name="connsiteX1" fmla="*/ 782755 w 789871"/>
                <a:gd name="connsiteY1" fmla="*/ 900168 h 928632"/>
                <a:gd name="connsiteX2" fmla="*/ 10674 w 789871"/>
                <a:gd name="connsiteY2" fmla="*/ 928632 h 928632"/>
                <a:gd name="connsiteX3" fmla="*/ 0 w 789871"/>
                <a:gd name="connsiteY3" fmla="*/ 0 h 928632"/>
                <a:gd name="connsiteX4" fmla="*/ 789871 w 789871"/>
                <a:gd name="connsiteY4" fmla="*/ 160108 h 928632"/>
                <a:gd name="connsiteX0" fmla="*/ 779197 w 779197"/>
                <a:gd name="connsiteY0" fmla="*/ 0 h 768524"/>
                <a:gd name="connsiteX1" fmla="*/ 772081 w 779197"/>
                <a:gd name="connsiteY1" fmla="*/ 740060 h 768524"/>
                <a:gd name="connsiteX2" fmla="*/ 0 w 779197"/>
                <a:gd name="connsiteY2" fmla="*/ 768524 h 768524"/>
                <a:gd name="connsiteX3" fmla="*/ 24906 w 779197"/>
                <a:gd name="connsiteY3" fmla="*/ 17791 h 768524"/>
                <a:gd name="connsiteX4" fmla="*/ 779197 w 779197"/>
                <a:gd name="connsiteY4" fmla="*/ 0 h 768524"/>
                <a:gd name="connsiteX0" fmla="*/ 754291 w 754291"/>
                <a:gd name="connsiteY0" fmla="*/ 0 h 782756"/>
                <a:gd name="connsiteX1" fmla="*/ 747175 w 754291"/>
                <a:gd name="connsiteY1" fmla="*/ 740060 h 782756"/>
                <a:gd name="connsiteX2" fmla="*/ 10674 w 754291"/>
                <a:gd name="connsiteY2" fmla="*/ 782756 h 782756"/>
                <a:gd name="connsiteX3" fmla="*/ 0 w 754291"/>
                <a:gd name="connsiteY3" fmla="*/ 17791 h 782756"/>
                <a:gd name="connsiteX4" fmla="*/ 754291 w 754291"/>
                <a:gd name="connsiteY4" fmla="*/ 0 h 782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4291" h="782756">
                  <a:moveTo>
                    <a:pt x="754291" y="0"/>
                  </a:moveTo>
                  <a:lnTo>
                    <a:pt x="747175" y="740060"/>
                  </a:lnTo>
                  <a:lnTo>
                    <a:pt x="10674" y="782756"/>
                  </a:lnTo>
                  <a:lnTo>
                    <a:pt x="0" y="17791"/>
                  </a:lnTo>
                  <a:lnTo>
                    <a:pt x="754291" y="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13" name="Straight Connector 12"/>
            <p:cNvCxnSpPr>
              <a:stCxn id="12" idx="0"/>
              <a:endCxn id="11" idx="0"/>
            </p:cNvCxnSpPr>
            <p:nvPr/>
          </p:nvCxnSpPr>
          <p:spPr>
            <a:xfrm>
              <a:off x="6581070" y="550522"/>
              <a:ext cx="296499" cy="75682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Straight Connector 13"/>
            <p:cNvCxnSpPr>
              <a:stCxn id="12" idx="3"/>
              <a:endCxn id="11" idx="3"/>
            </p:cNvCxnSpPr>
            <p:nvPr/>
          </p:nvCxnSpPr>
          <p:spPr>
            <a:xfrm>
              <a:off x="5826779" y="568313"/>
              <a:ext cx="147064" cy="86355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Straight Connector 14"/>
            <p:cNvCxnSpPr>
              <a:stCxn id="12" idx="1"/>
              <a:endCxn id="11" idx="1"/>
            </p:cNvCxnSpPr>
            <p:nvPr/>
          </p:nvCxnSpPr>
          <p:spPr>
            <a:xfrm>
              <a:off x="6573954" y="1290582"/>
              <a:ext cx="282267" cy="218000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" name="Straight Connector 15"/>
            <p:cNvCxnSpPr>
              <a:stCxn id="12" idx="2"/>
              <a:endCxn id="11" idx="2"/>
            </p:cNvCxnSpPr>
            <p:nvPr/>
          </p:nvCxnSpPr>
          <p:spPr>
            <a:xfrm>
              <a:off x="5837453" y="1333278"/>
              <a:ext cx="147064" cy="250022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87834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smtClean="0"/>
              <a:t>Въртящ се куб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9815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Изисквания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Практически умения</a:t>
            </a:r>
          </a:p>
          <a:p>
            <a:pPr lvl="1"/>
            <a:r>
              <a:rPr lang="bg-BG" noProof="0" dirty="0" smtClean="0"/>
              <a:t>Програмиране на език от високо ниво</a:t>
            </a:r>
          </a:p>
          <a:p>
            <a:pPr lvl="1"/>
            <a:r>
              <a:rPr lang="bg-BG" noProof="0" dirty="0" smtClean="0"/>
              <a:t>Използване на онлайн технологии</a:t>
            </a:r>
          </a:p>
          <a:p>
            <a:pPr lvl="1"/>
            <a:r>
              <a:rPr lang="bg-BG" noProof="0" dirty="0" smtClean="0"/>
              <a:t>Самостоятелно решаване на проблеми</a:t>
            </a:r>
          </a:p>
          <a:p>
            <a:pPr lvl="1"/>
            <a:r>
              <a:rPr lang="bg-BG" noProof="0" dirty="0" smtClean="0"/>
              <a:t>Английски език на техническо ниво</a:t>
            </a:r>
          </a:p>
          <a:p>
            <a:r>
              <a:rPr lang="bg-BG" noProof="0" dirty="0" smtClean="0"/>
              <a:t>Теоретични умения</a:t>
            </a:r>
          </a:p>
          <a:p>
            <a:pPr lvl="1"/>
            <a:r>
              <a:rPr lang="bg-BG" noProof="0" dirty="0" smtClean="0"/>
              <a:t>Аналитична геометрия</a:t>
            </a:r>
          </a:p>
          <a:p>
            <a:pPr lvl="1"/>
            <a:r>
              <a:rPr lang="bg-BG" noProof="0" dirty="0" smtClean="0"/>
              <a:t>Физика и физични закони</a:t>
            </a:r>
          </a:p>
        </p:txBody>
      </p:sp>
    </p:spTree>
    <p:extLst>
      <p:ext uri="{BB962C8B-B14F-4D97-AF65-F5344CB8AC3E}">
        <p14:creationId xmlns:p14="http://schemas.microsoft.com/office/powerpoint/2010/main" val="381559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Анимация в браузър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Браузърът е водещ</a:t>
            </a:r>
          </a:p>
          <a:p>
            <a:pPr lvl="1"/>
            <a:r>
              <a:rPr lang="bg-BG" noProof="0" dirty="0" smtClean="0"/>
              <a:t>Ние искаме </a:t>
            </a:r>
            <a:r>
              <a:rPr lang="bg-BG" noProof="0" dirty="0"/>
              <a:t>да </a:t>
            </a:r>
            <a:r>
              <a:rPr lang="bg-BG" noProof="0" dirty="0" smtClean="0"/>
              <a:t>покажем </a:t>
            </a:r>
            <a:r>
              <a:rPr lang="bg-BG" noProof="0" dirty="0"/>
              <a:t>нов кадър</a:t>
            </a:r>
          </a:p>
          <a:p>
            <a:pPr lvl="1"/>
            <a:r>
              <a:rPr lang="bg-BG" noProof="0" dirty="0" smtClean="0"/>
              <a:t>Той казва кога </a:t>
            </a:r>
            <a:r>
              <a:rPr lang="bg-BG" noProof="0" dirty="0"/>
              <a:t>е удобно да стане това</a:t>
            </a:r>
          </a:p>
          <a:p>
            <a:endParaRPr lang="bg-BG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6631815" y="4671111"/>
            <a:ext cx="1463025" cy="7061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marL="0" lvl="1" algn="ctr">
              <a:buNone/>
            </a:pPr>
            <a:r>
              <a:rPr lang="bg-BG" sz="2000" dirty="0" smtClean="0">
                <a:latin typeface="Candara" panose="020E0502030303020204" pitchFamily="34" charset="0"/>
              </a:rPr>
              <a:t>Генериране</a:t>
            </a:r>
          </a:p>
          <a:p>
            <a:pPr marL="0" lvl="1" algn="ctr">
              <a:buNone/>
            </a:pPr>
            <a:r>
              <a:rPr lang="bg-BG" sz="2000" dirty="0" smtClean="0">
                <a:latin typeface="Candara" panose="020E0502030303020204" pitchFamily="34" charset="0"/>
              </a:rPr>
              <a:t>на кадър</a:t>
            </a:r>
            <a:endParaRPr lang="en-US" sz="2000" dirty="0">
              <a:latin typeface="Candara" panose="020E0502030303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80069" y="4680316"/>
            <a:ext cx="1295401" cy="14279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Браузър</a:t>
            </a:r>
          </a:p>
        </p:txBody>
      </p:sp>
      <p:cxnSp>
        <p:nvCxnSpPr>
          <p:cNvPr id="8" name="Elbow Connector 5"/>
          <p:cNvCxnSpPr>
            <a:stCxn id="6" idx="2"/>
          </p:cNvCxnSpPr>
          <p:nvPr/>
        </p:nvCxnSpPr>
        <p:spPr>
          <a:xfrm rot="5400000">
            <a:off x="5954477" y="4393403"/>
            <a:ext cx="425014" cy="2392689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5"/>
          <p:cNvCxnSpPr/>
          <p:nvPr/>
        </p:nvCxnSpPr>
        <p:spPr>
          <a:xfrm>
            <a:off x="4975470" y="5038568"/>
            <a:ext cx="165256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16382" y="4692677"/>
            <a:ext cx="2011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Разрешение</a:t>
            </a:r>
            <a:endParaRPr lang="bg-BG" sz="16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78982" y="5831405"/>
            <a:ext cx="1508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Показване</a:t>
            </a:r>
            <a:endParaRPr lang="bg-BG" sz="16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Pentagon 12"/>
          <p:cNvSpPr/>
          <p:nvPr/>
        </p:nvSpPr>
        <p:spPr>
          <a:xfrm>
            <a:off x="715912" y="5456690"/>
            <a:ext cx="1463070" cy="693216"/>
          </a:xfrm>
          <a:prstGeom prst="homePlate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Екран</a:t>
            </a:r>
            <a:endParaRPr lang="bg-BG" sz="20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cxnSp>
        <p:nvCxnSpPr>
          <p:cNvPr id="14" name="Elbow Connector 5"/>
          <p:cNvCxnSpPr>
            <a:endCxn id="13" idx="3"/>
          </p:cNvCxnSpPr>
          <p:nvPr/>
        </p:nvCxnSpPr>
        <p:spPr>
          <a:xfrm flipH="1">
            <a:off x="2178982" y="5803298"/>
            <a:ext cx="150873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464927" y="5420538"/>
            <a:ext cx="228599" cy="190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99171" y="5420538"/>
            <a:ext cx="228599" cy="190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cxnSp>
        <p:nvCxnSpPr>
          <p:cNvPr id="52" name="Elbow Connector 5"/>
          <p:cNvCxnSpPr>
            <a:stCxn id="6" idx="0"/>
            <a:endCxn id="7" idx="0"/>
          </p:cNvCxnSpPr>
          <p:nvPr/>
        </p:nvCxnSpPr>
        <p:spPr>
          <a:xfrm rot="16200000" flipH="1" flipV="1">
            <a:off x="5840946" y="3157934"/>
            <a:ext cx="9205" cy="3035558"/>
          </a:xfrm>
          <a:prstGeom prst="bentConnector3">
            <a:avLst>
              <a:gd name="adj1" fmla="val -5656708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624990" y="5820569"/>
            <a:ext cx="1727128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bg-BG" sz="16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Готов кадър</a:t>
            </a:r>
            <a:endParaRPr lang="bg-BG" sz="16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21147" y="4677569"/>
            <a:ext cx="291567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bg-BG" sz="16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Заявка за кадър</a:t>
            </a:r>
            <a:endParaRPr lang="bg-BG" sz="16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3657600" y="4893843"/>
            <a:ext cx="1295400" cy="2606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72" name="Straight Arrow Connector 171"/>
          <p:cNvCxnSpPr/>
          <p:nvPr/>
        </p:nvCxnSpPr>
        <p:spPr>
          <a:xfrm>
            <a:off x="3729037" y="5038568"/>
            <a:ext cx="1211575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81" name="Group 180"/>
          <p:cNvGrpSpPr/>
          <p:nvPr/>
        </p:nvGrpSpPr>
        <p:grpSpPr>
          <a:xfrm>
            <a:off x="1100732" y="3771900"/>
            <a:ext cx="1840244" cy="980442"/>
            <a:chOff x="443415" y="5011943"/>
            <a:chExt cx="1840244" cy="980442"/>
          </a:xfrm>
        </p:grpSpPr>
        <p:sp>
          <p:nvSpPr>
            <p:cNvPr id="182" name="Text Placeholder 2"/>
            <p:cNvSpPr txBox="1">
              <a:spLocks/>
            </p:cNvSpPr>
            <p:nvPr/>
          </p:nvSpPr>
          <p:spPr>
            <a:xfrm flipH="1">
              <a:off x="443415" y="5011943"/>
              <a:ext cx="1840244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Започваме тук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83" name="Straight Connector 182"/>
            <p:cNvCxnSpPr/>
            <p:nvPr/>
          </p:nvCxnSpPr>
          <p:spPr>
            <a:xfrm>
              <a:off x="443415" y="5019117"/>
              <a:ext cx="0" cy="97326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189" name="Elbow Connector 5"/>
          <p:cNvCxnSpPr/>
          <p:nvPr/>
        </p:nvCxnSpPr>
        <p:spPr>
          <a:xfrm>
            <a:off x="721147" y="5038568"/>
            <a:ext cx="2958922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TextBox 198"/>
          <p:cNvSpPr txBox="1"/>
          <p:nvPr/>
        </p:nvSpPr>
        <p:spPr>
          <a:xfrm>
            <a:off x="7352118" y="4078321"/>
            <a:ext cx="145301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bg-BG" sz="16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Заявка за още един кадър</a:t>
            </a:r>
            <a:endParaRPr lang="bg-BG" sz="16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grpSp>
        <p:nvGrpSpPr>
          <p:cNvPr id="204" name="Group 203"/>
          <p:cNvGrpSpPr/>
          <p:nvPr/>
        </p:nvGrpSpPr>
        <p:grpSpPr>
          <a:xfrm>
            <a:off x="4876800" y="3352800"/>
            <a:ext cx="2830847" cy="795618"/>
            <a:chOff x="443412" y="5011943"/>
            <a:chExt cx="2830847" cy="795618"/>
          </a:xfrm>
        </p:grpSpPr>
        <p:sp>
          <p:nvSpPr>
            <p:cNvPr id="205" name="Text Placeholder 2"/>
            <p:cNvSpPr txBox="1">
              <a:spLocks/>
            </p:cNvSpPr>
            <p:nvPr/>
          </p:nvSpPr>
          <p:spPr>
            <a:xfrm flipH="1">
              <a:off x="443412" y="5011943"/>
              <a:ext cx="2830847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За всеки генериран кадър 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06" name="Straight Connector 205"/>
            <p:cNvCxnSpPr/>
            <p:nvPr/>
          </p:nvCxnSpPr>
          <p:spPr>
            <a:xfrm>
              <a:off x="3274259" y="5011943"/>
              <a:ext cx="0" cy="79561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09" name="Rectangle 208"/>
          <p:cNvSpPr/>
          <p:nvPr/>
        </p:nvSpPr>
        <p:spPr>
          <a:xfrm>
            <a:off x="3981245" y="4889334"/>
            <a:ext cx="692727" cy="271755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чакаме</a:t>
            </a:r>
            <a:endParaRPr lang="bg-BG" sz="1200" dirty="0" smtClean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cxnSp>
        <p:nvCxnSpPr>
          <p:cNvPr id="72" name="Straight Arrow Connector 71"/>
          <p:cNvCxnSpPr>
            <a:stCxn id="7" idx="0"/>
          </p:cNvCxnSpPr>
          <p:nvPr/>
        </p:nvCxnSpPr>
        <p:spPr>
          <a:xfrm>
            <a:off x="4327770" y="4680316"/>
            <a:ext cx="0" cy="181638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Straight Arrow Connector 79"/>
          <p:cNvCxnSpPr/>
          <p:nvPr/>
        </p:nvCxnSpPr>
        <p:spPr>
          <a:xfrm flipH="1">
            <a:off x="3733800" y="5803298"/>
            <a:ext cx="1236839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05622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Анимация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Анимация с кадри в </a:t>
            </a:r>
            <a:r>
              <a:rPr lang="bg-BG" noProof="0" dirty="0" err="1" smtClean="0"/>
              <a:t>Three</a:t>
            </a:r>
            <a:r>
              <a:rPr lang="bg-BG" noProof="0" dirty="0" smtClean="0"/>
              <a:t>.</a:t>
            </a:r>
            <a:r>
              <a:rPr lang="bg-BG" noProof="0" dirty="0" err="1" smtClean="0"/>
              <a:t>js</a:t>
            </a:r>
            <a:endParaRPr lang="bg-BG" noProof="0" dirty="0" smtClean="0"/>
          </a:p>
          <a:p>
            <a:pPr lvl="1"/>
            <a:r>
              <a:rPr lang="bg-BG" noProof="0" dirty="0" smtClean="0"/>
              <a:t>Рендерът има метод </a:t>
            </a:r>
            <a:r>
              <a:rPr lang="bg-BG" noProof="0" dirty="0" err="1" smtClean="0">
                <a:solidFill>
                  <a:srgbClr val="FF388C"/>
                </a:solidFill>
              </a:rPr>
              <a:t>setAnimationLoop</a:t>
            </a:r>
            <a:r>
              <a:rPr lang="bg-BG" noProof="0" dirty="0" smtClean="0"/>
              <a:t> за функция за генериране на кадър</a:t>
            </a:r>
          </a:p>
          <a:p>
            <a:pPr lvl="1"/>
            <a:r>
              <a:rPr lang="bg-BG" noProof="0" dirty="0" smtClean="0"/>
              <a:t>В тази функция въртим куба и генерираме кадъра с </a:t>
            </a:r>
            <a:r>
              <a:rPr lang="bg-BG" noProof="0" dirty="0" err="1" smtClean="0">
                <a:solidFill>
                  <a:srgbClr val="FF388C"/>
                </a:solidFill>
              </a:rPr>
              <a:t>render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Заявяването на нов кадър се прави автоматично от </a:t>
            </a:r>
            <a:r>
              <a:rPr lang="bg-BG" noProof="0" dirty="0" err="1" smtClean="0">
                <a:solidFill>
                  <a:srgbClr val="FF388C"/>
                </a:solidFill>
              </a:rPr>
              <a:t>setAnimationLoop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34625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Въртене на куб</a:t>
            </a:r>
          </a:p>
          <a:p>
            <a:pPr lvl="1"/>
            <a:r>
              <a:rPr lang="bg-BG" noProof="0" dirty="0" smtClean="0"/>
              <a:t>Свойство </a:t>
            </a:r>
            <a:r>
              <a:rPr lang="bg-BG" noProof="0" dirty="0" err="1" smtClean="0">
                <a:solidFill>
                  <a:srgbClr val="FF388C"/>
                </a:solidFill>
              </a:rPr>
              <a:t>rotation</a:t>
            </a:r>
            <a:r>
              <a:rPr lang="bg-BG" noProof="0" dirty="0" smtClean="0">
                <a:solidFill>
                  <a:srgbClr val="FF388C"/>
                </a:solidFill>
              </a:rPr>
              <a:t> </a:t>
            </a:r>
            <a:r>
              <a:rPr lang="bg-BG" dirty="0" smtClean="0"/>
              <a:t>в наследниците на </a:t>
            </a:r>
            <a:r>
              <a:rPr lang="en-US" dirty="0" smtClean="0"/>
              <a:t>Object3D</a:t>
            </a:r>
            <a:endParaRPr lang="bg-BG" dirty="0"/>
          </a:p>
          <a:p>
            <a:pPr lvl="1"/>
            <a:r>
              <a:rPr lang="bg-BG" noProof="0" dirty="0" smtClean="0"/>
              <a:t>Въртене </a:t>
            </a:r>
            <a:r>
              <a:rPr lang="bg-BG" noProof="0" dirty="0" smtClean="0"/>
              <a:t>около вертикалната ос </a:t>
            </a:r>
            <a:r>
              <a:rPr lang="bg-BG" noProof="0" dirty="0" smtClean="0">
                <a:solidFill>
                  <a:srgbClr val="FF388C"/>
                </a:solidFill>
              </a:rPr>
              <a:t>Y</a:t>
            </a:r>
            <a:endParaRPr lang="bg-BG" noProof="0" dirty="0" smtClean="0"/>
          </a:p>
          <a:p>
            <a:r>
              <a:rPr lang="bg-BG" noProof="0" dirty="0" smtClean="0"/>
              <a:t>Ъгъл на завъртане</a:t>
            </a:r>
          </a:p>
          <a:p>
            <a:pPr lvl="1"/>
            <a:r>
              <a:rPr lang="bg-BG" noProof="0" dirty="0" smtClean="0"/>
              <a:t>Желаем да бъде обвързан с реалното време</a:t>
            </a:r>
          </a:p>
          <a:p>
            <a:pPr lvl="1"/>
            <a:r>
              <a:rPr lang="bg-BG" noProof="0" dirty="0" smtClean="0"/>
              <a:t>Обект </a:t>
            </a:r>
            <a:r>
              <a:rPr lang="bg-BG" noProof="0" dirty="0" err="1" smtClean="0">
                <a:solidFill>
                  <a:srgbClr val="FF388C"/>
                </a:solidFill>
              </a:rPr>
              <a:t>Clock</a:t>
            </a:r>
            <a:r>
              <a:rPr lang="bg-BG" noProof="0" dirty="0" smtClean="0">
                <a:solidFill>
                  <a:srgbClr val="FF388C"/>
                </a:solidFill>
              </a:rPr>
              <a:t> </a:t>
            </a:r>
            <a:r>
              <a:rPr lang="bg-BG" dirty="0"/>
              <a:t>и </a:t>
            </a:r>
            <a:r>
              <a:rPr lang="bg-BG" dirty="0" smtClean="0"/>
              <a:t>м</a:t>
            </a:r>
            <a:r>
              <a:rPr lang="bg-BG" noProof="0" dirty="0" err="1" smtClean="0"/>
              <a:t>етод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388C"/>
                </a:solidFill>
              </a:rPr>
              <a:t>getElapsedTime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41411623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Малко красота</a:t>
            </a:r>
          </a:p>
          <a:p>
            <a:pPr lvl="1"/>
            <a:r>
              <a:rPr lang="bg-BG" noProof="0" dirty="0" smtClean="0"/>
              <a:t>Искаме гладки контури на куба</a:t>
            </a:r>
          </a:p>
          <a:p>
            <a:pPr lvl="1"/>
            <a:r>
              <a:rPr lang="bg-BG" noProof="0" dirty="0" smtClean="0"/>
              <a:t>Опция </a:t>
            </a:r>
            <a:r>
              <a:rPr lang="bg-BG" noProof="0" dirty="0" err="1" smtClean="0">
                <a:solidFill>
                  <a:srgbClr val="FF388C"/>
                </a:solidFill>
              </a:rPr>
              <a:t>antialias</a:t>
            </a:r>
            <a:r>
              <a:rPr lang="bg-BG" noProof="0" dirty="0" smtClean="0"/>
              <a:t> при създаване на </a:t>
            </a:r>
            <a:r>
              <a:rPr lang="bg-BG" noProof="0" dirty="0" err="1" smtClean="0"/>
              <a:t>рендъра</a:t>
            </a:r>
            <a:endParaRPr lang="bg-BG" noProof="0" dirty="0"/>
          </a:p>
        </p:txBody>
      </p:sp>
      <p:grpSp>
        <p:nvGrpSpPr>
          <p:cNvPr id="7" name="Group 6"/>
          <p:cNvGrpSpPr/>
          <p:nvPr/>
        </p:nvGrpSpPr>
        <p:grpSpPr>
          <a:xfrm>
            <a:off x="6236956" y="4953000"/>
            <a:ext cx="1535444" cy="866538"/>
            <a:chOff x="443415" y="4505562"/>
            <a:chExt cx="1535444" cy="866538"/>
          </a:xfrm>
        </p:grpSpPr>
        <p:sp>
          <p:nvSpPr>
            <p:cNvPr id="8" name="Text Placeholder 2"/>
            <p:cNvSpPr txBox="1">
              <a:spLocks/>
            </p:cNvSpPr>
            <p:nvPr/>
          </p:nvSpPr>
          <p:spPr>
            <a:xfrm flipH="1">
              <a:off x="443415" y="5011943"/>
              <a:ext cx="1535444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0" dirty="0" err="1" smtClean="0">
                  <a:solidFill>
                    <a:schemeClr val="bg1"/>
                  </a:solidFill>
                </a:rPr>
                <a:t>antialias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:</a:t>
              </a:r>
              <a:r>
                <a:rPr lang="en-US" sz="1800" b="0" dirty="0" smtClean="0">
                  <a:solidFill>
                    <a:schemeClr val="bg1"/>
                  </a:solidFill>
                </a:rPr>
                <a:t> </a:t>
              </a:r>
              <a:r>
                <a:rPr lang="en-US" sz="1800" dirty="0" smtClean="0">
                  <a:solidFill>
                    <a:schemeClr val="bg1"/>
                  </a:solidFill>
                </a:rPr>
                <a:t>true</a:t>
              </a:r>
              <a:endParaRPr lang="bg-BG" sz="1800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443415" y="4505562"/>
              <a:ext cx="0" cy="86653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295400" y="4953000"/>
            <a:ext cx="1611644" cy="866538"/>
            <a:chOff x="-1168229" y="4505562"/>
            <a:chExt cx="1611644" cy="866538"/>
          </a:xfrm>
        </p:grpSpPr>
        <p:sp>
          <p:nvSpPr>
            <p:cNvPr id="11" name="Text Placeholder 2"/>
            <p:cNvSpPr txBox="1">
              <a:spLocks/>
            </p:cNvSpPr>
            <p:nvPr/>
          </p:nvSpPr>
          <p:spPr>
            <a:xfrm>
              <a:off x="-1168229" y="5011943"/>
              <a:ext cx="1611644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 err="1" smtClean="0">
                  <a:solidFill>
                    <a:schemeClr val="bg1"/>
                  </a:solidFill>
                </a:rPr>
                <a:t>antialias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:</a:t>
              </a:r>
              <a:r>
                <a:rPr lang="en-US" sz="1800" b="0" dirty="0" smtClean="0">
                  <a:solidFill>
                    <a:schemeClr val="bg1"/>
                  </a:solidFill>
                </a:rPr>
                <a:t> </a:t>
              </a:r>
              <a:r>
                <a:rPr lang="en-US" sz="1800" dirty="0" smtClean="0">
                  <a:solidFill>
                    <a:schemeClr val="bg1"/>
                  </a:solidFill>
                </a:rPr>
                <a:t>false</a:t>
              </a:r>
              <a:endParaRPr lang="bg-BG" sz="1800" dirty="0">
                <a:solidFill>
                  <a:schemeClr val="bg1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443415" y="4505562"/>
              <a:ext cx="0" cy="86653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09800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09800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364040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Резултат</a:t>
            </a:r>
          </a:p>
          <a:p>
            <a:pPr lvl="1"/>
            <a:r>
              <a:rPr lang="bg-BG" noProof="0" dirty="0" smtClean="0"/>
              <a:t>Бял куб в средата на прозореца</a:t>
            </a:r>
          </a:p>
          <a:p>
            <a:pPr lvl="1"/>
            <a:r>
              <a:rPr lang="bg-BG" noProof="0" dirty="0" smtClean="0"/>
              <a:t>Върти се хоризонтално</a:t>
            </a:r>
            <a:endParaRPr lang="bg-BG" noProof="0" dirty="0"/>
          </a:p>
        </p:txBody>
      </p:sp>
      <p:pic>
        <p:nvPicPr>
          <p:cNvPr id="6148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294" y="2057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844364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smtClean="0"/>
              <a:t>Мобилна учтивост</a:t>
            </a:r>
            <a:endParaRPr lang="bg-BG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6750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Мобилна учтивост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smtClean="0"/>
              <a:t>Проблем</a:t>
            </a:r>
          </a:p>
          <a:p>
            <a:pPr lvl="1"/>
            <a:r>
              <a:rPr lang="bg-BG" noProof="0" smtClean="0"/>
              <a:t>При завъртане на телефона</a:t>
            </a:r>
          </a:p>
          <a:p>
            <a:pPr lvl="1"/>
            <a:r>
              <a:rPr lang="bg-BG" noProof="0" smtClean="0"/>
              <a:t>При промяна на прозореца</a:t>
            </a:r>
          </a:p>
          <a:p>
            <a:r>
              <a:rPr lang="bg-BG" noProof="0" smtClean="0"/>
              <a:t>Реакция на образа</a:t>
            </a:r>
          </a:p>
          <a:p>
            <a:pPr lvl="1"/>
            <a:r>
              <a:rPr lang="bg-BG" noProof="0" smtClean="0"/>
              <a:t>Не отчита новия размер</a:t>
            </a:r>
          </a:p>
          <a:p>
            <a:pPr lvl="1"/>
            <a:r>
              <a:rPr lang="bg-BG" noProof="0" smtClean="0"/>
              <a:t>Оправя се чак при презареждане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31333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Пример №1</a:t>
            </a:r>
          </a:p>
          <a:p>
            <a:pPr lvl="1"/>
            <a:r>
              <a:rPr lang="bg-BG" noProof="0" dirty="0" smtClean="0"/>
              <a:t>От режим портрет към режим пейзаж</a:t>
            </a:r>
            <a:endParaRPr lang="bg-BG" noProof="0" dirty="0"/>
          </a:p>
        </p:txBody>
      </p:sp>
      <p:sp>
        <p:nvSpPr>
          <p:cNvPr id="4" name="AutoShape 5" descr="data:image/png;base64,iVBORw0KGgoAAAANSUhEUgAABVgAAAKgCAYAAABunBYrAAAgAElEQVR4Xuzdv25cSXo34BrguwKnlgwGexGiI17Ekk77FkRnTrpDJ0tdQufi7AXYDhT2eBZwthPNog2QXHJ3ZNKiwAbaUIMfXs1yRqJIsfv0+VN1zlMAQa331Km3nipt8HOpzje3t7e3SSNAgAABAgQIECBAgAABAgQIECBAgACBjQW+EbBubKYDAQIECBAgQIAAAQIECBAgQIAAAQIEPgoIWG0EAgQIECBAgAABAgQIECBAgAABAgQIVBQQsFaE040AAQIECBAgQIAAAQIECBAgQIAAAQICVnuAAAECBAgQIECAAAECBAgQIECAAAECFQUErBXhdCNAgAABAgQIECBAgAABAgQIECBAgICA1R4gQIAAAQIECBAgQIAAAQIECBAgQIBARQEBa0U43QgQIECAAAECBAgQIECAAAECBAgQICBgtQcIECBAgAABAgQIECBAgAABAgQIECBQUUDAWhFONwIECBAgQIAAAQIECBAgQIAAAQIECAhY7QECBAgQIECAAAECBAgQIECAAAECBAhUFBCwVoTTjQABAgQIECBAgAABAgQIECBAgAABAgJWe4AAAQIECBAgQIAAAQIECBAgQIAAAQIVBQSsFeF0I0CAAAECBAgQIECAAAECBAgQIECAgIDVHiBAgAABAgQIECBAgAABAgQIECBAgEBFAQFrRTjdCBAgQIAAAQIECBAgQIAAAQIECBAgIGC1BwgQIECAAAECBAgQIECAAAECBAgQIFBRQMBaEU43AgQIECBAgAABAgQIECBAgAABAgQICFjtAQIECBAgQIAAAQIECBAgQIAAAQIECFQUELBWhNONAAECBAgQIECAAAECBAgQIECAAAECAlZ7gAABAgQIECBAgAABAgQIECBAgAABAhUFBKwV4XQjQIAAAQIECBAgQIAAAQIECBAgQICAgNUeIECAAAECBAgQIECAAAECBAgQIECAQEUBAWtFON0IECBAgAABAgQIECBAgAABAgQIECAgYLUHCBAgQIAAAQIECBAgQIAAAQIECBAgUFFAwFoRTjcCBAgQIECAAAECBAgQIECAAAECBAgIWO0BAgQIECBAgAABAgQIECBAgAABAgQIVBQQsFaE040AAQIECBAgQIAAAQIECBAgQIAAAQICVnuAAAECBAgQIECAAAECBAgQIECAAAECFQUErBXhdCNAgAABAgQIECBAgAABAgQIECBAgICA1R4gQIAAAQIECBAgQIAAAQIECBAgQIBARQEBa0U43QgQIECAAAECBAgQIECAAAECBAgQICBgtQcIECBAgAABAgQIECBAgAABAgQIECBQUUDAWhFONwIECBAgQIAAAQIECBAgQIAAAQIECAhY7QECBAgQIECAAAECBAgQIECAAAECBAhUFBCwVoTTjQABAgQIECBAgAABAgQIECBAgAABAgJWe4AAAQIECBAgQIAAAQIECBAgQIAAAQIVBQSsFeF0I0CAAAECBAgQIECAAAECBAgQIECAgIDVHiBAgAABAgQIECBAgAABAgQIECBAgEBFAQFrRTjdCBAgQIAAAQIECBAgQIAAAQIECBAgIGC1BwgQIECAAAECBAgQIECAAAECBAgQIFBRQMBaEU43AgQIECBAgAABAgQIECBAgAABAgQICFjtAQIECBAgQIAAAQIECBAgQIAAAQIECFQUELBWhNONAAECBAgQIECAAAECBAgQIECAAAECAlZ7gAABAgQIECBAgAABAgQIECBAgAABAhUFBKwV4XQjQIAAAQIECBAgQIAAAQIECBAgQICAgNUeIECAAAECBAgQIECAAAECBAgQIECAQEUBAWtFON0IECBAgAABAgQIECBAgAABAgQIECAgYLUHCBAgQIAAAQIECBAgQIAAAQIECBAgUFFAwFoRTjcCBAgQIECAAAECBAgQIECAAAECBAgIWO0BAgQIECBAgAABAgQIECBAgAABAgQIVBQQsFaE040AAQIECBAgQIAAAQIECBAgQIAAAQICVnuAAAECBAgQIECAAAECBAgQIECAAAECFQUErBXhdCNAgAABAgQIECBAgAABAgQIECBAgICA1R4gQIAAAQIECBAgQIAAAQIECBAgQIBARQEBa0U43QgQIECAAAECBAgQIECAAAECBAgQICBgtQcIECBAgAABAgQIECBAgAABAgQIECBQUUDAWhFONwIECBAgQIAAAQIECBAgQIAAAQIECAhY7QECBAgQIECAAAECBAgQIECAAAECBAhUFBCwVoTTjQABAgQIECBAgAABAgQIECBAgAABAgJWe4AAAQIECBAgQIAAAQIECBAgQIAAAQIVBQSsFeF0I0CAAAECBAgQIECAAAECBAgQIECAgIDVHiBAgAABAgQIECBAgAABAgQIECBAgEBFAQFrRTjdCBAgQIAAAQIECBAgQIAAAQIECBAgIGC1BwgQIECAAAECBAgQIECAAAECBAgQIFBRQMBaEU43AgQIECBAgAABAgQIECBAgAABAgQICFjtAQIECBAgQIAAAQIECBAgQIAAAQIECFQUELBWhNONAAECBAgQIECAAAECBAgQIECAAAECAlZ7gAABAgQIECBAgAABAgQIECBAgAABAhUFBKwV4XQjQIAAAQIECBAgQIAAAQIECBAgQICAgNUeIECAAAECBAgQIECAAAECBAgQIECAQEUBAWtFON0IECBAgAABAgQIECBAgAABAgQIECAgYLUHCBAgQIAAAQIECBAgQIAAAQIECBAgUFFAwFoRTjcCBAgQIECAAAECBAgQIECAAAECBAgIWO0BAgQIECBAgAABAgQIECBAgAABAgQIVBQQsFaE040AAQIECBAgQIAAAQIECBAgQIAAAQICVnuAAAECBAgQIECAAAECBAgQIECAAAECFQUErBXhdCNAgAABAgQIECBAgAABAgQIECBAgICA1R4gQIAAAQIECBAgQIAAAQIECBAgQIBARQEBa0U43QgQIECAAAECBAgQIECAAAECBAgQICBgtQcIECBAgAABAgQIECBAgAABAgQIECBQUUDAWhFONwIECBAgQIAAAQIECBAgQIAAAQIECAhY7QECBAgQIECAAAECBAgQIECAAAECBAhUFBCwVoTTjQABAgQIECBAgAABAgQIECBAgAABAgJWe4AAAQIECBAgQIAAAQIECBAgQIAAAQIVBQSsFeF0I0CAAAECBAgQIECAAAECBAgQIECAgIDVHiBAgAABAgQIECBAgAABAgQIECBAgEBFAQFrRTjdCBAgQIAAAQIECBAgQIAAAQIECBAgIGC1BwgQIECAAAECBAgQIECAAAECBAgQIFBRQMBaEU43AgQIECBAgAABAgQIECBAgAABAgQICFjtAQIECBAgQIAAAQIECBAgQIAAAQIECFQUELBWhNONAAECBAgQIECAAAECBAgQIECAAAECAlZ7gAABAgQIECBAgAABAgQIECBAgAABAhUFBKwV4XQjQIAAAQIECBAgQIAAAQIECBAgQICAgNUeIECAAAECBAgQIECAAAECBAgQIECAQEUBAWtFON0IECBAgAABAgQIECBAgAABAgQIECAgYLUHCBAgQIAAAQIECBAgQIAAAQIECBAgUFFAwFoRTjcCBAgQIECAAAECBAgQIECAAAECBAgIWO0BAgQIECBAgAABAgQIECBAgAABAgQIVBQQsFaE040AAQIECBAgQIAAAQIECBAgQIAAAQICVnuAAAECBAgQIECAAAECBAgQIECAAAECFQUErBXhdCNAgAABAgQIECBAgAABAgQIECBAgICA1R4gQIAAAQIECBAgQIAAAQIECBAgQIBARQEBa0U43QgQIECAAAECBAgQIECAAAECBAgQICBgtQcIECBAgAABAgQIECBAgAABAgQIECBQUUDAWhFONwIECBAgQIAAAQIECBAgQIAAAQIECAhY7QECBAgQIECAAAECBAgQIECAAAECBAhUFBCwVoTTjQABAgQIECBAgAABAgQIECBAgAABAgJWe4AAAQIECBAgQIAAAQIECBAgQIAAAQIVBQSsFeF0I0CAAAECBAgQIECAAAECBAgQIECAgIDVHiBAgAABAgQIECBAgAABAgQIECBAgEBFAQFrRTjdCBAgQIAAAQIECBAgQIAAAQIECBAgIGC1BwgQIECAAAECBAgQIECAAAECBAgQIFBRQMBaEU43AgQIECBAgAABAgQIECBAgAABAgQICFjtAQIECBAgQIAAAQIECBAgQIAAAQIECFQUELBWhNONAAECBAgQIECAAAECBAgQIECAAAECAlZ7gAABAgQIECBAgAABAgQIECBAgAABAhUFBKwV4XQjQIAAAQIECBAgQIAAAQIECBAgQICAgNUeIECAAAECBAgQIECAAAECBAgQIECAQEUBAWtFON0IECBAgAABAgQIECBAgAABAgQIECAgYLUHCBAgQIAAAQIECBAgQIAAAQIECBAgUFFAwFoRTjcCBAgQIECAAAECBAgQIECAAAECBAgIWO0BAgQIECBAgAABAgQIECBAgAABAgQIVBQQsFaE040AAQIECBAgQIAAAQIECBAgQIAAAQICVnuAAAECBAgQIECAAAECBAgQIECAAAECFQUErBXhdCNAgAABAgQIECBAgAABAgQIECBAgICA1R4gQIAAAQIECBAgQIAAAQIECBAgQIBARQEBa0U43QgQIECAAAECBAgQIECAAAECBAgQICBgtQcIECBAgAABAgQIECBAgAABAgQIECBQUUDAWhFONwIECBAgQIAAAQIECBAgQIAAAQIECAhY7QECBAgQIECAAAECBAgQIECAAAECBAhUFBCwVoTTjQABAgQIECBAgAABAgQIECBAgAABAgJWe4AAAQIECBAgQIAAAQIECBAgQIAAAQIVBQSsFeF0I0CAAAECBAgQIECAAAECBAgQIECAgIDVHiBAgAABAgQIECBAgAABAgQIECBAgEBFAQFrRTjdCBAgQIAAAQIECBAgQIAAAQIECBAgIGC1BwgQIECAAAECBAgQIECAAAECBAgQIFBRQMBaEU43AgQIECBAgAABAgQIECBAgAABAgQICFjtAQIECBAgQIAAAQIECBAgQIAAAQIECFQUELBWhNONAAECBAgQIECAAAECBAgQIECAAAECAlZ7gAABAgQIECBAgAABAgQIECBAgAABAhUFBKwV4XQjQIAAAQIECBAgQIAAAQIECBAgQICAgNUeIECAAAECBAgQIECAAAECBAgQIECAQEUBAWtFON0IECBAgAABAgQIECBAgAABAgQIECAgYLUHCBAgQIAAAQIECBAgQIAAAQIECBAgUFFAwFoRTjcCBAgQIECAAAECBAgQIECAAAECBAgIWO0BAgQIECBAgAABAgQIECBAgAABAgQIVBQQsFaE040AAQIECBAgQIAAAQIECBAgQIAAAQICVnuAAAECBAgQIECAAAECBAgQIECAAAECFQUErBXhdCNAgAABAgQIECBAgAABAgQIECBAgICA1R4gQIAAAQIECBAgQIAAAQIECBAgQIBARQEBa0U43QgQIECAAAECBAgQIECAAAECBAgQICBgtQcIECBAgAABAgQIECBAgAABAgQIECBQUUDAWhFONwIECBAgQIAAAQIECBAgQIAAAQIECAhY7QECBAgQIECAAAECBAgQIECAAAECBAhUFBCwVoTTjQABAgQIECBAgAABAgQIECBAgAABAgJWe4AAAQIECBAgQIAAAQIECBAgQIAAAQIVBQSsFeF0I0CAAAECBAgQIECAAAECBAgQIECAgIDVHiBAgAABAgQIECBAgAABAgQIECBAgEBFAQFrRTjdCBAgQIAAAQIECBAgQIAAAQIECBAgIGC1BwgQIECAAAECBAgQIECAAAECBAgQIFBRQMBaEU43AgQIECBAgAABAgQIECBAgAABAgQICFjtAQIECBAgQIAAAQIECBAgQIAAAQIECFQUELBWhNONAAECBAgQIECAAAECBAgQIECAAAECAlZ7gAABAgQIECBAgAABAgQIECBAgAABAhUFBKwV4XQjQIAAAQIECBAgQIAAAQIECBAgQICAgNUeIECAAAECBAgQIECAAAECBAgQIECAQEUBAWtFON0IECBAgAABAgQIECBAgAABAgQIECAgYLUHCBAgQIAAAQIECBAgQIAAAQIECBAgUFFAwFoRTjcCBAgQIECAAAECBAgQIECAAAECBAgIWO0BAgQIECBAgAABAgQIECBAgAABAgQIVBQQsFaE040AAQIECBAgQIAAAQIECBAgQIAAAQICVnuAAAECBAgQIECAAAECBAgQIECAAAECFQUErBXhdCNAgAABAgQIECBAgAABAgQIECBAgICA1R4gQIAAAQIECBAgQIAAAQIECBAgQIBARQEBa0U43QgQIECAAAECBAgQIECAAAECBAgQICBgtQcIECBAgAABAgQIECBAgAABAgQIECBQUUDAWhFONwIECBAgQIAAAQIECBAgQIAAAQIECAhY7QECBAgQIECAAAECBAgQIECAAAECBAhUFBCwVoTTjQABAgQIECBAgAABAgQIECBAgAABAgJWe4AAAQIECBAgQIAAAQIECBAgQIAAAQIVBQSsFeF0I0CAAAECBAgQIECAAAECBAgQIECAgIDVHiBAgAABAgQIECBAgAABAgQIECBAgEBFAQFrRTjdCBAgQIAAAQIECBAgQIAAAQIECBAgIGC1BwgQIECAAAECBAgQIECAAAECBAgQIFBRQMBaEU43AgQIECBAgAABAgQIECBAgAABAgQICFjtAQIECBAgQIAAAQIECBAgQIAAAQIECFQUELBWhNONAAECBAgQIFCKwOXlZfrxxx/T999/n/7u7/7u40+0T//8m9/8ppTpqJMAAQIECBAgQIBAVgIC1qyWQzEECBAgQIAAgXoEIlSNQDWC1fhZt90PX4Wx68p5jgABAgQIECBAYKgCAtahrrx5EyBAgAABAr0SiED101A1/tx0E8Y2Lez9BAgQIECAAAECJQgIWEtYJTUSIECAAAECBB4QuPun/3f//D9nJGFszqujNgIECBAgQIAAgW0EBKzb6OlLgAABAgQIEGhZ4NP7VDf5p/8tl7nVcMLYrfh0JkCAAAECBAgQaFlAwNoyuOEIECBAgAABApsKVL1PddNxSnxeGFviqqmZAAECBAgQINAvAQFrv9bTbAgQIECAAIEeCJT0T/9L4hbGlrRaaiVAgAABAgQIlCMgYC1nrVRKgAABAgQI9FhAqJrX4gpj81oP1RAgQIAAAQIEchYQsOa8OmojQIAAAQIEei0whPtUe72Af5ucMHYIq2yOBAgQIECAAIHHBQSsdgcBAgQIECBAoCWBCFSjff/99yk+UNXXj1S1xFnkMOuEsfHM3XNFTlLRBAgQIECAAIGBCQhYB7bgpkuAAAECBAi0K+Cf/rfr3afRhLF9Wk1zIUCAAAECBPosIGDt8+qaGwECBAgQINCJgH/63wn7oAcVxg56+U2eAAECBAgQ6FhAwNrxAhieAAECBAgQ6IdAhKr+6X8/1rLvsxDG9n2FzY8AAQIECBBoW0DA2ra48QgQIECAAIFeCESg+uk//3efai+W1STuCQhjbQkCBAgQIECAwNMCAtanjTxBgAABAgQIEPgocBeo/ulPf/p4WvX29pYMAQJ/ExDG2goECBAgQIDAUAUErENdefMmQIAAAQIE1hK4C1X/8Ic/pKqnVAWxa1F7aEACwtgBLbapEiBAgACBAQgIWAewyKZIgAABAgQIbCZwd59qnFStGqpuNmJyGnZTMM8PRkAYO5ilNlECBAgQIFCsgIC12KVTOAECBAgQIFCXwN19qnenVOM/59ichM1xVdSUk4AwNqfVUAsBAgQIEBiOgIB1OGttpgQIECBAgMAnAvfvU+0TjiC2T6tpLk0JrBPG/uY3v2lqeO8lQIAAAQIEeiQgYO3RYpoKAQIECBAg8HWBOu5T7YuxELYvK2keTQl899136V//9V/T3t5eU0N4LwECBAgQINATAQFrTxbSNAgQIECAAIGHBbq4T7VPayGI7dNqmss6AtfX1+mHH35I//mf/5nevHkjYF0HzTMECBAgQGDgAgLWgW8A0ydAgAABAn0T6PM//c91rYSwua6MujYViHA1gtUIWKPN5/O0s7Oz6Ws8T4AAAQIECAxMQMA6sAU3XQIECBAg0EcBoWr+qyqEzX+Nhl5hhKu///3vU/yOFsFqBKwaAQIECBAgQOApAQHrU0L+ewIECBAgQCBLAfepZrksWxcliN2a0AsqCMSJ1f/4j//4rKeAtQKkLgQIECBAYKACAtaBLrxpEyBAgACB0gQiUI32/fffpz/96U/pxx9/LG0K6q1JQAhbE6TXfBSIj1nFtQD3W3zcKu5g1QgQIECAAAECTwkIWJ8S8t8TIECAAAECnQn4p/+d0fdiYEFsL5axsUl8+jGrhwYRsDZG78UECBAgQKB3AgLW3i2pCREgQIAAgbIF/NP/stevtOqFsKWtWD313r9v9aG3TiaTNB6P6xnQWwgQIECAAIFeCwhYe728JkeAAAECBMoQiFDVP/0vY62GWqUgtj8rv064GrMVsPZnzc2EAAECBAg0LSBgbVrY+wkQIECAAIEvBCJQ/fSf/7tP1Sbpg4AQNv9VfOy+1Ycqj/tX45oAjQABAgQIECDwlICA9Skh/z0BAgQIECBQi4D7VGth9JLCBYSw3SzgU/etCli7WRejEiBAgACBvggIWPuykuZBgAABAgQyFHCfaoaLoqQiBASx9S3TulcC3B9xPp+nnZ2d+grxJgIECBAgQKC3AgLW3i6tiREgQIAAgW4E3KfajbtRhycghH16zauGqxGsRsCqESBAgAABAgTWERCwrqPkGQIECBAgQOBRgbv7VP/whz+kuEs1/rNGgEA+AkMNYje5b/X+aglY89m/KiFAgAABAiUICFhLWCU1EiBAgACBzATcp5rZgiiHwJYCfQphq9y3ep8vPm4VH7nSCBAgQIAAAQLrCAhY11HyDAECBAgQIPDxZGqcUL07qYqEAIHhCeQexNYRrsaqjkajNJ1Oh7fAZkyAAAECBAhUEhCwVmLTiQABAgQIDEMgQtW7QPVPf/rTx0nnHrAMY2XMkkC+Al39b0TV+1YfkpxMJmk8HueLrDICBAgQIEAgKwEBa1bLoRgCBAgQINCtQASqEaTenVTdtJqugpVN6/Q8AQLdCtT9vxWnp6fp97//fW2TitOrcYpVI0CAAAECBAisIyBgXUfJMwQIECBAoMcC24aqm9DUHapsMrZnCRAoT2Cd/83Y5mNWj4nE/atxD6tGgAABAgQIEFhHQMC6jpJnCBAgQIBAzwTuQtXvv//+44nVHNo6QUoOdaqBAIE8BO7uW42Ate4mYK1b1PsIECBAgEC/BQSs/V5fsyNAgAABAh8FIlCNdv8+1ZJ4BLAlrZZaCTQrEOHqt99+m+J3E20+n6ednZ0mXu2dBAgQIECAQA8FBKw9XFRTIkCAAAECd6HqNveplqYogC1txdRLoJpA0+FqBKsRsGoECBAgQIAAgXUFBKzrSnmOAAECBAgUINDmfaoFcPxSovC1pNVSK4HHBeI6gCauBPh0RAGrHUiAAAECBAhsKiBg3VTM8wQIECBAIDOBCFVL/qf/OXAKYHNYBTUQeFygyftW748aH7eKO1g1AgQIECBAgMC6AgLWdaU8R4AAAQIEMhGIQPXTk6q5fKQqE57ayxC+1k7qhQQ2EmgzXI3CRqNRmk6nG9XoYQIECBAgQGDYAgLWYa+/2RMgQIBAIQKr1Sr913/9V/rxxx8/nlbV8hEQwOazFirpn0DT960+JDaZTNJ4PO4fphkRIECAAAECjQkIWBuj9WICBAgQIFCfQASsf/nLX9K7d+8+fjX75OTk48vjd/zn+L9reQoIYPNcF1XlL3B6epq+/fbb1guN06txilUjQIAAAQIECKwrIGBdV8pzBAgQIECgY4E///nPX63gofD1LojtuHTDPyIgfLU1CDws0MbHrB6zj/tX4x5WjQABAgQIECCwroCAdV0pzxEgQIAAgY4F4gRrnGSt0oSvVdS67yOA7X4NVNCuQNv3rT40OwFru2tuNAIECBAg0AcBAWsfVtEcCBAgQGAQAm/fvk3/93//V/tcha+1k7byQuFrK8wGaVGgi/tWH5refD5POzs7Lc7cUAQIECBAgEDpAgLW0ldQ/QQIECAwGIH//d//TYvForX53t3renfPawwcf3btQGtLsNVAAtit+HRuWSCXcDWC1QhYNQIECBAgQIDAJgIC1k20PEuAAAECBDoUeP/+fYqfHJrwNYdV2K4GAex2fnrXJ9Dlfav3ZyFgrW9dvYkAAQIECAxJQMA6pNU2VwIECBAoWiBOr8Yp1tzb/fD1/hUEudevvpSEr3ZBGwI53Ld6f57xcau4g1UjQIAAAQIECGwiIGDdRMuzBAgQIECgQ4Hlcpn+53/+p8MKth9a+Lq9YQ5vEMDmsApl1xDhapxc/eGHH7KayGg0StPpNKuaFEOAAAECBAjkLyBgzX+NVEiAAAECBH4R+POf/9xbDeFrf5ZWANuftWxiJrnct/rQ3CaTSRqPx01M2zsJECBAgACBHgsIWHu8uKZGgAABAv0T6HPA+rXVEr72Zy8LX/uzllVmcnp6mr799tsqXVvpE6dX4xSrRoAAAQIECBDYREDAuomWZwkQIECAQMcCf/nLX9Jqteq4iryGv7vj9f7vk5OTvApVzVoCAti1mIp8KKePWT0GGPevxj2sGgECBAgQIEBgEwEB6yZaniVAgAABAh0LxEeu4mNX2noCwtf1nEp5Svhaykp9XmeOH7MSsJa5l1RNgAABAgRyFRCw5roy6iJAgAABAg8ICFjr2xZ34evdSdf7v+sbyZvaEnsxrAUAACAASURBVBDAtiW9/jg537f60Czm83na2dlZf4KeJECAAAECBAiklASstgEBAgQIEChIIE6vRsiqNSsgfG3Wt6u3C2DblS8tXI1gNQJWjQABAgQIECCwqYCAdVMxzxMgQIAAgQ4FBKwd4v9t6IfC1wiS7j7E1X2FKqgiIHytovZ4nxLuW71fvYC13j3gbQQIECBAYEgCAtYhrba5EiBAgEDxAvGBq/jQlZangPA1z3WpoyoB7HqKJd23en9G8XGr+MiVRoAAAQIECBDYVEDAuqmY5wkQIECAQMcCZ2dn6Ztvvum4CsNvKiB83VSsnOeFrz+vVYSrcXL1hx9+KGfxPql0NBql6XRaZO2KJkCAAAECBLoVELB26290AgQIECCwscDFxUWKk6wPNcHrxpxZdBC+ZrEMjRUxhAC2tPtWH1rsyWSSxuNxY/vAiwkQIECAAIH+CghY+7u2ZkaAAAECPRW4urpKcRfrJk3wuolWXs8+FL6enJzkVaRqthIoPYCNE6v//u//vpVBDp3j9GqcYtUIECBAgAABApsKCFg3FfM8AQIECBDoWKBKwPq1koWvHS/oFsMLX7fAK6Rr7uFriR+zemzp4/7VuIdVI0CAAAECBAhsKiBg3VTM8wQIECBAoGOBOL0aIWvTTfDatHCz7xe+Nuuby9u7CmBL/piVgDWX3asOAgQIECDQHwEBa3/W0kwIECBAYCACbQWsj3EKXsveaBG8RotrBiIku/uzawfKXtfHqm8igO3DfasPec3n87Szs9PPjWBWBAgQIECAQKMCAtZGeb2cAAECBAjULxAfuIoPXeXWBK+5rcjm9QhfNzcruUeV8LWv4WoEqxGwagQIECBAgACBKgIC1ipq+hAgQIAAgY4Fzs7OOq5gs+GFr5t55fj0/fD1/hUEOdaspu0E7gewfbpv9b6MgHW7vaI3AQIECBAYuoCAdeg7wPwJECBAoEiBOMEaJ1lLb4LX0lfw5/qFr/1Yx8dmEadW//jHP6YIWPva4uNW8ZErjQABAgQIECBQRUDAWkVNHwIECBAg0LHA27dv03K57LiK5oYXvDZn2/abha9ti9c7XoSr//Zv/5ZOT0/rfXFmbxuNRmk6nWZWlXIIECBAgACBUgQErKWslDoJECBAgMAnAldXVyk+djXEJnztz6oLX/NeywhXj4+Pf/kYWt7VblfdZDJJ4/F4u5foTYAAAQIECAxWQMA62KU3cQIECBAoWSCCj/fv35c8hdprF7zWTtrpC+/ueL3/++TkpNO6hjL4bDbr9ZUA99cxTq/GKVaNAAECBAgQIFBFQMBaRU0fAgQIECDQsUCcXo1TrNrTAoLXp41Ke0L42tyKDeG+1Yf04v7VuIdVI0CAAAECBAhUERCwVlHThwABAgQIdCwQ96/GPaxadQHBa3W7nHveha93J13v/8659q5rG2q4Gu4C1q53n/EJECBAgEDZAgLWstdP9QQIECAwYIGzs7MBz77ZqQtfm/Xt6u3C18flh3Tf6kMK8/k87ezsdLU1jUuAAAECBAgULiBgLXwBlU+AAAECwxUQsLa/9oLX9s3bGvGh8DVCx7sPcbVVRxfjnJ6efvyY1VBbBKsRsGoECBAgQIAAgaoCAtaqcvoRIECAAIGOBS4uLtJqteq4CsOHgOC13/ugz+Hr0D5m9dBOFbD2+++v2REgQIAAgTYEBKxtKBuDAAECBAg0IBAfuYqPXWl5Cwhf816fbasrNXwd8n2r99c8Pm4Vd7BqBAgQIECAAIGqAgLWqnL6ESBAgACBjgUErB0vwJbDC163BCyge67h69DvW72/dUajUZpOpwXsKCUSIECAAAECuQoIWHNdGXURIECAAIEnBOL0aoSsWr8EBK/9Ws/HZvNQ+HpyctL45IWrXxJPJpM0Ho8btzcAAQIECBAg0F8BAWt/19bMCBAgQKDnAgLWni/wvekJXoez3k2Fr+5bfXgPxenVOMWqESBAgAABAgSqCghYq8rpR4AAAQIEOhaID1zFh640AsLX4eyBCF/jpGucRI0Wf37q5Kv7Vr++P+L+1biHVSNAgAABAgQIVBUQsFaV048AAQIECGQgcHZ2lkEVSshVQPCa68rUX1cEr3eB66fh6x//+McUP9999139g/bkjQLWniykaRAgQIAAgQ4FBKwd4huaAAECBAhsKxAnWOMkq0ZgEwHB6yZaZT/7+vXr9PLly7In0XD18/k87ezsNDyK1xMgQIAAAQJ9FhCw9nl1zY0AAQIEei8QH7mKu1g1AnUJCF/rkszjPQLWr69DBKsRsGoECBAgQIAAgW0EBKzb6OlLgAABAgQ6FhCwdrwAAxpe8FrmYv/ud79LR0dHZRbfQtUC1haQDUGAAAECBAYgIGAdwCKbIgECBAj0VyBOr0bIqhHoSkDw2pX8euMKWL/uFB+3ijtYNQIECBAgQIDANgIC1m309CVAgAABAh0LCFg7XgDDPyogeM1jc8T9q3FNgPawwGg0StPpFA8BAgQIECBAYCsBAetWfDoTIECAAIFuBZbLZXr79m23RRidwIYCwtcNwbZ4XMD6dbzJZJLG4/EWwroSIECAAAECBFISsNoFBAgQIECgcIGzs7PCZ6B8Aj8LCF7r3wm//e1v02w2q//FPXljnF6NU6waAQIECBAgQGAbAQHrNnr6EiBAgACBDAQuLi7SarXKoBIlEGhGQPBa3VXA+nW7uH817mHVCBAgQIAAAQLbCAhYt9HTlwABAgQIZCAgYM1gEZTQmYDw9ev0AlYBa2d/OQ1MgAABAgQGJCBgHdBimyoBAgQI9FPg6uoqxceuNAIEfhUQvP5s8eLFi3RycmJrPCJwe3vLhgABAgQIECCwtYCAdWtCLyBAgAABAt0KXF9fp/fv33dbhNEJFCIwtOBVwPr4xtzZ2Unz+byQnatMAgQIECBAIGcBAWvOq6M2AgQIECCwhkCcXo1TrBoBAtsJ9DF8/fu///vtUHrcW8Da48U1NQIECBAg0LKAgLVlcMMRIECAAIG6BZbLZXr79m3dr/U+AgT+JlBq8BpXA8QJVu1hgfi4VXzkSiNAgAABAgQIbCsgYN1WUH8CBAgQIJCBwNnZWQZVKIHAsARyD14FrF/fj6PRKE2n02FtWrMlQIAAAQIEGhEQsDbC6qUECBAgQKBdAQFru95GI/A1gVyCVwHr1/fpZDJJ4/HYZiZAgAABAgQIbC0gYN2a0AsIECBAgED3AhcXF2m1WnVfiAoIEPiqQJvh62w2S7/97W+tyCMCcXo1TrFqBAgQIECAAIFtBQSs2wrqT4AAAQIEMhCIj1zFx640AgTKFGgieBWwfn0vxP2rcQ+rRoAAAQIECBDYVkDAuq2g/gQIECBAIAMBAWsGi6AEAg0IbBO8ClgFrA1sSa8kQIAAAQIEHhAQsNoWBAgQIECgBwJxejVCVo0AgeEIPBW+vn79Or18+XI4IBvO9Pb2dsMeHidAgAABAgQIPCwgYLUzCBAgQIBADwQErD1YRFMgUJPAXfD6u9/9Lh0dHdX01n69ZmdnJ83n835NymwIECBAgACBzgQErJ3RG5gAAQIECNQnEB+4ig9daQQIELgTiHBVwPrwfhCw+ntCgAABAgQI1CkgYK1T07sIECBAgECHAmdnZx2ObmgCBHITELA+viLxcav4yJVGgAABAgQIEKhDQMBah6J3ECBAgACBDATiBGucZNUIECAQAnH/6vHxMYwHBEajUZpOp2wIECBAgAABArUICFhrYfQSAgQIECDQvcDbt2/TcrnsvhAVECCQhcD+/n6azWZZ1JJbEZPJJI3H49zKUg8BAgQIECBQqICAtdCFUzYBAgQIELgvcHV1leJjVxoBAgRCQMD6+D6I06txilUjQIAAAQIECNQhIGCtQ9E7CBAgQIBABgIRrkbIqhEgQEDA+vU9EPevxj2sGgECBAgQIECgDgEBax2K3kGAAAECBDIQELBmsAhKIJCRwIsXL9Lp6WlGFeVTioA1n7VQCQECBAgQ6IOAgLUPq2gOBAgQIEAgpY/3r8Y9rBoBAgRCQMD6+D64vb21SQgQIECAAAECtQkIWGuj9CICBAgQINC9wNnZWfdFqIAAgSwEnj17lkUduRWxs7OT5vN5bmWphwABAgQIEChYQMBa8OIpnQABAgQI3Be4uLhIq9UKDAECBJKA9eFNIGD1l4MAAQIECBCoW0DAWreo9xEgQIAAgQ4FBKwd4huaQEYCJycnaXd3N6OK8iklPm4Vd7BqBAgQIECAAIG6BASsdUl6DwECBAgQyEDg6uoqxceuNAIEhi0gYH18/UejUZpOp8PeIGZPgAABAgQI1CogYK2V08sIECBAgEC3AtfX1+n9+/fdFmF0AgQ6F5jNZml/f7/zOnIsYDKZpPF4nGNpaiJAgAABAgQKFRCwFrpwyiZAgAABAg8JxOnVOMWqESAwbAEB6+PrH6dX4xSrRoAAAQIECBCoS0DAWpek9xAgQIAAgQwElstlevv2bQaVKIEAgS4FBKyP68f9q3EPq0aAAAECBAgQqEtAwFqXpPcQIECAAIFMBM7OzjKpRBkECHQl8Pr163R4eNjV8FmPK2DNenkUR4AAAQIEihQQsBa5bIomQIAAAQKPCwhY7Q4CBI6OjlL8aF8K3N7eYiFAgAABAgQI1CogYK2V08sIECBAgED3AhcXF2m1WnVfiAoIEOhMQMD6MP3Ozk6az+edrYuBCRAgQIAAgX4KCFj7ua5mRYAAAQIDFoiPXMXHrjQCBIYrIGAVsA5395s5AQIECBBoX0DA2r65EQkQIECAQKMCAtZGeb2cQBECL1++TMfHx0XU2maR8XGruINVI0CAAAECBAjUKSBgrVPTuwgQIECAQAYCcXo1QlaNAIHhCuzv76fZbDZcgEdmPhqN0nQ65UKAAAECBAgQqFVAwForp5cRIECAAIHuBQSs3a+BCgh0LSBgfXgFJpNJGo/HXS+P8QkQIECAAIGeCQhYe7agpkOAAAECBOIDV/GhK40AgeEKCFgfXvs4vRqnWDUCBAgQIECAQJ0CAtY6Nb2LAAECBAhkInB2dpZJJcogQKALgRcvXqTT09Muhs56zLh/Ne5h1QgQIECAAAECdQoIWOvU9C4CBAgQIJCJQJxgjZOsGgECwxQQsD687gLWYf59MGsCBAgQINC0gIC1aWHvJ0CAAAECHQi8ffs2LZfLDkY2JAECOQg8e/YshzKyq+H29ja7mhREgAABAgQIlC8gYC1/Dc2AAAECBAh8IXB1dZXiY1caAQLDFBCwfrnuOzs7aT6fD3NDmDUBAgQIECDQqICAtVFeLydAgAABAt0IXF9fp/fv33czuFEJEOhU4OTkJO3u7nZaQ46DC1hzXBU1ESBAgACBfggIWPuxjmZBgAABAgQ+E4jTq3GKVSNAYHgCAtaH1zw+bhV3sGoECBAgQIAAgboFBKx1i3ofAQIECBDIQCDuX417WDUCBIYnMJvN0v7+/vAm/sSMR6NRmk6nXAgQIECAAAECtQsIWGsn9UICBAgQIJCHwNnZWR6FqIIAgVYFBKwPc08mkzQej1tdC4MRIECAAAECwxAQsA5jnc2SAAECBAYocHFxkVar1QBnbsoEhi0gYH14/eP0apxi1QgQIECAAAECdQsIWOsW9T4CBAgQIJCJgIA1k4VQBoGWBV6/fp0ODw9bHjX/4eL+1biHVSNAgAABAgQI1C0gYK1b1PsIECBAgEAmAvGRq/jYlUaAwLAEjo6OUvxonwsIWO0IAgQIECBAoCkBAWtTst5LgAABAgQ6Fri+vk7v37/vuArDEyDQtoCA9WHx29vbtpfCeAQIECBAgMBABASsA1lo0yRAgACB4QnE6dU4xaoRIDAsAQHrl+u9s7OT5vP5sDaC2RIgQIAAAQKtCQhYW6M2EAECBAgQaFdguVymt2/ftjuo0QgQ6Fzg5cuX6fj4uPM6cipAwJrTaqiFAAECBAj0T0DA2r81NSMCBAgQIPCLwNnZGQ0CBAYmsL+/n2az2cBm/fXpxset4g5WjQABAgQIECDQhICAtQlV7yRAgAABApkICFgzWQhlEGhRQMD6JfZoNErT6bTFVTAUAQIECBAgMCQBAeuQVttcCRAgQGBwAhcXF2m1Wg1u3iZMYMgCAtYvV38ymaTxeDzkbWHuBAgQIECAQIMCAtYGcb2aAAECBAh0LRAfuYqPXWkECAxH4MWLF+n09HQ4E15jpnF6NU6xagQIECBAgACBJgQErE2oeicBAgQIEMhEQMCayUIog0CLAgLWL7Hj/tW4h1UjQIAAAQIECDQhIGBtQtU7CRAgQIBAJgJxejVCVo0AgeEIPHv2bDiTXXOmAtY1oTxGgAABAgQIVBIQsFZi04kAAQIECJQhIGAtY51USaBOAQHrl5q3t7d1EnsXAQIECBAgQOAzAQGrDUGAAAECBHosEB+4ig9daQQIDEPg5OQk7e7uDmOya85yZ2cnzefzNZ/2GAECBAgQIEBgcwEB6+ZmehAgQIAAgaIEzs7OiqpXsQQIVBcQsH5pJ2Ctvp/0JECAAAECBNYTELCu5+QpAgQIECBQrECcYI2TrBoBAv0XmM1maX9/v/8T3WCG8XGruINVI0CAAAECBAg0JSBgbUrWewkQIECAQCYCb9++TcvlMpNqlEGAQJMCAtYvdUejUZpOp02yezcBAgQIECAwcAEB68A3gOkTIECAQP8Frq6uUnzsSiNAoP8CAtYv13gymaTxeNz/xTdDAgQIECBAoDMBAWtn9AYmQIAAAQLtCFxfX6f379+3M5hRCBDoVOD169fp8PCw0xpyGzxOr8YpVo0AAQIECBAg0JSAgLUpWe8lQIAAAQKZCMTp1TjFqhEg0H+Bo6OjFD/arwJx/2rcw6oRIECAAAECBJoSELA2Jeu9BAgQIEAgE4G4fzXuYdUIEOi/gID1yzUWsPZ/35shAQIECBDoWkDA2vUKGJ8AAQIECLQgcHZ21sIohiBAoGsBAeuXK3B7e9v1shifAAECBAgQ6LmAgLXnC2x6BAgQIEAgBC4uLtJqtYJBgEDPBV6+fJmOj497Psv1p7ezs5Pm8/n6HTxJgAABAgQIEKggIGCtgKYLAQIECBAoTUDAWtqKqZdANQEB6+duAtZq+0gvAgQIECBAYDMBAetmXp4mQIAAAQJFCsRHruJjVxoBAv0W2N/fT7PZrN+T3GB28XGruINVI0CAAAECBAg0KSBgbVLXuwkQIECAQCYC19fX6f3795lUowwCBJoSELB+LjsajdJ0Om2K23sJECBAgAABAh8FBKw2AgECBAgQGIBAnF6NU6waAQL9Fnjx4kU6PT3t9yQ3mN1kMknj8XiDHh4lQIAAAQIECGwuIGDd3EwPAgQIECBQnMByuUxv374trm4FEyCwmYCA9XOvOL0ap1g1AgQIECBAgECTAgLWJnW9mwABAgQIZCRwdnaWUTVKIUCgCYFnz5418dpi3xn3r8Y9rBoBAgQIECBAoEkBAWuTut5NgAABAgQyEhCwZrQYSiHQkICA9XNYAWtDG81rCRAgQIAAgc8EBKw2BAECBAgQGIjAxcVFWq1WA5mtaRIYnsDJyUna3d0d3sS/MuPb21seBAgQIECAAIHGBQSsjRMbgAABAgQI5CEQH7mKj11pBAj0U0DA+vm67uzspPl83s/FNisCBAgQIEAgKwEBa1bLoRgCBAgQINCcgIC1OVtvJpCDgIBVwJrDPlQDAQIECBAYooCAdYirbs4ECBAgMEiBOL0aIatGgEA/BWazWdrf3+/n5CrMKj5uFXewagQIECBAgACBpgUErE0Lez8BAgQIEMhEQMCayUIog0BDAgLWz2FHo1GaTqcNaXstAQIECBAgQOBXAQGr3UCAAAECBAYi8OHDhxQfuor2zTffDGTWpklgOAKvX79Oh4eHw5nwEzOdTCZpPB7zIECAAAECBAg0LiBgbZzYAAQIECBAIB+B09PTB4sRuOazRiohUFVAwPq5XJxejVOsGgECBAgQIECgaQEBa9PC3k+AAAECBDISOD8/T6vV6qsVCVszWjClENhA4OjoKMWP9rNA3L8a97BqBAgQIECAAIGmBQSsTQt7PwECBAgQyEjgp59+SsvlcqOKBK4bcXmYQGcCAtbP6QWsnW1FAxMgQIAAgcEJCFgHt+QmTIAAAQJDFri8vEzxsattmsB1Gz19CTQn8PLly3R8fNzcAIW9+fb2trCKlUuAAAECBAiUKiBgLXXl1E2AAAECBCoIXF9fp/ipswlc69T0LgLVBQSsv9rt7Oyk+XxeHVNPAgQIECBAgMAGAgLWDbA8SoAAAQIEShe4ublJV1dXjU5D4Noor5cTeFRgf38/zWYzQiklAattQIAAAQIECLQpIGBtU9tYBAgQIECgY4G4fzXuYW2zCVzb1DbWkAUErL+ufnzcKu5g1QgQIECAAAECbQgIWNtQNgYBAgQIEMhI4PT0tNNqBK6d8hu8xwIC1l8XdzQapel02uPVNjUCBAgQIEAgJwEBa06roRYCBAgQINCCwPn5eVqtVi2MtN4QAtf1nDxF4CmBFy9epK7/HyhP1djWfz+ZTNJ4PG5rOOMQIECAAAECAxcQsA58A5g+AQIECAxPILeA9f4KCFyHtyfNuB6BZ8+e1fOiHrwlTq/GKVaNAAECBAgQINCGgIC1DWVjECBAgACBjAQuLy/TYrHIqKKvlyJwLWapFNqxgID11wWI+1fjHlaNAAECBAgQINCGgIC1DWVjECBAgACBjASur69T/JTaBK6lrpy6mxQ4OTlJu7u7TQ5R1LsFrEUtl2IJECBAgEDxAgLW4pfQBAgQIECAwGYCNzc36erqarNOGT8tcM14cZTWmoCA9XPq29vb1uwNRIAAAQIECBAQsNoDBAgQIEBgYAJ9C1g/XT5h68A2s+n+IiBg/XUz7OzspPl8bncQIECAAAECBFoTELC2Rm0gAgQIECCQj8BQvjQucM1nz6mkWYHZbJb29/ebHaSQtwtYC1koZRIgQIAAgR4JCFh7tJimQoAAAQIE1hUYSsB630Pguu4O8VxpAgLWX1csPm4Vd7BqBAgQIECAAIG2BASsbUkbhwABAgQIZCRwfn6eVqtVRhV1U4rAtRt3o9Yv8Pr163R4eFj/iwt842g0StPptMDKlUyAAAECBAiUKiBgLXXl1E2AAAECBLYQuLy8TIvFYos39LOrwLWf6zqEWQlYf13lyWSSxuPxEJbdHAkQIECAAIFMBASsmSyEMggQIECAQJsCAtb1tAWu6zl5qnuBo6OjFD9a+nh6NU6xagQIECBAgACBtgQErG1JG4cAAQIECGQkcHNzk66urjKqqIxSBK5lrNMQqxSw/rrqcf9q3MOqESBAgAABAgTaEhCwtiVtHAIECBAgkJGAgLWexRC41uPoLdsLvHz5Mh0fH2//oh68QcDag0U0BQIECBAgUJiAgLWwBVMuAQIECBCoQ+DDhw/p4uKijld5xycCAlfboSsBAeuv8re3t10tg3EJECBAgACBgQoIWAe68KZNgAABAgROT08hNCwgcG0Y2Ot/Edjf30+z2WzwIjs7O2k+nw/eAQABAgQIECDQroCAtV1voxEgQIAAgWwEzs/P02q1yqaeIRQicB3CKnczRwHrz+4C1m72n1EJECBAgMDQBQSsQ98B5k+AAAECgxX46aef0nK5HOz8u564sLXrFejX+ALWn9czPm4Vd7BqBAgQIECAAIE2BQSsbWobiwABAgQIZCRweXmZFotFRhUNuxSB67DXf9vZv3jxIrn2I6XRaJSm0+m2nPoTIECAAAECBDYSELBuxOVhAgQIECDQH4Hr6+sUP1qeAgLXPNcl16qePXuWa2mt1jWZTNJ4PG51TIMRIECAAAECBASs9gABAgQIEBiowM3NTbq6uhro7MubtsC1vDVrs2IB68/acXo1TrFqBAgQIECAAIE2BQSsbWobiwABAgQIZCQQ96/GPaxamQIC1zLXrYmqT05O0u7ubhOvLu6dcf9q3MOqESBAgAABAgTaFBCwtqltLAIECBAgkJmAOxszW5AtyhG4boFXeFcB668LKGAtfDMrnwABAgQIFCogYC104ZRNgAABAgTqEDg/P0+r1aqOV3lHZgIC18wWpMFyBKy/4t7e3jYo7dUECBAgQIAAgYcFBKx2BgECBAgQGLCAgHU4iy9w7e9az2aztL+/398JrjmznZ2dNJ/P13zaYwQIECBAgACB+gQErPVZehMBAgQIEChO4PLyMi0Wi+LqVvD2AgLX7Q1zeYOA9eeVELDmsiPVQYAAAQIEhicgYB3empsxAQIECBD4ReD6+jrFj0ZA4FruHnj9+nU6PDwsdwI1VR4ft4o7WDUCBAgQIECAQNsCAta2xY1HgAABAgQyEri5uUlXV1cZVaSUXAQErrmsxNN1CFh/NhqNRmk6nT4N5gkCBAgQIECAQM0CAtaaQb2OAAECBAiUJCBgLWm1uq1V4Nqt/9dGPzo6SvEz9DaZTNJ4PB46g/kTIECAAAECHQgIWDtANyQBAgQIEMhF4MOHD+ni4iKXctRRiICwNa+FErD+vB5xejVOsWoECBAgQIAAgbYFBKxtixuPAAECBAhkJnB6eppZRcopTUDg2u2KvXz5Mh0fH3dbRAajx/2rcQ+rRoAAAQIECBBoW0DA2ra48QgQIECAQGYC5+fnabVaZVaVckoWELi2u3oC1p+95/N52tnZaRffaAQIECBAgACBlJKA1TYgQIAAAQIDF7i8vEyLxWLgCqbfpIDAtUndlPb399NsNmt2kALefnt7W0CVSiRAgAABAgT6KCBg7eOqmhMBAgQIENhAQMC6AZZHaxEQuNbC+MtLBKzp48nVOMGqESBAgAABAgS6EBCwdqFuTAIECBAgkJHAzc1Nurq6yqgipQxNQOC63YoLWAWs2+0gvQkQIECAAIFtBQSs2wrqT4AA2e0njQAAIABJREFUAQIEChcQsBa+gD0sX+C62aK+ePEiDf1jdfFxq/jIlUaAAAECBAgQ6EJAwNqFujEJECBAgEBGAh8+fEgXFxcZVaQUAp8LCFy/viMErCmNRqM0nU791SFAgAABAgQIdCIgYO2E3aAECBAgQCAvgaGffstrNVTzlIDA9XOhZ8+ePUXW+/9+Mpmk8Xjc+3maIAECBAgQIJCngIA1z3VRFQECBAgQaFXg/Pw8rVarVsc0GIG6BIYcuJ6cnKTd3d26KIt9T5xejVOsGgECBAgQIECgCwEBaxfqxiRAgAABApkJ/PTTT2m5XGZWlXIIVBMYUuAqYP15j8T9q3EPq0aAAAECBAgQ6EJAwNqFujEJECBAgEBmApeXl2mxWGRWlXIIbC/Q97BVwPrzHpnP52lnZ2f7DeMNBAgQIECAAIEKAgLWCmi6ECBAgACBvglcX1+n+NEI9F2gb4HrbDZL+/v7fV+2J+d3e3v75DMeIECAAAECBAg0JSBgbUrWewkQIECAQEECNzc36erqqqCKlUqgHoHSA1cBa/p4cjVOsGoECBAgQIAAga4EBKxdyRuXAAECBAhkJBD3r8Y9rBqBoQuUFrgKWAWsQ/87a/4ECBAgQCAHAQFrDqugBgIECBAgkIHA6elpBlUogUBeArkHrq9fv06Hh4d5obVcTXzcKj5ypREgQIAAAQIEuhIQsHYlb1wCBAgQIJCZgIA1swVRTpYCuQWuR0dHKX6G3CaTSRqPx0MmMHcCBAgQIECgYwEBa8cLYHgCBAgQIJCLwPn5eVqtVrmUow4CRQh0HbgOPWB1/2oRf00USYAAAQIEei8gYO39EpsgAQIECBBYT+Dy8jItFov1HvYUAQIPCrQduA49YJ1Op2k0GtmNBAgQIECAAIFOBQSsnfIbnAABAgQI5CMgYM1nLVTSH4GmA9eXL1+m4+Pj/oBtMBOnVzfA8igBAgQIECDQqICAtVFeLydAgAABAuUI3NzcpKurq3IKVimBAgXqDlz39/fTbDYrUGL7kp1e3d7QGwgQIECAAIF6BASs9Th6CwECBAgQKF5AwFr8EppAgQLbBq5DDVidXi1wsyuZAAECBAj0WEDA2uPFNTUCBAgQILCJwIcPH9LFxcUmXTxLgEDNApsGrkMNWN+8eZP29vZq1vc6AgQIECBAgEA1AQFrNTe9CBAgQIBALwVOT097OS+TIlCiwDph64sXL9LQ/t5GsBoBq0aAAAECBAgQyEVAwJrLSqiDAAECBAhkIHB+fp5Wq1UGlSiBAIH7Ag8FrkMMWJ1e9XeDAAECBAgQyE1AwJrbiqiHAAECBAh0KHB5eZkWi0WHFRiaAIF1BSJwffbs2bqP9+K50WiU4uNWGgECBAgQIEAgJwEBa06roRYCBAgQINCxgIC14wUwPIENBZ4/f75hj3Ifjw9bxenV+K0RIECAAAECBHISELDmtBpqIUCAAAECHQvc3Nykq6urjqswPAEC6wjE3au7u7vrPNqLZ5xe7cUymgQBAgQIEOilgIC1l8tqUgQIECBAoJqAgLWam14EuhAYUsAap1bn83kXzMYkQIAAAQIECDwpIGB9ksgDBAgQIEBgOALL5TL99NNPw5mwmRIoWGA2m6WDg4OCZ7B+6ZPJJI3H4/U7eJIAAQIECBAg0KKAgLVFbEMRIECAAIESBOJUnEaAQP4CQwlYnV7Nfy+qkAABAgQIDF1AwDr0HWD+BAgQIEDgnsD5+XlarVZcCBDIXGAoAet0Ok1x/6pGgAABAgQIEMhVQMCa68qoiwABAgQIdCQgYO0I3rAENhQ4Pj5Oh4eHG/Yq63GnV8taL9USIECAAIGhCghYh7ry5k2AAAECBB4RuLy8TIvFgg8BApkLHB0dpVevXmVe5XblvXnzJu3t7W33Er0JECBAgAABAg0LCFgbBvZ6AgQIECBQmsD19XWKH40AgbwF+h6wRrAaAatGgAABAgQIEMhdQMCa+wqpjwABAgQItCxwc3OTrq6uWh7VcAQIbCrQ94DV6dVNd4TnCRAgQIAAga4EBKxdyRuXAAECBAhkKrBcLtNPP/2UaXXKIkDgTiDuX417WPvY4qNW8XErjQABAgQIECBQgoCAtYRVUiMBAgQIEGhZ4PT0tOURDUeAwKYCBwcHaTabbdot++fjw1YRrrp7NfulUiABAgQIECDwNwEBq61AgAABAgQIfCEgYLUpCOQv0NeA1enV/PeeCgkQIECAAIHPBQSsdgQBAgQIECDwhcD5+XlarVZkCBDIWKCPAWucXp3P5xmrK40AAQIECBAg8KWAgNWuIECAAAECBL4QuLy8TIvFggwBAhkL7O7upr6dNp9MJmk8HmesrjQCBAgQIECAgIDVHiBAgAABAgTWEBCwroHkEQIdC/QtYHV6teMNZXgCBAgQIECgsoATrJXpdCRAgAABAv0VuLm5SVdXV/2doJkR6IHA8+fPezCLX6cQH7aK+1c1AgQIECBAgEBpAgLW0lZMvQQIECBAoAUBAWsLyIYgsKVAnwJWp1e33Ay6EyBAgAABAp0KCFg75Tc4AQIECBDIU+DDhw/p4uIiz+JURYDAx7tX44qAvrQ3b96kvb29vkzHPAgQIECAAIGBCQhYB7bgpkuAAAECBNYV6NvHc9adt+cIlCDQp4A1gtUIWDUCBAgQIECAQKkCAtZSV07dBAgQIECgYYHz8/O0Wq0aHsXrCRCoIjCbzdLBwUGVrtn1cXo1uyVREAECBAgQILChgIB1QzCPEyBAgACBoQj89NNPablcDmW65kmgKIG+BKzxUav4uJVGgAABAgQIEChZQMBa8uqpnQABAgQINChweXmZFotFgyN4NQECVQX6ELDGh60iXHX3atVdoB8BAgQIECCQi4CANZeVUAcBAgQIEMhM4ObmJl1dXWVWlXIIEAiB4+PjdHh4WDSG06tFL5/iCRAgQIAAgU8EBKy2AwECBAgQIPCggIDVxiCQr8DR0VF69epVvgU+UVmcXo27V+O3RoAAAQIECBAoXUDAWvoKqp8AAQIECDQkEPevxj2sGgEC+QmUHrBOJpM0Ho/zg1URAQIECBAgQKCCgIC1ApouBAgQIEBgKAKnp6dDmap5EihKoOSANU6tzufzorwVS4AAAQIECBD4moCA1f4gQIAAAQIEHhU4Pz9Pq9WKEAECmQnE/atxD2uJLT5sFfevagQIECBAgACBvggIWPuykuZBgAABAgQaEBCwNoDqlQRqECg1YHV6tYbF9woCBAgQIEAgOwEBa3ZLoiACBAgQIJCPwOXlZVosFvkUpBICBD4KHBwcpNlsVpxGfNhqb2+vuLoVTIAAAQIECBD4moCA1f4gQIAAAQIEHhW4vr5O8aMRIJCXQIkBawSrEbBqBAgQIECAAIG+CQhY+7ai5kOAAAECBGoUuLm5SXGKNdo333xT45u9igCBbQR2d3dTaR+hc3p1mxXXlwABAgQIEMhZQMCa8+qojQABAgQIdCywXC7TX//61y+qELZ2vDCGH7xAaQGr06uD37IACBAgQIBArwUErL1eXpMjQIAAAQLbC5ycnHz1JcLW7Y29gcCmAs+fP9+0S2fPx4etptOpu1c7WwEDEyBAgAABAk0LCFibFvZ+AgQIECBQuMBTAeun0xO2Fr7Yyi9GoKSAdTQafQxYNQIECBAgQIBAXwUErH1dWfMiQIAAAQI1CZyfn6cPHz5s/DZh68ZkOhBYSyDuXo0rAkpocXo17l6N3xoBAgQIECBAoK8CAta+rqx5ESBAgACBmgTiI1fxsattmrB1Gz19CXwuUFLA6vSq3UuAAAECBAgMQUDAOoRVNkcCBAgQILCFQB0B66fDC1u3WAxdCaSUZrNZOjg4yN4iTq3O5/Ps61QgAQIECBAgQGBbAQHrtoL6EyBAgACBngvE6dUIWZtowtYmVL2z7wKlBKxx72qcYNUIECBAgAABAn0XELD2fYXNjwABAgQIbCnQZMD6aWnC1i0XSvfBCJQQsDq9OpjtaKIECBAgQIBASknAahsQIECAAAECXxWID1zFh67abMLWNrWNVZrA8fFxOjw8zLrs+LDV3t5e1jUqjgABAgQIECBQl4CAtS5J7yFAgAABAj0WODk56Wx2wtbO6A2cqUDuAWsEqxGwagQIECBAgACBoQgIWIey0uZJgAABAgS2EIgTrHGStesmbO16BYyfg8DR0VF69epVDqU8WIPTq9kujcIIECBAgACBhgQErA3Bei0BAgQIEOiTwF//+te0XC6zmpKwNavlUEyLAjkHrE6vtrgRDEWAAAECBAhkIyBgzWYpFEKAAAECBPIVuLy8TPGxq1ybsDXXlVFXEwJx/2pcE5Bbiw9bTadTd6/mtjDqIUCAAAECBBoXELA2TmwAAgQIECBQvsC7d+/S9fV1ERMRthaxTIrcQiDXgHU0Gn0MWDUCBAgQIECAwNAEBKxDW3HzJUCAAAECFQTi/tU4wbpYLLK4i3XdKQhb15XyXEkCBwcHaTabZVVynF6Nu1fjt0aAAAECBAgQGJqAgHVoK26+BAgQIEBgSwFh65aAuhPYUiDHgNXp1S0XVXcCBAgQIECgaAEBa9HLp3gCBAgQINCtwF3YWsr1AXdaTrZ2u2+Mvp3A7u5uOj093e4lNfaOU6vz+bzGN3oVAQIECBAgQKAsAQFrWeulWgIECBAgkK2AsDXbpVFYzwRyC1jj3tU4waoRIECAAAECBIYqIGAd6sqbNwECBAgQaFBA2NogrlcPXuD58+fZGDi9ms1SKIQAAQIECBDoUEDA2iG+oQkQIECAwBAE3r17l1ar1cePZJXUXCNQ0moNq9acAtb4sNXe3t6wFsBsCRAgQIAAAQL3BASstgQBAgQIECDQisDdqdblcpnip6QmbC1ptfpda9y9GlcE5NCcXs1hFdRAgAABAgQI5CAgYM1hFdRAgAABAgQGJnAXti4WixR/LqkJW0tarf7VmlPA6vRq//aXGREgQIAAAQLVBASs1dz0IkCAAAECBGoSELbWBOk1gxDIJWCNawEiYNUIECBAgAABAgRSErDaBQQIECBAgEA2AqV+HCsAnWzNZhv1upDZbJYODg46nWNcDTCdTt292ukqGJwAAQIECBDISUDAmtNqqIUAAQIECBD4RUDYajMQ+FIgh4B1NBp9DFg1AgQIECBAgACBnwUErHYCAQIECBAgkL2AsDX7JVJgSwLHx8fp8PCwpdG+HCZOr8bVAPFbI0CAAAECBAgQELDaAwQIECBAgECBAu/evUur1Srd3NwUVb0rBIparmyL7TpgdXo1262hMAIECBAgQKBDASdYO8Q3NAECBAgQIFBd4O5U63K5TPFTUhO2lrRaedV6dHSUXr161UlRcWp1Pp93MrZBCRAgQIAAAQI5CwhYc14dtREgQIAAAQJrCdyFrYvFIsWfS2rC1pJWq/tauwxY497VOMGqESBAgAABAgQIfC4gYLUjCBAgQIAAgV4JCFt7tZwmc08g7l+NawLabk6vti1uPAIECBAgQKAkAQFrSaulVgIECBAgQGAjAR/H2ojLwwUIdBWwOr1awOZQIgECBAgQINCZgIC1M3oDEyBAgAABAm0KCFvb1DZWUwIHBwdpNps19foH3+v0aqvcBiNAgAABAgQKFBCwFrhoSiZAgAABAgS2ExC2buend3cCXQSsb968SXt7e91N2sgECBAgQIAAgcwFBKyZL5DyCBAgQIAAgWYF3r17l1arVbq5uWl2oAbe7gNZDaBm/sq2A9YIViNg1QgQIECAAAECBB4XELDaHQQIECBAgACBlNLdqdblcpnip7QmbC1txarVu7u7m05PT6t13rBXXA0Qd686vbohnMcJECBAgACBwQkIWAe35CZMgAABAgQIPCVwF7YuFouPwWtpTdha2oqtX+/z58/Xf3jLJ0ej0ceAVSNAgAABAgQIEPi6gIDVDiFAgAABAgQIfEVA2Gp75CTQVsAap1fjaoD4rREgQIAAAQIECAhY7QECBAgQIECAQC0CJX8cKwCcbK1lG3T2krgaIK4IaKM5vdqGsjEIECBAgACBvgg4wdqXlTQPAgQIECBAoFUBYWur3AZL6ePdq20ErHFqdT6fMydAgAABAgQIEFhTQMC6JpTHCBAgQIAAAQKPCQhb7Y02BNoKWOPe1TjBqhEgQIAAAQIECKwnIGBdz8lTBAgQIECAAIG1BN69e5dWq1W6ublZ6/ncHnKNQG4r8ms9s9ksHRwcNFqg06uN8no5AQIECBAg0FMBAWtPF9a0CBAgQIAAgW4F7k61LpfLFD8lNmFrXqvWRsDq9Gpea64aAgQIECBAoAwBAWsZ66RKAgQIECBAoGABYWvBi5dR6cfHx+nw8LCxipxebYzWiwkQIECAAIGeCwhYe77ApkeAAAECBAjkJXAXti4WixR/LrE52drNqjUdsL558ybt7e11MzmjEiBAgAABAgQKFhCwFrx4SidAgAABAgTKFij941ihL2xtbw8eHR2lV69eNTJgBKsRsGoECBAgQIAAAQKbCwhYNzfTgwABAgQIECBQu4CwtXbS3r2wyYDV6dXebRcTIkCAAAECBFoUELC2iG0oAgQIECBAgMA6AsLWdZSG90zcvxrXBNTdRqNRio9baQQIECBAgAABAtUEBKzV3PQiQIAAAQIECLQicHNzk5bLZYrfpTbXCNSzck0ErPFhqzi9Gr81AgQIECBAgACBagIC1mpuehEgQIAAAQIEWhW4O9UaYWv8lNqErdVX7uDgIM1ms+oveKCn06u1cnoZAQIECBAgMFABAetAF960CRAgQIAAgXIFhK3lrt02ldcdsMap1fl8vk1J+hIgQIAAAQIECMSHX29vb29JECBAgAABAgQIlClwF7YuFosUfy61Odn69MrVHbBOJpM0Ho+fHtgTBAgQIECAAAECXxUQsNogBAgQIECAAIGeCPTh41ixFMLWhzfk7u5uOj09rWW3Or1aC6OXECBAgAABAgQ+CghYbQQCBAgQIECAQA8FhK39W9Tnz5/XNqnpdJri/lWNAAECBAgQIEBgewEB6/aG3kCAAAECBAgQyFpA2Jr18qxdXF0Bq9Ora5N7kAABAgQIECCwloCAdS0mDxEgQIAAAQIE+iFwc3OTlstlit8lt6FdIxBXA8QVAXW0N2/epL29vTpe5R0ECBAgQIAAAQKuCLAHCBAgQIAAAQLDFLg71Rpha/yU3IYQttYVsEawGgGrRoAAAQIECBAgUJ+AE6z1WXoTAQIECBAgQKBIAWFr/stWV8Dq9Gr+a61CAgQIECBAoDwBAWt5a6ZiAgQIECBAgEBjAndh62KxSPHnklufTrbOZrN0cHCw1XLER63i41YaAQIECBAgQIBAvQIC1no9vY0AAQIECBAg0BuBvnwcKxak9LB124A1PmwV4aq7V3vz19NECBAgQIAAgYwEBKwZLYZSCBAgQIAAAQK5Cghbu12Z4+PjdHh4WLkIp1cr0+lIgAABAgQIEHhSQMD6JJEHCBAgQIAAAQIEPhXoS9ha0qnWbQLWOL06n89tYgIECBAgQIAAgYYEBKwNwXotAQIECBAgQGAIAjc3N2m5XKb4XXLLPWw9OjpKr169qkQ8mUzSeDyu1FcnAgQIECBAgACBpwUErE8beYIAAQIECBAgQOAJgbtTrRG2xk/JLcewtWrA6vRqyTtR7QQIECBAgEApAgLWUlZKnQQIECBAgACBQgSErfUvVNy/GtcEbNriw1Zx/6pGgAABAgQIECDQnICAtTlbbyZAgAABAgQIDF7gLmxdLBYp/lxy6/Jka5WA1enVkneb2gkQIECAAIGSBASsJa2WWgkQIECAAAECBQv05eNYsQRth60HBwdpNptttPpv3rxJe3t7G/XxMAECBAgQIECAwOYCAtbNzfQgQIAAAQIECBDYUkDYuhngpgFrBKsRsGoECBAgQIAAAQLNCwhYmzc2AgECBAgQIECAwFcEhK1Pb49NA1anV5829QQBAgQIECBAoC4BAWtdkt5DgAABAgQIECCwtcDNzU1aLpcpfpfe6rxGYHd3N52enq5FEh+1io9baQQIECBAgAABAu0ICFjbcTYKAQIECBAgQIDABgJ3p1ojbI2f0tu2Yeu6AWt82CrCVXevlr5j1E+AAAECBAiUJCBgLWm11EqAAAECBAgQGKCAsDWl58+fr7XyTq+uxeQhAgQIECBAgECtAgLWWjm9jAABAgQIECBAoEmBu7B1sVik+HPpbZ2TrXE1QJxgfarF6dW4ezV+awQIECBAgAABAu0JCFjbszYSAQIECBAgQIBAjQJDCVvXDVgnk0kaj8c1CnsVAQIECBAgQIDAOgIC1nWUPEOAAAECBAgQIJC1wF3Yen19nXWd6xb36cnWdQLWOLU6n8/Xfb3nCBAgQIAAAQIEahQQsNaI6VUECBAgQIAAAQLdC/QtbP3uu+/SwcHBV2Hjw1Zx/6pGgAABAgQIECDQvoCAtX1zIxIgQIAAAQIECLQksFwu083NzcefUttsNkv/9E//9Gj5Tq+WurLqJkCAAAECBPoiIGDty0qaBwECBAgQIECAwKMCd6daI3CNn5LaUwFrfNhqb2+vpCmplQABAgQIECDQKwEBa6+W02QIECBAgAABAgSeEigtbD0+Pk7//M///OC0IliNgFUjQIAAAQIECBDoTkDA2p29kQkQIECAAAECBDoWuAtbF4tFij/n2F69epXi56Hm9GqOK6YmAgQIECBAYGgCAtahrbj5EiBAgAABAgQIPCiQa9j6WMDq9KqNTIAAAQIECBDIQ0DAmsc6qIIAAQIECBAgQCAjgbuw9fr6uvOqHgpY48NW0+nU3audr44CCBAgQIAAAQIpCVjtAgIECBAgQIAAAQJfEeg6bI37V+Me1k/baDT6GLBqBAgQIECAAAEC3QsIWLtfAxUQIECAAAECBAgUIrBcLtPNzc3Hn7bawcFB+u67734ZLk6vxt2r8VsjQIAAAQIECBDoXkDA2v0aqIAAAQIECBAgQKAwgbtTrRG4xk+T7X7A6vRqk9reTYAAAQIECBDYXEDAurmZHgQIECBAgAABAgR+EWg6bP00YI1Tq/P5nD4BAgQIECBAgEBGAgLWjBZDKQQIECBAgAABAmUL3IWti8UixZ/raP/4j/+YTk9PP74q7l2NE6waAQIECBAgQIBAPgIC1nzWQiUECBAgQIAAAQI9EqgrbL0LWJ1e7dHmMBUCBAgQIECgVwIC1l4tp8kQIECAAAECBAjkKHAXtl5fX29c3j/8wz987BMfttrb29u4vw4ECBAgQIAAAQLNCghYm/X1dgIECBAgQIAAAQKfCWwatkbAGsFqBKwaAQIECBAgQIBAfgIC1vzWREUECBAgQIAAAQIDEVgul+nm5ubjz0Mt7l6NKwKcXh3IhjBNAgQIECBAoEgBAWuRy6ZoAgQIECBAgACBPgncnWqNwDV+7loErP/yL//i9GqfFttcCBAgQIAAgd4JCFh7t6QmRIAAAQIECBAgULLAp2Hrf//3f6fFYuHu1ZIXVO0ECBAgQIBA7wUErL1fYhMkQIAAAQIECBAoVSDC1v/3//5fqeWrmwABAgQIECAwCAEB6yCW2SQJECBAgAABAgQIECBAgAABAgQIEGhCQMDahKp3EiBAgAABAgQIECBAgAABAgQIECAwCAEB6yCW2SQJECBAgAABAgQIECBAgAABAgQIEGhCQMDahKp3EiBAgAABAgQIECBAgAABAgQIECAwCAEB6yCW2SQJECBAgAABAgQIECBAgAABAgQIEGhCQMDahKp3EiBAgAABAgQIECBAgAABAgQIECAwCAEB6yCW2SQJECBAgAABAgQIECBAgAABAgQIEGhCQMDahKp3EiBAgACB/9+OHdMAAAAgDPPvGhVcqwESygcBAgQIECBAgAABAgQIEEgIOFgTMytJgAABAgQIECBAgAABAgQIECBAgMBDwMH6UJVJgAABAgQIECBAgAABAgQIECBAgEBCwMGamFlJAgQIECBAgAABAgQIECBAgAABAgQeAg7Wh6pMAgQIECBAgAABAgQIECBAgAABAgQSAg7WxMxKEiBAgAABAgQIECBAgAABAgQIECDwEHCwPlRlEiBAgAABAgQIECBAgAABAgQIECCQEHCwJmZWkgABAgQIECBAgAABAgQIECBAgACBh4CD9aEqkwABAgQIECBAgAABAgQIECBAgACBhICDNTGzkgQIECBAgAABAgQIECBAgAABAgQIPAQcrA9VmQQIECBAgAABAgQIECBAgAABAgQIJAQcrImZlSRAgAABAgQIECBAgAABAgQIECBA4CHgYH2oyiRAgAABAgQIECBAgAABAgQIECBAICHgYE3MrCQBAgQIECBAgAABAgQIECBAgAABAg8BB+tDVSYBAgQIECBAgAABAgQIECBAgAABAgkBB2tiZiUJECBAgAABAgQIECBAgAABAgQIEHgIOFgfqjIJECBAgAABAgQIECBAgAABAgQIEEgIOFgTMytJgAABAgQIECBAgAABAgQIECBAgMBDwMH6UJVJgAABAgQIECBAgAABAgQIECBAgEBCwMGamFlJAgQIECBAgAABAgQIECBAgAABAgQeAg7Wh6pMAgQIECBAgAABAgQIECBAgAABAgQSAg7WxMxKEiBAgAABAgQIECBAgAABAgQIECDwEHCwPlRlEiBAgAABAgQIECBAgAABAgQIECCQEHCwJmZWkgABAgQIECBAgAABAgQIECBAgACBh4CD9aEqkwABAgQIECBAgAABAgQIECBAgACBhICDNTGzkgQIECBAgAABAgQIECBAgAABAgQIPAQcrA9VmQQIECBAgAABAgQIECBAgAABAgQIJAQcrImZlSRAgAABAgQIECBAgAABAgQIECBA4CHgYH2oyiRAgAABAgQIECBAgAABAgQIECBAICHgYE3MrCQKUAUBAAAJqklEQVQBAgQIECBAgAABAgQIECBAgAABAg8BB+tDVSYBAgQIECBAgAABAgQIECBAgAABAgkBB2tiZiUJECBAgAABAgQIECBAgAABAgQIEHgIOFgfqjIJECBAgAABAgQIECBAgAABAgQIEEgIOFgTMytJgAABAgQIECBAgAABAgQIECBAgMBDwMH6UJVJgAABAgQIECBAgAABAgQIECBAgEBCwMGamFlJAgQIECBAgAABAgQIECBAgAABAgQeAg7Wh6pMAgQIECBAgAABAgQIECBAgAABAgQSAg7WxMxKEiBAgAABAgQIECBAgAABAgQIECDwEHCwPlRlEiBAgAABAgQIECBAgAABAgQIECCQEHCwJmZWkgABAgQIECBAgAABAgQIECBAgACBh4CD9aEqkwABAgQIECBAgAABAgQIECBAgACBhICDNTGzkgQIECBAgAABAgQIECBAgAABAgQIPAQcrA9VmQQIECBAgAABAgQIECBAgAABAgQIJAQcrImZlSRAgAABAgQIECBAgAABAgQIECBA4CHgYH2oyiRAgAABAgQIECBAgAABAgQIECBAICHgYE3MrCQBAgQIECBAgAABAgQIECBAgAABAg8BB+tDVSYBAgQIECBAgAABAgQIECBAgAABAgkBB2tiZiUJECBAgAABAgQIECBAgAABAgQIEHgIOFgfqjIJECBAgAABAgQIECBAgAABAgQIEEgIOFgTMytJgAABAgQIECBAgAABAgQIECBAgMBDwMH6UJVJgAABAgQIECBAgAABAgQIECBAgEBCwMGamFlJAgQIECBAgAABAgQIECBAgAABAgQeAg7Wh6pMAgQIECBAgAABAgQIECBAgAABAgQSAg7WxMxKEiBAgAABAgQIECBAgAABAgQIECDwEHCwPlRlEiBAgAABAgQIECBAgAABAgQIECCQEHCwJmZWkgABAgQIECBAgAABAgQIECBAgACBh4CD9aEqkwABAgQIECBAgAABAgQIECBAgACBhICDNTGzkgQIECBAgAABAgQIECBAgAABAgQIPAQcrA9VmQQIECBAgAABAgQIECBAgAABAgQIJAQcrImZlSRAgAABAgQIECBAgAABAgQIECBA4CHgYH2oyiRAgAABAgQIECBAgAABAgQIECBAICHgYE3MrCQBAgQIECBAgAABAgQIECBAgAABAg8BB+tDVSYBAgQIECBAgAABAgQIECBAgAABAgkBB2tiZiUJECBAgAABAgQIECBAgAABAgQIEHgIOFgfqjIJECBAgAABAgQIECBAgAABAgQIEEgIOFgTMytJgAABAgQIECBAgAABAgQIECBAgMBDwMH6UJVJgAABAgQIECBAgAABAgQIECBAgEBCwMGamFlJAgQIECBAgAABAgQIECBAgAABAgQeAg7Wh6pMAgQIECBAgAABAgQIECBAgAABAgQSAg7WxMxKEiBAgAABAgQIECBAgAABAgQIECDwEHCwPlRlEiBAgAABAgQIECBAgAABAgQIECCQEHCwJmZWkgABAgQIECBAgAABAgQIECBAgACBh4CD9aEqkwABAgQIECBAgAABAgQIECBAgACBhICDNTGzkgQIECBAgAABAgQIECBAgAABAgQIPAQcrA9VmQQIECBAgAABAgQIECBAgAABAgQIJAQcrImZlSRAgAABAgQIECBAgAABAgQIECBA4CHgYH2oyiRAgAABAgQIECBAgAABAgQIECBAICHgYE3MrCQBAgQIECBAgAABAgQIECBAgAABAg8BB+tDVSYBAgQIECBAgAABAgQIECBAgAABAgkBB2tiZiUJECBAgAABAgQIECBAgAABAgQIEHgIOFgfqjIJECBAgAABAgQIECBAgAABAgQIEEgIOFgTMytJgAABAgQIECBAgAABAgQIECBAgMBDwMH6UJVJgAABAgQIECBAgAABAgQIECBAgEBCwMGamFlJAgQIECBAgAABAgQIECBAgAABAgQeAg7Wh6pMAgQIECBAgAABAgQIECBAgAABAgQSAg7WxMxKEiBAgAABAgQIECBAgAABAgQIECDwEHCwPlRlEiBAgAABAgQIECBAgAABAgQIECCQEHCwJmZWkgABAgQIECBAgAABAgQIECBAgACBh4CD9aEqkwABAgQIECBAgAABAgQIECBAgACBhICDNTGzkgQIECBAgAABAgQIECBAgAABAgQIPAQcrA9VmQQIECBAgAABAgQIECBAgAABAgQIJAQcrImZlSRAgAABAgQIECBAgAABAgQIECBA4CHgYH2oyiRAgAABAgQIECBAgAABAgQIECBAICHgYE3MrCQBAgQIECBAgAABAgQIECBAgAABAg8BB+tDVSYBAgQIECBAgAABAgQIECBAgAABAgkBB2tiZiUJECBAgAABAgQIECBAgAABAgQIEHgIOFgfqjIJECBAgAABAgQIECBAgAABAgQIEEgIOFgTMytJgAABAgQIECBAgAABAgQIECBAgMBDwMH6UJVJgAABAgQIECBAgAABAgQIECBAgEBCwMGamFlJAgQIECBAgAABAgQIECBAgAABAgQeAg7Wh6pMAgQIECBAgAABAgQIECBAgAABAgQSAg7WxMxKEiBAgAABAgQIECBAgAABAgQIECDwEHCwPlRlEiBAgAABAgQIECBAgAABAgQIECCQEHCwJmZWkgABAgQIECBAgAABAgQIECBAgACBh4CD9aEqkwABAgQIECBAgAABAgQIECBAgACBhICDNTGzkgQIECBAgAABAgQIECBAgAABAgQIPAQcrA9VmQQIECBAgAABAgQIECBAgAABAgQIJAQcrImZlSRAgAABAgQIECBAgAABAgQIECBA4CHgYH2oyiRAgAABAgQIECBAgAABAgQIECBAICHgYE3MrCQBAgQIECBAgAABAgQIECBAgAABAg8BB+tDVSYBAgQIECBAgAABAgQIECBAgAABAgkBB2tiZiUJECBAgAABAgQIECBAgAABAgQIEHgIOFgfqjIJECBAgAABAgQIECBAgAABAgQIEEgIOFgTMytJgAABAgQIECBAgAABAgQIECBAgMBDwMH6UJVJgAABAgQIECBAgAABAgQIECBAgEBCwMGamFlJAgQIECBAgAABAgQIECBAgAABAgQeAg7Wh6pMAgQIECBAgAABAgQIECBAgAABAgQSAg7WxMxKEiBAgAABAgQIECBAgAABAgQIECDwEHCwPlRlEiBAgAABAgQIECBAgAABAgQIECCQEHCwJmZWkgABAgQIECBAgAABAgQIECBAgACBh8AA60wlAXpyubo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47" y="1752600"/>
            <a:ext cx="225245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752600"/>
            <a:ext cx="4572000" cy="225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ight Arrow 11"/>
          <p:cNvSpPr/>
          <p:nvPr/>
        </p:nvSpPr>
        <p:spPr>
          <a:xfrm rot="5400000" flipH="1">
            <a:off x="3167009" y="4242774"/>
            <a:ext cx="1666981" cy="1295400"/>
          </a:xfrm>
          <a:custGeom>
            <a:avLst/>
            <a:gdLst/>
            <a:ahLst/>
            <a:cxnLst/>
            <a:rect l="l" t="t" r="r" b="b"/>
            <a:pathLst>
              <a:path w="2059212" h="1600200">
                <a:moveTo>
                  <a:pt x="930" y="1524258"/>
                </a:moveTo>
                <a:cubicBezTo>
                  <a:pt x="-6169" y="1339119"/>
                  <a:pt x="27261" y="1151126"/>
                  <a:pt x="103750" y="973880"/>
                </a:cubicBezTo>
                <a:cubicBezTo>
                  <a:pt x="305918" y="505410"/>
                  <a:pt x="769073" y="204307"/>
                  <a:pt x="1278387" y="209791"/>
                </a:cubicBezTo>
                <a:lnTo>
                  <a:pt x="1278387" y="0"/>
                </a:lnTo>
                <a:lnTo>
                  <a:pt x="2059212" y="473347"/>
                </a:lnTo>
                <a:lnTo>
                  <a:pt x="1278387" y="946692"/>
                </a:lnTo>
                <a:lnTo>
                  <a:pt x="1278387" y="710020"/>
                </a:lnTo>
                <a:lnTo>
                  <a:pt x="1278387" y="688071"/>
                </a:lnTo>
                <a:cubicBezTo>
                  <a:pt x="959893" y="683238"/>
                  <a:pt x="669773" y="870913"/>
                  <a:pt x="543449" y="1163632"/>
                </a:cubicBezTo>
                <a:cubicBezTo>
                  <a:pt x="482788" y="1304197"/>
                  <a:pt x="465663" y="1455627"/>
                  <a:pt x="490007" y="1600200"/>
                </a:cubicBezTo>
                <a:lnTo>
                  <a:pt x="7319" y="1600200"/>
                </a:lnTo>
                <a:cubicBezTo>
                  <a:pt x="3644" y="1575041"/>
                  <a:pt x="1905" y="1549677"/>
                  <a:pt x="930" y="152425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0464308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Пример №2</a:t>
            </a:r>
          </a:p>
          <a:p>
            <a:pPr lvl="1"/>
            <a:r>
              <a:rPr lang="bg-BG" noProof="0" dirty="0" smtClean="0"/>
              <a:t>От режим </a:t>
            </a:r>
            <a:r>
              <a:rPr lang="bg-BG" noProof="0" dirty="0"/>
              <a:t>пейзаж </a:t>
            </a:r>
            <a:r>
              <a:rPr lang="bg-BG" noProof="0" dirty="0" smtClean="0"/>
              <a:t>към режим</a:t>
            </a:r>
            <a:r>
              <a:rPr lang="bg-BG" noProof="0" dirty="0"/>
              <a:t> </a:t>
            </a:r>
            <a:r>
              <a:rPr lang="bg-BG" noProof="0" dirty="0" smtClean="0"/>
              <a:t>портрет</a:t>
            </a:r>
            <a:endParaRPr lang="bg-BG" noProof="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76" y="4072147"/>
            <a:ext cx="4572000" cy="225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876" y="1750820"/>
            <a:ext cx="225245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11"/>
          <p:cNvSpPr/>
          <p:nvPr/>
        </p:nvSpPr>
        <p:spPr>
          <a:xfrm>
            <a:off x="4200419" y="2743200"/>
            <a:ext cx="1666981" cy="1295400"/>
          </a:xfrm>
          <a:custGeom>
            <a:avLst/>
            <a:gdLst/>
            <a:ahLst/>
            <a:cxnLst/>
            <a:rect l="l" t="t" r="r" b="b"/>
            <a:pathLst>
              <a:path w="2059212" h="1600200">
                <a:moveTo>
                  <a:pt x="930" y="1524258"/>
                </a:moveTo>
                <a:cubicBezTo>
                  <a:pt x="-6169" y="1339119"/>
                  <a:pt x="27261" y="1151126"/>
                  <a:pt x="103750" y="973880"/>
                </a:cubicBezTo>
                <a:cubicBezTo>
                  <a:pt x="305918" y="505410"/>
                  <a:pt x="769073" y="204307"/>
                  <a:pt x="1278387" y="209791"/>
                </a:cubicBezTo>
                <a:lnTo>
                  <a:pt x="1278387" y="0"/>
                </a:lnTo>
                <a:lnTo>
                  <a:pt x="2059212" y="473347"/>
                </a:lnTo>
                <a:lnTo>
                  <a:pt x="1278387" y="946692"/>
                </a:lnTo>
                <a:lnTo>
                  <a:pt x="1278387" y="710020"/>
                </a:lnTo>
                <a:lnTo>
                  <a:pt x="1278387" y="688071"/>
                </a:lnTo>
                <a:cubicBezTo>
                  <a:pt x="959893" y="683238"/>
                  <a:pt x="669773" y="870913"/>
                  <a:pt x="543449" y="1163632"/>
                </a:cubicBezTo>
                <a:cubicBezTo>
                  <a:pt x="482788" y="1304197"/>
                  <a:pt x="465663" y="1455627"/>
                  <a:pt x="490007" y="1600200"/>
                </a:cubicBezTo>
                <a:lnTo>
                  <a:pt x="7319" y="1600200"/>
                </a:lnTo>
                <a:cubicBezTo>
                  <a:pt x="3644" y="1575041"/>
                  <a:pt x="1905" y="1549677"/>
                  <a:pt x="930" y="152425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1360475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Какво да направим?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Фиксиране на мащаба</a:t>
            </a:r>
          </a:p>
          <a:p>
            <a:pPr lvl="1"/>
            <a:r>
              <a:rPr lang="bg-BG" noProof="0" dirty="0" smtClean="0"/>
              <a:t>Параметър </a:t>
            </a:r>
            <a:r>
              <a:rPr lang="bg-BG" noProof="0" dirty="0" err="1" smtClean="0">
                <a:solidFill>
                  <a:srgbClr val="FF388C"/>
                </a:solidFill>
              </a:rPr>
              <a:t>viewport</a:t>
            </a:r>
            <a:r>
              <a:rPr lang="bg-BG" noProof="0" dirty="0" smtClean="0"/>
              <a:t> в таг </a:t>
            </a:r>
            <a:r>
              <a:rPr lang="bg-BG" noProof="0" dirty="0" err="1" smtClean="0">
                <a:solidFill>
                  <a:srgbClr val="FF388C"/>
                </a:solidFill>
              </a:rPr>
              <a:t>meta</a:t>
            </a:r>
            <a:endParaRPr lang="bg-BG" noProof="0" dirty="0" smtClean="0">
              <a:solidFill>
                <a:srgbClr val="FF388C"/>
              </a:solidFill>
            </a:endParaRPr>
          </a:p>
          <a:p>
            <a:r>
              <a:rPr lang="bg-BG" noProof="0" dirty="0" smtClean="0"/>
              <a:t>Улавяне на промяна в размера</a:t>
            </a:r>
          </a:p>
          <a:p>
            <a:pPr lvl="1"/>
            <a:r>
              <a:rPr lang="bg-BG" noProof="0" dirty="0" smtClean="0"/>
              <a:t>Слухтим за събитието </a:t>
            </a:r>
            <a:r>
              <a:rPr lang="bg-BG" noProof="0" dirty="0" err="1" smtClean="0">
                <a:solidFill>
                  <a:srgbClr val="FF388C"/>
                </a:solidFill>
              </a:rPr>
              <a:t>resize</a:t>
            </a:r>
            <a:r>
              <a:rPr lang="bg-BG" noProof="0" dirty="0" smtClean="0">
                <a:solidFill>
                  <a:srgbClr val="FF388C"/>
                </a:solidFill>
              </a:rPr>
              <a:t> </a:t>
            </a:r>
            <a:r>
              <a:rPr lang="bg-BG" noProof="0" dirty="0" smtClean="0"/>
              <a:t>чрез </a:t>
            </a:r>
            <a:r>
              <a:rPr lang="bg-BG" noProof="0" dirty="0" err="1" smtClean="0"/>
              <a:t>подслушвател</a:t>
            </a:r>
            <a:r>
              <a:rPr lang="bg-BG" noProof="0" dirty="0" smtClean="0"/>
              <a:t> с </a:t>
            </a:r>
            <a:r>
              <a:rPr lang="bg-BG" noProof="0" dirty="0" err="1" smtClean="0">
                <a:solidFill>
                  <a:srgbClr val="FF388C"/>
                </a:solidFill>
              </a:rPr>
              <a:t>addEventListener</a:t>
            </a:r>
            <a:endParaRPr lang="bg-BG" noProof="0" dirty="0" smtClean="0">
              <a:solidFill>
                <a:srgbClr val="FF388C"/>
              </a:solidFill>
            </a:endParaRPr>
          </a:p>
          <a:p>
            <a:pPr lvl="1"/>
            <a:r>
              <a:rPr lang="bg-BG" noProof="0" dirty="0" smtClean="0"/>
              <a:t>Преизчисляваме аспекта на камерата и размера на </a:t>
            </a:r>
            <a:r>
              <a:rPr lang="bg-BG" noProof="0" dirty="0" err="1" smtClean="0"/>
              <a:t>рендъра</a:t>
            </a:r>
            <a:endParaRPr lang="bg-BG" noProof="0" dirty="0" smtClean="0"/>
          </a:p>
          <a:p>
            <a:pPr lvl="1"/>
            <a:endParaRPr lang="bg-BG" noProof="0" dirty="0" smtClean="0"/>
          </a:p>
        </p:txBody>
      </p:sp>
    </p:spTree>
    <p:extLst>
      <p:ext uri="{BB962C8B-B14F-4D97-AF65-F5344CB8AC3E}">
        <p14:creationId xmlns:p14="http://schemas.microsoft.com/office/powerpoint/2010/main" val="112031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Използвани средства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Платформа</a:t>
            </a:r>
          </a:p>
          <a:p>
            <a:pPr lvl="1"/>
            <a:r>
              <a:rPr lang="bg-BG" noProof="0" dirty="0" smtClean="0"/>
              <a:t>Хардуер с графичен процесор</a:t>
            </a:r>
          </a:p>
          <a:p>
            <a:pPr lvl="1"/>
            <a:r>
              <a:rPr lang="bg-BG" noProof="0" dirty="0" smtClean="0"/>
              <a:t>Почти всяка съвременна ОС</a:t>
            </a:r>
          </a:p>
          <a:p>
            <a:pPr lvl="1"/>
            <a:r>
              <a:rPr lang="bg-BG" noProof="0" dirty="0" smtClean="0"/>
              <a:t>Обикновен текстов редактор</a:t>
            </a:r>
          </a:p>
          <a:p>
            <a:pPr lvl="1"/>
            <a:r>
              <a:rPr lang="bg-BG" noProof="0" dirty="0" smtClean="0"/>
              <a:t>Браузър с </a:t>
            </a:r>
            <a:r>
              <a:rPr lang="bg-BG" noProof="0" dirty="0" err="1" smtClean="0"/>
              <a:t>JavaScript</a:t>
            </a:r>
            <a:r>
              <a:rPr lang="bg-BG" noProof="0" dirty="0" smtClean="0"/>
              <a:t>, WebGL и HTML5</a:t>
            </a:r>
          </a:p>
          <a:p>
            <a:r>
              <a:rPr lang="bg-BG" noProof="0" dirty="0" smtClean="0"/>
              <a:t>Специализиран хардуер</a:t>
            </a:r>
          </a:p>
          <a:p>
            <a:pPr lvl="1"/>
            <a:r>
              <a:rPr lang="bg-BG" noProof="0" dirty="0" smtClean="0"/>
              <a:t>3D очила и смартфон</a:t>
            </a:r>
          </a:p>
        </p:txBody>
      </p:sp>
    </p:spTree>
    <p:extLst>
      <p:ext uri="{BB962C8B-B14F-4D97-AF65-F5344CB8AC3E}">
        <p14:creationId xmlns:p14="http://schemas.microsoft.com/office/powerpoint/2010/main" val="53752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Резултат при промяна на прозореца</a:t>
            </a:r>
          </a:p>
          <a:p>
            <a:pPr lvl="1"/>
            <a:r>
              <a:rPr lang="bg-BG" noProof="0" dirty="0" smtClean="0"/>
              <a:t>Автоматично преоразмеряване при ръчна промяна на размера</a:t>
            </a:r>
            <a:endParaRPr lang="bg-BG" noProof="0" dirty="0"/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99857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Резултат при смартфон</a:t>
            </a:r>
          </a:p>
          <a:p>
            <a:pPr lvl="1"/>
            <a:r>
              <a:rPr lang="bg-BG" noProof="0" dirty="0" smtClean="0"/>
              <a:t>Автоматично преоразмеряване</a:t>
            </a:r>
            <a:endParaRPr lang="bg-BG" noProof="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47" y="1752600"/>
            <a:ext cx="225245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927132"/>
            <a:ext cx="4572000" cy="225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ight Arrow 11"/>
          <p:cNvSpPr/>
          <p:nvPr/>
        </p:nvSpPr>
        <p:spPr>
          <a:xfrm rot="2172345">
            <a:off x="3673977" y="1738862"/>
            <a:ext cx="1666981" cy="1295400"/>
          </a:xfrm>
          <a:custGeom>
            <a:avLst/>
            <a:gdLst/>
            <a:ahLst/>
            <a:cxnLst/>
            <a:rect l="l" t="t" r="r" b="b"/>
            <a:pathLst>
              <a:path w="2059212" h="1600200">
                <a:moveTo>
                  <a:pt x="930" y="1524258"/>
                </a:moveTo>
                <a:cubicBezTo>
                  <a:pt x="-6169" y="1339119"/>
                  <a:pt x="27261" y="1151126"/>
                  <a:pt x="103750" y="973880"/>
                </a:cubicBezTo>
                <a:cubicBezTo>
                  <a:pt x="305918" y="505410"/>
                  <a:pt x="769073" y="204307"/>
                  <a:pt x="1278387" y="209791"/>
                </a:cubicBezTo>
                <a:lnTo>
                  <a:pt x="1278387" y="0"/>
                </a:lnTo>
                <a:lnTo>
                  <a:pt x="2059212" y="473347"/>
                </a:lnTo>
                <a:lnTo>
                  <a:pt x="1278387" y="946692"/>
                </a:lnTo>
                <a:lnTo>
                  <a:pt x="1278387" y="710020"/>
                </a:lnTo>
                <a:lnTo>
                  <a:pt x="1278387" y="688071"/>
                </a:lnTo>
                <a:cubicBezTo>
                  <a:pt x="959893" y="683238"/>
                  <a:pt x="669773" y="870913"/>
                  <a:pt x="543449" y="1163632"/>
                </a:cubicBezTo>
                <a:cubicBezTo>
                  <a:pt x="482788" y="1304197"/>
                  <a:pt x="465663" y="1455627"/>
                  <a:pt x="490007" y="1600200"/>
                </a:cubicBezTo>
                <a:lnTo>
                  <a:pt x="7319" y="1600200"/>
                </a:lnTo>
                <a:cubicBezTo>
                  <a:pt x="3644" y="1575041"/>
                  <a:pt x="1905" y="1549677"/>
                  <a:pt x="930" y="152425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Right Arrow 11"/>
          <p:cNvSpPr/>
          <p:nvPr/>
        </p:nvSpPr>
        <p:spPr>
          <a:xfrm rot="12972345">
            <a:off x="3422042" y="5091662"/>
            <a:ext cx="1666981" cy="1295400"/>
          </a:xfrm>
          <a:custGeom>
            <a:avLst/>
            <a:gdLst/>
            <a:ahLst/>
            <a:cxnLst/>
            <a:rect l="l" t="t" r="r" b="b"/>
            <a:pathLst>
              <a:path w="2059212" h="1600200">
                <a:moveTo>
                  <a:pt x="930" y="1524258"/>
                </a:moveTo>
                <a:cubicBezTo>
                  <a:pt x="-6169" y="1339119"/>
                  <a:pt x="27261" y="1151126"/>
                  <a:pt x="103750" y="973880"/>
                </a:cubicBezTo>
                <a:cubicBezTo>
                  <a:pt x="305918" y="505410"/>
                  <a:pt x="769073" y="204307"/>
                  <a:pt x="1278387" y="209791"/>
                </a:cubicBezTo>
                <a:lnTo>
                  <a:pt x="1278387" y="0"/>
                </a:lnTo>
                <a:lnTo>
                  <a:pt x="2059212" y="473347"/>
                </a:lnTo>
                <a:lnTo>
                  <a:pt x="1278387" y="946692"/>
                </a:lnTo>
                <a:lnTo>
                  <a:pt x="1278387" y="710020"/>
                </a:lnTo>
                <a:lnTo>
                  <a:pt x="1278387" y="688071"/>
                </a:lnTo>
                <a:cubicBezTo>
                  <a:pt x="959893" y="683238"/>
                  <a:pt x="669773" y="870913"/>
                  <a:pt x="543449" y="1163632"/>
                </a:cubicBezTo>
                <a:cubicBezTo>
                  <a:pt x="482788" y="1304197"/>
                  <a:pt x="465663" y="1455627"/>
                  <a:pt x="490007" y="1600200"/>
                </a:cubicBezTo>
                <a:lnTo>
                  <a:pt x="7319" y="1600200"/>
                </a:lnTo>
                <a:cubicBezTo>
                  <a:pt x="3644" y="1575041"/>
                  <a:pt x="1905" y="1549677"/>
                  <a:pt x="930" y="152425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5689504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smtClean="0"/>
              <a:t>Въпроси и коментари</a:t>
            </a:r>
            <a:endParaRPr lang="bg-BG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7371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bg-BG" dirty="0" smtClean="0"/>
              <a:t>Не забравяйте за теста на следващото занятие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7764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Провеждане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Занятия</a:t>
            </a:r>
          </a:p>
          <a:p>
            <a:pPr lvl="1"/>
            <a:r>
              <a:rPr lang="bg-BG" noProof="0" dirty="0" smtClean="0"/>
              <a:t>Лекции по 2 часа седмично</a:t>
            </a:r>
          </a:p>
          <a:p>
            <a:pPr lvl="1"/>
            <a:r>
              <a:rPr lang="bg-BG" noProof="0" dirty="0" smtClean="0"/>
              <a:t>Упражненията са извънаудиторно</a:t>
            </a:r>
          </a:p>
          <a:p>
            <a:r>
              <a:rPr lang="bg-BG" noProof="0" dirty="0" smtClean="0"/>
              <a:t>Текущ контрол</a:t>
            </a:r>
          </a:p>
          <a:p>
            <a:pPr lvl="1"/>
            <a:r>
              <a:rPr lang="bg-BG" noProof="0" dirty="0" smtClean="0"/>
              <a:t>Домашни задания – 4 броя</a:t>
            </a:r>
          </a:p>
          <a:p>
            <a:pPr lvl="1"/>
            <a:r>
              <a:rPr lang="bg-BG" noProof="0" dirty="0" smtClean="0"/>
              <a:t>Блиц-тестове – 4 броя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83159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Оценяване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Точки</a:t>
            </a:r>
          </a:p>
          <a:p>
            <a:pPr lvl="1"/>
            <a:r>
              <a:rPr lang="bg-BG" noProof="0" dirty="0" smtClean="0"/>
              <a:t>Домашни 2+4+8+16 точки (общо 30)</a:t>
            </a:r>
          </a:p>
          <a:p>
            <a:pPr lvl="1"/>
            <a:r>
              <a:rPr lang="bg-BG" noProof="0" dirty="0" smtClean="0"/>
              <a:t>Тестове 2+4+8+16 точки (общо 30) </a:t>
            </a:r>
          </a:p>
          <a:p>
            <a:pPr lvl="1"/>
            <a:r>
              <a:rPr lang="bg-BG" noProof="0" dirty="0" smtClean="0"/>
              <a:t>Бонус 10 точки</a:t>
            </a:r>
          </a:p>
          <a:p>
            <a:r>
              <a:rPr lang="bg-BG" noProof="0" dirty="0" smtClean="0"/>
              <a:t>Оценка = Точки/10</a:t>
            </a:r>
          </a:p>
          <a:p>
            <a:pPr lvl="1"/>
            <a:r>
              <a:rPr lang="bg-BG" noProof="0" dirty="0" smtClean="0"/>
              <a:t>Минаване с тройка при поне 30 точки</a:t>
            </a:r>
          </a:p>
          <a:p>
            <a:pPr lvl="1"/>
            <a:r>
              <a:rPr lang="bg-BG" noProof="0" dirty="0" smtClean="0"/>
              <a:t>Максимална оценка „</a:t>
            </a:r>
            <a:r>
              <a:rPr lang="bg-BG" noProof="0" dirty="0" err="1" smtClean="0"/>
              <a:t>Свръхотличен</a:t>
            </a:r>
            <a:r>
              <a:rPr lang="bg-BG" noProof="0" dirty="0" smtClean="0"/>
              <a:t> 7”</a:t>
            </a:r>
          </a:p>
          <a:p>
            <a:pPr lvl="1"/>
            <a:r>
              <a:rPr lang="bg-BG" noProof="0" dirty="0" smtClean="0"/>
              <a:t>Препоръки при повече от 60 точки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05603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6974</TotalTime>
  <Words>1673</Words>
  <Application>Microsoft Office PowerPoint</Application>
  <PresentationFormat>On-screen Show (4:3)</PresentationFormat>
  <Paragraphs>651</Paragraphs>
  <Slides>73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Custom Design</vt:lpstr>
      <vt:lpstr>доц. д-р Павел Бойчев    КИТ-ФМИ-СУ    2020</vt:lpstr>
      <vt:lpstr>PowerPoint Presentation</vt:lpstr>
      <vt:lpstr>PowerPoint Presentation</vt:lpstr>
      <vt:lpstr>В момента слушате</vt:lpstr>
      <vt:lpstr>Цели на курса</vt:lpstr>
      <vt:lpstr>Изисквания</vt:lpstr>
      <vt:lpstr>Използвани средства</vt:lpstr>
      <vt:lpstr>Провеждане</vt:lpstr>
      <vt:lpstr>Оценяване</vt:lpstr>
      <vt:lpstr>Натовареност</vt:lpstr>
      <vt:lpstr>Изпит</vt:lpstr>
      <vt:lpstr>Наказания</vt:lpstr>
      <vt:lpstr>Мудъл</vt:lpstr>
      <vt:lpstr>Често задавани въпроси</vt:lpstr>
      <vt:lpstr>PowerPoint Presentation</vt:lpstr>
      <vt:lpstr>Какво е VR</vt:lpstr>
      <vt:lpstr>Симулирани сетива</vt:lpstr>
      <vt:lpstr>Какво е AR</vt:lpstr>
      <vt:lpstr>Какво е MR</vt:lpstr>
      <vt:lpstr>Какво е XR</vt:lpstr>
      <vt:lpstr>Какво е BR?</vt:lpstr>
      <vt:lpstr>Какво е BR?</vt:lpstr>
      <vt:lpstr>PowerPoint Presentation</vt:lpstr>
      <vt:lpstr>Примери от лекциите</vt:lpstr>
      <vt:lpstr>Примери от упражненията</vt:lpstr>
      <vt:lpstr>PowerPoint Presentation</vt:lpstr>
      <vt:lpstr>Използвани технологии</vt:lpstr>
      <vt:lpstr>HTML</vt:lpstr>
      <vt:lpstr>CSS</vt:lpstr>
      <vt:lpstr>JavaScript (JS)</vt:lpstr>
      <vt:lpstr>WebGL</vt:lpstr>
      <vt:lpstr>Изисквания към браузърите</vt:lpstr>
      <vt:lpstr>Проверка WebGL</vt:lpstr>
      <vt:lpstr>Софтуер</vt:lpstr>
      <vt:lpstr>Библиотеки и модули</vt:lpstr>
      <vt:lpstr>Three.js</vt:lpstr>
      <vt:lpstr>Инсталиране</vt:lpstr>
      <vt:lpstr>Използване</vt:lpstr>
      <vt:lpstr>PowerPoint Presentation</vt:lpstr>
      <vt:lpstr>Първата ни програма</vt:lpstr>
      <vt:lpstr>HTML страница</vt:lpstr>
      <vt:lpstr>PowerPoint Presentation</vt:lpstr>
      <vt:lpstr>PowerPoint Presentation</vt:lpstr>
      <vt:lpstr>JavaScript в HTML</vt:lpstr>
      <vt:lpstr>PowerPoint Presentation</vt:lpstr>
      <vt:lpstr>PowerPoint Presentation</vt:lpstr>
      <vt:lpstr>PowerPoint Presentation</vt:lpstr>
      <vt:lpstr>Лирично отклонение</vt:lpstr>
      <vt:lpstr>Първа сцена</vt:lpstr>
      <vt:lpstr>Започваме го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Много код ли е това? </vt:lpstr>
      <vt:lpstr>PowerPoint Presentation</vt:lpstr>
      <vt:lpstr>Анимация в браузър</vt:lpstr>
      <vt:lpstr>Анимация</vt:lpstr>
      <vt:lpstr>PowerPoint Presentation</vt:lpstr>
      <vt:lpstr>PowerPoint Presentation</vt:lpstr>
      <vt:lpstr>PowerPoint Presentation</vt:lpstr>
      <vt:lpstr>PowerPoint Presentation</vt:lpstr>
      <vt:lpstr>Мобилна учтивост</vt:lpstr>
      <vt:lpstr>PowerPoint Presentation</vt:lpstr>
      <vt:lpstr>PowerPoint Presentation</vt:lpstr>
      <vt:lpstr>Какво да направим?</vt:lpstr>
      <vt:lpstr>PowerPoint Presentation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505</cp:revision>
  <dcterms:created xsi:type="dcterms:W3CDTF">2013-12-13T09:03:57Z</dcterms:created>
  <dcterms:modified xsi:type="dcterms:W3CDTF">2020-05-08T13:49:43Z</dcterms:modified>
</cp:coreProperties>
</file>