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7" r:id="rId3"/>
    <p:sldId id="258" r:id="rId4"/>
    <p:sldId id="259" r:id="rId5"/>
    <p:sldId id="263" r:id="rId6"/>
    <p:sldId id="264" r:id="rId7"/>
    <p:sldId id="262" r:id="rId8"/>
    <p:sldId id="265" r:id="rId9"/>
    <p:sldId id="260" r:id="rId10"/>
    <p:sldId id="261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301" r:id="rId43"/>
    <p:sldId id="312" r:id="rId44"/>
    <p:sldId id="302" r:id="rId45"/>
    <p:sldId id="303" r:id="rId46"/>
    <p:sldId id="304" r:id="rId47"/>
    <p:sldId id="306" r:id="rId48"/>
    <p:sldId id="305" r:id="rId49"/>
    <p:sldId id="308" r:id="rId50"/>
    <p:sldId id="309" r:id="rId51"/>
    <p:sldId id="307" r:id="rId52"/>
    <p:sldId id="310" r:id="rId53"/>
    <p:sldId id="311" r:id="rId5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0000"/>
    <a:srgbClr val="90C22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678" y="1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Наивен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24</c:v>
                </c:pt>
                <c:pt idx="2">
                  <c:v>2376</c:v>
                </c:pt>
                <c:pt idx="3">
                  <c:v>237700</c:v>
                </c:pt>
                <c:pt idx="4">
                  <c:v>23760000</c:v>
                </c:pt>
                <c:pt idx="5">
                  <c:v>2332800000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8BE-4976-AFD3-07B5D2C029ED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804582912"/>
        <c:axId val="-804581280"/>
      </c:lineChart>
      <c:catAx>
        <c:axId val="-804582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-804581280"/>
        <c:crosses val="autoZero"/>
        <c:auto val="1"/>
        <c:lblAlgn val="ctr"/>
        <c:lblOffset val="100"/>
        <c:noMultiLvlLbl val="0"/>
      </c:catAx>
      <c:valAx>
        <c:axId val="-804581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-804582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Двоично търсене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26</c:v>
                </c:pt>
                <c:pt idx="4">
                  <c:v>278</c:v>
                </c:pt>
                <c:pt idx="5">
                  <c:v>2998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2E-43F2-AFF0-5AE003736B6F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804585632"/>
        <c:axId val="-804595968"/>
      </c:lineChart>
      <c:catAx>
        <c:axId val="-804585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-804595968"/>
        <c:crosses val="autoZero"/>
        <c:auto val="1"/>
        <c:lblAlgn val="ctr"/>
        <c:lblOffset val="100"/>
        <c:noMultiLvlLbl val="0"/>
      </c:catAx>
      <c:valAx>
        <c:axId val="-804595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-804585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Хитро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4</c:v>
                </c:pt>
                <c:pt idx="4">
                  <c:v>35</c:v>
                </c:pt>
                <c:pt idx="5">
                  <c:v>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4B-4D73-9810-0C1131EF7EB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804587808"/>
        <c:axId val="-804595424"/>
      </c:lineChart>
      <c:catAx>
        <c:axId val="-804587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-804595424"/>
        <c:crosses val="autoZero"/>
        <c:auto val="1"/>
        <c:lblAlgn val="ctr"/>
        <c:lblOffset val="100"/>
        <c:noMultiLvlLbl val="0"/>
      </c:catAx>
      <c:valAx>
        <c:axId val="-804595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-804587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Наивен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24</c:v>
                </c:pt>
                <c:pt idx="2">
                  <c:v>2376</c:v>
                </c:pt>
                <c:pt idx="3">
                  <c:v>237700</c:v>
                </c:pt>
                <c:pt idx="4">
                  <c:v>23760000</c:v>
                </c:pt>
                <c:pt idx="5">
                  <c:v>2332800000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E8F-4D0C-8BD1-8040B2E36EC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804587264"/>
        <c:axId val="-1155672032"/>
      </c:lineChart>
      <c:catAx>
        <c:axId val="-80458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-1155672032"/>
        <c:crosses val="autoZero"/>
        <c:auto val="1"/>
        <c:lblAlgn val="ctr"/>
        <c:lblOffset val="100"/>
        <c:noMultiLvlLbl val="0"/>
      </c:catAx>
      <c:valAx>
        <c:axId val="-115567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-80458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Хитро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4</c:v>
                </c:pt>
                <c:pt idx="4">
                  <c:v>35</c:v>
                </c:pt>
                <c:pt idx="5">
                  <c:v>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19A-4708-AEE3-7AB8263A62C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1155668768"/>
        <c:axId val="-1155668224"/>
      </c:lineChart>
      <c:catAx>
        <c:axId val="-1155668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-1155668224"/>
        <c:crosses val="autoZero"/>
        <c:auto val="1"/>
        <c:lblAlgn val="ctr"/>
        <c:lblOffset val="100"/>
        <c:noMultiLvlLbl val="0"/>
      </c:catAx>
      <c:valAx>
        <c:axId val="-1155668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-1155668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Двоично търсене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26</c:v>
                </c:pt>
                <c:pt idx="4">
                  <c:v>278</c:v>
                </c:pt>
                <c:pt idx="5">
                  <c:v>2998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2C6-49AC-82CF-98784F81E5B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1155663328"/>
        <c:axId val="-1155662784"/>
      </c:lineChart>
      <c:catAx>
        <c:axId val="-1155663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-1155662784"/>
        <c:crosses val="autoZero"/>
        <c:auto val="1"/>
        <c:lblAlgn val="ctr"/>
        <c:lblOffset val="100"/>
        <c:noMultiLvlLbl val="0"/>
      </c:catAx>
      <c:valAx>
        <c:axId val="-1155662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-1155663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 dirty="0" smtClean="0"/>
              <a:t>Сравнение м/у хитрото</a:t>
            </a:r>
            <a:r>
              <a:rPr lang="bg-BG" baseline="0" dirty="0" smtClean="0"/>
              <a:t> решение и това с </a:t>
            </a:r>
            <a:r>
              <a:rPr lang="bg-BG" dirty="0" smtClean="0"/>
              <a:t>двоичното търсене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Двоично търсене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9353736811786291E-2"/>
                  <c:y val="-3.78720709309689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5A4-452B-90EA-0094557DA799}"/>
                </c:ext>
              </c:extLst>
            </c:dLbl>
            <c:dLbl>
              <c:idx val="1"/>
              <c:layout>
                <c:manualLayout>
                  <c:x val="6.4449731466237536E-3"/>
                  <c:y val="-3.28055731475616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5A4-452B-90EA-0094557DA799}"/>
                </c:ext>
              </c:extLst>
            </c:dLbl>
            <c:dLbl>
              <c:idx val="2"/>
              <c:layout>
                <c:manualLayout>
                  <c:x val="1.3831861849593174E-2"/>
                  <c:y val="-3.7872070930969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5A4-452B-90EA-0094557DA799}"/>
                </c:ext>
              </c:extLst>
            </c:dLbl>
            <c:dLbl>
              <c:idx val="3"/>
              <c:layout>
                <c:manualLayout>
                  <c:x val="-1.1450259134383363E-3"/>
                  <c:y val="-3.53388220392652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5A4-452B-90EA-0094557DA799}"/>
                </c:ext>
              </c:extLst>
            </c:dLbl>
            <c:dLbl>
              <c:idx val="4"/>
              <c:layout>
                <c:manualLayout>
                  <c:x val="-4.7146846228941081E-2"/>
                  <c:y val="-7.33375554148195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5A4-452B-90EA-0094557DA7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26</c:v>
                </c:pt>
                <c:pt idx="4">
                  <c:v>278</c:v>
                </c:pt>
                <c:pt idx="5">
                  <c:v>2998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5A4-452B-90EA-0094557DA799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Хитро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1.9741372811968614E-2"/>
                  <c:y val="-3.78720709309689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5A4-452B-90EA-0094557DA799}"/>
                </c:ext>
              </c:extLst>
            </c:dLbl>
            <c:dLbl>
              <c:idx val="1"/>
              <c:layout>
                <c:manualLayout>
                  <c:x val="-3.49216035900047E-2"/>
                  <c:y val="-3.0272324255858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5A4-452B-90EA-0094557DA799}"/>
                </c:ext>
              </c:extLst>
            </c:dLbl>
            <c:dLbl>
              <c:idx val="2"/>
              <c:layout>
                <c:manualLayout>
                  <c:x val="-3.7876359071192391E-2"/>
                  <c:y val="-3.7872070930969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5A4-452B-90EA-0094557DA799}"/>
                </c:ext>
              </c:extLst>
            </c:dLbl>
            <c:dLbl>
              <c:idx val="3"/>
              <c:layout>
                <c:manualLayout>
                  <c:x val="-4.6740625514755628E-2"/>
                  <c:y val="-4.54718176060798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5A4-452B-90EA-0094557DA799}"/>
                </c:ext>
              </c:extLst>
            </c:dLbl>
            <c:dLbl>
              <c:idx val="4"/>
              <c:layout>
                <c:manualLayout>
                  <c:x val="-8.5319146164077025E-3"/>
                  <c:y val="-3.0272324255858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75A4-452B-90EA-0094557DA7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4</c:v>
                </c:pt>
                <c:pt idx="4">
                  <c:v>35</c:v>
                </c:pt>
                <c:pt idx="5">
                  <c:v>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75A4-452B-90EA-0094557DA79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1155871840"/>
        <c:axId val="-793682512"/>
      </c:lineChart>
      <c:catAx>
        <c:axId val="-115587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-793682512"/>
        <c:crosses val="autoZero"/>
        <c:auto val="1"/>
        <c:lblAlgn val="ctr"/>
        <c:lblOffset val="100"/>
        <c:noMultiLvlLbl val="0"/>
      </c:catAx>
      <c:valAx>
        <c:axId val="-793682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-11558718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ransition spd="slow">
    <p:push dir="u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ime_complexity#Table_of_common_time_complexities" TargetMode="External"/><Relationship Id="rId2" Type="http://schemas.openxmlformats.org/officeDocument/2006/relationships/hyperlink" Target="https://en.wikipedia.org/wiki/Big_O_notation#Orders_of_common_function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souravsengupta.com/cds2016/lectures/Complexity_Cheatsheet.pdf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ime_complexity#Table_of_common_time_complexities" TargetMode="External"/><Relationship Id="rId2" Type="http://schemas.openxmlformats.org/officeDocument/2006/relationships/hyperlink" Target="https://en.wikipedia.org/wiki/Big_O_notation#Orders_of_common_function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souravsengupta.com/cds2016/lectures/Complexity_Cheatsheet.pdf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485" y="1864207"/>
            <a:ext cx="7766936" cy="1646302"/>
          </a:xfrm>
        </p:spPr>
        <p:txBody>
          <a:bodyPr/>
          <a:lstStyle/>
          <a:p>
            <a:r>
              <a:rPr lang="bg-BG" sz="7200" dirty="0" smtClean="0"/>
              <a:t>ДАА – практикум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485" y="3510506"/>
            <a:ext cx="7766936" cy="1096899"/>
          </a:xfrm>
        </p:spPr>
        <p:txBody>
          <a:bodyPr>
            <a:normAutofit/>
          </a:bodyPr>
          <a:lstStyle/>
          <a:p>
            <a:r>
              <a:rPr lang="bg-BG" sz="2800" dirty="0" smtClean="0"/>
              <a:t>(Дизайн и анализ на алгоритми - практикум)</a:t>
            </a:r>
            <a:endParaRPr lang="en-US" sz="28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943485" y="5756862"/>
            <a:ext cx="7123242" cy="83068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sz="2800" dirty="0" smtClean="0"/>
              <a:t>Изготвил: Иван Камбуров</a:t>
            </a:r>
          </a:p>
          <a:p>
            <a:r>
              <a:rPr lang="en-US" sz="2800" dirty="0"/>
              <a:t>ivankamburov96@gmail.com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878744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66700"/>
            <a:ext cx="8596668" cy="762000"/>
          </a:xfrm>
        </p:spPr>
        <p:txBody>
          <a:bodyPr>
            <a:normAutofit/>
          </a:bodyPr>
          <a:lstStyle/>
          <a:p>
            <a:r>
              <a:rPr lang="bg-BG" sz="4400" dirty="0" smtClean="0"/>
              <a:t>По-общо сравнение</a:t>
            </a:r>
            <a:endParaRPr lang="en-US" sz="4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67211069"/>
              </p:ext>
            </p:extLst>
          </p:nvPr>
        </p:nvGraphicFramePr>
        <p:xfrm>
          <a:off x="677334" y="4423571"/>
          <a:ext cx="780319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7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1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173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100000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1000000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10000000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100000000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bg-BG" dirty="0" smtClean="0">
                          <a:solidFill>
                            <a:schemeClr val="bg1"/>
                          </a:solidFill>
                        </a:rPr>
                        <a:t>Наивно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0.000</a:t>
                      </a:r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0.024s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2.376s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237.700s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6.6h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27d*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bg-BG" dirty="0" smtClean="0">
                          <a:solidFill>
                            <a:schemeClr val="bg1"/>
                          </a:solidFill>
                        </a:rPr>
                        <a:t>Двоично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0.001s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0.002s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0.026s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0.278s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2.998s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bg-BG" dirty="0" smtClean="0">
                          <a:solidFill>
                            <a:schemeClr val="bg1"/>
                          </a:solidFill>
                        </a:rPr>
                        <a:t>Хитро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0.001s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0.004s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0.035s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0.082s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677334" y="1028700"/>
            <a:ext cx="5158793" cy="3174642"/>
            <a:chOff x="1978100" y="3052293"/>
            <a:chExt cx="5158793" cy="3174642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8100" y="3052293"/>
              <a:ext cx="5158793" cy="3174642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078828" y="3644722"/>
              <a:ext cx="5280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n</a:t>
              </a:r>
              <a:r>
                <a:rPr lang="en-US" baseline="30000" dirty="0" smtClean="0">
                  <a:solidFill>
                    <a:srgbClr val="C0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2</a:t>
              </a:r>
              <a:endParaRPr lang="en-US" baseline="30000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824470" y="4935828"/>
              <a:ext cx="1036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FF66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n*log(n)</a:t>
              </a:r>
              <a:endParaRPr lang="en-US" dirty="0">
                <a:solidFill>
                  <a:srgbClr val="FFFF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606862" y="5581381"/>
              <a:ext cx="1216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92D05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n</a:t>
              </a:r>
              <a:endParaRPr lang="en-US" dirty="0">
                <a:solidFill>
                  <a:srgbClr val="92D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83318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800" dirty="0" smtClean="0"/>
              <a:t>Сложности </a:t>
            </a:r>
            <a:r>
              <a:rPr lang="bg-BG" sz="4800" dirty="0"/>
              <a:t>на </a:t>
            </a:r>
            <a:r>
              <a:rPr lang="bg-BG" sz="4800" dirty="0" smtClean="0"/>
              <a:t>алгоритми</a:t>
            </a:r>
            <a:endParaRPr 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ru-RU" sz="2400" i="1" dirty="0" smtClean="0"/>
                  <a:t>Big-O нотация. </a:t>
                </a:r>
                <a:endParaRPr lang="en-US" sz="2400" i="1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∃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&gt;0 ∃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&gt;0: ∀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0≤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endParaRPr lang="en-US" sz="2200" i="1" dirty="0" smtClean="0"/>
              </a:p>
              <a:p>
                <a:pPr lvl="1"/>
                <a:r>
                  <a:rPr lang="bg-BG" sz="2200" i="1" dirty="0" smtClean="0">
                    <a:hlinkClick r:id="rId2"/>
                  </a:rPr>
                  <a:t>Кратка табличка</a:t>
                </a:r>
                <a:endParaRPr lang="en-US" sz="2200" i="1" dirty="0" smtClean="0"/>
              </a:p>
              <a:p>
                <a:r>
                  <a:rPr lang="ru-RU" sz="2400" i="1" dirty="0" smtClean="0"/>
                  <a:t>Сложност </a:t>
                </a:r>
                <a:r>
                  <a:rPr lang="ru-RU" sz="2400" i="1" dirty="0"/>
                  <a:t>по време</a:t>
                </a:r>
                <a:r>
                  <a:rPr lang="ru-RU" sz="2400" i="1" dirty="0" smtClean="0"/>
                  <a:t>.</a:t>
                </a:r>
              </a:p>
              <a:p>
                <a:pPr lvl="1"/>
                <a:r>
                  <a:rPr lang="ru-RU" sz="2200" i="1" dirty="0" smtClean="0">
                    <a:hlinkClick r:id="rId3"/>
                  </a:rPr>
                  <a:t>Кратка табличка + примери</a:t>
                </a:r>
                <a:r>
                  <a:rPr lang="ru-RU" sz="2200" i="1" dirty="0" smtClean="0"/>
                  <a:t> </a:t>
                </a:r>
              </a:p>
              <a:p>
                <a:r>
                  <a:rPr lang="ru-RU" sz="2400" i="1" dirty="0" smtClean="0"/>
                  <a:t>Сложност </a:t>
                </a:r>
                <a:r>
                  <a:rPr lang="ru-RU" sz="2400" i="1" dirty="0"/>
                  <a:t>по памет</a:t>
                </a:r>
                <a:r>
                  <a:rPr lang="ru-RU" sz="2400" i="1" dirty="0" smtClean="0"/>
                  <a:t>.</a:t>
                </a:r>
                <a:endParaRPr lang="en-US" sz="2200" dirty="0" smtClean="0"/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en-US" sz="2400" i="1" dirty="0" smtClean="0">
                    <a:hlinkClick r:id="rId4"/>
                  </a:rPr>
                  <a:t>Cheat sheet</a:t>
                </a:r>
                <a:endParaRPr lang="ru-RU" sz="2400" i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5"/>
                <a:stretch>
                  <a:fillRect l="-567" t="-1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402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839" y="1455313"/>
            <a:ext cx="9673259" cy="2699139"/>
          </a:xfrm>
        </p:spPr>
        <p:txBody>
          <a:bodyPr/>
          <a:lstStyle/>
          <a:p>
            <a:pPr algn="ctr"/>
            <a:r>
              <a:rPr lang="bg-BG" sz="7200" dirty="0" smtClean="0"/>
              <a:t>Алгоритми за сортиране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466855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839" y="1455313"/>
            <a:ext cx="9673259" cy="2699139"/>
          </a:xfrm>
        </p:spPr>
        <p:txBody>
          <a:bodyPr/>
          <a:lstStyle/>
          <a:p>
            <a:pPr algn="ctr"/>
            <a:r>
              <a:rPr lang="bg-BG" sz="7200" dirty="0" smtClean="0"/>
              <a:t>Бавни сортировки </a:t>
            </a:r>
            <a:r>
              <a:rPr lang="en-US" sz="7200" dirty="0" smtClean="0"/>
              <a:t>- O(n</a:t>
            </a:r>
            <a:r>
              <a:rPr lang="en-US" sz="7200" baseline="30000" dirty="0" smtClean="0"/>
              <a:t>2</a:t>
            </a:r>
            <a:r>
              <a:rPr lang="en-US" sz="7200" dirty="0" smtClean="0"/>
              <a:t>)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6794521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5400" dirty="0" smtClean="0"/>
              <a:t>Бавни сортировки: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4414133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5400" dirty="0" smtClean="0"/>
              <a:t>Бавни сортировки: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Метод на мехурчето (Bubble Sort</a:t>
            </a:r>
            <a:r>
              <a:rPr lang="ru-RU" sz="2800" dirty="0" smtClean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9248669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5400" dirty="0" smtClean="0"/>
              <a:t>Бавни сортировки: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Метод на мехурчето (Bubble Sort</a:t>
            </a:r>
            <a:r>
              <a:rPr lang="ru-RU" sz="2800" dirty="0" smtClean="0"/>
              <a:t>);</a:t>
            </a:r>
          </a:p>
          <a:p>
            <a:r>
              <a:rPr lang="ru-RU" sz="2800" dirty="0"/>
              <a:t>Метод на пряката селекция (Selection Sort</a:t>
            </a:r>
            <a:r>
              <a:rPr lang="ru-RU" sz="2800" dirty="0" smtClean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1045886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5400" dirty="0" smtClean="0"/>
              <a:t>Бавни сортировки: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Метод на мехурчето (Bubble Sort</a:t>
            </a:r>
            <a:r>
              <a:rPr lang="ru-RU" sz="2800" dirty="0" smtClean="0"/>
              <a:t>);</a:t>
            </a:r>
          </a:p>
          <a:p>
            <a:r>
              <a:rPr lang="ru-RU" sz="2800" dirty="0"/>
              <a:t>Метод на пряката селекция (Selection Sort</a:t>
            </a:r>
            <a:r>
              <a:rPr lang="ru-RU" sz="2800" dirty="0" smtClean="0"/>
              <a:t>);</a:t>
            </a:r>
          </a:p>
          <a:p>
            <a:r>
              <a:rPr lang="bg-BG" sz="2800" dirty="0"/>
              <a:t>Сортиране чрез вмъкване (</a:t>
            </a:r>
            <a:r>
              <a:rPr lang="en-US" sz="2800" dirty="0"/>
              <a:t>Insertion Sort</a:t>
            </a:r>
            <a:r>
              <a:rPr lang="en-US" sz="2800" dirty="0" smtClean="0"/>
              <a:t>)</a:t>
            </a:r>
            <a:r>
              <a:rPr lang="bg-BG" sz="2800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1129681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5400" dirty="0" smtClean="0"/>
              <a:t>Бавни сортировки: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Метод на мехурчето (Bubble Sort</a:t>
            </a:r>
            <a:r>
              <a:rPr lang="ru-RU" sz="2800" dirty="0" smtClean="0"/>
              <a:t>);</a:t>
            </a:r>
          </a:p>
          <a:p>
            <a:r>
              <a:rPr lang="ru-RU" sz="2800" dirty="0"/>
              <a:t>Метод на пряката селекция (Selection Sort</a:t>
            </a:r>
            <a:r>
              <a:rPr lang="ru-RU" sz="2800" dirty="0" smtClean="0"/>
              <a:t>);</a:t>
            </a:r>
          </a:p>
          <a:p>
            <a:r>
              <a:rPr lang="bg-BG" sz="2800" dirty="0"/>
              <a:t>Сортиране чрез вмъкване (</a:t>
            </a:r>
            <a:r>
              <a:rPr lang="en-US" sz="2800" dirty="0"/>
              <a:t>Insertion Sort</a:t>
            </a:r>
            <a:r>
              <a:rPr lang="en-US" sz="2800" dirty="0" smtClean="0"/>
              <a:t>)</a:t>
            </a:r>
            <a:r>
              <a:rPr lang="bg-BG" sz="2800" dirty="0" smtClean="0"/>
              <a:t>;</a:t>
            </a:r>
          </a:p>
          <a:p>
            <a:r>
              <a:rPr lang="en-US" sz="2800" dirty="0"/>
              <a:t>Gnome </a:t>
            </a:r>
            <a:r>
              <a:rPr lang="en-US" sz="2800" dirty="0" smtClean="0"/>
              <a:t>Sort (Stupid Sort)</a:t>
            </a:r>
            <a:r>
              <a:rPr lang="bg-BG" sz="2800" dirty="0" smtClean="0"/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70699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ru-RU" sz="5400" dirty="0"/>
              <a:t>Метод на мехурчето 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ru-RU" sz="5400" dirty="0" smtClean="0"/>
              <a:t>(</a:t>
            </a:r>
            <a:r>
              <a:rPr lang="ru-RU" sz="5400" dirty="0"/>
              <a:t>Bubble </a:t>
            </a:r>
            <a:r>
              <a:rPr lang="ru-RU" sz="5400" dirty="0" smtClean="0"/>
              <a:t>Sort</a:t>
            </a:r>
            <a:r>
              <a:rPr lang="en-US" sz="5400" dirty="0" smtClean="0"/>
              <a:t>, </a:t>
            </a:r>
            <a:r>
              <a:rPr lang="en-US" sz="4800" dirty="0"/>
              <a:t>S</a:t>
            </a:r>
            <a:r>
              <a:rPr lang="en-US" sz="4800" dirty="0" smtClean="0"/>
              <a:t>inking Sort</a:t>
            </a:r>
            <a:r>
              <a:rPr lang="ru-RU" sz="5400" dirty="0" smtClean="0"/>
              <a:t>)</a:t>
            </a:r>
            <a:endParaRPr lang="ru-RU" sz="5400" dirty="0"/>
          </a:p>
        </p:txBody>
      </p:sp>
      <p:pic>
        <p:nvPicPr>
          <p:cNvPr id="1026" name="Picture 2" descr="Image result for bubble sort 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774222"/>
            <a:ext cx="8367209" cy="4768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8111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839" y="1455313"/>
            <a:ext cx="9673259" cy="2699139"/>
          </a:xfrm>
        </p:spPr>
        <p:txBody>
          <a:bodyPr/>
          <a:lstStyle/>
          <a:p>
            <a:pPr algn="ctr"/>
            <a:r>
              <a:rPr lang="bg-BG" sz="7200" dirty="0" smtClean="0"/>
              <a:t>Сложности на алгоритми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5983850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ru-RU" sz="5400" dirty="0"/>
              <a:t>Метод на пряката </a:t>
            </a:r>
            <a:r>
              <a:rPr lang="ru-RU" sz="5400" dirty="0" smtClean="0"/>
              <a:t>селекция</a:t>
            </a:r>
            <a:r>
              <a:rPr lang="en-US" sz="5400" dirty="0" smtClean="0"/>
              <a:t> </a:t>
            </a:r>
            <a:br>
              <a:rPr lang="en-US" sz="5400" dirty="0" smtClean="0"/>
            </a:br>
            <a:r>
              <a:rPr lang="ru-RU" sz="5400" dirty="0" smtClean="0"/>
              <a:t>(</a:t>
            </a:r>
            <a:r>
              <a:rPr lang="ru-RU" sz="5400" dirty="0"/>
              <a:t>Selection Sort</a:t>
            </a:r>
            <a:r>
              <a:rPr lang="ru-RU" sz="5400" dirty="0" smtClean="0"/>
              <a:t>)</a:t>
            </a:r>
            <a:endParaRPr lang="ru-RU" sz="5400" dirty="0"/>
          </a:p>
        </p:txBody>
      </p:sp>
      <p:pic>
        <p:nvPicPr>
          <p:cNvPr id="2052" name="Picture 4" descr="Image result for selection sort 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774222"/>
            <a:ext cx="8480205" cy="483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0834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bg-BG" sz="5400" dirty="0"/>
              <a:t>Сортиране чрез вмъкване 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bg-BG" sz="5400" dirty="0" smtClean="0"/>
              <a:t>(</a:t>
            </a:r>
            <a:r>
              <a:rPr lang="en-US" sz="5400" dirty="0"/>
              <a:t>Insertion Sort)</a:t>
            </a:r>
            <a:endParaRPr lang="ru-RU" sz="5400" dirty="0"/>
          </a:p>
        </p:txBody>
      </p:sp>
      <p:pic>
        <p:nvPicPr>
          <p:cNvPr id="3074" name="Picture 2" descr="Image result for insertion sort 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774222"/>
            <a:ext cx="8480206" cy="483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4478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Gnome Sort (Stupid Sort)</a:t>
            </a:r>
            <a:endParaRPr lang="ru-RU" sz="5400" dirty="0"/>
          </a:p>
        </p:txBody>
      </p:sp>
      <p:sp>
        <p:nvSpPr>
          <p:cNvPr id="6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77334" y="2456913"/>
            <a:ext cx="8596668" cy="317009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gnomeSort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(a[]):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:= 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while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&lt; length(a):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== 0 or a[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&gt;= a[pos-1]):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+ 1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else: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swap a[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and a[pos-1]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- 1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7639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4189" y="1953776"/>
            <a:ext cx="7766936" cy="1646302"/>
          </a:xfrm>
        </p:spPr>
        <p:txBody>
          <a:bodyPr/>
          <a:lstStyle/>
          <a:p>
            <a:r>
              <a:rPr lang="en-US" sz="8000" dirty="0" smtClean="0"/>
              <a:t>Counting sort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854" y="3600075"/>
            <a:ext cx="8501271" cy="10968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(</a:t>
            </a:r>
            <a:r>
              <a:rPr lang="bg-BG" sz="2400" dirty="0" smtClean="0"/>
              <a:t>метод за сортиране, който не се базира на сравнения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62862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08450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1778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15106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68434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1762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75090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28418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1746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35074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88402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1730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95058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48386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1714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55042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08370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8450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1778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15106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68434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1762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75090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28418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1746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35074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88402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08450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1778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15106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68434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1762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75090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28418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1746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35074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88402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054" y="2468382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44053" y="3839410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7483865" y="3839410"/>
            <a:ext cx="1599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111538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98013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3" name="Straight Arrow Connector 42"/>
          <p:cNvCxnSpPr>
            <a:stCxn id="41" idx="4"/>
            <a:endCxn id="21" idx="0"/>
          </p:cNvCxnSpPr>
          <p:nvPr/>
        </p:nvCxnSpPr>
        <p:spPr>
          <a:xfrm>
            <a:off x="1414198" y="3030842"/>
            <a:ext cx="533280" cy="1173648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7355123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151341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4" name="Elbow Connector 43"/>
          <p:cNvCxnSpPr>
            <a:stCxn id="41" idx="4"/>
            <a:endCxn id="25" idx="0"/>
          </p:cNvCxnSpPr>
          <p:nvPr/>
        </p:nvCxnSpPr>
        <p:spPr>
          <a:xfrm rot="16200000" flipH="1">
            <a:off x="2427214" y="2551106"/>
            <a:ext cx="1173648" cy="21331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/>
              <a:t>2</a:t>
            </a:r>
            <a:endParaRPr lang="en-US" b="1" dirty="0" smtClean="0"/>
          </a:p>
          <a:p>
            <a:r>
              <a:rPr lang="en-US" dirty="0" smtClean="0"/>
              <a:t>Index:</a:t>
            </a:r>
            <a:r>
              <a:rPr lang="en-US" b="1" dirty="0" smtClean="0"/>
              <a:t> 2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3509773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2046693" y="2174199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6" name="Straight Arrow Connector 45"/>
          <p:cNvCxnSpPr>
            <a:stCxn id="41" idx="4"/>
            <a:endCxn id="22" idx="0"/>
          </p:cNvCxnSpPr>
          <p:nvPr/>
        </p:nvCxnSpPr>
        <p:spPr>
          <a:xfrm>
            <a:off x="2480758" y="3042329"/>
            <a:ext cx="0" cy="1162161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/>
              <a:t>3</a:t>
            </a:r>
            <a:endParaRPr lang="en-US" b="1" dirty="0" smtClean="0"/>
          </a:p>
          <a:p>
            <a:r>
              <a:rPr lang="en-US" dirty="0" smtClean="0"/>
              <a:t>Index:</a:t>
            </a:r>
            <a:r>
              <a:rPr lang="en-US" b="1" dirty="0" smtClean="0"/>
              <a:t> 3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7747927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257997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8" idx="0"/>
          </p:cNvCxnSpPr>
          <p:nvPr/>
        </p:nvCxnSpPr>
        <p:spPr>
          <a:xfrm rot="16200000" flipH="1">
            <a:off x="3760414" y="2284466"/>
            <a:ext cx="1173648" cy="266640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/>
              <a:t>4</a:t>
            </a:r>
            <a:endParaRPr lang="en-US" b="1" dirty="0" smtClean="0"/>
          </a:p>
          <a:p>
            <a:r>
              <a:rPr lang="en-US" dirty="0" smtClean="0"/>
              <a:t>Index:</a:t>
            </a:r>
            <a:r>
              <a:rPr lang="en-US" b="1" dirty="0" smtClean="0"/>
              <a:t> 4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23268841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311325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0" idx="0"/>
          </p:cNvCxnSpPr>
          <p:nvPr/>
        </p:nvCxnSpPr>
        <p:spPr>
          <a:xfrm rot="5400000">
            <a:off x="1893934" y="2551106"/>
            <a:ext cx="1173648" cy="21331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/>
              <a:t>5</a:t>
            </a:r>
            <a:endParaRPr lang="en-US" b="1" dirty="0" smtClean="0"/>
          </a:p>
          <a:p>
            <a:r>
              <a:rPr lang="en-US" dirty="0" smtClean="0"/>
              <a:t>Index:</a:t>
            </a:r>
            <a:r>
              <a:rPr lang="en-US" b="1" dirty="0" smtClean="0"/>
              <a:t> 5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0</a:t>
            </a:r>
          </a:p>
        </p:txBody>
      </p:sp>
    </p:spTree>
    <p:extLst>
      <p:ext uri="{BB962C8B-B14F-4D97-AF65-F5344CB8AC3E}">
        <p14:creationId xmlns:p14="http://schemas.microsoft.com/office/powerpoint/2010/main" val="24650060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800" dirty="0" smtClean="0"/>
              <a:t>Сложности </a:t>
            </a:r>
            <a:r>
              <a:rPr lang="bg-BG" sz="4800" dirty="0"/>
              <a:t>на </a:t>
            </a:r>
            <a:r>
              <a:rPr lang="bg-BG" sz="4800" dirty="0" smtClean="0"/>
              <a:t>алгоритми</a:t>
            </a:r>
            <a:endParaRPr 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ru-RU" sz="2400" i="1" dirty="0" smtClean="0"/>
                  <a:t>Big-O нотация. </a:t>
                </a:r>
                <a:endParaRPr lang="en-US" sz="2400" i="1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∃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&gt;0 ∃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&gt;0: ∀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0≤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endParaRPr lang="en-US" sz="2200" i="1" dirty="0" smtClean="0"/>
              </a:p>
              <a:p>
                <a:pPr lvl="1"/>
                <a:r>
                  <a:rPr lang="bg-BG" sz="2200" i="1" dirty="0" smtClean="0">
                    <a:hlinkClick r:id="rId2"/>
                  </a:rPr>
                  <a:t>Кратка табличка</a:t>
                </a:r>
                <a:endParaRPr lang="en-US" sz="2200" i="1" dirty="0" smtClean="0"/>
              </a:p>
              <a:p>
                <a:r>
                  <a:rPr lang="ru-RU" sz="2400" i="1" dirty="0" smtClean="0"/>
                  <a:t>Сложност </a:t>
                </a:r>
                <a:r>
                  <a:rPr lang="ru-RU" sz="2400" i="1" dirty="0"/>
                  <a:t>по време</a:t>
                </a:r>
                <a:r>
                  <a:rPr lang="ru-RU" sz="2400" i="1" dirty="0" smtClean="0"/>
                  <a:t>.</a:t>
                </a:r>
              </a:p>
              <a:p>
                <a:pPr lvl="1"/>
                <a:r>
                  <a:rPr lang="ru-RU" sz="2200" i="1" dirty="0" smtClean="0">
                    <a:hlinkClick r:id="rId3"/>
                  </a:rPr>
                  <a:t>Кратка табличка + примери</a:t>
                </a:r>
                <a:r>
                  <a:rPr lang="ru-RU" sz="2200" i="1" dirty="0" smtClean="0"/>
                  <a:t> </a:t>
                </a:r>
              </a:p>
              <a:p>
                <a:r>
                  <a:rPr lang="ru-RU" sz="2400" i="1" dirty="0" smtClean="0"/>
                  <a:t>Сложност </a:t>
                </a:r>
                <a:r>
                  <a:rPr lang="ru-RU" sz="2400" i="1" dirty="0"/>
                  <a:t>по памет</a:t>
                </a:r>
                <a:r>
                  <a:rPr lang="ru-RU" sz="2400" i="1" dirty="0" smtClean="0"/>
                  <a:t>.</a:t>
                </a:r>
                <a:endParaRPr lang="en-US" sz="2200" dirty="0" smtClean="0"/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en-US" sz="2400" i="1" dirty="0" smtClean="0">
                    <a:hlinkClick r:id="rId4"/>
                  </a:rPr>
                  <a:t>Cheat sheet</a:t>
                </a:r>
                <a:endParaRPr lang="ru-RU" sz="2400" i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5"/>
                <a:stretch>
                  <a:fillRect l="-567" t="-1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51453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364653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1" idx="0"/>
          </p:cNvCxnSpPr>
          <p:nvPr/>
        </p:nvCxnSpPr>
        <p:spPr>
          <a:xfrm rot="5400000">
            <a:off x="2427214" y="2551106"/>
            <a:ext cx="1173648" cy="21331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/>
              <a:t>6</a:t>
            </a:r>
            <a:endParaRPr lang="en-US" b="1" dirty="0" smtClean="0"/>
          </a:p>
          <a:p>
            <a:r>
              <a:rPr lang="en-US" dirty="0" smtClean="0"/>
              <a:t>Index:</a:t>
            </a:r>
            <a:r>
              <a:rPr lang="en-US" b="1" dirty="0" smtClean="0"/>
              <a:t> 6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26714570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808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806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4179813" y="2162713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1" idx="0"/>
          </p:cNvCxnSpPr>
          <p:nvPr/>
        </p:nvCxnSpPr>
        <p:spPr>
          <a:xfrm rot="5400000">
            <a:off x="2693854" y="2284467"/>
            <a:ext cx="1173648" cy="266640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/>
              <a:t>7</a:t>
            </a:r>
            <a:endParaRPr lang="en-US" b="1" dirty="0" smtClean="0"/>
          </a:p>
          <a:p>
            <a:r>
              <a:rPr lang="en-US" dirty="0" smtClean="0"/>
              <a:t>Index:</a:t>
            </a:r>
            <a:r>
              <a:rPr lang="en-US" b="1" dirty="0" smtClean="0"/>
              <a:t> 7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24420707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471309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3" idx="0"/>
          </p:cNvCxnSpPr>
          <p:nvPr/>
        </p:nvCxnSpPr>
        <p:spPr>
          <a:xfrm rot="5400000">
            <a:off x="3493774" y="2551106"/>
            <a:ext cx="1173648" cy="21331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/>
              <a:t>8</a:t>
            </a:r>
            <a:endParaRPr lang="en-US" b="1" dirty="0" smtClean="0"/>
          </a:p>
          <a:p>
            <a:r>
              <a:rPr lang="en-US" dirty="0" smtClean="0"/>
              <a:t>Index:</a:t>
            </a:r>
            <a:r>
              <a:rPr lang="en-US" b="1" dirty="0" smtClean="0"/>
              <a:t> 8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23628191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524637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4" name="Straight Arrow Connector 43"/>
          <p:cNvCxnSpPr>
            <a:stCxn id="41" idx="4"/>
            <a:endCxn id="28" idx="0"/>
          </p:cNvCxnSpPr>
          <p:nvPr/>
        </p:nvCxnSpPr>
        <p:spPr>
          <a:xfrm>
            <a:off x="5680438" y="3030842"/>
            <a:ext cx="0" cy="1173648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/>
              <a:t>9</a:t>
            </a:r>
            <a:endParaRPr lang="en-US" b="1" dirty="0" smtClean="0"/>
          </a:p>
          <a:p>
            <a:r>
              <a:rPr lang="en-US" dirty="0" smtClean="0"/>
              <a:t>Index:</a:t>
            </a:r>
            <a:r>
              <a:rPr lang="en-US" b="1" dirty="0" smtClean="0"/>
              <a:t> 9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27732388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5779653" y="2162517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0" idx="0"/>
          </p:cNvCxnSpPr>
          <p:nvPr/>
        </p:nvCxnSpPr>
        <p:spPr>
          <a:xfrm rot="5400000">
            <a:off x="3227134" y="1217711"/>
            <a:ext cx="1173648" cy="47995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10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10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0</a:t>
            </a:r>
          </a:p>
        </p:txBody>
      </p:sp>
    </p:spTree>
    <p:extLst>
      <p:ext uri="{BB962C8B-B14F-4D97-AF65-F5344CB8AC3E}">
        <p14:creationId xmlns:p14="http://schemas.microsoft.com/office/powerpoint/2010/main" val="28222168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631293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2" idx="0"/>
          </p:cNvCxnSpPr>
          <p:nvPr/>
        </p:nvCxnSpPr>
        <p:spPr>
          <a:xfrm rot="5400000">
            <a:off x="4027054" y="1484546"/>
            <a:ext cx="1173648" cy="426624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11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11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15447266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1" name="Donut 40"/>
          <p:cNvSpPr/>
          <p:nvPr/>
        </p:nvSpPr>
        <p:spPr>
          <a:xfrm>
            <a:off x="684621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9" idx="0"/>
          </p:cNvCxnSpPr>
          <p:nvPr/>
        </p:nvCxnSpPr>
        <p:spPr>
          <a:xfrm rot="5400000">
            <a:off x="6160174" y="3084386"/>
            <a:ext cx="1173648" cy="106656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12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12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17547849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473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1" name="Donut 40"/>
          <p:cNvSpPr/>
          <p:nvPr/>
        </p:nvSpPr>
        <p:spPr>
          <a:xfrm>
            <a:off x="7379493" y="2162713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5" idx="0"/>
          </p:cNvCxnSpPr>
          <p:nvPr/>
        </p:nvCxnSpPr>
        <p:spPr>
          <a:xfrm rot="5400000">
            <a:off x="5360254" y="1751187"/>
            <a:ext cx="1173648" cy="373296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13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13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39068935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1" name="Donut 40"/>
          <p:cNvSpPr/>
          <p:nvPr/>
        </p:nvSpPr>
        <p:spPr>
          <a:xfrm>
            <a:off x="791277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5" idx="0"/>
          </p:cNvCxnSpPr>
          <p:nvPr/>
        </p:nvCxnSpPr>
        <p:spPr>
          <a:xfrm rot="5400000">
            <a:off x="5626894" y="1484546"/>
            <a:ext cx="1173648" cy="426624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14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14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30224935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1" name="Donut 40"/>
          <p:cNvSpPr/>
          <p:nvPr/>
        </p:nvSpPr>
        <p:spPr>
          <a:xfrm>
            <a:off x="844605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6" idx="0"/>
          </p:cNvCxnSpPr>
          <p:nvPr/>
        </p:nvCxnSpPr>
        <p:spPr>
          <a:xfrm rot="5400000">
            <a:off x="6160174" y="1484546"/>
            <a:ext cx="1173648" cy="426624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15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15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6</a:t>
            </a:r>
          </a:p>
        </p:txBody>
      </p:sp>
    </p:spTree>
    <p:extLst>
      <p:ext uri="{BB962C8B-B14F-4D97-AF65-F5344CB8AC3E}">
        <p14:creationId xmlns:p14="http://schemas.microsoft.com/office/powerpoint/2010/main" val="22025945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393" y="648236"/>
            <a:ext cx="8131816" cy="4426039"/>
          </a:xfrm>
        </p:spPr>
        <p:txBody>
          <a:bodyPr>
            <a:normAutofit/>
          </a:bodyPr>
          <a:lstStyle/>
          <a:p>
            <a:r>
              <a:rPr lang="ru-RU" sz="4000" i="1" dirty="0"/>
              <a:t>Задача: </a:t>
            </a: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/>
              <a:t>При </a:t>
            </a:r>
            <a:r>
              <a:rPr lang="ru-RU" sz="4000" i="1" dirty="0"/>
              <a:t>дадена редица </a:t>
            </a:r>
            <a:r>
              <a:rPr lang="ru-RU" sz="4000" i="1" dirty="0" smtClean="0"/>
              <a:t>А</a:t>
            </a:r>
            <a:r>
              <a:rPr lang="ru-RU" sz="4000" i="1" baseline="-25000" dirty="0" smtClean="0"/>
              <a:t>1</a:t>
            </a:r>
            <a:r>
              <a:rPr lang="ru-RU" sz="4000" dirty="0"/>
              <a:t>,</a:t>
            </a:r>
            <a:r>
              <a:rPr lang="ru-RU" sz="4000" i="1" dirty="0"/>
              <a:t> А</a:t>
            </a:r>
            <a:r>
              <a:rPr lang="ru-RU" sz="4000" i="1" baseline="-25000" dirty="0"/>
              <a:t>2</a:t>
            </a:r>
            <a:r>
              <a:rPr lang="ru-RU" sz="4000" dirty="0"/>
              <a:t>, …, </a:t>
            </a:r>
            <a:r>
              <a:rPr lang="ru-RU" sz="4000" i="1" dirty="0"/>
              <a:t>А</a:t>
            </a:r>
            <a:r>
              <a:rPr lang="ru-RU" sz="4000" i="1" baseline="-25000" dirty="0"/>
              <a:t>N</a:t>
            </a:r>
            <a:r>
              <a:rPr lang="ru-RU" sz="4000" dirty="0"/>
              <a:t> 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(</a:t>
            </a:r>
            <a:r>
              <a:rPr lang="ru-RU" sz="4000" dirty="0"/>
              <a:t>1 ≤ </a:t>
            </a:r>
            <a:r>
              <a:rPr lang="ru-RU" sz="4000" i="1" dirty="0"/>
              <a:t>A</a:t>
            </a:r>
            <a:r>
              <a:rPr lang="ru-RU" sz="4000" i="1" baseline="-25000" dirty="0"/>
              <a:t>i</a:t>
            </a:r>
            <a:r>
              <a:rPr lang="ru-RU" sz="4000" dirty="0"/>
              <a:t> ≤ 100 000 000), </a:t>
            </a:r>
            <a:br>
              <a:rPr lang="ru-RU" sz="4000" dirty="0"/>
            </a:br>
            <a:r>
              <a:rPr lang="ru-RU" sz="4000" dirty="0"/>
              <a:t>сортирана в нарастващ ред,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колко </a:t>
            </a:r>
            <a:r>
              <a:rPr lang="ru-RU" sz="4000" dirty="0"/>
              <a:t>двойки има сред тях, чиято сума е равна на </a:t>
            </a:r>
            <a:r>
              <a:rPr lang="ru-RU" sz="4000" i="1" dirty="0"/>
              <a:t>X</a:t>
            </a:r>
            <a:r>
              <a:rPr lang="ru-RU" sz="4000" dirty="0"/>
              <a:t>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464371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141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473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3472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1" name="Donut 40"/>
          <p:cNvSpPr/>
          <p:nvPr/>
        </p:nvSpPr>
        <p:spPr>
          <a:xfrm>
            <a:off x="8979333" y="2162713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1" idx="0"/>
          </p:cNvCxnSpPr>
          <p:nvPr/>
        </p:nvCxnSpPr>
        <p:spPr>
          <a:xfrm rot="5400000">
            <a:off x="5093614" y="-115293"/>
            <a:ext cx="1173648" cy="74659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16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16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42339798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21853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5181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509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1837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35165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8493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41821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95149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8477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01805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55133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8461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61789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15117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8445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21773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81837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35165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88493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41821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95149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548477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601805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55133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708461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61789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1837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35165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88493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41821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95149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48477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01805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5133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08461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61789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21853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75181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228509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81837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335165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88493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441821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95149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548477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601805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55133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708461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61789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815117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68445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921773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334351" y="1724361"/>
            <a:ext cx="884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1939524" y="3546577"/>
            <a:ext cx="878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233782" y="5368794"/>
            <a:ext cx="984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Output: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8151171" y="3543960"/>
            <a:ext cx="1599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9535256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2277174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1005934" y="4547391"/>
            <a:ext cx="409359" cy="1064243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Elbow Connector 40"/>
          <p:cNvCxnSpPr>
            <a:stCxn id="55" idx="1"/>
            <a:endCxn id="4" idx="1"/>
          </p:cNvCxnSpPr>
          <p:nvPr/>
        </p:nvCxnSpPr>
        <p:spPr>
          <a:xfrm rot="10800000" flipV="1">
            <a:off x="1210614" y="3745311"/>
            <a:ext cx="1066561" cy="1129522"/>
          </a:xfrm>
          <a:prstGeom prst="bentConnector2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Left Brace 73"/>
          <p:cNvSpPr/>
          <p:nvPr/>
        </p:nvSpPr>
        <p:spPr>
          <a:xfrm rot="5400000" flipH="1">
            <a:off x="1004776" y="5523421"/>
            <a:ext cx="409359" cy="1064243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076135" y="6260222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2</a:t>
            </a:r>
            <a:endParaRPr lang="en-US" sz="2000" dirty="0">
              <a:solidFill>
                <a:srgbClr val="90C226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17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0</a:t>
            </a:r>
          </a:p>
        </p:txBody>
      </p:sp>
    </p:spTree>
    <p:extLst>
      <p:ext uri="{BB962C8B-B14F-4D97-AF65-F5344CB8AC3E}">
        <p14:creationId xmlns:p14="http://schemas.microsoft.com/office/powerpoint/2010/main" val="35681904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2277174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1005934" y="4547391"/>
            <a:ext cx="409359" cy="1064243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Elbow Connector 40"/>
          <p:cNvCxnSpPr>
            <a:stCxn id="55" idx="1"/>
            <a:endCxn id="4" idx="1"/>
          </p:cNvCxnSpPr>
          <p:nvPr/>
        </p:nvCxnSpPr>
        <p:spPr>
          <a:xfrm rot="10800000" flipV="1">
            <a:off x="1210614" y="3745311"/>
            <a:ext cx="1066561" cy="1129522"/>
          </a:xfrm>
          <a:prstGeom prst="bentConnector2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Left Brace 73"/>
          <p:cNvSpPr/>
          <p:nvPr/>
        </p:nvSpPr>
        <p:spPr>
          <a:xfrm rot="5400000" flipH="1">
            <a:off x="1004776" y="5523421"/>
            <a:ext cx="409359" cy="1064243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076135" y="6260222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2</a:t>
            </a:r>
            <a:endParaRPr lang="en-US" sz="2000" dirty="0">
              <a:solidFill>
                <a:srgbClr val="90C226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2361246" y="3291038"/>
            <a:ext cx="341876" cy="341876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773036" y="5395569"/>
            <a:ext cx="341876" cy="341876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1305157" y="5395569"/>
            <a:ext cx="341876" cy="341876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2372876" y="3853457"/>
            <a:ext cx="341876" cy="341876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1038517" y="6295405"/>
            <a:ext cx="341876" cy="341876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17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0</a:t>
            </a:r>
          </a:p>
        </p:txBody>
      </p:sp>
    </p:spTree>
    <p:extLst>
      <p:ext uri="{BB962C8B-B14F-4D97-AF65-F5344CB8AC3E}">
        <p14:creationId xmlns:p14="http://schemas.microsoft.com/office/powerpoint/2010/main" val="34348917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2834213" y="3047213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2606932" y="4014112"/>
            <a:ext cx="409359" cy="2130803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/>
          <p:cNvSpPr/>
          <p:nvPr/>
        </p:nvSpPr>
        <p:spPr>
          <a:xfrm rot="5400000" flipH="1">
            <a:off x="2604615" y="4987824"/>
            <a:ext cx="409359" cy="213543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2675974" y="6260221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90C226"/>
                </a:solidFill>
              </a:rPr>
              <a:t>4</a:t>
            </a:r>
          </a:p>
        </p:txBody>
      </p:sp>
      <p:cxnSp>
        <p:nvCxnSpPr>
          <p:cNvPr id="81" name="Straight Connector 80"/>
          <p:cNvCxnSpPr>
            <a:stCxn id="55" idx="1"/>
          </p:cNvCxnSpPr>
          <p:nvPr/>
        </p:nvCxnSpPr>
        <p:spPr>
          <a:xfrm flipH="1">
            <a:off x="1877214" y="3722462"/>
            <a:ext cx="956999" cy="0"/>
          </a:xfrm>
          <a:prstGeom prst="line">
            <a:avLst/>
          </a:prstGeom>
          <a:ln w="38100">
            <a:solidFill>
              <a:srgbClr val="B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1877214" y="3755883"/>
            <a:ext cx="0" cy="872387"/>
          </a:xfrm>
          <a:prstGeom prst="line">
            <a:avLst/>
          </a:prstGeom>
          <a:ln w="38100">
            <a:solidFill>
              <a:srgbClr val="B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1877214" y="4628270"/>
            <a:ext cx="93208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endCxn id="4" idx="1"/>
          </p:cNvCxnSpPr>
          <p:nvPr/>
        </p:nvCxnSpPr>
        <p:spPr>
          <a:xfrm>
            <a:off x="2809294" y="4628270"/>
            <a:ext cx="2317" cy="246564"/>
          </a:xfrm>
          <a:prstGeom prst="straightConnector1">
            <a:avLst/>
          </a:prstGeom>
          <a:ln w="38100">
            <a:solidFill>
              <a:srgbClr val="B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18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2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6336882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3343734" y="3053767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4205612" y="4546234"/>
            <a:ext cx="409359" cy="1066561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/>
          <p:cNvSpPr/>
          <p:nvPr/>
        </p:nvSpPr>
        <p:spPr>
          <a:xfrm rot="5400000" flipH="1">
            <a:off x="4205610" y="5522260"/>
            <a:ext cx="409359" cy="1066560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4276969" y="6256503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2</a:t>
            </a:r>
            <a:endParaRPr lang="en-US" sz="2000" dirty="0">
              <a:solidFill>
                <a:srgbClr val="90C226"/>
              </a:solidFill>
            </a:endParaRP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3877014" y="3729016"/>
            <a:ext cx="533277" cy="1145819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19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3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6560741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3877014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5100298" y="4907639"/>
            <a:ext cx="219825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5076890" y="6092390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1</a:t>
            </a:r>
            <a:endParaRPr lang="en-US" sz="2000" dirty="0">
              <a:solidFill>
                <a:srgbClr val="90C226"/>
              </a:solidFill>
            </a:endParaRP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4410294" y="3745311"/>
            <a:ext cx="799916" cy="1319058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Left Brace 74"/>
          <p:cNvSpPr/>
          <p:nvPr/>
        </p:nvSpPr>
        <p:spPr>
          <a:xfrm rot="5400000" flipH="1">
            <a:off x="5111150" y="5704984"/>
            <a:ext cx="198120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20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4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5550885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traight Arrow Connector 44"/>
          <p:cNvCxnSpPr/>
          <p:nvPr/>
        </p:nvCxnSpPr>
        <p:spPr>
          <a:xfrm>
            <a:off x="5481374" y="5850863"/>
            <a:ext cx="0" cy="241527"/>
          </a:xfrm>
          <a:prstGeom prst="straightConnector1">
            <a:avLst/>
          </a:prstGeom>
          <a:ln w="38100">
            <a:solidFill>
              <a:srgbClr val="B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4410294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5343533" y="6056349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0</a:t>
            </a:r>
            <a:endParaRPr lang="en-US" sz="2000" dirty="0">
              <a:solidFill>
                <a:srgbClr val="90C226"/>
              </a:solidFill>
            </a:endParaRPr>
          </a:p>
        </p:txBody>
      </p:sp>
      <p:cxnSp>
        <p:nvCxnSpPr>
          <p:cNvPr id="41" name="Elbow Connector 40"/>
          <p:cNvCxnSpPr>
            <a:stCxn id="55" idx="3"/>
          </p:cNvCxnSpPr>
          <p:nvPr/>
        </p:nvCxnSpPr>
        <p:spPr>
          <a:xfrm>
            <a:off x="4943574" y="3745311"/>
            <a:ext cx="533279" cy="1538881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21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5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10512513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4923828" y="3038231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6072093" y="4279595"/>
            <a:ext cx="409359" cy="1599839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/>
          <p:cNvSpPr/>
          <p:nvPr/>
        </p:nvSpPr>
        <p:spPr>
          <a:xfrm rot="5400000" flipH="1">
            <a:off x="6062220" y="5242031"/>
            <a:ext cx="409359" cy="1619584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6143452" y="6256503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3</a:t>
            </a:r>
            <a:endParaRPr lang="en-US" sz="2000" dirty="0">
              <a:solidFill>
                <a:srgbClr val="90C226"/>
              </a:solidFill>
            </a:endParaRP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5457108" y="3713480"/>
            <a:ext cx="819664" cy="1161355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22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6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19079172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5476854" y="3073279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7231224" y="4905008"/>
            <a:ext cx="219825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7207816" y="6073318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1</a:t>
            </a:r>
            <a:endParaRPr lang="en-US" sz="2000" dirty="0">
              <a:solidFill>
                <a:srgbClr val="90C226"/>
              </a:solidFill>
            </a:endParaRP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6010134" y="3748528"/>
            <a:ext cx="1331002" cy="1313210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Left Brace 74"/>
          <p:cNvSpPr/>
          <p:nvPr/>
        </p:nvSpPr>
        <p:spPr>
          <a:xfrm rot="5400000" flipH="1">
            <a:off x="7242076" y="5685912"/>
            <a:ext cx="198120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23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7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6</a:t>
            </a:r>
          </a:p>
        </p:txBody>
      </p:sp>
    </p:spTree>
    <p:extLst>
      <p:ext uri="{BB962C8B-B14F-4D97-AF65-F5344CB8AC3E}">
        <p14:creationId xmlns:p14="http://schemas.microsoft.com/office/powerpoint/2010/main" val="12467512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290915" cy="1888902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Задача: При дадена редица </a:t>
            </a:r>
            <a:br>
              <a:rPr lang="ru-RU" sz="2800" i="1" dirty="0" smtClean="0"/>
            </a:br>
            <a:r>
              <a:rPr lang="ru-RU" sz="2800" i="1" dirty="0" smtClean="0"/>
              <a:t>А</a:t>
            </a:r>
            <a:r>
              <a:rPr lang="ru-RU" sz="2800" i="1" baseline="-25000" dirty="0" smtClean="0"/>
              <a:t>1</a:t>
            </a:r>
            <a:r>
              <a:rPr lang="ru-RU" sz="2800" dirty="0"/>
              <a:t>,</a:t>
            </a:r>
            <a:r>
              <a:rPr lang="ru-RU" sz="2800" i="1" dirty="0"/>
              <a:t> А</a:t>
            </a:r>
            <a:r>
              <a:rPr lang="ru-RU" sz="2800" i="1" baseline="-25000" dirty="0"/>
              <a:t>2</a:t>
            </a:r>
            <a:r>
              <a:rPr lang="ru-RU" sz="2800" dirty="0"/>
              <a:t>, …, </a:t>
            </a:r>
            <a:r>
              <a:rPr lang="ru-RU" sz="2800" i="1" dirty="0"/>
              <a:t>А</a:t>
            </a:r>
            <a:r>
              <a:rPr lang="ru-RU" sz="2800" i="1" baseline="-25000" dirty="0"/>
              <a:t>N</a:t>
            </a:r>
            <a:r>
              <a:rPr lang="ru-RU" sz="2800" dirty="0"/>
              <a:t> (1 ≤ </a:t>
            </a:r>
            <a:r>
              <a:rPr lang="ru-RU" sz="2800" i="1" dirty="0"/>
              <a:t>A</a:t>
            </a:r>
            <a:r>
              <a:rPr lang="ru-RU" sz="2800" i="1" baseline="-25000" dirty="0"/>
              <a:t>i</a:t>
            </a:r>
            <a:r>
              <a:rPr lang="ru-RU" sz="2800" dirty="0"/>
              <a:t> ≤ </a:t>
            </a:r>
            <a:r>
              <a:rPr lang="ru-RU" sz="2800" dirty="0" smtClean="0"/>
              <a:t>100 000 000</a:t>
            </a:r>
            <a:r>
              <a:rPr lang="ru-RU" sz="2800" dirty="0"/>
              <a:t>),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сортирана </a:t>
            </a:r>
            <a:r>
              <a:rPr lang="ru-RU" sz="2800" dirty="0"/>
              <a:t>в нарастващ </a:t>
            </a:r>
            <a:r>
              <a:rPr lang="ru-RU" sz="2800" dirty="0" smtClean="0"/>
              <a:t>ред, </a:t>
            </a:r>
            <a:br>
              <a:rPr lang="ru-RU" sz="2800" dirty="0" smtClean="0"/>
            </a:br>
            <a:r>
              <a:rPr lang="ru-RU" sz="2800" dirty="0" smtClean="0"/>
              <a:t>колко двойки </a:t>
            </a:r>
            <a:r>
              <a:rPr lang="ru-RU" sz="2800" dirty="0"/>
              <a:t>има сред тях, чиято сума е равна на </a:t>
            </a:r>
            <a:r>
              <a:rPr lang="ru-RU" sz="2800" i="1" dirty="0"/>
              <a:t>X</a:t>
            </a:r>
            <a:r>
              <a:rPr lang="ru-RU" sz="2800" dirty="0"/>
              <a:t>?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3" y="2867792"/>
            <a:ext cx="9290915" cy="576262"/>
          </a:xfrm>
        </p:spPr>
        <p:txBody>
          <a:bodyPr/>
          <a:lstStyle/>
          <a:p>
            <a:pPr algn="ctr"/>
            <a:r>
              <a:rPr lang="bg-BG" dirty="0" smtClean="0"/>
              <a:t>Наивно решение</a:t>
            </a:r>
            <a:endParaRPr lang="en-US" dirty="0"/>
          </a:p>
        </p:txBody>
      </p:sp>
      <p:graphicFrame>
        <p:nvGraphicFramePr>
          <p:cNvPr id="24" name="Content Placeholder 2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64638927"/>
              </p:ext>
            </p:extLst>
          </p:nvPr>
        </p:nvGraphicFramePr>
        <p:xfrm>
          <a:off x="677334" y="3444196"/>
          <a:ext cx="9290782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99778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traight Arrow Connector 44"/>
          <p:cNvCxnSpPr/>
          <p:nvPr/>
        </p:nvCxnSpPr>
        <p:spPr>
          <a:xfrm>
            <a:off x="7613201" y="5850863"/>
            <a:ext cx="0" cy="241527"/>
          </a:xfrm>
          <a:prstGeom prst="straightConnector1">
            <a:avLst/>
          </a:prstGeom>
          <a:ln w="38100">
            <a:solidFill>
              <a:srgbClr val="B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6011428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7475360" y="6056349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0</a:t>
            </a:r>
            <a:endParaRPr lang="en-US" sz="2000" dirty="0">
              <a:solidFill>
                <a:srgbClr val="90C226"/>
              </a:solidFill>
            </a:endParaRPr>
          </a:p>
        </p:txBody>
      </p:sp>
      <p:cxnSp>
        <p:nvCxnSpPr>
          <p:cNvPr id="41" name="Elbow Connector 40"/>
          <p:cNvCxnSpPr>
            <a:stCxn id="55" idx="3"/>
          </p:cNvCxnSpPr>
          <p:nvPr/>
        </p:nvCxnSpPr>
        <p:spPr>
          <a:xfrm>
            <a:off x="6544708" y="3745311"/>
            <a:ext cx="1063972" cy="1538881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24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8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7</a:t>
            </a:r>
          </a:p>
        </p:txBody>
      </p:sp>
    </p:spTree>
    <p:extLst>
      <p:ext uri="{BB962C8B-B14F-4D97-AF65-F5344CB8AC3E}">
        <p14:creationId xmlns:p14="http://schemas.microsoft.com/office/powerpoint/2010/main" val="6209215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6543412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7938574" y="4523385"/>
            <a:ext cx="409359" cy="1066559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/>
          <p:cNvSpPr/>
          <p:nvPr/>
        </p:nvSpPr>
        <p:spPr>
          <a:xfrm rot="5400000" flipH="1">
            <a:off x="7938574" y="5553993"/>
            <a:ext cx="409359" cy="1066559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8021012" y="6291952"/>
            <a:ext cx="244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2</a:t>
            </a: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7076692" y="3745311"/>
            <a:ext cx="1066561" cy="1106674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8160710" y="3283646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25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9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17951842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7077728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8833259" y="4907638"/>
            <a:ext cx="219825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8809851" y="6070688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1</a:t>
            </a:r>
            <a:endParaRPr lang="en-US" sz="2000" dirty="0">
              <a:solidFill>
                <a:srgbClr val="90C226"/>
              </a:solidFill>
            </a:endParaRP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7611008" y="3745311"/>
            <a:ext cx="1332163" cy="1319057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Left Brace 74"/>
          <p:cNvSpPr/>
          <p:nvPr/>
        </p:nvSpPr>
        <p:spPr>
          <a:xfrm rot="5400000" flipH="1">
            <a:off x="8844111" y="5683282"/>
            <a:ext cx="198120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672419" y="3283646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26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10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32879162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7690825" y="3313104"/>
            <a:ext cx="25046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26</a:t>
            </a:r>
          </a:p>
          <a:p>
            <a:r>
              <a:rPr lang="en-US" b="1" dirty="0" smtClean="0"/>
              <a:t>n + k = 16 + 10 = 26</a:t>
            </a:r>
          </a:p>
          <a:p>
            <a:r>
              <a:rPr lang="en-US" b="1" dirty="0" smtClean="0"/>
              <a:t>O(</a:t>
            </a:r>
            <a:r>
              <a:rPr lang="en-US" b="1" dirty="0" err="1" smtClean="0"/>
              <a:t>n+k</a:t>
            </a:r>
            <a:r>
              <a:rPr lang="en-US" b="1" dirty="0" smtClean="0"/>
              <a:t>)</a:t>
            </a:r>
          </a:p>
        </p:txBody>
      </p:sp>
      <p:sp>
        <p:nvSpPr>
          <p:cNvPr id="77" name="Left Brace 76"/>
          <p:cNvSpPr/>
          <p:nvPr/>
        </p:nvSpPr>
        <p:spPr>
          <a:xfrm rot="5400000" flipH="1">
            <a:off x="4738893" y="-1855131"/>
            <a:ext cx="409359" cy="8532480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Left Brace 77"/>
          <p:cNvSpPr/>
          <p:nvPr/>
        </p:nvSpPr>
        <p:spPr>
          <a:xfrm rot="5400000" flipH="1">
            <a:off x="4738895" y="1880891"/>
            <a:ext cx="409359" cy="5332799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410294" y="2611971"/>
            <a:ext cx="1066560" cy="379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BC0000"/>
                </a:solidFill>
              </a:rPr>
              <a:t>n = 16</a:t>
            </a:r>
            <a:endParaRPr lang="en-US" dirty="0">
              <a:solidFill>
                <a:srgbClr val="BC0000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410292" y="4689066"/>
            <a:ext cx="1066560" cy="379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BC0000"/>
                </a:solidFill>
              </a:rPr>
              <a:t>k</a:t>
            </a:r>
            <a:r>
              <a:rPr lang="en-US" dirty="0" smtClean="0">
                <a:solidFill>
                  <a:srgbClr val="BC0000"/>
                </a:solidFill>
              </a:rPr>
              <a:t> = 10</a:t>
            </a:r>
            <a:endParaRPr lang="en-US" dirty="0">
              <a:solidFill>
                <a:srgbClr val="B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3197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290915" cy="1888902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Задача: При дадена редица </a:t>
            </a:r>
            <a:br>
              <a:rPr lang="ru-RU" sz="2800" i="1" dirty="0" smtClean="0"/>
            </a:br>
            <a:r>
              <a:rPr lang="ru-RU" sz="2800" i="1" dirty="0" smtClean="0"/>
              <a:t>А</a:t>
            </a:r>
            <a:r>
              <a:rPr lang="ru-RU" sz="2800" i="1" baseline="-25000" dirty="0" smtClean="0"/>
              <a:t>1</a:t>
            </a:r>
            <a:r>
              <a:rPr lang="ru-RU" sz="2800" dirty="0"/>
              <a:t>,</a:t>
            </a:r>
            <a:r>
              <a:rPr lang="ru-RU" sz="2800" i="1" dirty="0"/>
              <a:t> А</a:t>
            </a:r>
            <a:r>
              <a:rPr lang="ru-RU" sz="2800" i="1" baseline="-25000" dirty="0"/>
              <a:t>2</a:t>
            </a:r>
            <a:r>
              <a:rPr lang="ru-RU" sz="2800" dirty="0"/>
              <a:t>, …, </a:t>
            </a:r>
            <a:r>
              <a:rPr lang="ru-RU" sz="2800" i="1" dirty="0"/>
              <a:t>А</a:t>
            </a:r>
            <a:r>
              <a:rPr lang="ru-RU" sz="2800" i="1" baseline="-25000" dirty="0"/>
              <a:t>N</a:t>
            </a:r>
            <a:r>
              <a:rPr lang="ru-RU" sz="2800" dirty="0"/>
              <a:t> (1 ≤ </a:t>
            </a:r>
            <a:r>
              <a:rPr lang="ru-RU" sz="2800" i="1" dirty="0"/>
              <a:t>A</a:t>
            </a:r>
            <a:r>
              <a:rPr lang="ru-RU" sz="2800" i="1" baseline="-25000" dirty="0"/>
              <a:t>i</a:t>
            </a:r>
            <a:r>
              <a:rPr lang="ru-RU" sz="2800" dirty="0"/>
              <a:t> ≤ </a:t>
            </a:r>
            <a:r>
              <a:rPr lang="ru-RU" sz="2800" dirty="0" smtClean="0"/>
              <a:t>100 000 000</a:t>
            </a:r>
            <a:r>
              <a:rPr lang="ru-RU" sz="2800" dirty="0"/>
              <a:t>),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сортирана </a:t>
            </a:r>
            <a:r>
              <a:rPr lang="ru-RU" sz="2800" dirty="0"/>
              <a:t>в нарастващ </a:t>
            </a:r>
            <a:r>
              <a:rPr lang="ru-RU" sz="2800" dirty="0" smtClean="0"/>
              <a:t>ред, </a:t>
            </a:r>
            <a:br>
              <a:rPr lang="ru-RU" sz="2800" dirty="0" smtClean="0"/>
            </a:br>
            <a:r>
              <a:rPr lang="ru-RU" sz="2800" dirty="0" smtClean="0"/>
              <a:t>колко двойки </a:t>
            </a:r>
            <a:r>
              <a:rPr lang="ru-RU" sz="2800" dirty="0"/>
              <a:t>има сред тях, чиято сума е равна на </a:t>
            </a:r>
            <a:r>
              <a:rPr lang="ru-RU" sz="2800" i="1" dirty="0"/>
              <a:t>X</a:t>
            </a:r>
            <a:r>
              <a:rPr lang="ru-RU" sz="2800" dirty="0"/>
              <a:t>?</a:t>
            </a:r>
            <a:endParaRPr lang="en-US" sz="2800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825585"/>
            <a:ext cx="8508870" cy="576262"/>
          </a:xfrm>
        </p:spPr>
        <p:txBody>
          <a:bodyPr/>
          <a:lstStyle/>
          <a:p>
            <a:pPr algn="ctr"/>
            <a:r>
              <a:rPr lang="bg-BG" dirty="0" smtClean="0"/>
              <a:t>Двоично търсене</a:t>
            </a:r>
            <a:endParaRPr lang="en-US" dirty="0"/>
          </a:p>
        </p:txBody>
      </p:sp>
      <p:graphicFrame>
        <p:nvGraphicFramePr>
          <p:cNvPr id="29" name="Content Placeholder 2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71729782"/>
              </p:ext>
            </p:extLst>
          </p:nvPr>
        </p:nvGraphicFramePr>
        <p:xfrm>
          <a:off x="678613" y="3401989"/>
          <a:ext cx="8507374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49394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290915" cy="1888902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Задача: При дадена редица </a:t>
            </a:r>
            <a:br>
              <a:rPr lang="ru-RU" sz="2800" i="1" dirty="0" smtClean="0"/>
            </a:br>
            <a:r>
              <a:rPr lang="ru-RU" sz="2800" i="1" dirty="0" smtClean="0"/>
              <a:t>А</a:t>
            </a:r>
            <a:r>
              <a:rPr lang="ru-RU" sz="2800" i="1" baseline="-25000" dirty="0" smtClean="0"/>
              <a:t>1</a:t>
            </a:r>
            <a:r>
              <a:rPr lang="ru-RU" sz="2800" dirty="0"/>
              <a:t>,</a:t>
            </a:r>
            <a:r>
              <a:rPr lang="ru-RU" sz="2800" i="1" dirty="0"/>
              <a:t> А</a:t>
            </a:r>
            <a:r>
              <a:rPr lang="ru-RU" sz="2800" i="1" baseline="-25000" dirty="0"/>
              <a:t>2</a:t>
            </a:r>
            <a:r>
              <a:rPr lang="ru-RU" sz="2800" dirty="0"/>
              <a:t>, …, </a:t>
            </a:r>
            <a:r>
              <a:rPr lang="ru-RU" sz="2800" i="1" dirty="0"/>
              <a:t>А</a:t>
            </a:r>
            <a:r>
              <a:rPr lang="ru-RU" sz="2800" i="1" baseline="-25000" dirty="0"/>
              <a:t>N</a:t>
            </a:r>
            <a:r>
              <a:rPr lang="ru-RU" sz="2800" dirty="0"/>
              <a:t> (1 ≤ </a:t>
            </a:r>
            <a:r>
              <a:rPr lang="ru-RU" sz="2800" i="1" dirty="0"/>
              <a:t>A</a:t>
            </a:r>
            <a:r>
              <a:rPr lang="ru-RU" sz="2800" i="1" baseline="-25000" dirty="0"/>
              <a:t>i</a:t>
            </a:r>
            <a:r>
              <a:rPr lang="ru-RU" sz="2800" dirty="0"/>
              <a:t> ≤ </a:t>
            </a:r>
            <a:r>
              <a:rPr lang="ru-RU" sz="2800" dirty="0" smtClean="0"/>
              <a:t>100 000 000</a:t>
            </a:r>
            <a:r>
              <a:rPr lang="ru-RU" sz="2800" dirty="0"/>
              <a:t>),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сортирана </a:t>
            </a:r>
            <a:r>
              <a:rPr lang="ru-RU" sz="2800" dirty="0"/>
              <a:t>в нарастващ </a:t>
            </a:r>
            <a:r>
              <a:rPr lang="ru-RU" sz="2800" dirty="0" smtClean="0"/>
              <a:t>ред, </a:t>
            </a:r>
            <a:br>
              <a:rPr lang="ru-RU" sz="2800" dirty="0" smtClean="0"/>
            </a:br>
            <a:r>
              <a:rPr lang="ru-RU" sz="2800" dirty="0" smtClean="0"/>
              <a:t>колко двойки </a:t>
            </a:r>
            <a:r>
              <a:rPr lang="ru-RU" sz="2800" dirty="0"/>
              <a:t>има сред тях, чиято сума е равна на </a:t>
            </a:r>
            <a:r>
              <a:rPr lang="ru-RU" sz="2800" i="1" dirty="0"/>
              <a:t>X</a:t>
            </a:r>
            <a:r>
              <a:rPr lang="ru-RU" sz="2800" dirty="0"/>
              <a:t>?</a:t>
            </a:r>
            <a:endParaRPr lang="en-US" sz="2800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677334" y="2882001"/>
            <a:ext cx="9290914" cy="576262"/>
          </a:xfrm>
        </p:spPr>
        <p:txBody>
          <a:bodyPr/>
          <a:lstStyle/>
          <a:p>
            <a:r>
              <a:rPr lang="bg-BG" dirty="0" smtClean="0"/>
              <a:t>Хитро решение</a:t>
            </a:r>
            <a:endParaRPr lang="en-US" dirty="0"/>
          </a:p>
        </p:txBody>
      </p:sp>
      <p:graphicFrame>
        <p:nvGraphicFramePr>
          <p:cNvPr id="34" name="Content Placeholder 3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26790770"/>
              </p:ext>
            </p:extLst>
          </p:nvPr>
        </p:nvGraphicFramePr>
        <p:xfrm>
          <a:off x="677333" y="3458405"/>
          <a:ext cx="9289741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94121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290915" cy="1888902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Задача: При дадена редица </a:t>
            </a:r>
            <a:br>
              <a:rPr lang="ru-RU" sz="2800" i="1" dirty="0" smtClean="0"/>
            </a:br>
            <a:r>
              <a:rPr lang="ru-RU" sz="2800" i="1" dirty="0" smtClean="0"/>
              <a:t>А</a:t>
            </a:r>
            <a:r>
              <a:rPr lang="ru-RU" sz="2800" i="1" baseline="-25000" dirty="0" smtClean="0"/>
              <a:t>1</a:t>
            </a:r>
            <a:r>
              <a:rPr lang="ru-RU" sz="2800" dirty="0"/>
              <a:t>,</a:t>
            </a:r>
            <a:r>
              <a:rPr lang="ru-RU" sz="2800" i="1" dirty="0"/>
              <a:t> А</a:t>
            </a:r>
            <a:r>
              <a:rPr lang="ru-RU" sz="2800" i="1" baseline="-25000" dirty="0"/>
              <a:t>2</a:t>
            </a:r>
            <a:r>
              <a:rPr lang="ru-RU" sz="2800" dirty="0"/>
              <a:t>, …, </a:t>
            </a:r>
            <a:r>
              <a:rPr lang="ru-RU" sz="2800" i="1" dirty="0"/>
              <a:t>А</a:t>
            </a:r>
            <a:r>
              <a:rPr lang="ru-RU" sz="2800" i="1" baseline="-25000" dirty="0"/>
              <a:t>N</a:t>
            </a:r>
            <a:r>
              <a:rPr lang="ru-RU" sz="2800" dirty="0"/>
              <a:t> (1 ≤ </a:t>
            </a:r>
            <a:r>
              <a:rPr lang="ru-RU" sz="2800" i="1" dirty="0"/>
              <a:t>A</a:t>
            </a:r>
            <a:r>
              <a:rPr lang="ru-RU" sz="2800" i="1" baseline="-25000" dirty="0"/>
              <a:t>i</a:t>
            </a:r>
            <a:r>
              <a:rPr lang="ru-RU" sz="2800" dirty="0"/>
              <a:t> ≤ </a:t>
            </a:r>
            <a:r>
              <a:rPr lang="ru-RU" sz="2800" dirty="0" smtClean="0"/>
              <a:t>100 000 000</a:t>
            </a:r>
            <a:r>
              <a:rPr lang="ru-RU" sz="2800" dirty="0"/>
              <a:t>),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сортирана </a:t>
            </a:r>
            <a:r>
              <a:rPr lang="ru-RU" sz="2800" dirty="0"/>
              <a:t>в нарастващ </a:t>
            </a:r>
            <a:r>
              <a:rPr lang="ru-RU" sz="2800" dirty="0" smtClean="0"/>
              <a:t>ред, </a:t>
            </a:r>
            <a:br>
              <a:rPr lang="ru-RU" sz="2800" dirty="0" smtClean="0"/>
            </a:br>
            <a:r>
              <a:rPr lang="ru-RU" sz="2800" dirty="0" smtClean="0"/>
              <a:t>колко двойки </a:t>
            </a:r>
            <a:r>
              <a:rPr lang="ru-RU" sz="2800" dirty="0"/>
              <a:t>има сред тях, чиято сума е равна на </a:t>
            </a:r>
            <a:r>
              <a:rPr lang="ru-RU" sz="2800" i="1" dirty="0"/>
              <a:t>X</a:t>
            </a:r>
            <a:r>
              <a:rPr lang="ru-RU" sz="2800" dirty="0"/>
              <a:t>?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3036604"/>
            <a:ext cx="4680749" cy="576262"/>
          </a:xfrm>
        </p:spPr>
        <p:txBody>
          <a:bodyPr/>
          <a:lstStyle/>
          <a:p>
            <a:pPr algn="ctr"/>
            <a:r>
              <a:rPr lang="bg-BG" dirty="0" smtClean="0"/>
              <a:t>Наивно решение</a:t>
            </a:r>
            <a:endParaRPr lang="en-US" dirty="0"/>
          </a:p>
        </p:txBody>
      </p:sp>
      <p:graphicFrame>
        <p:nvGraphicFramePr>
          <p:cNvPr id="24" name="Content Placeholder 23"/>
          <p:cNvGraphicFramePr>
            <a:graphicFrameLocks noGrp="1"/>
          </p:cNvGraphicFramePr>
          <p:nvPr>
            <p:ph sz="half" idx="2"/>
          </p:nvPr>
        </p:nvGraphicFramePr>
        <p:xfrm>
          <a:off x="1" y="3613008"/>
          <a:ext cx="4680682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7315201" y="3036746"/>
            <a:ext cx="2653048" cy="576262"/>
          </a:xfrm>
        </p:spPr>
        <p:txBody>
          <a:bodyPr/>
          <a:lstStyle/>
          <a:p>
            <a:r>
              <a:rPr lang="bg-BG" dirty="0" smtClean="0"/>
              <a:t>Хитро решение</a:t>
            </a:r>
            <a:endParaRPr lang="en-US" dirty="0"/>
          </a:p>
        </p:txBody>
      </p:sp>
      <p:graphicFrame>
        <p:nvGraphicFramePr>
          <p:cNvPr id="34" name="Content Placeholder 33"/>
          <p:cNvGraphicFramePr>
            <a:graphicFrameLocks noGrp="1"/>
          </p:cNvGraphicFramePr>
          <p:nvPr>
            <p:ph sz="half" idx="2"/>
          </p:nvPr>
        </p:nvGraphicFramePr>
        <p:xfrm>
          <a:off x="7315200" y="3613150"/>
          <a:ext cx="2652713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4681018" y="3036604"/>
            <a:ext cx="2634126" cy="576262"/>
          </a:xfrm>
        </p:spPr>
        <p:txBody>
          <a:bodyPr/>
          <a:lstStyle/>
          <a:p>
            <a:r>
              <a:rPr lang="bg-BG" dirty="0" smtClean="0"/>
              <a:t>Двоично търсене</a:t>
            </a:r>
            <a:endParaRPr lang="en-US" dirty="0"/>
          </a:p>
        </p:txBody>
      </p:sp>
      <p:graphicFrame>
        <p:nvGraphicFramePr>
          <p:cNvPr id="29" name="Content Placeholder 28"/>
          <p:cNvGraphicFramePr>
            <a:graphicFrameLocks noGrp="1"/>
          </p:cNvGraphicFramePr>
          <p:nvPr>
            <p:ph sz="half" idx="2"/>
          </p:nvPr>
        </p:nvGraphicFramePr>
        <p:xfrm>
          <a:off x="4681593" y="3613008"/>
          <a:ext cx="2633663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915204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66700"/>
            <a:ext cx="8596668" cy="762000"/>
          </a:xfrm>
        </p:spPr>
        <p:txBody>
          <a:bodyPr/>
          <a:lstStyle/>
          <a:p>
            <a:r>
              <a:rPr lang="bg-BG" dirty="0" smtClean="0"/>
              <a:t>Малко сравнение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93143184"/>
              </p:ext>
            </p:extLst>
          </p:nvPr>
        </p:nvGraphicFramePr>
        <p:xfrm>
          <a:off x="677863" y="1028700"/>
          <a:ext cx="8596312" cy="5013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30557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6117</TotalTime>
  <Words>1921</Words>
  <Application>Microsoft Office PowerPoint</Application>
  <PresentationFormat>Widescreen</PresentationFormat>
  <Paragraphs>1479</Paragraphs>
  <Slides>53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0" baseType="lpstr">
      <vt:lpstr>Arial</vt:lpstr>
      <vt:lpstr>Cambria Math</vt:lpstr>
      <vt:lpstr>Courier New</vt:lpstr>
      <vt:lpstr>Trebuchet MS</vt:lpstr>
      <vt:lpstr>Wingdings</vt:lpstr>
      <vt:lpstr>Wingdings 3</vt:lpstr>
      <vt:lpstr>Facet</vt:lpstr>
      <vt:lpstr>ДАА – практикум</vt:lpstr>
      <vt:lpstr>Сложности на алгоритми</vt:lpstr>
      <vt:lpstr>Сложности на алгоритми</vt:lpstr>
      <vt:lpstr>Задача:   При дадена редица А1, А2, …, АN  (1 ≤ Ai ≤ 100 000 000),  сортирана в нарастващ ред,  колко двойки има сред тях, чиято сума е равна на X?</vt:lpstr>
      <vt:lpstr>Задача: При дадена редица  А1, А2, …, АN (1 ≤ Ai ≤ 100 000 000),  сортирана в нарастващ ред,  колко двойки има сред тях, чиято сума е равна на X?</vt:lpstr>
      <vt:lpstr>Задача: При дадена редица  А1, А2, …, АN (1 ≤ Ai ≤ 100 000 000),  сортирана в нарастващ ред,  колко двойки има сред тях, чиято сума е равна на X?</vt:lpstr>
      <vt:lpstr>Задача: При дадена редица  А1, А2, …, АN (1 ≤ Ai ≤ 100 000 000),  сортирана в нарастващ ред,  колко двойки има сред тях, чиято сума е равна на X?</vt:lpstr>
      <vt:lpstr>Задача: При дадена редица  А1, А2, …, АN (1 ≤ Ai ≤ 100 000 000),  сортирана в нарастващ ред,  колко двойки има сред тях, чиято сума е равна на X?</vt:lpstr>
      <vt:lpstr>Малко сравнение</vt:lpstr>
      <vt:lpstr>По-общо сравнение</vt:lpstr>
      <vt:lpstr>Сложности на алгоритми</vt:lpstr>
      <vt:lpstr>Алгоритми за сортиране</vt:lpstr>
      <vt:lpstr>Бавни сортировки - O(n2)</vt:lpstr>
      <vt:lpstr>Бавни сортировки:</vt:lpstr>
      <vt:lpstr>Бавни сортировки:</vt:lpstr>
      <vt:lpstr>Бавни сортировки:</vt:lpstr>
      <vt:lpstr>Бавни сортировки:</vt:lpstr>
      <vt:lpstr>Бавни сортировки:</vt:lpstr>
      <vt:lpstr>Метод на мехурчето  (Bubble Sort, Sinking Sort)</vt:lpstr>
      <vt:lpstr>Метод на пряката селекция  (Selection Sort)</vt:lpstr>
      <vt:lpstr>Сортиране чрез вмъкване  (Insertion Sort)</vt:lpstr>
      <vt:lpstr>Gnome Sort (Stupid Sort)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ДАА – практикум</dc:title>
  <dc:creator>Ivan Kamburov</dc:creator>
  <cp:lastModifiedBy>Windows User</cp:lastModifiedBy>
  <cp:revision>60</cp:revision>
  <dcterms:created xsi:type="dcterms:W3CDTF">2017-03-02T02:34:10Z</dcterms:created>
  <dcterms:modified xsi:type="dcterms:W3CDTF">2017-10-19T15:51:57Z</dcterms:modified>
</cp:coreProperties>
</file>