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9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7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0488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36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00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15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39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7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0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8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9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5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847B-DFF7-4A3C-B991-83F775E3D9C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3B4D-AA35-42E2-9C0B-9871F7F4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14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Логически знания. моделиране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9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Най-малка и най-голяма стойност на израз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Ако числените стойности на даден многочлен </a:t>
            </a:r>
            <a:r>
              <a:rPr lang="en-US" dirty="0"/>
              <a:t>N </a:t>
            </a:r>
            <a:r>
              <a:rPr lang="bg-BG" dirty="0"/>
              <a:t>са такива, че </a:t>
            </a:r>
            <a:r>
              <a:rPr lang="en-US" dirty="0"/>
              <a:t>N &gt;= d, </a:t>
            </a:r>
            <a:r>
              <a:rPr lang="bg-BG" dirty="0"/>
              <a:t>за всяка стойност на променливите си, то той, има </a:t>
            </a:r>
            <a:r>
              <a:rPr lang="bg-BG" b="1" dirty="0"/>
              <a:t>най-малка стойност </a:t>
            </a:r>
            <a:r>
              <a:rPr lang="bg-BG" dirty="0"/>
              <a:t>, равна на числото </a:t>
            </a:r>
            <a:r>
              <a:rPr lang="en-US" dirty="0"/>
              <a:t>d.</a:t>
            </a:r>
          </a:p>
          <a:p>
            <a:r>
              <a:rPr lang="bg-BG" dirty="0"/>
              <a:t>Ако числените стойности на даден многочлен </a:t>
            </a:r>
            <a:r>
              <a:rPr lang="en-US" dirty="0"/>
              <a:t>N </a:t>
            </a:r>
            <a:r>
              <a:rPr lang="bg-BG" dirty="0"/>
              <a:t>са такива, че </a:t>
            </a:r>
            <a:r>
              <a:rPr lang="en-US" dirty="0"/>
              <a:t>N &lt;= d, </a:t>
            </a:r>
            <a:r>
              <a:rPr lang="bg-BG" dirty="0"/>
              <a:t>за всяка стойност на променливите си, то той, има </a:t>
            </a:r>
            <a:r>
              <a:rPr lang="bg-BG" b="1" dirty="0"/>
              <a:t>най-голяма стойност</a:t>
            </a:r>
            <a:r>
              <a:rPr lang="bg-BG" dirty="0"/>
              <a:t>, равна на числото </a:t>
            </a:r>
            <a:r>
              <a:rPr lang="en-US" dirty="0"/>
              <a:t>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968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Благодарим за вниманието!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Моделиране с изрази. Текстови задачи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Решаването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текстови</a:t>
            </a:r>
            <a:r>
              <a:rPr lang="en-US" b="1" dirty="0"/>
              <a:t> </a:t>
            </a:r>
            <a:r>
              <a:rPr lang="en-US" b="1" dirty="0" err="1"/>
              <a:t>задачи</a:t>
            </a:r>
            <a:r>
              <a:rPr lang="en-US" b="1" dirty="0"/>
              <a:t> </a:t>
            </a:r>
            <a:r>
              <a:rPr lang="en-US" b="1" dirty="0" err="1"/>
              <a:t>се</a:t>
            </a:r>
            <a:r>
              <a:rPr lang="en-US" b="1" dirty="0"/>
              <a:t> </a:t>
            </a:r>
            <a:r>
              <a:rPr lang="en-US" b="1" dirty="0" err="1"/>
              <a:t>свежда</a:t>
            </a:r>
            <a:r>
              <a:rPr lang="en-US" b="1" dirty="0"/>
              <a:t> </a:t>
            </a:r>
            <a:r>
              <a:rPr lang="en-US" b="1" dirty="0" err="1"/>
              <a:t>до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 err="1"/>
              <a:t>Избиране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неизвестното</a:t>
            </a:r>
            <a:r>
              <a:rPr lang="en-US" dirty="0"/>
              <a:t> и </a:t>
            </a:r>
            <a:r>
              <a:rPr lang="en-US" dirty="0" err="1"/>
              <a:t>означаването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 с </a:t>
            </a:r>
            <a:r>
              <a:rPr lang="en-US" dirty="0" err="1"/>
              <a:t>буква</a:t>
            </a:r>
            <a:r>
              <a:rPr lang="en-US" dirty="0"/>
              <a:t>;</a:t>
            </a:r>
          </a:p>
          <a:p>
            <a:r>
              <a:rPr lang="en-US" dirty="0"/>
              <a:t>2. </a:t>
            </a:r>
            <a:r>
              <a:rPr lang="en-US" dirty="0" err="1"/>
              <a:t>Записване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зависимостите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даните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задачата</a:t>
            </a:r>
            <a:r>
              <a:rPr lang="en-US" dirty="0"/>
              <a:t>, </a:t>
            </a:r>
            <a:r>
              <a:rPr lang="en-US" dirty="0" err="1"/>
              <a:t>чрез</a:t>
            </a:r>
            <a:r>
              <a:rPr lang="en-US" dirty="0"/>
              <a:t> </a:t>
            </a:r>
            <a:r>
              <a:rPr lang="en-US" dirty="0" err="1"/>
              <a:t>числови</a:t>
            </a:r>
            <a:r>
              <a:rPr lang="en-US" dirty="0"/>
              <a:t> </a:t>
            </a:r>
            <a:r>
              <a:rPr lang="en-US" dirty="0" err="1"/>
              <a:t>изрази</a:t>
            </a:r>
            <a:r>
              <a:rPr lang="en-US" dirty="0"/>
              <a:t>;</a:t>
            </a:r>
          </a:p>
          <a:p>
            <a:r>
              <a:rPr lang="en-US" dirty="0"/>
              <a:t>3. </a:t>
            </a:r>
            <a:r>
              <a:rPr lang="en-US" dirty="0" err="1"/>
              <a:t>Съставяне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уравнение</a:t>
            </a:r>
            <a:r>
              <a:rPr lang="en-US" dirty="0"/>
              <a:t> и </a:t>
            </a:r>
            <a:r>
              <a:rPr lang="en-US" dirty="0" err="1"/>
              <a:t>определяне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допустимите</a:t>
            </a:r>
            <a:r>
              <a:rPr lang="en-US" dirty="0"/>
              <a:t> </a:t>
            </a:r>
            <a:r>
              <a:rPr lang="en-US" dirty="0" err="1"/>
              <a:t>стойности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неизвестното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създаване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математически</a:t>
            </a:r>
            <a:r>
              <a:rPr lang="en-US" dirty="0"/>
              <a:t> </a:t>
            </a:r>
            <a:r>
              <a:rPr lang="en-US" dirty="0" err="1"/>
              <a:t>модел</a:t>
            </a:r>
            <a:r>
              <a:rPr lang="en-US" dirty="0"/>
              <a:t>;</a:t>
            </a:r>
          </a:p>
          <a:p>
            <a:r>
              <a:rPr lang="en-US" dirty="0"/>
              <a:t>4. </a:t>
            </a:r>
            <a:r>
              <a:rPr lang="en-US" dirty="0" err="1"/>
              <a:t>Решаване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уравнението</a:t>
            </a:r>
            <a:r>
              <a:rPr lang="en-US" dirty="0"/>
              <a:t> и </a:t>
            </a:r>
            <a:r>
              <a:rPr lang="en-US" dirty="0" err="1"/>
              <a:t>определяне</a:t>
            </a:r>
            <a:r>
              <a:rPr lang="en-US" dirty="0"/>
              <a:t> </a:t>
            </a:r>
            <a:r>
              <a:rPr lang="en-US" dirty="0" err="1"/>
              <a:t>кои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корените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допустими</a:t>
            </a:r>
            <a:r>
              <a:rPr lang="en-US" dirty="0"/>
              <a:t> </a:t>
            </a:r>
            <a:r>
              <a:rPr lang="en-US" dirty="0" err="1"/>
              <a:t>стойности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неизвестното</a:t>
            </a:r>
            <a:r>
              <a:rPr lang="en-US" dirty="0"/>
              <a:t>;</a:t>
            </a:r>
          </a:p>
          <a:p>
            <a:r>
              <a:rPr lang="en-US" dirty="0"/>
              <a:t>5. </a:t>
            </a:r>
            <a:r>
              <a:rPr lang="en-US" dirty="0" err="1"/>
              <a:t>Даване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отговор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  </a:t>
            </a:r>
            <a:r>
              <a:rPr lang="en-US" dirty="0" err="1"/>
              <a:t>поставения</a:t>
            </a:r>
            <a:r>
              <a:rPr lang="en-US" dirty="0"/>
              <a:t> </a:t>
            </a:r>
            <a:r>
              <a:rPr lang="en-US" dirty="0" err="1"/>
              <a:t>въпрос</a:t>
            </a:r>
            <a:r>
              <a:rPr lang="en-US" dirty="0"/>
              <a:t> в </a:t>
            </a:r>
            <a:r>
              <a:rPr lang="en-US" dirty="0" err="1"/>
              <a:t>задачата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1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Задачи</a:t>
            </a:r>
            <a:r>
              <a:rPr lang="en-US" b="1" dirty="0"/>
              <a:t> </a:t>
            </a:r>
            <a:r>
              <a:rPr lang="en-US" b="1" dirty="0" err="1"/>
              <a:t>от</a:t>
            </a:r>
            <a:r>
              <a:rPr lang="en-US" b="1" dirty="0"/>
              <a:t> </a:t>
            </a:r>
            <a:r>
              <a:rPr lang="en-US" b="1" dirty="0" err="1" smtClean="0"/>
              <a:t>движение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620042"/>
            <a:ext cx="5676900" cy="497125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Задачите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движение</a:t>
            </a:r>
            <a:r>
              <a:rPr lang="en-US" dirty="0"/>
              <a:t> </a:t>
            </a:r>
            <a:r>
              <a:rPr lang="en-US" dirty="0" err="1"/>
              <a:t>могат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бъдат</a:t>
            </a:r>
            <a:r>
              <a:rPr lang="en-US" dirty="0"/>
              <a:t> </a:t>
            </a:r>
            <a:r>
              <a:rPr lang="en-US" dirty="0" err="1"/>
              <a:t>най-различни</a:t>
            </a:r>
            <a:r>
              <a:rPr lang="en-US" dirty="0"/>
              <a:t>: </a:t>
            </a:r>
            <a:r>
              <a:rPr lang="en-US" dirty="0" err="1"/>
              <a:t>насрещни</a:t>
            </a:r>
            <a:r>
              <a:rPr lang="en-US" dirty="0"/>
              <a:t> </a:t>
            </a:r>
            <a:r>
              <a:rPr lang="en-US" dirty="0" err="1"/>
              <a:t>движения</a:t>
            </a:r>
            <a:r>
              <a:rPr lang="en-US" dirty="0"/>
              <a:t>, </a:t>
            </a:r>
            <a:r>
              <a:rPr lang="en-US" dirty="0" err="1"/>
              <a:t>еднопосочни</a:t>
            </a:r>
            <a:r>
              <a:rPr lang="en-US" dirty="0"/>
              <a:t> </a:t>
            </a:r>
            <a:r>
              <a:rPr lang="en-US" dirty="0" err="1"/>
              <a:t>движения</a:t>
            </a:r>
            <a:r>
              <a:rPr lang="en-US" dirty="0"/>
              <a:t>, </a:t>
            </a:r>
            <a:r>
              <a:rPr lang="en-US" dirty="0" err="1"/>
              <a:t>движения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въздух</a:t>
            </a:r>
            <a:r>
              <a:rPr lang="en-US" dirty="0"/>
              <a:t> и </a:t>
            </a:r>
            <a:r>
              <a:rPr lang="en-US" dirty="0" err="1"/>
              <a:t>вода</a:t>
            </a:r>
            <a:r>
              <a:rPr lang="en-US" dirty="0"/>
              <a:t>, </a:t>
            </a:r>
            <a:r>
              <a:rPr lang="en-US" dirty="0" err="1"/>
              <a:t>задачи</a:t>
            </a:r>
            <a:r>
              <a:rPr lang="en-US" dirty="0"/>
              <a:t> с </a:t>
            </a:r>
            <a:r>
              <a:rPr lang="en-US" dirty="0" err="1"/>
              <a:t>влакове</a:t>
            </a:r>
            <a:r>
              <a:rPr lang="en-US" dirty="0"/>
              <a:t>,  </a:t>
            </a:r>
            <a:r>
              <a:rPr lang="en-US" dirty="0" err="1"/>
              <a:t>коли</a:t>
            </a:r>
            <a:r>
              <a:rPr lang="en-US" dirty="0"/>
              <a:t>, </a:t>
            </a:r>
            <a:r>
              <a:rPr lang="en-US" dirty="0" err="1"/>
              <a:t>кораби</a:t>
            </a:r>
            <a:r>
              <a:rPr lang="en-US" dirty="0"/>
              <a:t> </a:t>
            </a:r>
            <a:r>
              <a:rPr lang="en-US" dirty="0" err="1"/>
              <a:t>пешеходци</a:t>
            </a:r>
            <a:r>
              <a:rPr lang="en-US" dirty="0"/>
              <a:t> и </a:t>
            </a:r>
            <a:r>
              <a:rPr lang="en-US" dirty="0" err="1"/>
              <a:t>др</a:t>
            </a:r>
            <a:r>
              <a:rPr lang="en-US" dirty="0"/>
              <a:t>.. </a:t>
            </a:r>
            <a:r>
              <a:rPr lang="en-US" dirty="0" err="1"/>
              <a:t>Общото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всичките</a:t>
            </a:r>
            <a:r>
              <a:rPr lang="en-US" dirty="0"/>
              <a:t> е, </a:t>
            </a:r>
            <a:r>
              <a:rPr lang="en-US" dirty="0" err="1"/>
              <a:t>че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използва</a:t>
            </a:r>
            <a:r>
              <a:rPr lang="en-US" dirty="0"/>
              <a:t> </a:t>
            </a:r>
            <a:r>
              <a:rPr lang="en-US" dirty="0" err="1"/>
              <a:t>следната</a:t>
            </a:r>
            <a:r>
              <a:rPr lang="en-US" dirty="0"/>
              <a:t> </a:t>
            </a:r>
            <a:r>
              <a:rPr lang="en-US" dirty="0" err="1"/>
              <a:t>зависимост</a:t>
            </a:r>
            <a:r>
              <a:rPr lang="en-US" dirty="0"/>
              <a:t> (</a:t>
            </a:r>
            <a:r>
              <a:rPr lang="en-US" dirty="0" err="1"/>
              <a:t>формула</a:t>
            </a:r>
            <a:r>
              <a:rPr lang="en-US" dirty="0"/>
              <a:t>): </a:t>
            </a:r>
          </a:p>
          <a:p>
            <a:r>
              <a:rPr lang="en-US" b="1" dirty="0"/>
              <a:t>S = v.t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</a:t>
            </a:r>
            <a:r>
              <a:rPr lang="en-US" dirty="0"/>
              <a:t> e </a:t>
            </a:r>
            <a:r>
              <a:rPr lang="en-US" dirty="0" err="1"/>
              <a:t>изминатият</a:t>
            </a:r>
            <a:r>
              <a:rPr lang="en-US" dirty="0"/>
              <a:t> </a:t>
            </a:r>
            <a:r>
              <a:rPr lang="en-US" dirty="0" err="1"/>
              <a:t>път</a:t>
            </a:r>
            <a:r>
              <a:rPr lang="en-US" dirty="0"/>
              <a:t> </a:t>
            </a:r>
            <a:r>
              <a:rPr lang="en-US" dirty="0" err="1"/>
              <a:t>със</a:t>
            </a:r>
            <a:r>
              <a:rPr lang="en-US" dirty="0"/>
              <a:t> </a:t>
            </a:r>
            <a:r>
              <a:rPr lang="en-US" dirty="0" err="1"/>
              <a:t>скорост</a:t>
            </a:r>
            <a:r>
              <a:rPr lang="en-US" dirty="0"/>
              <a:t>  </a:t>
            </a:r>
            <a:r>
              <a:rPr lang="en-US" b="1" dirty="0"/>
              <a:t>v</a:t>
            </a:r>
            <a:r>
              <a:rPr lang="en-US" dirty="0"/>
              <a:t> 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времето</a:t>
            </a:r>
            <a:r>
              <a:rPr lang="en-US" b="1" dirty="0"/>
              <a:t> t.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1785142"/>
            <a:ext cx="54991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от работа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5901" y="1511300"/>
            <a:ext cx="5651500" cy="51181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Задачите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работа</a:t>
            </a:r>
            <a:r>
              <a:rPr lang="en-US" dirty="0"/>
              <a:t> </a:t>
            </a:r>
            <a:r>
              <a:rPr lang="en-US" dirty="0" err="1"/>
              <a:t>могата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бъдат</a:t>
            </a:r>
            <a:r>
              <a:rPr lang="en-US" dirty="0"/>
              <a:t> </a:t>
            </a:r>
            <a:r>
              <a:rPr lang="en-US" dirty="0" err="1"/>
              <a:t>най-различни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основно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делят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групи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пресмятане</a:t>
            </a:r>
            <a:r>
              <a:rPr lang="en-US" dirty="0"/>
              <a:t> с </a:t>
            </a:r>
            <a:r>
              <a:rPr lang="en-US" dirty="0" err="1"/>
              <a:t>количества</a:t>
            </a:r>
            <a:r>
              <a:rPr lang="en-US" dirty="0"/>
              <a:t>  - в </a:t>
            </a:r>
            <a:r>
              <a:rPr lang="en-US" dirty="0" err="1"/>
              <a:t>тези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смята</a:t>
            </a:r>
            <a:r>
              <a:rPr lang="en-US" dirty="0"/>
              <a:t> с </a:t>
            </a:r>
            <a:r>
              <a:rPr lang="en-US" dirty="0" err="1"/>
              <a:t>конкретни</a:t>
            </a:r>
            <a:r>
              <a:rPr lang="en-US" dirty="0"/>
              <a:t> </a:t>
            </a:r>
            <a:r>
              <a:rPr lang="en-US" dirty="0" err="1"/>
              <a:t>количества</a:t>
            </a:r>
            <a:r>
              <a:rPr lang="en-US" dirty="0"/>
              <a:t>: </a:t>
            </a:r>
            <a:r>
              <a:rPr lang="en-US" dirty="0" err="1"/>
              <a:t>килограми</a:t>
            </a:r>
            <a:r>
              <a:rPr lang="en-US" dirty="0"/>
              <a:t>, </a:t>
            </a:r>
            <a:r>
              <a:rPr lang="en-US" dirty="0" err="1"/>
              <a:t>бройки</a:t>
            </a:r>
            <a:r>
              <a:rPr lang="en-US" dirty="0"/>
              <a:t>, </a:t>
            </a:r>
            <a:r>
              <a:rPr lang="en-US" dirty="0" err="1"/>
              <a:t>декари</a:t>
            </a:r>
            <a:r>
              <a:rPr lang="en-US" dirty="0"/>
              <a:t> и </a:t>
            </a:r>
            <a:r>
              <a:rPr lang="en-US" dirty="0" err="1"/>
              <a:t>т.н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пресмятане</a:t>
            </a:r>
            <a:r>
              <a:rPr lang="en-US" dirty="0"/>
              <a:t> с </a:t>
            </a:r>
            <a:r>
              <a:rPr lang="en-US" dirty="0" err="1"/>
              <a:t>части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цяло</a:t>
            </a:r>
            <a:r>
              <a:rPr lang="en-US" dirty="0"/>
              <a:t> – </a:t>
            </a:r>
            <a:r>
              <a:rPr lang="en-US" dirty="0" err="1"/>
              <a:t>тук</a:t>
            </a:r>
            <a:r>
              <a:rPr lang="en-US" dirty="0"/>
              <a:t> </a:t>
            </a:r>
            <a:r>
              <a:rPr lang="en-US" dirty="0" err="1"/>
              <a:t>работата</a:t>
            </a:r>
            <a:r>
              <a:rPr lang="en-US" dirty="0"/>
              <a:t> е </a:t>
            </a:r>
            <a:r>
              <a:rPr lang="en-US" dirty="0" err="1"/>
              <a:t>преставена</a:t>
            </a:r>
            <a:r>
              <a:rPr lang="en-US" dirty="0"/>
              <a:t> </a:t>
            </a:r>
            <a:r>
              <a:rPr lang="en-US" dirty="0" err="1"/>
              <a:t>като</a:t>
            </a:r>
            <a:r>
              <a:rPr lang="en-US" dirty="0"/>
              <a:t> </a:t>
            </a:r>
            <a:r>
              <a:rPr lang="en-US" dirty="0" err="1"/>
              <a:t>еденица</a:t>
            </a:r>
            <a:r>
              <a:rPr lang="en-US" dirty="0"/>
              <a:t> (</a:t>
            </a:r>
            <a:r>
              <a:rPr lang="en-US" dirty="0" err="1"/>
              <a:t>едно</a:t>
            </a:r>
            <a:r>
              <a:rPr lang="en-US" dirty="0"/>
              <a:t> </a:t>
            </a:r>
            <a:r>
              <a:rPr lang="en-US" dirty="0" err="1"/>
              <a:t>цяло</a:t>
            </a:r>
            <a:r>
              <a:rPr lang="en-US" dirty="0"/>
              <a:t>) и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пресмята</a:t>
            </a:r>
            <a:r>
              <a:rPr lang="en-US" dirty="0"/>
              <a:t> с </a:t>
            </a:r>
            <a:r>
              <a:rPr lang="en-US" dirty="0" err="1"/>
              <a:t>части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даденото</a:t>
            </a:r>
            <a:r>
              <a:rPr lang="en-US" dirty="0"/>
              <a:t> </a:t>
            </a:r>
            <a:r>
              <a:rPr lang="en-US" dirty="0" err="1"/>
              <a:t>цяло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 в </a:t>
            </a:r>
            <a:r>
              <a:rPr lang="en-US" dirty="0" err="1"/>
              <a:t>задачата</a:t>
            </a:r>
            <a:r>
              <a:rPr lang="en-US" dirty="0"/>
              <a:t>,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имаме</a:t>
            </a:r>
            <a:r>
              <a:rPr lang="en-US" dirty="0"/>
              <a:t> </a:t>
            </a:r>
            <a:r>
              <a:rPr lang="en-US" dirty="0" err="1"/>
              <a:t>един</a:t>
            </a:r>
            <a:r>
              <a:rPr lang="en-US" dirty="0"/>
              <a:t> </a:t>
            </a:r>
            <a:r>
              <a:rPr lang="en-US" dirty="0" err="1"/>
              <a:t>басейн</a:t>
            </a:r>
            <a:r>
              <a:rPr lang="en-US" dirty="0"/>
              <a:t>,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нива</a:t>
            </a:r>
            <a:r>
              <a:rPr lang="en-US" dirty="0"/>
              <a:t>,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поръчка</a:t>
            </a:r>
            <a:r>
              <a:rPr lang="en-US" dirty="0"/>
              <a:t> и </a:t>
            </a:r>
            <a:r>
              <a:rPr lang="en-US" dirty="0" err="1"/>
              <a:t>т.н</a:t>
            </a:r>
            <a:r>
              <a:rPr lang="en-US" dirty="0"/>
              <a:t>.</a:t>
            </a:r>
          </a:p>
          <a:p>
            <a:r>
              <a:rPr lang="en-US" dirty="0"/>
              <a:t>И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двата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използва</a:t>
            </a:r>
            <a:r>
              <a:rPr lang="en-US" dirty="0"/>
              <a:t> </a:t>
            </a:r>
            <a:r>
              <a:rPr lang="en-US" dirty="0" err="1"/>
              <a:t>формулата</a:t>
            </a:r>
            <a:r>
              <a:rPr lang="en-US" dirty="0"/>
              <a:t>:</a:t>
            </a:r>
          </a:p>
          <a:p>
            <a:r>
              <a:rPr lang="en-US" dirty="0"/>
              <a:t> </a:t>
            </a:r>
            <a:r>
              <a:rPr lang="en-US" b="1" i="1" dirty="0"/>
              <a:t>A = P . t</a:t>
            </a:r>
            <a:r>
              <a:rPr lang="en-US" dirty="0"/>
              <a:t>, </a:t>
            </a:r>
            <a:r>
              <a:rPr lang="en-US" dirty="0" err="1"/>
              <a:t>където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A  </a:t>
            </a:r>
            <a:r>
              <a:rPr lang="en-US" dirty="0"/>
              <a:t>е </a:t>
            </a:r>
            <a:r>
              <a:rPr lang="en-US" dirty="0" err="1"/>
              <a:t>свършената</a:t>
            </a:r>
            <a:r>
              <a:rPr lang="en-US" dirty="0"/>
              <a:t> </a:t>
            </a:r>
            <a:r>
              <a:rPr lang="en-US" dirty="0" err="1"/>
              <a:t>работа</a:t>
            </a:r>
            <a:r>
              <a:rPr lang="en-US" dirty="0"/>
              <a:t>;</a:t>
            </a:r>
            <a:br>
              <a:rPr lang="en-US" dirty="0"/>
            </a:br>
            <a:r>
              <a:rPr lang="en-US" i="1" dirty="0"/>
              <a:t>P</a:t>
            </a:r>
            <a:r>
              <a:rPr lang="en-US" dirty="0"/>
              <a:t> е  </a:t>
            </a:r>
            <a:r>
              <a:rPr lang="en-US" dirty="0" err="1"/>
              <a:t>производиделност</a:t>
            </a:r>
            <a:r>
              <a:rPr lang="en-US" dirty="0"/>
              <a:t>  – </a:t>
            </a:r>
            <a:r>
              <a:rPr lang="en-US" dirty="0" err="1"/>
              <a:t>работата</a:t>
            </a:r>
            <a:r>
              <a:rPr lang="en-US" dirty="0"/>
              <a:t> </a:t>
            </a:r>
            <a:r>
              <a:rPr lang="en-US" dirty="0" err="1"/>
              <a:t>свършена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еденица</a:t>
            </a:r>
            <a:r>
              <a:rPr lang="en-US" dirty="0"/>
              <a:t> </a:t>
            </a:r>
            <a:r>
              <a:rPr lang="en-US" dirty="0" err="1"/>
              <a:t>време</a:t>
            </a:r>
            <a:r>
              <a:rPr lang="en-US" dirty="0"/>
              <a:t>;</a:t>
            </a:r>
            <a:br>
              <a:rPr lang="en-US" dirty="0"/>
            </a:br>
            <a:r>
              <a:rPr lang="en-US" i="1" dirty="0"/>
              <a:t>t</a:t>
            </a:r>
            <a:r>
              <a:rPr lang="en-US" dirty="0"/>
              <a:t> е </a:t>
            </a:r>
            <a:r>
              <a:rPr lang="en-US" dirty="0" err="1"/>
              <a:t>времето</a:t>
            </a:r>
            <a:r>
              <a:rPr lang="en-US" dirty="0"/>
              <a:t>, </a:t>
            </a:r>
            <a:r>
              <a:rPr lang="en-US" dirty="0" err="1"/>
              <a:t>през</a:t>
            </a:r>
            <a:r>
              <a:rPr lang="en-US" dirty="0"/>
              <a:t> </a:t>
            </a:r>
            <a:r>
              <a:rPr lang="en-US" dirty="0" err="1"/>
              <a:t>което</a:t>
            </a:r>
            <a:r>
              <a:rPr lang="en-US" dirty="0"/>
              <a:t> е </a:t>
            </a:r>
            <a:r>
              <a:rPr lang="en-US" dirty="0" err="1"/>
              <a:t>работено</a:t>
            </a:r>
            <a:r>
              <a:rPr lang="en-US" dirty="0"/>
              <a:t> с </a:t>
            </a:r>
            <a:r>
              <a:rPr lang="en-US" dirty="0" err="1"/>
              <a:t>производителност</a:t>
            </a:r>
            <a:r>
              <a:rPr lang="en-US" dirty="0"/>
              <a:t> </a:t>
            </a:r>
            <a:r>
              <a:rPr lang="en-US" i="1" dirty="0"/>
              <a:t>Р</a:t>
            </a:r>
            <a:r>
              <a:rPr lang="en-US" dirty="0"/>
              <a:t> и е </a:t>
            </a:r>
            <a:r>
              <a:rPr lang="en-US" dirty="0" err="1"/>
              <a:t>свършена</a:t>
            </a:r>
            <a:r>
              <a:rPr lang="en-US" dirty="0"/>
              <a:t> </a:t>
            </a:r>
            <a:r>
              <a:rPr lang="en-US" dirty="0" err="1"/>
              <a:t>работата</a:t>
            </a:r>
            <a:r>
              <a:rPr lang="en-US" dirty="0"/>
              <a:t> </a:t>
            </a:r>
            <a:r>
              <a:rPr lang="en-US" i="1" dirty="0"/>
              <a:t>А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6" y="2003425"/>
            <a:ext cx="460057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3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Задачи</a:t>
            </a:r>
            <a:r>
              <a:rPr lang="en-US" b="1" dirty="0"/>
              <a:t> </a:t>
            </a:r>
            <a:r>
              <a:rPr lang="en-US" b="1" dirty="0" err="1"/>
              <a:t>от</a:t>
            </a:r>
            <a:r>
              <a:rPr lang="en-US" b="1" dirty="0"/>
              <a:t> </a:t>
            </a:r>
            <a:r>
              <a:rPr lang="en-US" b="1" dirty="0" err="1" smtClean="0"/>
              <a:t>капитал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Хората</a:t>
            </a:r>
            <a:r>
              <a:rPr lang="en-US" dirty="0"/>
              <a:t> </a:t>
            </a:r>
            <a:r>
              <a:rPr lang="en-US" dirty="0" err="1"/>
              <a:t>внасят</a:t>
            </a:r>
            <a:r>
              <a:rPr lang="en-US" dirty="0"/>
              <a:t> </a:t>
            </a:r>
            <a:r>
              <a:rPr lang="en-US" dirty="0" err="1"/>
              <a:t>парите</a:t>
            </a:r>
            <a:r>
              <a:rPr lang="en-US" dirty="0"/>
              <a:t> </a:t>
            </a:r>
            <a:r>
              <a:rPr lang="en-US" dirty="0" err="1"/>
              <a:t>си</a:t>
            </a:r>
            <a:r>
              <a:rPr lang="en-US" dirty="0"/>
              <a:t> в </a:t>
            </a:r>
            <a:r>
              <a:rPr lang="en-US" dirty="0" err="1"/>
              <a:t>банки</a:t>
            </a:r>
            <a:r>
              <a:rPr lang="en-US" dirty="0"/>
              <a:t>, </a:t>
            </a:r>
            <a:r>
              <a:rPr lang="en-US" dirty="0" err="1"/>
              <a:t>акционерни</a:t>
            </a:r>
            <a:r>
              <a:rPr lang="en-US" dirty="0"/>
              <a:t> </a:t>
            </a:r>
            <a:r>
              <a:rPr lang="en-US" dirty="0" err="1"/>
              <a:t>дружектва</a:t>
            </a:r>
            <a:r>
              <a:rPr lang="en-US" dirty="0"/>
              <a:t>,  </a:t>
            </a:r>
            <a:r>
              <a:rPr lang="en-US" dirty="0" err="1"/>
              <a:t>ценни</a:t>
            </a:r>
            <a:r>
              <a:rPr lang="en-US" dirty="0"/>
              <a:t> </a:t>
            </a:r>
            <a:r>
              <a:rPr lang="en-US" dirty="0" err="1"/>
              <a:t>книжа</a:t>
            </a:r>
            <a:r>
              <a:rPr lang="en-US" dirty="0"/>
              <a:t> и </a:t>
            </a:r>
            <a:r>
              <a:rPr lang="en-US" dirty="0" err="1"/>
              <a:t>др</a:t>
            </a:r>
            <a:r>
              <a:rPr lang="en-US" dirty="0"/>
              <a:t>.,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което</a:t>
            </a:r>
            <a:r>
              <a:rPr lang="en-US" dirty="0"/>
              <a:t> </a:t>
            </a:r>
            <a:r>
              <a:rPr lang="en-US" dirty="0" err="1"/>
              <a:t>те</a:t>
            </a:r>
            <a:r>
              <a:rPr lang="en-US" dirty="0"/>
              <a:t> </a:t>
            </a:r>
            <a:r>
              <a:rPr lang="en-US" dirty="0" err="1"/>
              <a:t>получават</a:t>
            </a:r>
            <a:r>
              <a:rPr lang="en-US" dirty="0"/>
              <a:t> </a:t>
            </a:r>
            <a:r>
              <a:rPr lang="en-US" b="1" dirty="0" err="1"/>
              <a:t>девидент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печалба</a:t>
            </a:r>
            <a:r>
              <a:rPr lang="en-US" dirty="0"/>
              <a:t>)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съответното</a:t>
            </a:r>
            <a:r>
              <a:rPr lang="en-US" dirty="0"/>
              <a:t> </a:t>
            </a:r>
            <a:r>
              <a:rPr lang="en-US" dirty="0" err="1"/>
              <a:t>място</a:t>
            </a:r>
            <a:r>
              <a:rPr lang="en-US" dirty="0"/>
              <a:t>, в </a:t>
            </a:r>
            <a:r>
              <a:rPr lang="en-US" dirty="0" err="1"/>
              <a:t>което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внесли</a:t>
            </a:r>
            <a:r>
              <a:rPr lang="en-US" dirty="0"/>
              <a:t> </a:t>
            </a:r>
            <a:r>
              <a:rPr lang="en-US" dirty="0" err="1"/>
              <a:t>парите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това</a:t>
            </a:r>
            <a:r>
              <a:rPr lang="en-US" dirty="0"/>
              <a:t>, </a:t>
            </a:r>
            <a:r>
              <a:rPr lang="en-US" dirty="0" err="1"/>
              <a:t>че</a:t>
            </a:r>
            <a:r>
              <a:rPr lang="en-US" dirty="0"/>
              <a:t> </a:t>
            </a:r>
            <a:r>
              <a:rPr lang="en-US" dirty="0" err="1"/>
              <a:t>банката</a:t>
            </a:r>
            <a:r>
              <a:rPr lang="en-US" dirty="0"/>
              <a:t> </a:t>
            </a:r>
            <a:r>
              <a:rPr lang="en-US" dirty="0" err="1"/>
              <a:t>използва</a:t>
            </a:r>
            <a:r>
              <a:rPr lang="en-US" dirty="0"/>
              <a:t> </a:t>
            </a:r>
            <a:r>
              <a:rPr lang="en-US" dirty="0" err="1"/>
              <a:t>вашите</a:t>
            </a:r>
            <a:r>
              <a:rPr lang="en-US" dirty="0"/>
              <a:t> </a:t>
            </a:r>
            <a:r>
              <a:rPr lang="en-US" dirty="0" err="1"/>
              <a:t>пари</a:t>
            </a:r>
            <a:r>
              <a:rPr lang="en-US" dirty="0"/>
              <a:t>, </a:t>
            </a:r>
            <a:r>
              <a:rPr lang="en-US" dirty="0" err="1"/>
              <a:t>тя</a:t>
            </a:r>
            <a:r>
              <a:rPr lang="en-US" dirty="0"/>
              <a:t> </a:t>
            </a:r>
            <a:r>
              <a:rPr lang="en-US" dirty="0" err="1"/>
              <a:t>ви</a:t>
            </a:r>
            <a:r>
              <a:rPr lang="en-US" dirty="0"/>
              <a:t> </a:t>
            </a:r>
            <a:r>
              <a:rPr lang="en-US" dirty="0" err="1"/>
              <a:t>плаща</a:t>
            </a:r>
            <a:r>
              <a:rPr lang="en-US" dirty="0"/>
              <a:t> </a:t>
            </a:r>
            <a:r>
              <a:rPr lang="en-US" dirty="0" err="1"/>
              <a:t>наем</a:t>
            </a:r>
            <a:r>
              <a:rPr lang="en-US" dirty="0"/>
              <a:t>. </a:t>
            </a:r>
            <a:r>
              <a:rPr lang="en-US" dirty="0" err="1"/>
              <a:t>Този</a:t>
            </a:r>
            <a:r>
              <a:rPr lang="en-US" dirty="0"/>
              <a:t> </a:t>
            </a:r>
            <a:r>
              <a:rPr lang="en-US" dirty="0" err="1"/>
              <a:t>наем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лихва</a:t>
            </a:r>
            <a:r>
              <a:rPr lang="en-US" dirty="0"/>
              <a:t>. </a:t>
            </a:r>
            <a:r>
              <a:rPr lang="en-US" dirty="0" err="1"/>
              <a:t>Лихвата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измерва</a:t>
            </a:r>
            <a:r>
              <a:rPr lang="en-US" dirty="0"/>
              <a:t> в </a:t>
            </a:r>
            <a:r>
              <a:rPr lang="en-US" dirty="0" err="1"/>
              <a:t>проценти</a:t>
            </a:r>
            <a:r>
              <a:rPr lang="en-US" dirty="0"/>
              <a:t> и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дава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определен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(</a:t>
            </a:r>
            <a:r>
              <a:rPr lang="en-US" b="1" dirty="0" err="1"/>
              <a:t>лихвен</a:t>
            </a:r>
            <a:r>
              <a:rPr lang="en-US" b="1" dirty="0"/>
              <a:t> </a:t>
            </a:r>
            <a:r>
              <a:rPr lang="en-US" b="1" dirty="0" err="1"/>
              <a:t>период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 err="1"/>
              <a:t>Сумата</a:t>
            </a:r>
            <a:r>
              <a:rPr lang="en-US" dirty="0"/>
              <a:t> </a:t>
            </a:r>
            <a:r>
              <a:rPr lang="en-US" dirty="0" err="1"/>
              <a:t>внесена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определен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в </a:t>
            </a:r>
            <a:r>
              <a:rPr lang="en-US" dirty="0" err="1"/>
              <a:t>банката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депозит</a:t>
            </a:r>
            <a:r>
              <a:rPr lang="en-US" b="1" dirty="0"/>
              <a:t> </a:t>
            </a:r>
            <a:r>
              <a:rPr lang="en-US" b="1" dirty="0" err="1"/>
              <a:t>или</a:t>
            </a:r>
            <a:r>
              <a:rPr lang="en-US" b="1" dirty="0"/>
              <a:t> </a:t>
            </a:r>
            <a:r>
              <a:rPr lang="en-US" b="1" dirty="0" err="1"/>
              <a:t>начален</a:t>
            </a:r>
            <a:r>
              <a:rPr lang="en-US" b="1" dirty="0"/>
              <a:t> </a:t>
            </a:r>
            <a:r>
              <a:rPr lang="en-US" b="1" dirty="0" err="1"/>
              <a:t>капитал</a:t>
            </a:r>
            <a:r>
              <a:rPr lang="en-US" b="1" dirty="0"/>
              <a:t>.</a:t>
            </a:r>
            <a:endParaRPr lang="en-US" dirty="0"/>
          </a:p>
          <a:p>
            <a:r>
              <a:rPr lang="en-US" dirty="0"/>
              <a:t> </a:t>
            </a:r>
            <a:r>
              <a:rPr lang="en-US" i="1" dirty="0" smtClean="0"/>
              <a:t>l </a:t>
            </a:r>
            <a:r>
              <a:rPr lang="en-US" i="1" dirty="0"/>
              <a:t>= p% . k</a:t>
            </a:r>
            <a:r>
              <a:rPr lang="en-US" i="1" baseline="-25000" dirty="0"/>
              <a:t>0</a:t>
            </a:r>
            <a:r>
              <a:rPr lang="en-US" dirty="0"/>
              <a:t>, </a:t>
            </a:r>
            <a:r>
              <a:rPr lang="en-US" dirty="0" err="1"/>
              <a:t>където</a:t>
            </a:r>
            <a:endParaRPr lang="en-US" dirty="0"/>
          </a:p>
          <a:p>
            <a:r>
              <a:rPr lang="en-US" i="1" dirty="0"/>
              <a:t>l</a:t>
            </a:r>
            <a:r>
              <a:rPr lang="en-US" dirty="0"/>
              <a:t> – </a:t>
            </a:r>
            <a:r>
              <a:rPr lang="en-US" dirty="0" err="1"/>
              <a:t>получената</a:t>
            </a:r>
            <a:r>
              <a:rPr lang="en-US" dirty="0"/>
              <a:t> </a:t>
            </a:r>
            <a:r>
              <a:rPr lang="en-US" dirty="0" err="1"/>
              <a:t>сума</a:t>
            </a:r>
            <a:r>
              <a:rPr lang="en-US" dirty="0"/>
              <a:t> в </a:t>
            </a:r>
            <a:r>
              <a:rPr lang="en-US" dirty="0" err="1"/>
              <a:t>края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лихвения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p – </a:t>
            </a:r>
            <a:r>
              <a:rPr lang="en-US" dirty="0" err="1"/>
              <a:t>лихвен</a:t>
            </a:r>
            <a:r>
              <a:rPr lang="en-US" dirty="0"/>
              <a:t> </a:t>
            </a:r>
            <a:r>
              <a:rPr lang="en-US" dirty="0" err="1"/>
              <a:t>процент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лихвения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</a:t>
            </a:r>
            <a:r>
              <a:rPr lang="en-US" baseline="-25000" dirty="0"/>
              <a:t>0</a:t>
            </a:r>
            <a:r>
              <a:rPr lang="en-US" dirty="0"/>
              <a:t> – </a:t>
            </a:r>
            <a:r>
              <a:rPr lang="en-US" dirty="0" err="1"/>
              <a:t>начален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i="1" dirty="0"/>
              <a:t>k =  k</a:t>
            </a:r>
            <a:r>
              <a:rPr lang="en-US" i="1" baseline="-25000" dirty="0"/>
              <a:t>0  + </a:t>
            </a:r>
            <a:r>
              <a:rPr lang="en-US" b="1" i="1" baseline="-25000" dirty="0"/>
              <a:t> </a:t>
            </a:r>
            <a:r>
              <a:rPr lang="en-US" i="1" dirty="0"/>
              <a:t> p% . k</a:t>
            </a:r>
            <a:r>
              <a:rPr lang="en-US" i="1" baseline="-25000" dirty="0"/>
              <a:t>0</a:t>
            </a:r>
            <a:endParaRPr lang="en-US" dirty="0"/>
          </a:p>
          <a:p>
            <a:r>
              <a:rPr lang="en-US" dirty="0"/>
              <a:t>k – </a:t>
            </a:r>
            <a:r>
              <a:rPr lang="en-US" dirty="0" err="1"/>
              <a:t>нараснал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56" y="3713162"/>
            <a:ext cx="4248732" cy="282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91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Задачи</a:t>
            </a:r>
            <a:r>
              <a:rPr lang="en-US" b="1" dirty="0"/>
              <a:t> </a:t>
            </a:r>
            <a:r>
              <a:rPr lang="en-US" b="1" dirty="0" err="1"/>
              <a:t>от</a:t>
            </a:r>
            <a:r>
              <a:rPr lang="en-US" b="1" dirty="0"/>
              <a:t> </a:t>
            </a:r>
            <a:r>
              <a:rPr lang="en-US" b="1" dirty="0" err="1"/>
              <a:t>смеси</a:t>
            </a:r>
            <a:r>
              <a:rPr lang="en-US" b="1" dirty="0"/>
              <a:t> и </a:t>
            </a:r>
            <a:r>
              <a:rPr lang="en-US" b="1" dirty="0" err="1" smtClean="0"/>
              <a:t>сплави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Това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които</a:t>
            </a:r>
            <a:r>
              <a:rPr lang="en-US" dirty="0"/>
              <a:t> </a:t>
            </a:r>
            <a:r>
              <a:rPr lang="en-US" dirty="0" err="1"/>
              <a:t>съставките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влизат</a:t>
            </a:r>
            <a:r>
              <a:rPr lang="en-US" dirty="0"/>
              <a:t> в </a:t>
            </a:r>
            <a:r>
              <a:rPr lang="en-US" dirty="0" err="1"/>
              <a:t>химична</a:t>
            </a:r>
            <a:r>
              <a:rPr lang="en-US" dirty="0"/>
              <a:t> </a:t>
            </a:r>
            <a:r>
              <a:rPr lang="en-US" dirty="0" err="1"/>
              <a:t>реакция</a:t>
            </a:r>
            <a:r>
              <a:rPr lang="en-US" dirty="0"/>
              <a:t> и </a:t>
            </a:r>
            <a:r>
              <a:rPr lang="en-US" dirty="0" err="1"/>
              <a:t>масата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сместа</a:t>
            </a:r>
            <a:r>
              <a:rPr lang="en-US" dirty="0"/>
              <a:t> е </a:t>
            </a:r>
            <a:r>
              <a:rPr lang="en-US" dirty="0" err="1"/>
              <a:t>сбор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масите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веществата</a:t>
            </a:r>
            <a:r>
              <a:rPr lang="en-US" dirty="0"/>
              <a:t> в </a:t>
            </a:r>
            <a:r>
              <a:rPr lang="en-US" dirty="0" err="1"/>
              <a:t>отделните</a:t>
            </a:r>
            <a:r>
              <a:rPr lang="en-US" dirty="0"/>
              <a:t> </a:t>
            </a:r>
            <a:r>
              <a:rPr lang="en-US" dirty="0" err="1"/>
              <a:t>съставки</a:t>
            </a:r>
            <a:r>
              <a:rPr lang="en-US" dirty="0"/>
              <a:t>.</a:t>
            </a:r>
          </a:p>
          <a:p>
            <a:r>
              <a:rPr lang="en-US" dirty="0"/>
              <a:t>В </a:t>
            </a:r>
            <a:r>
              <a:rPr lang="en-US" dirty="0" err="1"/>
              <a:t>разтвори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течности</a:t>
            </a:r>
            <a:r>
              <a:rPr lang="en-US" dirty="0"/>
              <a:t> </a:t>
            </a:r>
            <a:r>
              <a:rPr lang="en-US" dirty="0" err="1"/>
              <a:t>вместо</a:t>
            </a:r>
            <a:r>
              <a:rPr lang="en-US" dirty="0"/>
              <a:t> </a:t>
            </a:r>
            <a:r>
              <a:rPr lang="bg-BG" dirty="0" smtClean="0"/>
              <a:t>процент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/>
              <a:t>казва</a:t>
            </a:r>
            <a:r>
              <a:rPr lang="en-US" dirty="0"/>
              <a:t> </a:t>
            </a:r>
            <a:r>
              <a:rPr lang="en-US" dirty="0" err="1"/>
              <a:t>градус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1</a:t>
            </a:r>
            <a:r>
              <a:rPr lang="en-US" baseline="30000" dirty="0"/>
              <a:t>о</a:t>
            </a:r>
            <a:r>
              <a:rPr lang="en-US" dirty="0"/>
              <a:t> = 1% = 0,01 </a:t>
            </a:r>
            <a:r>
              <a:rPr lang="en-US" dirty="0" err="1"/>
              <a:t>части</a:t>
            </a:r>
            <a:r>
              <a:rPr lang="en-US" dirty="0"/>
              <a:t>  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сместа</a:t>
            </a:r>
            <a:endParaRPr lang="en-US" dirty="0"/>
          </a:p>
          <a:p>
            <a:r>
              <a:rPr lang="en-US" dirty="0"/>
              <a:t>            1</a:t>
            </a:r>
            <a:br>
              <a:rPr lang="en-US" dirty="0"/>
            </a:br>
            <a:r>
              <a:rPr lang="en-US" dirty="0"/>
              <a:t>1</a:t>
            </a:r>
            <a:r>
              <a:rPr lang="en-US" baseline="30000" dirty="0"/>
              <a:t>о</a:t>
            </a:r>
            <a:r>
              <a:rPr lang="en-US" dirty="0"/>
              <a:t> = ——  </a:t>
            </a:r>
            <a:r>
              <a:rPr lang="en-US" dirty="0" err="1"/>
              <a:t>части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сместа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 100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4141788"/>
            <a:ext cx="4049711" cy="239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0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Отношения и пропорции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752600"/>
            <a:ext cx="9906000" cy="44577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Частното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 a и b  (b е </a:t>
            </a:r>
            <a:r>
              <a:rPr lang="en-US" dirty="0" err="1"/>
              <a:t>различно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нула</a:t>
            </a:r>
            <a:r>
              <a:rPr lang="en-US" dirty="0"/>
              <a:t>)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dirty="0" err="1"/>
              <a:t>отношение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                                a</a:t>
            </a:r>
            <a:br>
              <a:rPr lang="en-US" dirty="0"/>
            </a:br>
            <a:r>
              <a:rPr lang="en-US" dirty="0" err="1"/>
              <a:t>Пишем</a:t>
            </a:r>
            <a:r>
              <a:rPr lang="en-US" dirty="0"/>
              <a:t>  a : b </a:t>
            </a:r>
            <a:r>
              <a:rPr lang="en-US" dirty="0" err="1"/>
              <a:t>или</a:t>
            </a:r>
            <a:r>
              <a:rPr lang="en-US" dirty="0"/>
              <a:t> ——,  </a:t>
            </a:r>
            <a:r>
              <a:rPr lang="en-US" dirty="0" err="1"/>
              <a:t>четем</a:t>
            </a:r>
            <a:r>
              <a:rPr lang="en-US" dirty="0"/>
              <a:t>  </a:t>
            </a:r>
            <a:r>
              <a:rPr lang="en-US" dirty="0" err="1"/>
              <a:t>aкъм</a:t>
            </a:r>
            <a:r>
              <a:rPr lang="en-US" dirty="0"/>
              <a:t> </a:t>
            </a:r>
            <a:r>
              <a:rPr lang="en-US" dirty="0" err="1"/>
              <a:t>bили</a:t>
            </a:r>
            <a:r>
              <a:rPr lang="en-US" dirty="0"/>
              <a:t>  a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отнася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 b.</a:t>
            </a:r>
            <a:br>
              <a:rPr lang="en-US" dirty="0"/>
            </a:br>
            <a:r>
              <a:rPr lang="en-US" dirty="0"/>
              <a:t>                                </a:t>
            </a:r>
            <a:r>
              <a:rPr lang="en-US" dirty="0" smtClean="0"/>
              <a:t>b</a:t>
            </a:r>
            <a:endParaRPr lang="en-US" dirty="0"/>
          </a:p>
          <a:p>
            <a:r>
              <a:rPr lang="en-US" dirty="0" err="1"/>
              <a:t>Числата</a:t>
            </a:r>
            <a:r>
              <a:rPr lang="en-US" dirty="0"/>
              <a:t> </a:t>
            </a:r>
            <a:r>
              <a:rPr lang="en-US" i="1" dirty="0"/>
              <a:t>a</a:t>
            </a:r>
            <a:r>
              <a:rPr lang="en-US" dirty="0"/>
              <a:t> и </a:t>
            </a:r>
            <a:r>
              <a:rPr lang="en-US" i="1" dirty="0"/>
              <a:t>b</a:t>
            </a:r>
            <a:r>
              <a:rPr lang="en-US" dirty="0"/>
              <a:t> 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 </a:t>
            </a:r>
            <a:r>
              <a:rPr lang="en-US" b="1" dirty="0" err="1"/>
              <a:t>величини</a:t>
            </a:r>
            <a:r>
              <a:rPr lang="en-US" dirty="0"/>
              <a:t>. </a:t>
            </a:r>
            <a:r>
              <a:rPr lang="en-US" dirty="0" err="1"/>
              <a:t>Те</a:t>
            </a:r>
            <a:r>
              <a:rPr lang="en-US" dirty="0"/>
              <a:t> </a:t>
            </a:r>
            <a:r>
              <a:rPr lang="en-US" dirty="0" err="1"/>
              <a:t>изразяват</a:t>
            </a:r>
            <a:r>
              <a:rPr lang="en-US" dirty="0"/>
              <a:t> </a:t>
            </a:r>
            <a:r>
              <a:rPr lang="en-US" dirty="0" err="1"/>
              <a:t>количество</a:t>
            </a:r>
            <a:r>
              <a:rPr lang="en-US" dirty="0"/>
              <a:t>, </a:t>
            </a:r>
            <a:r>
              <a:rPr lang="en-US" dirty="0" err="1"/>
              <a:t>разстояние</a:t>
            </a:r>
            <a:r>
              <a:rPr lang="en-US" dirty="0"/>
              <a:t>, </a:t>
            </a:r>
            <a:r>
              <a:rPr lang="en-US" dirty="0" err="1"/>
              <a:t>площи</a:t>
            </a:r>
            <a:r>
              <a:rPr lang="en-US" dirty="0"/>
              <a:t> и </a:t>
            </a:r>
            <a:r>
              <a:rPr lang="en-US" dirty="0" err="1"/>
              <a:t>т.н</a:t>
            </a:r>
            <a:r>
              <a:rPr lang="en-US" dirty="0"/>
              <a:t>.</a:t>
            </a:r>
          </a:p>
          <a:p>
            <a:r>
              <a:rPr lang="en-US" dirty="0" err="1"/>
              <a:t>Величините</a:t>
            </a:r>
            <a:r>
              <a:rPr lang="en-US" dirty="0"/>
              <a:t> в </a:t>
            </a:r>
            <a:r>
              <a:rPr lang="en-US" dirty="0" err="1"/>
              <a:t>едно</a:t>
            </a:r>
            <a:r>
              <a:rPr lang="en-US" dirty="0"/>
              <a:t> </a:t>
            </a:r>
            <a:r>
              <a:rPr lang="en-US" dirty="0" err="1"/>
              <a:t>отношение</a:t>
            </a:r>
            <a:r>
              <a:rPr lang="en-US" dirty="0"/>
              <a:t> </a:t>
            </a:r>
            <a:r>
              <a:rPr lang="en-US" dirty="0" err="1"/>
              <a:t>трябва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 </a:t>
            </a:r>
            <a:r>
              <a:rPr lang="en-US" b="1" dirty="0"/>
              <a:t>в </a:t>
            </a:r>
            <a:r>
              <a:rPr lang="en-US" b="1" dirty="0" err="1"/>
              <a:t>една</a:t>
            </a:r>
            <a:r>
              <a:rPr lang="en-US" b="1" dirty="0"/>
              <a:t> и </a:t>
            </a:r>
            <a:r>
              <a:rPr lang="en-US" b="1" dirty="0" err="1"/>
              <a:t>съща</a:t>
            </a:r>
            <a:r>
              <a:rPr lang="en-US" b="1" dirty="0"/>
              <a:t> </a:t>
            </a:r>
            <a:r>
              <a:rPr lang="en-US" b="1" dirty="0" err="1"/>
              <a:t>мерна</a:t>
            </a:r>
            <a:r>
              <a:rPr lang="en-US" b="1" dirty="0"/>
              <a:t> </a:t>
            </a:r>
            <a:r>
              <a:rPr lang="en-US" b="1" dirty="0" err="1"/>
              <a:t>еденица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 </a:t>
            </a:r>
            <a:r>
              <a:rPr lang="en-US" dirty="0" err="1"/>
              <a:t>килограми</a:t>
            </a:r>
            <a:r>
              <a:rPr lang="en-US" dirty="0"/>
              <a:t>, </a:t>
            </a:r>
            <a:r>
              <a:rPr lang="en-US" dirty="0" err="1"/>
              <a:t>сантиметри</a:t>
            </a:r>
            <a:r>
              <a:rPr lang="en-US" dirty="0"/>
              <a:t>, </a:t>
            </a:r>
            <a:r>
              <a:rPr lang="en-US" dirty="0" err="1"/>
              <a:t>кв</a:t>
            </a:r>
            <a:r>
              <a:rPr lang="en-US" dirty="0"/>
              <a:t>. </a:t>
            </a:r>
            <a:r>
              <a:rPr lang="en-US" dirty="0" err="1"/>
              <a:t>метри</a:t>
            </a:r>
            <a:r>
              <a:rPr lang="en-US" dirty="0"/>
              <a:t> и </a:t>
            </a:r>
            <a:r>
              <a:rPr lang="en-US" dirty="0" err="1"/>
              <a:t>т.н</a:t>
            </a:r>
            <a:r>
              <a:rPr lang="en-US" dirty="0"/>
              <a:t>.</a:t>
            </a:r>
          </a:p>
          <a:p>
            <a:r>
              <a:rPr lang="en-US" dirty="0" err="1"/>
              <a:t>Отношението</a:t>
            </a:r>
            <a:r>
              <a:rPr lang="en-US" dirty="0"/>
              <a:t> </a:t>
            </a:r>
            <a:r>
              <a:rPr lang="en-US" dirty="0" err="1" smtClean="0"/>
              <a:t>не</a:t>
            </a:r>
            <a:r>
              <a:rPr lang="bg-BG" dirty="0" smtClean="0"/>
              <a:t> </a:t>
            </a:r>
            <a:r>
              <a:rPr lang="en-US" dirty="0" err="1" smtClean="0"/>
              <a:t>зависи</a:t>
            </a:r>
            <a:r>
              <a:rPr lang="en-US" dirty="0" smtClean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избора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мерна</a:t>
            </a:r>
            <a:r>
              <a:rPr lang="en-US" dirty="0"/>
              <a:t> </a:t>
            </a:r>
            <a:r>
              <a:rPr lang="en-US" dirty="0" err="1"/>
              <a:t>еденица</a:t>
            </a:r>
            <a:r>
              <a:rPr lang="en-US" dirty="0"/>
              <a:t>.</a:t>
            </a:r>
          </a:p>
          <a:p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отношения</a:t>
            </a:r>
            <a:r>
              <a:rPr lang="en-US" dirty="0"/>
              <a:t> </a:t>
            </a:r>
            <a:r>
              <a:rPr lang="en-US" dirty="0" err="1"/>
              <a:t>свързани</a:t>
            </a:r>
            <a:r>
              <a:rPr lang="en-US" dirty="0"/>
              <a:t> </a:t>
            </a:r>
            <a:r>
              <a:rPr lang="en-US" dirty="0" err="1"/>
              <a:t>със</a:t>
            </a:r>
            <a:r>
              <a:rPr lang="en-US" dirty="0"/>
              <a:t> </a:t>
            </a:r>
            <a:r>
              <a:rPr lang="en-US" dirty="0" err="1"/>
              <a:t>знака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равенство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 </a:t>
            </a:r>
            <a:r>
              <a:rPr lang="en-US" dirty="0" err="1"/>
              <a:t>пропорция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                                             a            c</a:t>
            </a:r>
            <a:br>
              <a:rPr lang="en-US" dirty="0"/>
            </a:br>
            <a:r>
              <a:rPr lang="en-US" dirty="0" err="1"/>
              <a:t>Пишем</a:t>
            </a:r>
            <a:r>
              <a:rPr lang="en-US" dirty="0"/>
              <a:t>  a : b = c : d 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bg-BG" dirty="0"/>
              <a:t> </a:t>
            </a:r>
            <a:r>
              <a:rPr lang="bg-BG" dirty="0" smtClean="0"/>
              <a:t>    </a:t>
            </a:r>
            <a:r>
              <a:rPr lang="en-US" dirty="0" smtClean="0"/>
              <a:t>—=</a:t>
            </a:r>
            <a:r>
              <a:rPr lang="en-US" dirty="0"/>
              <a:t>  ——, </a:t>
            </a:r>
            <a:br>
              <a:rPr lang="en-US" dirty="0"/>
            </a:br>
            <a:r>
              <a:rPr lang="en-US" dirty="0"/>
              <a:t>                                             b            </a:t>
            </a:r>
            <a:r>
              <a:rPr lang="en-US" dirty="0" err="1" smtClean="0"/>
              <a:t>b</a:t>
            </a:r>
            <a:r>
              <a:rPr lang="bg-BG" dirty="0"/>
              <a:t> </a:t>
            </a:r>
            <a:r>
              <a:rPr lang="bg-BG" dirty="0" smtClean="0"/>
              <a:t>; </a:t>
            </a:r>
            <a:r>
              <a:rPr lang="en-US" dirty="0" err="1" smtClean="0"/>
              <a:t>четем</a:t>
            </a:r>
            <a:r>
              <a:rPr lang="en-US" dirty="0"/>
              <a:t>  a </a:t>
            </a:r>
            <a:r>
              <a:rPr lang="en-US" dirty="0" err="1"/>
              <a:t>към</a:t>
            </a:r>
            <a:r>
              <a:rPr lang="en-US" dirty="0"/>
              <a:t> b </a:t>
            </a:r>
            <a:r>
              <a:rPr lang="en-US" dirty="0" err="1"/>
              <a:t>както</a:t>
            </a:r>
            <a:r>
              <a:rPr lang="en-US" dirty="0"/>
              <a:t>  c </a:t>
            </a:r>
            <a:r>
              <a:rPr lang="en-US" dirty="0" err="1"/>
              <a:t>към</a:t>
            </a:r>
            <a:r>
              <a:rPr lang="en-US" dirty="0"/>
              <a:t> d   </a:t>
            </a:r>
            <a:r>
              <a:rPr lang="en-US" dirty="0" err="1"/>
              <a:t>или</a:t>
            </a:r>
            <a:r>
              <a:rPr lang="en-US" dirty="0"/>
              <a:t>  a </a:t>
            </a:r>
            <a:r>
              <a:rPr lang="en-US" dirty="0" err="1"/>
              <a:t>към</a:t>
            </a:r>
            <a:r>
              <a:rPr lang="en-US" dirty="0"/>
              <a:t> b  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отнася</a:t>
            </a:r>
            <a:r>
              <a:rPr lang="en-US" dirty="0"/>
              <a:t> </a:t>
            </a:r>
            <a:r>
              <a:rPr lang="en-US" dirty="0" err="1"/>
              <a:t>както</a:t>
            </a:r>
            <a:r>
              <a:rPr lang="en-US" dirty="0"/>
              <a:t> c </a:t>
            </a:r>
            <a:r>
              <a:rPr lang="en-US" dirty="0" err="1"/>
              <a:t>към</a:t>
            </a:r>
            <a:r>
              <a:rPr lang="en-US" dirty="0"/>
              <a:t> d.</a:t>
            </a:r>
          </a:p>
          <a:p>
            <a:r>
              <a:rPr lang="en-US" dirty="0" err="1" smtClean="0"/>
              <a:t>Числата</a:t>
            </a:r>
            <a:r>
              <a:rPr lang="en-US" dirty="0"/>
              <a:t> </a:t>
            </a:r>
            <a:r>
              <a:rPr lang="en-US" i="1" dirty="0"/>
              <a:t>a,</a:t>
            </a:r>
            <a:r>
              <a:rPr lang="en-US" dirty="0"/>
              <a:t> </a:t>
            </a:r>
            <a:r>
              <a:rPr lang="en-US" i="1" dirty="0"/>
              <a:t>b, c</a:t>
            </a:r>
            <a:r>
              <a:rPr lang="en-US" dirty="0"/>
              <a:t> и </a:t>
            </a:r>
            <a:r>
              <a:rPr lang="en-US" i="1" dirty="0"/>
              <a:t>d </a:t>
            </a:r>
            <a:r>
              <a:rPr lang="en-US" dirty="0"/>
              <a:t> 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 </a:t>
            </a:r>
            <a:r>
              <a:rPr lang="en-US" b="1" dirty="0" err="1"/>
              <a:t>членове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пропорцията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254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Средноаритметично на две и повече числа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Средното</a:t>
            </a:r>
            <a:r>
              <a:rPr lang="en-US" dirty="0"/>
              <a:t> </a:t>
            </a:r>
            <a:r>
              <a:rPr lang="en-US" dirty="0" err="1"/>
              <a:t>аритметично</a:t>
            </a:r>
            <a:r>
              <a:rPr lang="en-US" dirty="0"/>
              <a:t> е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най-широко</a:t>
            </a:r>
            <a:r>
              <a:rPr lang="en-US" dirty="0"/>
              <a:t> </a:t>
            </a:r>
            <a:r>
              <a:rPr lang="en-US" dirty="0" err="1"/>
              <a:t>използваните</a:t>
            </a:r>
            <a:r>
              <a:rPr lang="en-US" dirty="0"/>
              <a:t> </a:t>
            </a:r>
            <a:r>
              <a:rPr lang="en-US" dirty="0" err="1"/>
              <a:t>числови</a:t>
            </a:r>
            <a:r>
              <a:rPr lang="en-US" dirty="0"/>
              <a:t> </a:t>
            </a:r>
            <a:r>
              <a:rPr lang="en-US" dirty="0" err="1"/>
              <a:t>характеристики</a:t>
            </a:r>
            <a:r>
              <a:rPr lang="en-US" dirty="0"/>
              <a:t>.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пресмята</a:t>
            </a:r>
            <a:r>
              <a:rPr lang="en-US" dirty="0"/>
              <a:t> </a:t>
            </a:r>
            <a:r>
              <a:rPr lang="en-US" dirty="0" err="1"/>
              <a:t>лесно</a:t>
            </a:r>
            <a:r>
              <a:rPr lang="en-US" dirty="0"/>
              <a:t> и в </a:t>
            </a:r>
            <a:r>
              <a:rPr lang="en-US" dirty="0" err="1"/>
              <a:t>повечето</a:t>
            </a:r>
            <a:r>
              <a:rPr lang="en-US" dirty="0"/>
              <a:t> </a:t>
            </a:r>
            <a:r>
              <a:rPr lang="en-US" dirty="0" err="1"/>
              <a:t>случаи</a:t>
            </a:r>
            <a:r>
              <a:rPr lang="en-US" dirty="0"/>
              <a:t> е </a:t>
            </a:r>
            <a:r>
              <a:rPr lang="en-US" dirty="0" err="1"/>
              <a:t>приемлива</a:t>
            </a:r>
            <a:r>
              <a:rPr lang="en-US" dirty="0"/>
              <a:t> </a:t>
            </a:r>
            <a:r>
              <a:rPr lang="en-US" dirty="0" err="1"/>
              <a:t>мярка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средната</a:t>
            </a:r>
            <a:r>
              <a:rPr lang="en-US" dirty="0"/>
              <a:t> </a:t>
            </a:r>
            <a:r>
              <a:rPr lang="en-US" dirty="0" err="1"/>
              <a:t>стойност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съвкупност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числови</a:t>
            </a:r>
            <a:r>
              <a:rPr lang="en-US" dirty="0"/>
              <a:t> </a:t>
            </a:r>
            <a:r>
              <a:rPr lang="en-US" dirty="0" err="1"/>
              <a:t>данни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err="1"/>
              <a:t>Средно</a:t>
            </a:r>
            <a:r>
              <a:rPr lang="en-US" b="1" dirty="0"/>
              <a:t> </a:t>
            </a:r>
            <a:r>
              <a:rPr lang="en-US" b="1" dirty="0" err="1"/>
              <a:t>аритметично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n </a:t>
            </a:r>
            <a:r>
              <a:rPr lang="en-US" dirty="0" err="1"/>
              <a:t>числа</a:t>
            </a:r>
            <a:r>
              <a:rPr lang="en-US" dirty="0"/>
              <a:t> 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en-US" dirty="0"/>
              <a:t>...,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 е </a:t>
            </a:r>
            <a:r>
              <a:rPr lang="en-US" dirty="0" err="1"/>
              <a:t>сборът</a:t>
            </a:r>
            <a:r>
              <a:rPr lang="en-US" dirty="0"/>
              <a:t> </a:t>
            </a:r>
            <a:r>
              <a:rPr lang="en-US" dirty="0" err="1"/>
              <a:t>им</a:t>
            </a:r>
            <a:r>
              <a:rPr lang="en-US" dirty="0"/>
              <a:t>, </a:t>
            </a:r>
            <a:r>
              <a:rPr lang="en-US" dirty="0" err="1"/>
              <a:t>разделен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броя</a:t>
            </a:r>
            <a:r>
              <a:rPr lang="en-US" dirty="0"/>
              <a:t> </a:t>
            </a:r>
            <a:r>
              <a:rPr lang="en-US" dirty="0" err="1"/>
              <a:t>им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dirty="0" smtClean="0"/>
              <a:t>	(x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+ x</a:t>
            </a:r>
            <a:r>
              <a:rPr lang="en-US" baseline="-25000" dirty="0"/>
              <a:t>2</a:t>
            </a:r>
            <a:r>
              <a:rPr lang="en-US" dirty="0"/>
              <a:t> +…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/>
              <a:t>)</a:t>
            </a:r>
            <a:r>
              <a:rPr lang="en-US" baseline="-25000" dirty="0" smtClean="0"/>
              <a:t>  </a:t>
            </a:r>
            <a:r>
              <a:rPr lang="en-US" dirty="0" smtClean="0"/>
              <a:t>/ </a:t>
            </a:r>
            <a:r>
              <a:rPr lang="en-US" dirty="0"/>
              <a:t>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425" y="4768850"/>
            <a:ext cx="31813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2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Принципи за събиране и умножение на възможности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Комбинаториката</a:t>
            </a:r>
            <a:r>
              <a:rPr lang="en-US" dirty="0"/>
              <a:t> е </a:t>
            </a:r>
            <a:r>
              <a:rPr lang="en-US" dirty="0" err="1"/>
              <a:t>сред</a:t>
            </a:r>
            <a:r>
              <a:rPr lang="en-US" dirty="0"/>
              <a:t> </a:t>
            </a:r>
            <a:r>
              <a:rPr lang="en-US" dirty="0" err="1"/>
              <a:t>най-старите</a:t>
            </a:r>
            <a:r>
              <a:rPr lang="en-US" dirty="0"/>
              <a:t> и </a:t>
            </a:r>
            <a:r>
              <a:rPr lang="en-US" dirty="0" err="1"/>
              <a:t>силно</a:t>
            </a:r>
            <a:r>
              <a:rPr lang="en-US" dirty="0"/>
              <a:t> </a:t>
            </a:r>
            <a:r>
              <a:rPr lang="en-US" dirty="0" err="1"/>
              <a:t>развити</a:t>
            </a:r>
            <a:r>
              <a:rPr lang="en-US" dirty="0"/>
              <a:t> </a:t>
            </a:r>
            <a:r>
              <a:rPr lang="en-US" dirty="0" err="1"/>
              <a:t>дялове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bg-BG" dirty="0" smtClean="0"/>
              <a:t>математиката</a:t>
            </a:r>
            <a:endParaRPr lang="en-US" dirty="0" smtClean="0"/>
          </a:p>
          <a:p>
            <a:r>
              <a:rPr lang="en-US" b="1" dirty="0" err="1"/>
              <a:t>Правило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 smtClean="0"/>
              <a:t>събиране</a:t>
            </a:r>
            <a:r>
              <a:rPr lang="en-US" b="1" dirty="0" smtClean="0"/>
              <a:t>: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/>
              <a:t>елементът</a:t>
            </a:r>
            <a:r>
              <a:rPr lang="en-US" dirty="0"/>
              <a:t> </a:t>
            </a:r>
            <a:r>
              <a:rPr lang="en-US" i="1" dirty="0"/>
              <a:t>а</a:t>
            </a:r>
            <a:r>
              <a:rPr lang="en-US" dirty="0"/>
              <a:t> 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бъде</a:t>
            </a:r>
            <a:r>
              <a:rPr lang="en-US" dirty="0"/>
              <a:t> </a:t>
            </a:r>
            <a:r>
              <a:rPr lang="en-US" dirty="0" err="1"/>
              <a:t>избран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i="1" dirty="0"/>
              <a:t>m</a:t>
            </a:r>
            <a:r>
              <a:rPr lang="en-US" dirty="0"/>
              <a:t> </a:t>
            </a:r>
            <a:r>
              <a:rPr lang="en-US" dirty="0" err="1"/>
              <a:t>начина</a:t>
            </a:r>
            <a:r>
              <a:rPr lang="en-US" dirty="0"/>
              <a:t>, a </a:t>
            </a:r>
            <a:r>
              <a:rPr lang="en-US" dirty="0" err="1"/>
              <a:t>елементът</a:t>
            </a:r>
            <a:r>
              <a:rPr lang="en-US" dirty="0"/>
              <a:t> </a:t>
            </a:r>
            <a:r>
              <a:rPr lang="en-US" i="1" dirty="0"/>
              <a:t>b</a:t>
            </a:r>
            <a:r>
              <a:rPr lang="en-US" dirty="0"/>
              <a:t> 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i="1" dirty="0"/>
              <a:t>n</a:t>
            </a:r>
            <a:r>
              <a:rPr lang="en-US" dirty="0"/>
              <a:t> </a:t>
            </a:r>
            <a:r>
              <a:rPr lang="en-US" dirty="0" err="1"/>
              <a:t>различни</a:t>
            </a:r>
            <a:r>
              <a:rPr lang="en-US" dirty="0"/>
              <a:t> </a:t>
            </a:r>
            <a:r>
              <a:rPr lang="en-US" dirty="0" err="1"/>
              <a:t>начина</a:t>
            </a:r>
            <a:r>
              <a:rPr lang="en-US" dirty="0"/>
              <a:t>, </a:t>
            </a:r>
            <a:r>
              <a:rPr lang="en-US" dirty="0" err="1"/>
              <a:t>изборът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i="1" dirty="0"/>
              <a:t>„а </a:t>
            </a:r>
            <a:r>
              <a:rPr lang="en-US" i="1" dirty="0" err="1"/>
              <a:t>или</a:t>
            </a:r>
            <a:r>
              <a:rPr lang="en-US" i="1" dirty="0"/>
              <a:t> b“</a:t>
            </a:r>
            <a:r>
              <a:rPr lang="en-US" dirty="0"/>
              <a:t> 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извърши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i="1" dirty="0"/>
              <a:t>m + n</a:t>
            </a:r>
            <a:r>
              <a:rPr lang="en-US" dirty="0"/>
              <a:t> </a:t>
            </a:r>
            <a:r>
              <a:rPr lang="en-US" dirty="0" err="1"/>
              <a:t>начина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err="1"/>
              <a:t>Правило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 smtClean="0"/>
              <a:t>умножение</a:t>
            </a:r>
            <a:r>
              <a:rPr lang="en-US" b="1" dirty="0" smtClean="0"/>
              <a:t>: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/>
              <a:t>елементът</a:t>
            </a:r>
            <a:r>
              <a:rPr lang="en-US" dirty="0"/>
              <a:t> </a:t>
            </a:r>
            <a:r>
              <a:rPr lang="en-US" i="1" dirty="0"/>
              <a:t>а</a:t>
            </a:r>
            <a:r>
              <a:rPr lang="en-US" dirty="0"/>
              <a:t> 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бъде</a:t>
            </a:r>
            <a:r>
              <a:rPr lang="en-US" dirty="0"/>
              <a:t> </a:t>
            </a:r>
            <a:r>
              <a:rPr lang="en-US" dirty="0" err="1"/>
              <a:t>избран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i="1" dirty="0"/>
              <a:t>m</a:t>
            </a:r>
            <a:r>
              <a:rPr lang="en-US" dirty="0"/>
              <a:t> </a:t>
            </a:r>
            <a:r>
              <a:rPr lang="en-US" dirty="0" err="1"/>
              <a:t>начина</a:t>
            </a:r>
            <a:r>
              <a:rPr lang="en-US" dirty="0"/>
              <a:t> и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всеки</a:t>
            </a:r>
            <a:r>
              <a:rPr lang="en-US" dirty="0"/>
              <a:t> </a:t>
            </a:r>
            <a:r>
              <a:rPr lang="en-US" dirty="0" err="1"/>
              <a:t>избор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i="1" dirty="0"/>
              <a:t>а</a:t>
            </a:r>
            <a:r>
              <a:rPr lang="en-US" dirty="0"/>
              <a:t> </a:t>
            </a:r>
            <a:r>
              <a:rPr lang="en-US" dirty="0" err="1"/>
              <a:t>елементът</a:t>
            </a:r>
            <a:r>
              <a:rPr lang="en-US" dirty="0"/>
              <a:t> </a:t>
            </a:r>
            <a:r>
              <a:rPr lang="en-US" i="1" dirty="0"/>
              <a:t>b</a:t>
            </a:r>
            <a:r>
              <a:rPr lang="en-US" dirty="0"/>
              <a:t> 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бъде</a:t>
            </a:r>
            <a:r>
              <a:rPr lang="en-US" dirty="0"/>
              <a:t> </a:t>
            </a:r>
            <a:r>
              <a:rPr lang="en-US" dirty="0" err="1"/>
              <a:t>избран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i="1" dirty="0"/>
              <a:t>n</a:t>
            </a:r>
            <a:r>
              <a:rPr lang="en-US" dirty="0"/>
              <a:t> </a:t>
            </a:r>
            <a:r>
              <a:rPr lang="en-US" dirty="0" err="1"/>
              <a:t>начина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изборът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наредената</a:t>
            </a:r>
            <a:r>
              <a:rPr lang="en-US" dirty="0"/>
              <a:t> </a:t>
            </a:r>
            <a:r>
              <a:rPr lang="en-US" dirty="0" err="1"/>
              <a:t>двойка</a:t>
            </a:r>
            <a:r>
              <a:rPr lang="en-US" dirty="0"/>
              <a:t> </a:t>
            </a:r>
            <a:r>
              <a:rPr lang="en-US" i="1" dirty="0"/>
              <a:t>(</a:t>
            </a:r>
            <a:r>
              <a:rPr lang="en-US" i="1" dirty="0" err="1"/>
              <a:t>а,b</a:t>
            </a:r>
            <a:r>
              <a:rPr lang="en-US" i="1" dirty="0"/>
              <a:t>)</a:t>
            </a:r>
            <a:r>
              <a:rPr lang="en-US" dirty="0"/>
              <a:t> 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стане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i="1" dirty="0" err="1"/>
              <a:t>m.n</a:t>
            </a:r>
            <a:r>
              <a:rPr lang="en-US" dirty="0"/>
              <a:t> </a:t>
            </a:r>
            <a:r>
              <a:rPr lang="en-US" dirty="0" err="1"/>
              <a:t>начина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36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14</TotalTime>
  <Words>315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Tw Cen MT</vt:lpstr>
      <vt:lpstr>Circuit</vt:lpstr>
      <vt:lpstr>Логически знания. моделиране</vt:lpstr>
      <vt:lpstr>Моделиране с изрази. Текстови задачи</vt:lpstr>
      <vt:lpstr>Задачи от движение</vt:lpstr>
      <vt:lpstr>Задачи от работа</vt:lpstr>
      <vt:lpstr>Задачи от капитал</vt:lpstr>
      <vt:lpstr>Задачи от смеси и сплави</vt:lpstr>
      <vt:lpstr>Отношения и пропорции</vt:lpstr>
      <vt:lpstr>Средноаритметично на две и повече числа</vt:lpstr>
      <vt:lpstr>Принципи за събиране и умножение на възможности</vt:lpstr>
      <vt:lpstr>Най-малка и най-голяма стойност на израз</vt:lpstr>
      <vt:lpstr>Благодарим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 знания. моделиране</dc:title>
  <dc:creator>Jordan Atanasov</dc:creator>
  <cp:lastModifiedBy>Jordan Atanasov</cp:lastModifiedBy>
  <cp:revision>14</cp:revision>
  <dcterms:created xsi:type="dcterms:W3CDTF">2017-06-14T16:52:35Z</dcterms:created>
  <dcterms:modified xsi:type="dcterms:W3CDTF">2017-06-14T17:07:01Z</dcterms:modified>
</cp:coreProperties>
</file>