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76" r:id="rId6"/>
    <p:sldId id="260" r:id="rId7"/>
    <p:sldId id="263" r:id="rId8"/>
    <p:sldId id="264" r:id="rId9"/>
    <p:sldId id="265" r:id="rId10"/>
    <p:sldId id="266" r:id="rId11"/>
    <p:sldId id="272" r:id="rId12"/>
    <p:sldId id="270" r:id="rId13"/>
    <p:sldId id="274" r:id="rId14"/>
    <p:sldId id="261" r:id="rId15"/>
  </p:sldIdLst>
  <p:sldSz cx="9144000" cy="5143500" type="screen16x9"/>
  <p:notesSz cx="6858000" cy="9144000"/>
  <p:defaultTextStyle>
    <a:defPPr>
      <a:defRPr lang="bg-BG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 autoAdjust="0"/>
    <p:restoredTop sz="94590" autoAdjust="0"/>
  </p:normalViewPr>
  <p:slideViewPr>
    <p:cSldViewPr>
      <p:cViewPr>
        <p:scale>
          <a:sx n="66" d="100"/>
          <a:sy n="66" d="100"/>
        </p:scale>
        <p:origin x="-1416" y="-480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10644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2914650"/>
            <a:ext cx="6858000" cy="742950"/>
          </a:xfrm>
          <a:ln>
            <a:noFill/>
          </a:ln>
        </p:spPr>
        <p:txBody>
          <a:bodyPr anchor="t" anchorCtr="0">
            <a:normAutofit/>
          </a:bodyPr>
          <a:lstStyle>
            <a:lvl1pPr algn="l">
              <a:defRPr sz="3600">
                <a:solidFill>
                  <a:schemeClr val="tx1"/>
                </a:solidFill>
              </a:defRPr>
            </a:lvl1pPr>
          </a:lstStyle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19200" y="3843338"/>
            <a:ext cx="6858000" cy="400050"/>
          </a:xfrm>
        </p:spPr>
        <p:txBody>
          <a:bodyPr/>
          <a:lstStyle>
            <a:lvl1pPr marL="0" indent="0" algn="l">
              <a:buNone/>
              <a:defRPr sz="2000" b="0">
                <a:solidFill>
                  <a:schemeClr val="tx2"/>
                </a:solidFill>
                <a:latin typeface="Candara" panose="020E0502030303020204" pitchFamily="34" charset="0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1" name="Rectangle 20"/>
          <p:cNvSpPr/>
          <p:nvPr/>
        </p:nvSpPr>
        <p:spPr>
          <a:xfrm>
            <a:off x="904875" y="2736056"/>
            <a:ext cx="7315200" cy="96012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angle 32"/>
          <p:cNvSpPr/>
          <p:nvPr/>
        </p:nvSpPr>
        <p:spPr>
          <a:xfrm>
            <a:off x="904875" y="3786188"/>
            <a:ext cx="7315200" cy="51435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2736056"/>
            <a:ext cx="228600" cy="96012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>
            <a:off x="904875" y="3786188"/>
            <a:ext cx="228600" cy="51435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pic>
        <p:nvPicPr>
          <p:cNvPr id="29" name="Picture 2" descr="D:\Pavel\Courses\Materials\Course.ALG 2019\logo-bg.emf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17053" y="168272"/>
            <a:ext cx="2815910" cy="257492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300"/>
            <a:ext cx="8534400" cy="74295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pPr/>
              <a:t>‹#›</a:t>
            </a:fld>
            <a:endParaRPr lang="bg-BG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047750"/>
            <a:ext cx="8534400" cy="4038600"/>
          </a:xfrm>
        </p:spPr>
        <p:txBody>
          <a:bodyPr/>
          <a:lstStyle/>
          <a:p>
            <a:pPr lvl="0" eaLnBrk="1" latinLnBrk="0" hangingPunct="1"/>
            <a:r>
              <a:rPr lang="en-US" dirty="0" smtClean="0"/>
              <a:t>Click to edit Master text styles</a:t>
            </a:r>
          </a:p>
          <a:p>
            <a:pPr lvl="1" eaLnBrk="1" latinLnBrk="0" hangingPunct="1"/>
            <a:r>
              <a:rPr lang="en-US" dirty="0" smtClean="0"/>
              <a:t>Second level</a:t>
            </a:r>
          </a:p>
          <a:p>
            <a:pPr lvl="2" eaLnBrk="1" latinLnBrk="0" hangingPunct="1"/>
            <a:r>
              <a:rPr lang="en-US" dirty="0" smtClean="0"/>
              <a:t>Third level</a:t>
            </a:r>
          </a:p>
          <a:p>
            <a:pPr lvl="3" eaLnBrk="1" latinLnBrk="0" hangingPunct="1"/>
            <a:r>
              <a:rPr lang="en-US" dirty="0" smtClean="0"/>
              <a:t>Fourth level</a:t>
            </a:r>
          </a:p>
          <a:p>
            <a:pPr lvl="4" eaLnBrk="1" latinLnBrk="0" hangingPunct="1"/>
            <a:r>
              <a:rPr lang="en-US" dirty="0" smtClean="0"/>
              <a:t>Fifth level</a:t>
            </a:r>
            <a:endParaRPr kumimoji="0"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pPr/>
              <a:t>‹#›</a:t>
            </a:fld>
            <a:endParaRPr lang="bg-BG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33350"/>
            <a:ext cx="8534400" cy="4953000"/>
          </a:xfrm>
        </p:spPr>
        <p:txBody>
          <a:bodyPr/>
          <a:lstStyle/>
          <a:p>
            <a:pPr lvl="0" eaLnBrk="1" latinLnBrk="0" hangingPunct="1"/>
            <a:r>
              <a:rPr lang="en-US" dirty="0" smtClean="0"/>
              <a:t>Click to edit Master text styles</a:t>
            </a:r>
          </a:p>
          <a:p>
            <a:pPr lvl="1" eaLnBrk="1" latinLnBrk="0" hangingPunct="1"/>
            <a:r>
              <a:rPr lang="en-US" dirty="0" smtClean="0"/>
              <a:t>Second level</a:t>
            </a:r>
          </a:p>
          <a:p>
            <a:pPr lvl="2" eaLnBrk="1" latinLnBrk="0" hangingPunct="1"/>
            <a:r>
              <a:rPr lang="en-US" dirty="0" smtClean="0"/>
              <a:t>Third level</a:t>
            </a:r>
          </a:p>
          <a:p>
            <a:pPr lvl="3" eaLnBrk="1" latinLnBrk="0" hangingPunct="1"/>
            <a:r>
              <a:rPr lang="en-US" dirty="0" smtClean="0"/>
              <a:t>Fourth level</a:t>
            </a:r>
          </a:p>
          <a:p>
            <a:pPr lvl="4" eaLnBrk="1" latinLnBrk="0" hangingPunct="1"/>
            <a:r>
              <a:rPr lang="en-US" dirty="0" smtClean="0"/>
              <a:t>Fifth level</a:t>
            </a:r>
            <a:endParaRPr kumimoji="0" lang="en-US" dirty="0"/>
          </a:p>
        </p:txBody>
      </p:sp>
    </p:spTree>
    <p:extLst>
      <p:ext uri="{BB962C8B-B14F-4D97-AF65-F5344CB8AC3E}">
        <p14:creationId xmlns:p14="http://schemas.microsoft.com/office/powerpoint/2010/main" val="18800805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71450"/>
            <a:ext cx="8534400" cy="685800"/>
          </a:xfrm>
          <a:ln>
            <a:noFill/>
          </a:ln>
        </p:spPr>
        <p:txBody>
          <a:bodyPr vert="horz" anchor="b" anchorCtr="0">
            <a:normAutofit/>
          </a:bodyPr>
          <a:lstStyle>
            <a:lvl1pPr>
              <a:defRPr lang="en-US" sz="3600"/>
            </a:lvl1pPr>
          </a:lstStyle>
          <a:p>
            <a:pPr lvl="0"/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pPr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33350"/>
            <a:ext cx="7924800" cy="723900"/>
          </a:xfrm>
          <a:prstGeom prst="rect">
            <a:avLst/>
          </a:prstGeom>
          <a:ln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914400"/>
            <a:ext cx="8534400" cy="417195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dirty="0" smtClean="0"/>
              <a:t>Click to edit Master text styles</a:t>
            </a:r>
            <a:r>
              <a:rPr kumimoji="0" lang="bg-BG" dirty="0" smtClean="0"/>
              <a:t>кирилица</a:t>
            </a:r>
            <a:endParaRPr kumimoji="0" lang="en-US" dirty="0" smtClean="0"/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86800" y="4869180"/>
            <a:ext cx="457200" cy="27432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1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EC4667DF-4D84-4B1F-9010-1E7FCEE5EE25}" type="slidenum">
              <a:rPr lang="bg-BG" smtClean="0"/>
              <a:pPr/>
              <a:t>‹#›</a:t>
            </a:fld>
            <a:endParaRPr lang="bg-BG"/>
          </a:p>
        </p:txBody>
      </p:sp>
      <p:sp>
        <p:nvSpPr>
          <p:cNvPr id="29" name="Straight Connector 28"/>
          <p:cNvSpPr>
            <a:spLocks noChangeShapeType="1"/>
          </p:cNvSpPr>
          <p:nvPr/>
        </p:nvSpPr>
        <p:spPr bwMode="auto">
          <a:xfrm>
            <a:off x="457200" y="857250"/>
            <a:ext cx="82296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Rectangle 1"/>
          <p:cNvSpPr/>
          <p:nvPr userDrawn="1"/>
        </p:nvSpPr>
        <p:spPr>
          <a:xfrm>
            <a:off x="0" y="133350"/>
            <a:ext cx="152400" cy="7239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8492947" y="244789"/>
            <a:ext cx="498653" cy="498161"/>
            <a:chOff x="354013" y="322263"/>
            <a:chExt cx="1608138" cy="1606550"/>
          </a:xfrm>
        </p:grpSpPr>
        <p:sp>
          <p:nvSpPr>
            <p:cNvPr id="8" name="Freeform 49"/>
            <p:cNvSpPr>
              <a:spLocks/>
            </p:cNvSpPr>
            <p:nvPr/>
          </p:nvSpPr>
          <p:spPr bwMode="auto">
            <a:xfrm>
              <a:off x="588963" y="615950"/>
              <a:ext cx="465138" cy="254000"/>
            </a:xfrm>
            <a:custGeom>
              <a:avLst/>
              <a:gdLst>
                <a:gd name="T0" fmla="*/ 542 w 1818"/>
                <a:gd name="T1" fmla="*/ 10 h 992"/>
                <a:gd name="T2" fmla="*/ 1818 w 1818"/>
                <a:gd name="T3" fmla="*/ 404 h 992"/>
                <a:gd name="T4" fmla="*/ 1757 w 1818"/>
                <a:gd name="T5" fmla="*/ 425 h 992"/>
                <a:gd name="T6" fmla="*/ 1675 w 1818"/>
                <a:gd name="T7" fmla="*/ 465 h 992"/>
                <a:gd name="T8" fmla="*/ 224 w 1818"/>
                <a:gd name="T9" fmla="*/ 223 h 992"/>
                <a:gd name="T10" fmla="*/ 630 w 1818"/>
                <a:gd name="T11" fmla="*/ 992 h 992"/>
                <a:gd name="T12" fmla="*/ 478 w 1818"/>
                <a:gd name="T13" fmla="*/ 992 h 992"/>
                <a:gd name="T14" fmla="*/ 107 w 1818"/>
                <a:gd name="T15" fmla="*/ 152 h 992"/>
                <a:gd name="T16" fmla="*/ 542 w 1818"/>
                <a:gd name="T17" fmla="*/ 1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18" h="992">
                  <a:moveTo>
                    <a:pt x="542" y="10"/>
                  </a:moveTo>
                  <a:cubicBezTo>
                    <a:pt x="861" y="26"/>
                    <a:pt x="1315" y="163"/>
                    <a:pt x="1818" y="404"/>
                  </a:cubicBezTo>
                  <a:cubicBezTo>
                    <a:pt x="1798" y="409"/>
                    <a:pt x="1777" y="417"/>
                    <a:pt x="1757" y="425"/>
                  </a:cubicBezTo>
                  <a:lnTo>
                    <a:pt x="1675" y="465"/>
                  </a:lnTo>
                  <a:cubicBezTo>
                    <a:pt x="940" y="124"/>
                    <a:pt x="352" y="13"/>
                    <a:pt x="224" y="223"/>
                  </a:cubicBezTo>
                  <a:cubicBezTo>
                    <a:pt x="132" y="374"/>
                    <a:pt x="295" y="659"/>
                    <a:pt x="630" y="992"/>
                  </a:cubicBezTo>
                  <a:lnTo>
                    <a:pt x="478" y="992"/>
                  </a:lnTo>
                  <a:cubicBezTo>
                    <a:pt x="150" y="637"/>
                    <a:pt x="0" y="328"/>
                    <a:pt x="107" y="152"/>
                  </a:cubicBezTo>
                  <a:cubicBezTo>
                    <a:pt x="173" y="45"/>
                    <a:pt x="326" y="0"/>
                    <a:pt x="542" y="10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9" name="Freeform 50"/>
            <p:cNvSpPr>
              <a:spLocks/>
            </p:cNvSpPr>
            <p:nvPr/>
          </p:nvSpPr>
          <p:spPr bwMode="auto">
            <a:xfrm>
              <a:off x="1270000" y="617538"/>
              <a:ext cx="466725" cy="254000"/>
            </a:xfrm>
            <a:custGeom>
              <a:avLst/>
              <a:gdLst>
                <a:gd name="T0" fmla="*/ 1276 w 1818"/>
                <a:gd name="T1" fmla="*/ 11 h 993"/>
                <a:gd name="T2" fmla="*/ 0 w 1818"/>
                <a:gd name="T3" fmla="*/ 405 h 993"/>
                <a:gd name="T4" fmla="*/ 61 w 1818"/>
                <a:gd name="T5" fmla="*/ 426 h 993"/>
                <a:gd name="T6" fmla="*/ 143 w 1818"/>
                <a:gd name="T7" fmla="*/ 465 h 993"/>
                <a:gd name="T8" fmla="*/ 1594 w 1818"/>
                <a:gd name="T9" fmla="*/ 224 h 993"/>
                <a:gd name="T10" fmla="*/ 1188 w 1818"/>
                <a:gd name="T11" fmla="*/ 993 h 993"/>
                <a:gd name="T12" fmla="*/ 1340 w 1818"/>
                <a:gd name="T13" fmla="*/ 993 h 993"/>
                <a:gd name="T14" fmla="*/ 1711 w 1818"/>
                <a:gd name="T15" fmla="*/ 153 h 993"/>
                <a:gd name="T16" fmla="*/ 1276 w 1818"/>
                <a:gd name="T17" fmla="*/ 11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18" h="993">
                  <a:moveTo>
                    <a:pt x="1276" y="11"/>
                  </a:moveTo>
                  <a:cubicBezTo>
                    <a:pt x="957" y="26"/>
                    <a:pt x="503" y="163"/>
                    <a:pt x="0" y="405"/>
                  </a:cubicBezTo>
                  <a:cubicBezTo>
                    <a:pt x="21" y="410"/>
                    <a:pt x="41" y="418"/>
                    <a:pt x="61" y="426"/>
                  </a:cubicBezTo>
                  <a:lnTo>
                    <a:pt x="143" y="465"/>
                  </a:lnTo>
                  <a:cubicBezTo>
                    <a:pt x="878" y="125"/>
                    <a:pt x="1466" y="14"/>
                    <a:pt x="1594" y="224"/>
                  </a:cubicBezTo>
                  <a:cubicBezTo>
                    <a:pt x="1686" y="375"/>
                    <a:pt x="1523" y="660"/>
                    <a:pt x="1188" y="993"/>
                  </a:cubicBezTo>
                  <a:lnTo>
                    <a:pt x="1340" y="993"/>
                  </a:lnTo>
                  <a:cubicBezTo>
                    <a:pt x="1668" y="638"/>
                    <a:pt x="1818" y="329"/>
                    <a:pt x="1711" y="153"/>
                  </a:cubicBezTo>
                  <a:cubicBezTo>
                    <a:pt x="1645" y="45"/>
                    <a:pt x="1492" y="0"/>
                    <a:pt x="1276" y="11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0" name="Freeform 51"/>
            <p:cNvSpPr>
              <a:spLocks/>
            </p:cNvSpPr>
            <p:nvPr/>
          </p:nvSpPr>
          <p:spPr bwMode="auto">
            <a:xfrm>
              <a:off x="354013" y="322263"/>
              <a:ext cx="1608138" cy="1606550"/>
            </a:xfrm>
            <a:custGeom>
              <a:avLst/>
              <a:gdLst>
                <a:gd name="T0" fmla="*/ 3133 w 6277"/>
                <a:gd name="T1" fmla="*/ 0 h 6272"/>
                <a:gd name="T2" fmla="*/ 6272 w 6277"/>
                <a:gd name="T3" fmla="*/ 1044 h 6272"/>
                <a:gd name="T4" fmla="*/ 3130 w 6277"/>
                <a:gd name="T5" fmla="*/ 6272 h 6272"/>
                <a:gd name="T6" fmla="*/ 0 w 6277"/>
                <a:gd name="T7" fmla="*/ 1042 h 6272"/>
                <a:gd name="T8" fmla="*/ 3133 w 6277"/>
                <a:gd name="T9" fmla="*/ 0 h 6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77" h="6272">
                  <a:moveTo>
                    <a:pt x="3133" y="0"/>
                  </a:moveTo>
                  <a:lnTo>
                    <a:pt x="6272" y="1044"/>
                  </a:lnTo>
                  <a:cubicBezTo>
                    <a:pt x="6277" y="2620"/>
                    <a:pt x="5633" y="5021"/>
                    <a:pt x="3130" y="6272"/>
                  </a:cubicBezTo>
                  <a:cubicBezTo>
                    <a:pt x="625" y="5017"/>
                    <a:pt x="5" y="2615"/>
                    <a:pt x="0" y="1042"/>
                  </a:cubicBezTo>
                  <a:lnTo>
                    <a:pt x="3133" y="0"/>
                  </a:lnTo>
                  <a:close/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1" name="Freeform 52"/>
            <p:cNvSpPr>
              <a:spLocks/>
            </p:cNvSpPr>
            <p:nvPr/>
          </p:nvSpPr>
          <p:spPr bwMode="auto">
            <a:xfrm>
              <a:off x="1114326" y="1754188"/>
              <a:ext cx="88900" cy="88900"/>
            </a:xfrm>
            <a:custGeom>
              <a:avLst/>
              <a:gdLst>
                <a:gd name="T0" fmla="*/ 62 w 348"/>
                <a:gd name="T1" fmla="*/ 286 h 348"/>
                <a:gd name="T2" fmla="*/ 62 w 348"/>
                <a:gd name="T3" fmla="*/ 62 h 348"/>
                <a:gd name="T4" fmla="*/ 286 w 348"/>
                <a:gd name="T5" fmla="*/ 62 h 348"/>
                <a:gd name="T6" fmla="*/ 286 w 348"/>
                <a:gd name="T7" fmla="*/ 286 h 348"/>
                <a:gd name="T8" fmla="*/ 62 w 348"/>
                <a:gd name="T9" fmla="*/ 286 h 3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8" h="348">
                  <a:moveTo>
                    <a:pt x="62" y="286"/>
                  </a:moveTo>
                  <a:cubicBezTo>
                    <a:pt x="0" y="224"/>
                    <a:pt x="0" y="124"/>
                    <a:pt x="62" y="62"/>
                  </a:cubicBezTo>
                  <a:cubicBezTo>
                    <a:pt x="124" y="0"/>
                    <a:pt x="224" y="0"/>
                    <a:pt x="286" y="62"/>
                  </a:cubicBezTo>
                  <a:cubicBezTo>
                    <a:pt x="348" y="124"/>
                    <a:pt x="348" y="224"/>
                    <a:pt x="286" y="286"/>
                  </a:cubicBezTo>
                  <a:cubicBezTo>
                    <a:pt x="224" y="348"/>
                    <a:pt x="124" y="348"/>
                    <a:pt x="62" y="286"/>
                  </a:cubicBezTo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2" name="Freeform 53"/>
            <p:cNvSpPr>
              <a:spLocks/>
            </p:cNvSpPr>
            <p:nvPr/>
          </p:nvSpPr>
          <p:spPr bwMode="auto">
            <a:xfrm>
              <a:off x="1089720" y="1690688"/>
              <a:ext cx="138113" cy="41275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4" name="Freeform 56"/>
            <p:cNvSpPr>
              <a:spLocks/>
            </p:cNvSpPr>
            <p:nvPr/>
          </p:nvSpPr>
          <p:spPr bwMode="auto">
            <a:xfrm>
              <a:off x="896938" y="722313"/>
              <a:ext cx="539750" cy="668338"/>
            </a:xfrm>
            <a:custGeom>
              <a:avLst/>
              <a:gdLst>
                <a:gd name="T0" fmla="*/ 574 w 2109"/>
                <a:gd name="T1" fmla="*/ 2608 h 2608"/>
                <a:gd name="T2" fmla="*/ 1530 w 2109"/>
                <a:gd name="T3" fmla="*/ 2607 h 2608"/>
                <a:gd name="T4" fmla="*/ 2101 w 2109"/>
                <a:gd name="T5" fmla="*/ 876 h 2608"/>
                <a:gd name="T6" fmla="*/ 1050 w 2109"/>
                <a:gd name="T7" fmla="*/ 0 h 2608"/>
                <a:gd name="T8" fmla="*/ 6 w 2109"/>
                <a:gd name="T9" fmla="*/ 868 h 2608"/>
                <a:gd name="T10" fmla="*/ 574 w 2109"/>
                <a:gd name="T11" fmla="*/ 2608 h 2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109" h="2608">
                  <a:moveTo>
                    <a:pt x="574" y="2608"/>
                  </a:moveTo>
                  <a:lnTo>
                    <a:pt x="1530" y="2607"/>
                  </a:lnTo>
                  <a:cubicBezTo>
                    <a:pt x="1528" y="1512"/>
                    <a:pt x="2109" y="1438"/>
                    <a:pt x="2101" y="876"/>
                  </a:cubicBezTo>
                  <a:cubicBezTo>
                    <a:pt x="2094" y="313"/>
                    <a:pt x="1558" y="2"/>
                    <a:pt x="1050" y="0"/>
                  </a:cubicBezTo>
                  <a:cubicBezTo>
                    <a:pt x="563" y="10"/>
                    <a:pt x="0" y="287"/>
                    <a:pt x="6" y="868"/>
                  </a:cubicBezTo>
                  <a:cubicBezTo>
                    <a:pt x="11" y="1448"/>
                    <a:pt x="570" y="1525"/>
                    <a:pt x="574" y="2608"/>
                  </a:cubicBezTo>
                  <a:close/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5" name="Freeform 57"/>
            <p:cNvSpPr>
              <a:spLocks/>
            </p:cNvSpPr>
            <p:nvPr/>
          </p:nvSpPr>
          <p:spPr bwMode="auto">
            <a:xfrm>
              <a:off x="962025" y="804863"/>
              <a:ext cx="138113" cy="138113"/>
            </a:xfrm>
            <a:custGeom>
              <a:avLst/>
              <a:gdLst>
                <a:gd name="T0" fmla="*/ 0 w 87"/>
                <a:gd name="T1" fmla="*/ 87 h 87"/>
                <a:gd name="T2" fmla="*/ 87 w 87"/>
                <a:gd name="T3" fmla="*/ 0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87" h="87">
                  <a:moveTo>
                    <a:pt x="0" y="87"/>
                  </a:moveTo>
                  <a:cubicBezTo>
                    <a:pt x="5" y="47"/>
                    <a:pt x="40" y="12"/>
                    <a:pt x="87" y="0"/>
                  </a:cubicBezTo>
                </a:path>
              </a:pathLst>
            </a:custGeom>
            <a:noFill/>
            <a:ln w="12700" cap="rnd">
              <a:solidFill>
                <a:schemeClr val="accent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6" name="Oval 58"/>
            <p:cNvSpPr>
              <a:spLocks noChangeArrowheads="1"/>
            </p:cNvSpPr>
            <p:nvPr/>
          </p:nvSpPr>
          <p:spPr bwMode="auto">
            <a:xfrm>
              <a:off x="1530350" y="806450"/>
              <a:ext cx="131763" cy="130175"/>
            </a:xfrm>
            <a:prstGeom prst="ellipse">
              <a:avLst/>
            </a:pr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7" name="Oval 59"/>
            <p:cNvSpPr>
              <a:spLocks noChangeArrowheads="1"/>
            </p:cNvSpPr>
            <p:nvPr/>
          </p:nvSpPr>
          <p:spPr bwMode="auto">
            <a:xfrm>
              <a:off x="654050" y="798513"/>
              <a:ext cx="131763" cy="130175"/>
            </a:xfrm>
            <a:prstGeom prst="ellipse">
              <a:avLst/>
            </a:pr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8" name="Freeform 60"/>
            <p:cNvSpPr>
              <a:spLocks/>
            </p:cNvSpPr>
            <p:nvPr/>
          </p:nvSpPr>
          <p:spPr bwMode="auto">
            <a:xfrm>
              <a:off x="688975" y="847725"/>
              <a:ext cx="1038225" cy="547688"/>
            </a:xfrm>
            <a:custGeom>
              <a:avLst/>
              <a:gdLst>
                <a:gd name="T0" fmla="*/ 0 w 4051"/>
                <a:gd name="T1" fmla="*/ 0 h 2143"/>
                <a:gd name="T2" fmla="*/ 145 w 4051"/>
                <a:gd name="T3" fmla="*/ 0 h 2143"/>
                <a:gd name="T4" fmla="*/ 1481 w 4051"/>
                <a:gd name="T5" fmla="*/ 1035 h 2143"/>
                <a:gd name="T6" fmla="*/ 3784 w 4051"/>
                <a:gd name="T7" fmla="*/ 1728 h 2143"/>
                <a:gd name="T8" fmla="*/ 2968 w 4051"/>
                <a:gd name="T9" fmla="*/ 595 h 2143"/>
                <a:gd name="T10" fmla="*/ 3062 w 4051"/>
                <a:gd name="T11" fmla="*/ 524 h 2143"/>
                <a:gd name="T12" fmla="*/ 3901 w 4051"/>
                <a:gd name="T13" fmla="*/ 1799 h 2143"/>
                <a:gd name="T14" fmla="*/ 1418 w 4051"/>
                <a:gd name="T15" fmla="*/ 1139 h 2143"/>
                <a:gd name="T16" fmla="*/ 0 w 4051"/>
                <a:gd name="T17" fmla="*/ 0 h 2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51" h="2143">
                  <a:moveTo>
                    <a:pt x="0" y="0"/>
                  </a:moveTo>
                  <a:lnTo>
                    <a:pt x="145" y="0"/>
                  </a:lnTo>
                  <a:cubicBezTo>
                    <a:pt x="446" y="320"/>
                    <a:pt x="918" y="691"/>
                    <a:pt x="1481" y="1035"/>
                  </a:cubicBezTo>
                  <a:cubicBezTo>
                    <a:pt x="2578" y="1704"/>
                    <a:pt x="3609" y="2014"/>
                    <a:pt x="3784" y="1728"/>
                  </a:cubicBezTo>
                  <a:cubicBezTo>
                    <a:pt x="3908" y="1525"/>
                    <a:pt x="3568" y="1076"/>
                    <a:pt x="2968" y="595"/>
                  </a:cubicBezTo>
                  <a:lnTo>
                    <a:pt x="3062" y="524"/>
                  </a:lnTo>
                  <a:cubicBezTo>
                    <a:pt x="3700" y="1048"/>
                    <a:pt x="4051" y="1554"/>
                    <a:pt x="3901" y="1799"/>
                  </a:cubicBezTo>
                  <a:cubicBezTo>
                    <a:pt x="3691" y="2143"/>
                    <a:pt x="2580" y="1847"/>
                    <a:pt x="1418" y="1139"/>
                  </a:cubicBezTo>
                  <a:cubicBezTo>
                    <a:pt x="810" y="768"/>
                    <a:pt x="308" y="358"/>
                    <a:pt x="0" y="0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9" name="Freeform 61"/>
            <p:cNvSpPr>
              <a:spLocks/>
            </p:cNvSpPr>
            <p:nvPr/>
          </p:nvSpPr>
          <p:spPr bwMode="auto">
            <a:xfrm>
              <a:off x="598488" y="869950"/>
              <a:ext cx="1017588" cy="525463"/>
            </a:xfrm>
            <a:custGeom>
              <a:avLst/>
              <a:gdLst>
                <a:gd name="T0" fmla="*/ 3816 w 3969"/>
                <a:gd name="T1" fmla="*/ 0 h 2052"/>
                <a:gd name="T2" fmla="*/ 3969 w 3969"/>
                <a:gd name="T3" fmla="*/ 0 h 2052"/>
                <a:gd name="T4" fmla="*/ 2632 w 3969"/>
                <a:gd name="T5" fmla="*/ 1048 h 2052"/>
                <a:gd name="T6" fmla="*/ 149 w 3969"/>
                <a:gd name="T7" fmla="*/ 1708 h 2052"/>
                <a:gd name="T8" fmla="*/ 983 w 3969"/>
                <a:gd name="T9" fmla="*/ 437 h 2052"/>
                <a:gd name="T10" fmla="*/ 1083 w 3969"/>
                <a:gd name="T11" fmla="*/ 504 h 2052"/>
                <a:gd name="T12" fmla="*/ 266 w 3969"/>
                <a:gd name="T13" fmla="*/ 1637 h 2052"/>
                <a:gd name="T14" fmla="*/ 2569 w 3969"/>
                <a:gd name="T15" fmla="*/ 944 h 2052"/>
                <a:gd name="T16" fmla="*/ 3816 w 3969"/>
                <a:gd name="T17" fmla="*/ 0 h 20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969" h="2052">
                  <a:moveTo>
                    <a:pt x="3816" y="0"/>
                  </a:moveTo>
                  <a:lnTo>
                    <a:pt x="3969" y="0"/>
                  </a:lnTo>
                  <a:cubicBezTo>
                    <a:pt x="3657" y="335"/>
                    <a:pt x="3189" y="708"/>
                    <a:pt x="2632" y="1048"/>
                  </a:cubicBezTo>
                  <a:cubicBezTo>
                    <a:pt x="1470" y="1756"/>
                    <a:pt x="359" y="2052"/>
                    <a:pt x="149" y="1708"/>
                  </a:cubicBezTo>
                  <a:cubicBezTo>
                    <a:pt x="0" y="1463"/>
                    <a:pt x="348" y="960"/>
                    <a:pt x="983" y="437"/>
                  </a:cubicBezTo>
                  <a:lnTo>
                    <a:pt x="1083" y="504"/>
                  </a:lnTo>
                  <a:cubicBezTo>
                    <a:pt x="482" y="985"/>
                    <a:pt x="142" y="1434"/>
                    <a:pt x="266" y="1637"/>
                  </a:cubicBezTo>
                  <a:cubicBezTo>
                    <a:pt x="441" y="1923"/>
                    <a:pt x="1472" y="1613"/>
                    <a:pt x="2569" y="944"/>
                  </a:cubicBezTo>
                  <a:cubicBezTo>
                    <a:pt x="3080" y="633"/>
                    <a:pt x="3515" y="298"/>
                    <a:pt x="3816" y="0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20" name="Freeform 53"/>
            <p:cNvSpPr>
              <a:spLocks/>
            </p:cNvSpPr>
            <p:nvPr/>
          </p:nvSpPr>
          <p:spPr bwMode="auto">
            <a:xfrm>
              <a:off x="1036439" y="1593055"/>
              <a:ext cx="244675" cy="80433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21" name="Freeform 53"/>
            <p:cNvSpPr>
              <a:spLocks/>
            </p:cNvSpPr>
            <p:nvPr/>
          </p:nvSpPr>
          <p:spPr bwMode="auto">
            <a:xfrm>
              <a:off x="961751" y="1492947"/>
              <a:ext cx="394053" cy="129539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80" r:id="rId3"/>
    <p:sldLayoutId id="2147483678" r:id="rId4"/>
    <p:sldLayoutId id="2147483679" r:id="rId5"/>
  </p:sldLayoutIdLst>
  <p:txStyles>
    <p:titleStyle>
      <a:lvl1pPr algn="l" rtl="0" eaLnBrk="1" latinLnBrk="0" hangingPunct="1">
        <a:spcBef>
          <a:spcPct val="0"/>
        </a:spcBef>
        <a:buNone/>
        <a:defRPr kumimoji="0" sz="3200" b="1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j-ea"/>
          <a:cs typeface="+mj-cs"/>
        </a:defRPr>
      </a:lvl1pPr>
    </p:titleStyle>
    <p:bodyStyle>
      <a:lvl1pPr marL="0" indent="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None/>
        <a:defRPr kumimoji="0" sz="2600" b="1" kern="1200">
          <a:solidFill>
            <a:schemeClr val="tx1"/>
          </a:solidFill>
          <a:effectLst>
            <a:outerShdw blurRad="63500" algn="ctr" rotWithShape="0">
              <a:schemeClr val="tx1">
                <a:lumMod val="65000"/>
                <a:lumOff val="35000"/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1pPr>
      <a:lvl2pPr marL="457200" indent="-182563" algn="l" rtl="0" eaLnBrk="1" latinLnBrk="0" hangingPunct="1">
        <a:spcBef>
          <a:spcPts val="500"/>
        </a:spcBef>
        <a:buClr>
          <a:schemeClr val="accent1">
            <a:lumMod val="75000"/>
          </a:schemeClr>
        </a:buClr>
        <a:buSzPct val="100000"/>
        <a:buFont typeface="Arial" panose="020B0604020202020204" pitchFamily="34" charset="0"/>
        <a:buChar char="•"/>
        <a:defRPr kumimoji="0" sz="2300" kern="1200">
          <a:solidFill>
            <a:schemeClr val="tx2"/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2pPr>
      <a:lvl3pPr marL="594360" indent="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None/>
        <a:defRPr kumimoji="0" sz="20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3pPr>
      <a:lvl4pPr marL="868680" indent="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None/>
        <a:defRPr kumimoji="0" sz="18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4pPr>
      <a:lvl5pPr marL="1143000" indent="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None/>
        <a:defRPr kumimoji="0" sz="16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noProof="0" dirty="0" smtClean="0"/>
              <a:t>Въведение в курса </a:t>
            </a:r>
            <a:r>
              <a:rPr lang="bg-BG" noProof="0" dirty="0" err="1" smtClean="0"/>
              <a:t>СУИКА</a:t>
            </a:r>
            <a:endParaRPr lang="bg-BG" noProof="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bg-BG" noProof="0" dirty="0" smtClean="0"/>
              <a:t>Тема №1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1727343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Оценяване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Точкова система</a:t>
            </a:r>
          </a:p>
          <a:p>
            <a:pPr lvl="1"/>
            <a:r>
              <a:rPr lang="bg-BG" noProof="0" dirty="0" smtClean="0"/>
              <a:t>Всеки от тестовете е 20 точки</a:t>
            </a:r>
          </a:p>
          <a:p>
            <a:pPr lvl="1"/>
            <a:r>
              <a:rPr lang="bg-BG" noProof="0" dirty="0" smtClean="0"/>
              <a:t>Проектът е 30 точки</a:t>
            </a:r>
          </a:p>
          <a:p>
            <a:r>
              <a:rPr lang="bg-BG" noProof="0" dirty="0" smtClean="0"/>
              <a:t>Скàла</a:t>
            </a:r>
          </a:p>
          <a:p>
            <a:pPr lvl="1"/>
            <a:r>
              <a:rPr lang="bg-BG" noProof="0" dirty="0" smtClean="0"/>
              <a:t>Курсът е взет при поне 50% от точките</a:t>
            </a:r>
            <a:endParaRPr lang="bg-BG" noProof="0" dirty="0"/>
          </a:p>
        </p:txBody>
      </p:sp>
      <p:grpSp>
        <p:nvGrpSpPr>
          <p:cNvPr id="48" name="Group 47"/>
          <p:cNvGrpSpPr/>
          <p:nvPr/>
        </p:nvGrpSpPr>
        <p:grpSpPr>
          <a:xfrm>
            <a:off x="893587" y="3650218"/>
            <a:ext cx="7945613" cy="978932"/>
            <a:chOff x="848651" y="3269218"/>
            <a:chExt cx="7945613" cy="978932"/>
          </a:xfrm>
        </p:grpSpPr>
        <p:sp>
          <p:nvSpPr>
            <p:cNvPr id="5" name="Pentagon 4"/>
            <p:cNvSpPr/>
            <p:nvPr/>
          </p:nvSpPr>
          <p:spPr>
            <a:xfrm>
              <a:off x="1002138" y="3763518"/>
              <a:ext cx="3544354" cy="484632"/>
            </a:xfrm>
            <a:prstGeom prst="homePlate">
              <a:avLst>
                <a:gd name="adj" fmla="val 0"/>
              </a:avLst>
            </a:prstGeom>
            <a:solidFill>
              <a:schemeClr val="accent1">
                <a:lumMod val="75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/>
                <a:t>2</a:t>
              </a:r>
              <a:endParaRPr lang="bg-BG" dirty="0"/>
            </a:p>
          </p:txBody>
        </p:sp>
        <p:sp>
          <p:nvSpPr>
            <p:cNvPr id="6" name="Chevron 5"/>
            <p:cNvSpPr/>
            <p:nvPr/>
          </p:nvSpPr>
          <p:spPr>
            <a:xfrm>
              <a:off x="4546492" y="3763518"/>
              <a:ext cx="1053170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60000"/>
                <a:lumOff val="4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3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7" name="Chevron 6"/>
            <p:cNvSpPr/>
            <p:nvPr/>
          </p:nvSpPr>
          <p:spPr>
            <a:xfrm>
              <a:off x="5599662" y="3763518"/>
              <a:ext cx="1075404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40000"/>
                <a:lumOff val="6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4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8" name="Chevron 7"/>
            <p:cNvSpPr/>
            <p:nvPr/>
          </p:nvSpPr>
          <p:spPr>
            <a:xfrm>
              <a:off x="6675066" y="3763518"/>
              <a:ext cx="761399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5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9" name="Chevron 8"/>
            <p:cNvSpPr/>
            <p:nvPr/>
          </p:nvSpPr>
          <p:spPr>
            <a:xfrm>
              <a:off x="7436465" y="3763518"/>
              <a:ext cx="716936" cy="484632"/>
            </a:xfrm>
            <a:prstGeom prst="chevron">
              <a:avLst>
                <a:gd name="adj" fmla="val 0"/>
              </a:avLst>
            </a:prstGeom>
            <a:solidFill>
              <a:schemeClr val="bg1"/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6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grpSp>
          <p:nvGrpSpPr>
            <p:cNvPr id="46" name="Group 45"/>
            <p:cNvGrpSpPr/>
            <p:nvPr/>
          </p:nvGrpSpPr>
          <p:grpSpPr>
            <a:xfrm>
              <a:off x="1002391" y="3590402"/>
              <a:ext cx="7151009" cy="173116"/>
              <a:chOff x="1002299" y="3590402"/>
              <a:chExt cx="4560301" cy="182880"/>
            </a:xfrm>
          </p:grpSpPr>
          <p:cxnSp>
            <p:nvCxnSpPr>
              <p:cNvPr id="11" name="Straight Connector 10"/>
              <p:cNvCxnSpPr/>
              <p:nvPr/>
            </p:nvCxnSpPr>
            <p:spPr>
              <a:xfrm>
                <a:off x="1002299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Straight Connector 11"/>
              <p:cNvCxnSpPr/>
              <p:nvPr/>
            </p:nvCxnSpPr>
            <p:spPr>
              <a:xfrm>
                <a:off x="12192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Straight Connector 12"/>
              <p:cNvCxnSpPr/>
              <p:nvPr/>
            </p:nvCxnSpPr>
            <p:spPr>
              <a:xfrm>
                <a:off x="14478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" name="Straight Connector 14"/>
              <p:cNvCxnSpPr/>
              <p:nvPr/>
            </p:nvCxnSpPr>
            <p:spPr>
              <a:xfrm>
                <a:off x="16764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Straight Connector 15"/>
              <p:cNvCxnSpPr/>
              <p:nvPr/>
            </p:nvCxnSpPr>
            <p:spPr>
              <a:xfrm>
                <a:off x="19050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Straight Connector 16"/>
              <p:cNvCxnSpPr/>
              <p:nvPr/>
            </p:nvCxnSpPr>
            <p:spPr>
              <a:xfrm>
                <a:off x="2119422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Straight Connector 17"/>
              <p:cNvCxnSpPr/>
              <p:nvPr/>
            </p:nvCxnSpPr>
            <p:spPr>
              <a:xfrm>
                <a:off x="2348022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Straight Connector 18"/>
              <p:cNvCxnSpPr/>
              <p:nvPr/>
            </p:nvCxnSpPr>
            <p:spPr>
              <a:xfrm>
                <a:off x="2576622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Straight Connector 19"/>
              <p:cNvCxnSpPr/>
              <p:nvPr/>
            </p:nvCxnSpPr>
            <p:spPr>
              <a:xfrm>
                <a:off x="2805222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Straight Connector 20"/>
              <p:cNvCxnSpPr/>
              <p:nvPr/>
            </p:nvCxnSpPr>
            <p:spPr>
              <a:xfrm>
                <a:off x="3033823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Straight Connector 21"/>
              <p:cNvCxnSpPr/>
              <p:nvPr/>
            </p:nvCxnSpPr>
            <p:spPr>
              <a:xfrm>
                <a:off x="3262423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Straight Connector 22"/>
              <p:cNvCxnSpPr/>
              <p:nvPr/>
            </p:nvCxnSpPr>
            <p:spPr>
              <a:xfrm>
                <a:off x="3491023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Straight Connector 23"/>
              <p:cNvCxnSpPr/>
              <p:nvPr/>
            </p:nvCxnSpPr>
            <p:spPr>
              <a:xfrm>
                <a:off x="3719623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" name="Straight Connector 24"/>
              <p:cNvCxnSpPr/>
              <p:nvPr/>
            </p:nvCxnSpPr>
            <p:spPr>
              <a:xfrm>
                <a:off x="3934045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Straight Connector 25"/>
              <p:cNvCxnSpPr/>
              <p:nvPr/>
            </p:nvCxnSpPr>
            <p:spPr>
              <a:xfrm>
                <a:off x="4162645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>
              <a:xfrm>
                <a:off x="4391245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>
              <a:xfrm>
                <a:off x="4619845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>
              <a:xfrm>
                <a:off x="48768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>
              <a:xfrm>
                <a:off x="51054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Straight Connector 30"/>
              <p:cNvCxnSpPr/>
              <p:nvPr/>
            </p:nvCxnSpPr>
            <p:spPr>
              <a:xfrm>
                <a:off x="53340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31"/>
              <p:cNvCxnSpPr/>
              <p:nvPr/>
            </p:nvCxnSpPr>
            <p:spPr>
              <a:xfrm>
                <a:off x="55626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5" name="TextBox 44"/>
            <p:cNvSpPr txBox="1"/>
            <p:nvPr/>
          </p:nvSpPr>
          <p:spPr>
            <a:xfrm>
              <a:off x="848651" y="3269218"/>
              <a:ext cx="794561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tabLst>
                  <a:tab pos="663575" algn="l"/>
                  <a:tab pos="1371600" algn="l"/>
                  <a:tab pos="2057400" algn="l"/>
                  <a:tab pos="2754313" algn="l"/>
                  <a:tab pos="3486150" algn="l"/>
                  <a:tab pos="4194175" algn="l"/>
                  <a:tab pos="4914900" algn="l"/>
                  <a:tab pos="5616575" algn="l"/>
                  <a:tab pos="6362700" algn="l"/>
                  <a:tab pos="7059613" algn="l"/>
                </a:tabLst>
              </a:pPr>
              <a:r>
                <a:rPr lang="bg-BG" dirty="0" smtClean="0">
                  <a:solidFill>
                    <a:schemeClr val="tx2"/>
                  </a:solidFill>
                  <a:effectLst>
                    <a:outerShdw blurRad="63500" algn="ctr" rotWithShape="0">
                      <a:schemeClr val="accent1">
                        <a:alpha val="40000"/>
                      </a:schemeClr>
                    </a:outerShdw>
                  </a:effectLst>
                  <a:latin typeface="Candara" panose="020E0502030303020204" pitchFamily="34" charset="0"/>
                </a:rPr>
                <a:t>0	10	20	30	40	50	60	70	80	90	100</a:t>
              </a:r>
              <a:endParaRPr lang="bg-BG" dirty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65534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Тема на проект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bg-BG" dirty="0" smtClean="0"/>
              <a:t>Теми</a:t>
            </a:r>
            <a:endParaRPr lang="bg-BG" dirty="0"/>
          </a:p>
          <a:p>
            <a:pPr lvl="1"/>
            <a:r>
              <a:rPr lang="bg-BG" dirty="0" smtClean="0"/>
              <a:t>Избор от списък с теми</a:t>
            </a:r>
            <a:endParaRPr lang="en-US" dirty="0"/>
          </a:p>
          <a:p>
            <a:pPr lvl="1"/>
            <a:r>
              <a:rPr lang="bg-BG" dirty="0" smtClean="0"/>
              <a:t>Можете да предложите нова тема</a:t>
            </a:r>
            <a:endParaRPr lang="en-US" dirty="0" smtClean="0"/>
          </a:p>
          <a:p>
            <a:r>
              <a:rPr lang="bg-BG" noProof="0" dirty="0" smtClean="0"/>
              <a:t>Характеристики</a:t>
            </a:r>
          </a:p>
          <a:p>
            <a:pPr lvl="1"/>
            <a:r>
              <a:rPr lang="bg-BG" noProof="0" dirty="0" smtClean="0"/>
              <a:t>Образователна насоченост (с урок)</a:t>
            </a:r>
          </a:p>
          <a:p>
            <a:pPr lvl="1"/>
            <a:r>
              <a:rPr lang="bg-BG" noProof="0" dirty="0" smtClean="0"/>
              <a:t>В курса е включено примерно създаване на проект</a:t>
            </a:r>
            <a:endParaRPr lang="bg-BG" noProof="0" dirty="0"/>
          </a:p>
          <a:p>
            <a:pPr lvl="1"/>
            <a:r>
              <a:rPr lang="bg-BG" noProof="0" dirty="0" smtClean="0"/>
              <a:t>Интерактивна визуализация на научни теми</a:t>
            </a:r>
          </a:p>
          <a:p>
            <a:pPr lvl="1"/>
            <a:r>
              <a:rPr lang="bg-BG" noProof="0" dirty="0" smtClean="0"/>
              <a:t>Експериментиране в реално време (модели и симулации)</a:t>
            </a:r>
          </a:p>
          <a:p>
            <a:pPr lvl="1"/>
            <a:r>
              <a:rPr lang="bg-BG" noProof="0" dirty="0" smtClean="0"/>
              <a:t>Забавни задачи, </a:t>
            </a:r>
            <a:r>
              <a:rPr lang="bg-BG" noProof="0" dirty="0" err="1" smtClean="0"/>
              <a:t>главоблъсканици</a:t>
            </a:r>
            <a:r>
              <a:rPr lang="bg-BG" noProof="0" dirty="0" smtClean="0"/>
              <a:t>, образователни игри</a:t>
            </a:r>
          </a:p>
          <a:p>
            <a:pPr lvl="1"/>
            <a:endParaRPr lang="bg-BG" noProof="0" dirty="0" smtClean="0"/>
          </a:p>
        </p:txBody>
      </p:sp>
    </p:spTree>
    <p:extLst>
      <p:ext uri="{BB962C8B-B14F-4D97-AF65-F5344CB8AC3E}">
        <p14:creationId xmlns:p14="http://schemas.microsoft.com/office/powerpoint/2010/main" val="41559234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err="1" smtClean="0"/>
              <a:t>Мудъл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Съществен за курса</a:t>
            </a:r>
          </a:p>
          <a:p>
            <a:pPr lvl="1"/>
            <a:r>
              <a:rPr lang="bg-BG" noProof="0" dirty="0" smtClean="0"/>
              <a:t>Достъп до </a:t>
            </a:r>
            <a:r>
              <a:rPr lang="bg-BG" noProof="0" smtClean="0"/>
              <a:t>всички материали</a:t>
            </a:r>
            <a:endParaRPr lang="bg-BG" noProof="0" dirty="0" smtClean="0"/>
          </a:p>
          <a:p>
            <a:pPr lvl="1"/>
            <a:r>
              <a:rPr lang="bg-BG" noProof="0" dirty="0" smtClean="0"/>
              <a:t>Тестовете се правят само онлайн</a:t>
            </a:r>
          </a:p>
          <a:p>
            <a:pPr lvl="1"/>
            <a:r>
              <a:rPr lang="bg-BG" noProof="0" dirty="0" smtClean="0"/>
              <a:t>Проектите се предават през </a:t>
            </a:r>
            <a:r>
              <a:rPr lang="bg-BG" noProof="0" dirty="0" err="1" smtClean="0"/>
              <a:t>Мудъл</a:t>
            </a:r>
            <a:endParaRPr lang="bg-BG" noProof="0" dirty="0" smtClean="0"/>
          </a:p>
          <a:p>
            <a:pPr lvl="1"/>
            <a:r>
              <a:rPr lang="bg-BG" noProof="0" dirty="0" smtClean="0"/>
              <a:t>Съобщения през форума на курса</a:t>
            </a:r>
          </a:p>
          <a:p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1244971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smtClean="0"/>
              <a:t>Често задавани въпроси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bg-BG" noProof="0" dirty="0" smtClean="0"/>
              <a:t>Може ли да ми дадете тема?</a:t>
            </a:r>
          </a:p>
          <a:p>
            <a:pPr lvl="1"/>
            <a:r>
              <a:rPr lang="bg-BG" b="1" noProof="0" dirty="0" smtClean="0">
                <a:solidFill>
                  <a:srgbClr val="FF0000"/>
                </a:solidFill>
                <a:effectLst>
                  <a:outerShdw blurRad="63500" algn="ctr" rotWithShape="0">
                    <a:srgbClr val="FF0000">
                      <a:alpha val="40000"/>
                    </a:srgbClr>
                  </a:outerShdw>
                </a:effectLst>
              </a:rPr>
              <a:t>ДА</a:t>
            </a:r>
            <a:r>
              <a:rPr lang="bg-BG" noProof="0" dirty="0" smtClean="0"/>
              <a:t>, изберете си от наличните</a:t>
            </a:r>
          </a:p>
          <a:p>
            <a:r>
              <a:rPr lang="bg-BG" noProof="0" dirty="0" smtClean="0"/>
              <a:t>Може ли да си сменя темата?</a:t>
            </a:r>
          </a:p>
          <a:p>
            <a:pPr lvl="1"/>
            <a:r>
              <a:rPr lang="bg-BG" b="1" dirty="0">
                <a:solidFill>
                  <a:srgbClr val="FF0000"/>
                </a:solidFill>
                <a:effectLst>
                  <a:outerShdw blurRad="63500" algn="ctr" rotWithShape="0">
                    <a:srgbClr val="FF0000">
                      <a:alpha val="40000"/>
                    </a:srgbClr>
                  </a:outerShdw>
                </a:effectLst>
              </a:rPr>
              <a:t>ДА</a:t>
            </a:r>
            <a:r>
              <a:rPr lang="bg-BG" noProof="0" dirty="0" smtClean="0"/>
              <a:t>, но само между позволените</a:t>
            </a:r>
          </a:p>
          <a:p>
            <a:r>
              <a:rPr lang="bg-BG" noProof="0" dirty="0" smtClean="0"/>
              <a:t>Може ли да ползвам този код?</a:t>
            </a:r>
          </a:p>
          <a:p>
            <a:pPr lvl="1"/>
            <a:r>
              <a:rPr lang="bg-BG" b="1" dirty="0" smtClean="0">
                <a:solidFill>
                  <a:srgbClr val="FF0000"/>
                </a:solidFill>
                <a:effectLst>
                  <a:outerShdw blurRad="63500" algn="ctr" rotWithShape="0">
                    <a:srgbClr val="FF0000">
                      <a:alpha val="40000"/>
                    </a:srgbClr>
                  </a:outerShdw>
                </a:effectLst>
              </a:rPr>
              <a:t>ДА</a:t>
            </a:r>
            <a:r>
              <a:rPr lang="bg-BG" noProof="0" dirty="0" smtClean="0"/>
              <a:t>, но за учене, а не за преписване</a:t>
            </a:r>
          </a:p>
          <a:p>
            <a:r>
              <a:rPr lang="ru-RU" dirty="0" err="1"/>
              <a:t>Може</a:t>
            </a:r>
            <a:r>
              <a:rPr lang="ru-RU" dirty="0"/>
              <a:t> ли да ми пишете оценка 3.00?</a:t>
            </a:r>
          </a:p>
          <a:p>
            <a:pPr lvl="1"/>
            <a:r>
              <a:rPr lang="ru-RU" b="1" dirty="0">
                <a:solidFill>
                  <a:srgbClr val="FF0000"/>
                </a:solidFill>
                <a:effectLst>
                  <a:outerShdw blurRad="63500" algn="ctr" rotWithShape="0">
                    <a:srgbClr val="FF0000">
                      <a:alpha val="40000"/>
                    </a:srgbClr>
                  </a:outerShdw>
                </a:effectLst>
              </a:rPr>
              <a:t>ДА</a:t>
            </a:r>
            <a:r>
              <a:rPr lang="ru-RU" dirty="0"/>
              <a:t>, но само </a:t>
            </a:r>
            <a:r>
              <a:rPr lang="ru-RU" dirty="0" err="1"/>
              <a:t>ако</a:t>
            </a:r>
            <a:r>
              <a:rPr lang="ru-RU" dirty="0"/>
              <a:t> получите 50 </a:t>
            </a:r>
            <a:r>
              <a:rPr lang="ru-RU" dirty="0" smtClean="0"/>
              <a:t>точки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320944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noProof="0" dirty="0" smtClean="0"/>
              <a:t>Край</a:t>
            </a:r>
            <a:endParaRPr lang="bg-BG" noProof="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bg-BG" noProof="0" dirty="0" smtClean="0"/>
              <a:t>Коментари, въпроси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3547593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Преподавателски екип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altLang="bg-BG" noProof="0" dirty="0" smtClean="0"/>
              <a:t>Лекции</a:t>
            </a:r>
          </a:p>
          <a:p>
            <a:pPr lvl="1"/>
            <a:r>
              <a:rPr lang="bg-BG" altLang="bg-BG" noProof="0" dirty="0" smtClean="0"/>
              <a:t>доц. Павел Бойчев</a:t>
            </a:r>
          </a:p>
          <a:p>
            <a:pPr lvl="1"/>
            <a:r>
              <a:rPr lang="bg-BG" altLang="bg-BG" noProof="0" dirty="0" smtClean="0"/>
              <a:t>катедра ИТ, к.512, </a:t>
            </a:r>
            <a:r>
              <a:rPr lang="bg-BG" altLang="bg-BG" noProof="0" dirty="0" err="1" smtClean="0"/>
              <a:t>boytchev</a:t>
            </a:r>
            <a:r>
              <a:rPr lang="bg-BG" altLang="bg-BG" noProof="0" dirty="0" smtClean="0"/>
              <a:t> [</a:t>
            </a:r>
            <a:r>
              <a:rPr lang="bg-BG" altLang="bg-BG" noProof="0" dirty="0" err="1" smtClean="0"/>
              <a:t>at</a:t>
            </a:r>
            <a:r>
              <a:rPr lang="bg-BG" altLang="bg-BG" noProof="0" dirty="0" smtClean="0"/>
              <a:t>] </a:t>
            </a:r>
            <a:r>
              <a:rPr lang="bg-BG" altLang="bg-BG" noProof="0" dirty="0" err="1" smtClean="0"/>
              <a:t>fmi</a:t>
            </a:r>
            <a:r>
              <a:rPr lang="bg-BG" altLang="bg-BG" noProof="0" dirty="0" smtClean="0"/>
              <a:t>.</a:t>
            </a:r>
            <a:r>
              <a:rPr lang="bg-BG" altLang="bg-BG" noProof="0" dirty="0" err="1" smtClean="0"/>
              <a:t>uni-sofia</a:t>
            </a:r>
            <a:r>
              <a:rPr lang="bg-BG" altLang="bg-BG" noProof="0" dirty="0" smtClean="0"/>
              <a:t>.</a:t>
            </a:r>
            <a:r>
              <a:rPr lang="bg-BG" altLang="bg-BG" noProof="0" dirty="0" err="1" smtClean="0"/>
              <a:t>bg</a:t>
            </a:r>
            <a:endParaRPr lang="bg-BG" altLang="bg-BG" noProof="0" dirty="0" smtClean="0"/>
          </a:p>
          <a:p>
            <a:r>
              <a:rPr lang="bg-BG" altLang="bg-BG" noProof="0" dirty="0" smtClean="0"/>
              <a:t>Упражнения</a:t>
            </a:r>
          </a:p>
          <a:p>
            <a:pPr lvl="1"/>
            <a:r>
              <a:rPr lang="bg-BG" altLang="bg-BG" noProof="0" dirty="0" smtClean="0"/>
              <a:t>доц. Теменужка Зафирова-Малчева</a:t>
            </a:r>
          </a:p>
          <a:p>
            <a:pPr lvl="1"/>
            <a:r>
              <a:rPr lang="bg-BG" altLang="bg-BG" noProof="0" dirty="0" smtClean="0"/>
              <a:t>катедра ИТ, к.301, </a:t>
            </a:r>
            <a:r>
              <a:rPr lang="bg-BG" altLang="bg-BG" noProof="0" dirty="0" err="1" smtClean="0"/>
              <a:t>tzafirova</a:t>
            </a:r>
            <a:r>
              <a:rPr lang="bg-BG" altLang="bg-BG" noProof="0" dirty="0" smtClean="0"/>
              <a:t> [</a:t>
            </a:r>
            <a:r>
              <a:rPr lang="bg-BG" altLang="bg-BG" noProof="0" dirty="0" err="1" smtClean="0"/>
              <a:t>at</a:t>
            </a:r>
            <a:r>
              <a:rPr lang="bg-BG" altLang="bg-BG" noProof="0" dirty="0" smtClean="0"/>
              <a:t>] </a:t>
            </a:r>
            <a:r>
              <a:rPr lang="bg-BG" altLang="bg-BG" noProof="0" dirty="0" err="1" smtClean="0"/>
              <a:t>fmi</a:t>
            </a:r>
            <a:r>
              <a:rPr lang="bg-BG" altLang="bg-BG" noProof="0" dirty="0" smtClean="0"/>
              <a:t>.</a:t>
            </a:r>
            <a:r>
              <a:rPr lang="bg-BG" altLang="bg-BG" noProof="0" dirty="0" err="1" smtClean="0"/>
              <a:t>uni-sofia</a:t>
            </a:r>
            <a:r>
              <a:rPr lang="bg-BG" altLang="bg-BG" noProof="0" dirty="0" smtClean="0"/>
              <a:t>.</a:t>
            </a:r>
            <a:r>
              <a:rPr lang="bg-BG" altLang="bg-BG" noProof="0" dirty="0" err="1" smtClean="0"/>
              <a:t>bg</a:t>
            </a:r>
            <a:endParaRPr lang="bg-BG" altLang="bg-BG" noProof="0" dirty="0"/>
          </a:p>
        </p:txBody>
      </p:sp>
    </p:spTree>
    <p:extLst>
      <p:ext uri="{BB962C8B-B14F-4D97-AF65-F5344CB8AC3E}">
        <p14:creationId xmlns:p14="http://schemas.microsoft.com/office/powerpoint/2010/main" val="4829117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Име на курса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Име</a:t>
            </a:r>
          </a:p>
          <a:p>
            <a:pPr lvl="1"/>
            <a:r>
              <a:rPr lang="bg-BG" u="sng" noProof="0" dirty="0" smtClean="0"/>
              <a:t>С</a:t>
            </a:r>
            <a:r>
              <a:rPr lang="bg-BG" noProof="0" dirty="0" smtClean="0"/>
              <a:t>ъздаване на </a:t>
            </a:r>
            <a:r>
              <a:rPr lang="bg-BG" u="sng" noProof="0" dirty="0" smtClean="0"/>
              <a:t>У</a:t>
            </a:r>
            <a:r>
              <a:rPr lang="bg-BG" noProof="0" dirty="0" smtClean="0"/>
              <a:t>чебна </a:t>
            </a:r>
            <a:r>
              <a:rPr lang="bg-BG" u="sng" noProof="0" dirty="0" smtClean="0"/>
              <a:t>И</a:t>
            </a:r>
            <a:r>
              <a:rPr lang="bg-BG" noProof="0" dirty="0" smtClean="0"/>
              <a:t>нтерактивна </a:t>
            </a:r>
            <a:r>
              <a:rPr lang="bg-BG" u="sng" noProof="0" dirty="0" smtClean="0"/>
              <a:t>К</a:t>
            </a:r>
            <a:r>
              <a:rPr lang="bg-BG" noProof="0" dirty="0" smtClean="0"/>
              <a:t>омпютърна </a:t>
            </a:r>
            <a:r>
              <a:rPr lang="bg-BG" u="sng" noProof="0" dirty="0" smtClean="0"/>
              <a:t>А</a:t>
            </a:r>
            <a:r>
              <a:rPr lang="bg-BG" noProof="0" dirty="0" smtClean="0"/>
              <a:t>нимация</a:t>
            </a:r>
          </a:p>
          <a:p>
            <a:pPr lvl="1"/>
            <a:r>
              <a:rPr lang="bg-BG" dirty="0" smtClean="0"/>
              <a:t>Съкратено </a:t>
            </a:r>
            <a:r>
              <a:rPr lang="bg-BG" dirty="0" err="1" smtClean="0"/>
              <a:t>СУИКА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20215494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Цели на курса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altLang="bg-BG" noProof="0" dirty="0" smtClean="0"/>
              <a:t>Теория</a:t>
            </a:r>
          </a:p>
          <a:p>
            <a:pPr lvl="1"/>
            <a:r>
              <a:rPr lang="bg-BG" altLang="bg-BG" noProof="0" dirty="0" smtClean="0"/>
              <a:t>Визуализация на 2D/3D модели</a:t>
            </a:r>
          </a:p>
          <a:p>
            <a:pPr lvl="1"/>
            <a:r>
              <a:rPr lang="bg-BG" altLang="bg-BG" noProof="0" dirty="0" smtClean="0"/>
              <a:t>Реализиране на анимация</a:t>
            </a:r>
          </a:p>
          <a:p>
            <a:r>
              <a:rPr lang="bg-BG" altLang="bg-BG" noProof="0" dirty="0" smtClean="0"/>
              <a:t>Практически</a:t>
            </a:r>
          </a:p>
          <a:p>
            <a:pPr lvl="1"/>
            <a:r>
              <a:rPr lang="bg-BG" altLang="bg-BG" noProof="0" dirty="0" smtClean="0"/>
              <a:t>Програмиране на интерактивен </a:t>
            </a:r>
            <a:r>
              <a:rPr lang="bg-BG" altLang="bg-BG" noProof="0" dirty="0" err="1" smtClean="0"/>
              <a:t>многоплатформен</a:t>
            </a:r>
            <a:r>
              <a:rPr lang="bg-BG" altLang="bg-BG" noProof="0" dirty="0" smtClean="0"/>
              <a:t> софтуер</a:t>
            </a:r>
          </a:p>
          <a:p>
            <a:pPr lvl="1"/>
            <a:r>
              <a:rPr lang="bg-BG" altLang="bg-BG" noProof="0" dirty="0" smtClean="0"/>
              <a:t>Ефективно съчетаване на различни технологии</a:t>
            </a:r>
          </a:p>
          <a:p>
            <a:pPr lvl="1"/>
            <a:r>
              <a:rPr lang="bg-BG" altLang="bg-BG" noProof="0" dirty="0" smtClean="0"/>
              <a:t>Създаване на учебно съдържание</a:t>
            </a:r>
          </a:p>
          <a:p>
            <a:pPr lvl="1"/>
            <a:endParaRPr lang="bg-BG" altLang="bg-BG" noProof="0" dirty="0" smtClean="0"/>
          </a:p>
          <a:p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6657311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smtClean="0"/>
              <a:t>Технологии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Използвани технологии</a:t>
            </a:r>
          </a:p>
          <a:p>
            <a:pPr lvl="1"/>
            <a:r>
              <a:rPr lang="en-US" b="1" dirty="0" smtClean="0"/>
              <a:t>HTML5</a:t>
            </a:r>
            <a:r>
              <a:rPr lang="bg-BG" dirty="0" smtClean="0"/>
              <a:t> за създаване на съдържание</a:t>
            </a:r>
          </a:p>
          <a:p>
            <a:pPr lvl="1"/>
            <a:r>
              <a:rPr lang="en-US" b="1" dirty="0" err="1" smtClean="0"/>
              <a:t>C</a:t>
            </a:r>
            <a:r>
              <a:rPr lang="en-US" b="1" dirty="0" err="1"/>
              <a:t>S</a:t>
            </a:r>
            <a:r>
              <a:rPr lang="en-US" b="1" dirty="0" err="1" smtClean="0"/>
              <a:t>S</a:t>
            </a:r>
            <a:r>
              <a:rPr lang="bg-BG" dirty="0" smtClean="0"/>
              <a:t> за форматиране</a:t>
            </a:r>
          </a:p>
          <a:p>
            <a:pPr lvl="1"/>
            <a:r>
              <a:rPr lang="en-US" b="1" dirty="0" smtClean="0"/>
              <a:t>JavaScript</a:t>
            </a:r>
            <a:r>
              <a:rPr lang="bg-BG" dirty="0" smtClean="0"/>
              <a:t> за програмиране на динамичност</a:t>
            </a:r>
          </a:p>
          <a:p>
            <a:pPr lvl="1"/>
            <a:r>
              <a:rPr lang="en-US" b="1" dirty="0" smtClean="0"/>
              <a:t>DOM</a:t>
            </a:r>
            <a:r>
              <a:rPr lang="bg-BG" dirty="0" smtClean="0"/>
              <a:t> за програмен достъп до съдържанието</a:t>
            </a:r>
          </a:p>
          <a:p>
            <a:pPr lvl="1"/>
            <a:r>
              <a:rPr lang="en-US" b="1" dirty="0" err="1" smtClean="0"/>
              <a:t>WebGL</a:t>
            </a:r>
            <a:r>
              <a:rPr lang="en-US" dirty="0" smtClean="0"/>
              <a:t> </a:t>
            </a:r>
            <a:r>
              <a:rPr lang="bg-BG" dirty="0" smtClean="0"/>
              <a:t>+ </a:t>
            </a:r>
            <a:r>
              <a:rPr lang="en-US" b="1" dirty="0" err="1" smtClean="0"/>
              <a:t>SUICA</a:t>
            </a:r>
            <a:r>
              <a:rPr lang="bg-BG" dirty="0" smtClean="0"/>
              <a:t> за графика</a:t>
            </a:r>
          </a:p>
          <a:p>
            <a:pPr lvl="1"/>
            <a:r>
              <a:rPr lang="bg-BG" dirty="0" smtClean="0"/>
              <a:t>Познаването на тези технологии е препоръчително, но не е задължително за курса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4096328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Изисквания към студентите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altLang="bg-BG" noProof="0" dirty="0" smtClean="0"/>
              <a:t>Да не се плашат</a:t>
            </a:r>
          </a:p>
          <a:p>
            <a:pPr lvl="1"/>
            <a:r>
              <a:rPr lang="bg-BG" altLang="bg-BG" dirty="0"/>
              <a:t>О</a:t>
            </a:r>
            <a:r>
              <a:rPr lang="bg-BG" altLang="bg-BG" noProof="0" dirty="0" smtClean="0"/>
              <a:t>т аналитична геометрия</a:t>
            </a:r>
          </a:p>
          <a:p>
            <a:pPr lvl="1"/>
            <a:r>
              <a:rPr lang="bg-BG" altLang="bg-BG" noProof="0" dirty="0" smtClean="0"/>
              <a:t>От програмиране и програмен код</a:t>
            </a:r>
          </a:p>
          <a:p>
            <a:r>
              <a:rPr lang="bg-BG" dirty="0"/>
              <a:t>Да </a:t>
            </a:r>
            <a:r>
              <a:rPr lang="bg-BG" dirty="0" smtClean="0"/>
              <a:t>умеят</a:t>
            </a:r>
            <a:endParaRPr lang="bg-BG" noProof="0" dirty="0" smtClean="0"/>
          </a:p>
          <a:p>
            <a:pPr lvl="1"/>
            <a:r>
              <a:rPr lang="bg-BG" noProof="0" dirty="0" smtClean="0"/>
              <a:t>Да търсят и пресяват нужна информация</a:t>
            </a:r>
          </a:p>
          <a:p>
            <a:pPr lvl="1"/>
            <a:r>
              <a:rPr lang="bg-BG" noProof="0" dirty="0" smtClean="0"/>
              <a:t>Да представят идеи и понятия по свой начин</a:t>
            </a:r>
          </a:p>
        </p:txBody>
      </p:sp>
    </p:spTree>
    <p:extLst>
      <p:ext uri="{BB962C8B-B14F-4D97-AF65-F5344CB8AC3E}">
        <p14:creationId xmlns:p14="http://schemas.microsoft.com/office/powerpoint/2010/main" val="2284215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Материали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Лекции и упражнения</a:t>
            </a:r>
          </a:p>
          <a:p>
            <a:pPr lvl="1"/>
            <a:r>
              <a:rPr lang="bg-BG" noProof="0" dirty="0" smtClean="0"/>
              <a:t>Налични в Мудъл [</a:t>
            </a:r>
            <a:r>
              <a:rPr lang="en-GB" dirty="0" smtClean="0"/>
              <a:t>learn.fmi.uni-sofia.bg</a:t>
            </a:r>
            <a:r>
              <a:rPr lang="bg-BG" noProof="0" dirty="0" smtClean="0"/>
              <a:t>]</a:t>
            </a:r>
          </a:p>
          <a:p>
            <a:pPr lvl="1"/>
            <a:r>
              <a:rPr lang="bg-BG" noProof="0" dirty="0" smtClean="0"/>
              <a:t>Презентации, примери, условия и решения на задачи</a:t>
            </a:r>
          </a:p>
          <a:p>
            <a:r>
              <a:rPr lang="bg-BG" noProof="0" dirty="0" smtClean="0"/>
              <a:t>Допълнителни онлайн материали</a:t>
            </a:r>
          </a:p>
          <a:p>
            <a:pPr lvl="1"/>
            <a:r>
              <a:rPr lang="bg-BG" noProof="0" dirty="0" smtClean="0"/>
              <a:t>Детайли за използваните в курса технологии са налични на много места из мрежата</a:t>
            </a:r>
          </a:p>
          <a:p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610220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Структура на курса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altLang="bg-BG" noProof="0" dirty="0"/>
              <a:t>Разпределение в </a:t>
            </a:r>
            <a:r>
              <a:rPr lang="bg-BG" altLang="bg-BG" noProof="0" dirty="0" smtClean="0"/>
              <a:t>пет модула</a:t>
            </a:r>
            <a:endParaRPr lang="bg-BG" altLang="bg-BG" noProof="0" dirty="0"/>
          </a:p>
          <a:p>
            <a:pPr lvl="1"/>
            <a:r>
              <a:rPr lang="bg-BG" altLang="bg-BG" noProof="0" dirty="0" smtClean="0"/>
              <a:t>Модул 1: Базови технологии</a:t>
            </a:r>
          </a:p>
          <a:p>
            <a:pPr lvl="1"/>
            <a:r>
              <a:rPr lang="bg-BG" altLang="bg-BG" noProof="0" dirty="0" smtClean="0"/>
              <a:t>Модул 2: Графични обекти</a:t>
            </a:r>
            <a:endParaRPr lang="bg-BG" altLang="bg-BG" noProof="0" dirty="0"/>
          </a:p>
          <a:p>
            <a:pPr lvl="1"/>
            <a:r>
              <a:rPr lang="bg-BG" altLang="bg-BG" noProof="0" dirty="0" smtClean="0"/>
              <a:t>Модул 3: Анимация и интерактивност</a:t>
            </a:r>
            <a:endParaRPr lang="bg-BG" altLang="bg-BG" noProof="0" dirty="0"/>
          </a:p>
          <a:p>
            <a:pPr lvl="1"/>
            <a:r>
              <a:rPr lang="bg-BG" altLang="bg-BG" noProof="0" dirty="0" smtClean="0"/>
              <a:t>Модул 4: Потребителски интерфейс</a:t>
            </a:r>
          </a:p>
          <a:p>
            <a:pPr lvl="1"/>
            <a:r>
              <a:rPr lang="bg-BG" altLang="bg-BG" noProof="0" dirty="0" smtClean="0"/>
              <a:t>Модул 5: Създаване на образователен софтуер</a:t>
            </a:r>
            <a:endParaRPr lang="bg-BG" altLang="bg-BG" noProof="0" dirty="0"/>
          </a:p>
          <a:p>
            <a:endParaRPr lang="bg-BG" noProof="0" dirty="0"/>
          </a:p>
        </p:txBody>
      </p:sp>
      <p:sp>
        <p:nvSpPr>
          <p:cNvPr id="4" name="Pentagon 3"/>
          <p:cNvSpPr/>
          <p:nvPr/>
        </p:nvSpPr>
        <p:spPr>
          <a:xfrm>
            <a:off x="1002138" y="3763518"/>
            <a:ext cx="1131461" cy="484632"/>
          </a:xfrm>
          <a:prstGeom prst="homePlate">
            <a:avLst/>
          </a:prstGeom>
          <a:solidFill>
            <a:schemeClr val="accent1">
              <a:lumMod val="75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/>
              <a:t>М1</a:t>
            </a:r>
            <a:endParaRPr lang="bg-BG" dirty="0"/>
          </a:p>
        </p:txBody>
      </p:sp>
      <p:sp>
        <p:nvSpPr>
          <p:cNvPr id="5" name="Chevron 4"/>
          <p:cNvSpPr/>
          <p:nvPr/>
        </p:nvSpPr>
        <p:spPr>
          <a:xfrm>
            <a:off x="1889760" y="3763518"/>
            <a:ext cx="1219200" cy="484632"/>
          </a:xfrm>
          <a:prstGeom prst="chevron">
            <a:avLst/>
          </a:prstGeom>
          <a:solidFill>
            <a:schemeClr val="accent1">
              <a:lumMod val="60000"/>
              <a:lumOff val="4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М2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6" name="Chevron 5"/>
          <p:cNvSpPr/>
          <p:nvPr/>
        </p:nvSpPr>
        <p:spPr>
          <a:xfrm>
            <a:off x="2865120" y="3763518"/>
            <a:ext cx="1219200" cy="484632"/>
          </a:xfrm>
          <a:prstGeom prst="chevron">
            <a:avLst/>
          </a:prstGeom>
          <a:solidFill>
            <a:schemeClr val="accent1">
              <a:lumMod val="40000"/>
              <a:lumOff val="6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М3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7" name="Chevron 6"/>
          <p:cNvSpPr/>
          <p:nvPr/>
        </p:nvSpPr>
        <p:spPr>
          <a:xfrm>
            <a:off x="3840480" y="3763518"/>
            <a:ext cx="1219200" cy="484632"/>
          </a:xfrm>
          <a:prstGeom prst="chevron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М4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8" name="Chevron 7"/>
          <p:cNvSpPr/>
          <p:nvPr/>
        </p:nvSpPr>
        <p:spPr>
          <a:xfrm>
            <a:off x="4815840" y="3763518"/>
            <a:ext cx="1219200" cy="484632"/>
          </a:xfrm>
          <a:prstGeom prst="chevron">
            <a:avLst/>
          </a:prstGeom>
          <a:solidFill>
            <a:schemeClr val="bg1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М5</a:t>
            </a:r>
            <a:endParaRPr lang="bg-BG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53101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hevron 13"/>
          <p:cNvSpPr/>
          <p:nvPr/>
        </p:nvSpPr>
        <p:spPr>
          <a:xfrm>
            <a:off x="6934200" y="2544318"/>
            <a:ext cx="762000" cy="484632"/>
          </a:xfrm>
          <a:prstGeom prst="chevron">
            <a:avLst>
              <a:gd name="adj" fmla="val 0"/>
            </a:avLst>
          </a:prstGeom>
          <a:solidFill>
            <a:schemeClr val="accent4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noProof="0" dirty="0" smtClean="0"/>
              <a:t>Изпитване</a:t>
            </a:r>
            <a:endParaRPr lang="bg-BG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noProof="0" dirty="0" smtClean="0"/>
              <a:t>Тестове и проект</a:t>
            </a:r>
          </a:p>
          <a:p>
            <a:pPr lvl="1"/>
            <a:r>
              <a:rPr lang="bg-BG" noProof="0" dirty="0" smtClean="0"/>
              <a:t>Първите четири модула завършват с тестове</a:t>
            </a:r>
          </a:p>
          <a:p>
            <a:pPr lvl="1"/>
            <a:r>
              <a:rPr lang="bg-BG" noProof="0" dirty="0" smtClean="0"/>
              <a:t>Последният модул (и курс</a:t>
            </a:r>
            <a:r>
              <a:rPr lang="bg-BG" smtClean="0"/>
              <a:t>ът</a:t>
            </a:r>
            <a:r>
              <a:rPr lang="bg-BG" noProof="0" smtClean="0"/>
              <a:t>) </a:t>
            </a:r>
            <a:r>
              <a:rPr lang="bg-BG" noProof="0" dirty="0" smtClean="0"/>
              <a:t>завършва с проект</a:t>
            </a:r>
            <a:endParaRPr lang="bg-BG" noProof="0" dirty="0"/>
          </a:p>
        </p:txBody>
      </p:sp>
      <p:sp>
        <p:nvSpPr>
          <p:cNvPr id="4" name="Pentagon 3"/>
          <p:cNvSpPr/>
          <p:nvPr/>
        </p:nvSpPr>
        <p:spPr>
          <a:xfrm>
            <a:off x="1002138" y="2544318"/>
            <a:ext cx="1131461" cy="484632"/>
          </a:xfrm>
          <a:prstGeom prst="homePlate">
            <a:avLst/>
          </a:prstGeom>
          <a:solidFill>
            <a:schemeClr val="accent1">
              <a:lumMod val="75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/>
              <a:t>М1</a:t>
            </a:r>
            <a:endParaRPr lang="bg-BG" dirty="0"/>
          </a:p>
        </p:txBody>
      </p:sp>
      <p:sp>
        <p:nvSpPr>
          <p:cNvPr id="5" name="Chevron 4"/>
          <p:cNvSpPr/>
          <p:nvPr/>
        </p:nvSpPr>
        <p:spPr>
          <a:xfrm>
            <a:off x="2183835" y="2544318"/>
            <a:ext cx="1219200" cy="484632"/>
          </a:xfrm>
          <a:prstGeom prst="chevron">
            <a:avLst/>
          </a:prstGeom>
          <a:solidFill>
            <a:schemeClr val="accent1">
              <a:lumMod val="60000"/>
              <a:lumOff val="4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М2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6" name="Chevron 5"/>
          <p:cNvSpPr/>
          <p:nvPr/>
        </p:nvSpPr>
        <p:spPr>
          <a:xfrm>
            <a:off x="3456155" y="2544318"/>
            <a:ext cx="1219200" cy="484632"/>
          </a:xfrm>
          <a:prstGeom prst="chevron">
            <a:avLst/>
          </a:prstGeom>
          <a:solidFill>
            <a:schemeClr val="accent1">
              <a:lumMod val="40000"/>
              <a:lumOff val="6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М3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7" name="Chevron 6"/>
          <p:cNvSpPr/>
          <p:nvPr/>
        </p:nvSpPr>
        <p:spPr>
          <a:xfrm>
            <a:off x="4728475" y="2544318"/>
            <a:ext cx="1219200" cy="484632"/>
          </a:xfrm>
          <a:prstGeom prst="chevron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М4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8" name="Chevron 7"/>
          <p:cNvSpPr/>
          <p:nvPr/>
        </p:nvSpPr>
        <p:spPr>
          <a:xfrm>
            <a:off x="5999605" y="2544318"/>
            <a:ext cx="1219200" cy="484632"/>
          </a:xfrm>
          <a:prstGeom prst="chevron">
            <a:avLst/>
          </a:prstGeom>
          <a:solidFill>
            <a:schemeClr val="bg1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bg-BG" dirty="0" smtClean="0">
                <a:solidFill>
                  <a:schemeClr val="tx1"/>
                </a:solidFill>
              </a:rPr>
              <a:t>М5</a:t>
            </a:r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10" name="Chevron 9"/>
          <p:cNvSpPr/>
          <p:nvPr/>
        </p:nvSpPr>
        <p:spPr>
          <a:xfrm>
            <a:off x="1896345" y="2544318"/>
            <a:ext cx="533400" cy="484632"/>
          </a:xfrm>
          <a:prstGeom prst="chevron">
            <a:avLst/>
          </a:prstGeom>
          <a:solidFill>
            <a:schemeClr val="accent4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11" name="Chevron 10"/>
          <p:cNvSpPr/>
          <p:nvPr/>
        </p:nvSpPr>
        <p:spPr>
          <a:xfrm>
            <a:off x="3162895" y="2544318"/>
            <a:ext cx="533400" cy="484632"/>
          </a:xfrm>
          <a:prstGeom prst="chevron">
            <a:avLst/>
          </a:prstGeom>
          <a:solidFill>
            <a:schemeClr val="accent4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12" name="Chevron 11"/>
          <p:cNvSpPr/>
          <p:nvPr/>
        </p:nvSpPr>
        <p:spPr>
          <a:xfrm>
            <a:off x="4435215" y="2544318"/>
            <a:ext cx="533400" cy="484632"/>
          </a:xfrm>
          <a:prstGeom prst="chevron">
            <a:avLst/>
          </a:prstGeom>
          <a:solidFill>
            <a:schemeClr val="accent4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15" name="Chevron 14"/>
          <p:cNvSpPr/>
          <p:nvPr/>
        </p:nvSpPr>
        <p:spPr>
          <a:xfrm>
            <a:off x="5709230" y="2544318"/>
            <a:ext cx="533400" cy="484632"/>
          </a:xfrm>
          <a:prstGeom prst="chevron">
            <a:avLst/>
          </a:prstGeom>
          <a:solidFill>
            <a:schemeClr val="accent4"/>
          </a:solidFill>
          <a:ln w="952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bg-BG" dirty="0">
              <a:solidFill>
                <a:schemeClr val="tx1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514600" y="3333750"/>
            <a:ext cx="304223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bg-BG" dirty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Четири теста, формиращи оценката за писмен изпит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5943600" y="3333750"/>
            <a:ext cx="2743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bg-BG" dirty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Проект, формиращ оценката за </a:t>
            </a:r>
            <a:r>
              <a:rPr lang="bg-BG" dirty="0" smtClean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устен </a:t>
            </a:r>
            <a:r>
              <a:rPr lang="bg-BG" dirty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rPr>
              <a:t>изпит</a:t>
            </a:r>
          </a:p>
        </p:txBody>
      </p:sp>
      <p:sp>
        <p:nvSpPr>
          <p:cNvPr id="29" name="Left Brace 28"/>
          <p:cNvSpPr/>
          <p:nvPr/>
        </p:nvSpPr>
        <p:spPr>
          <a:xfrm rot="16200000">
            <a:off x="3958620" y="1051527"/>
            <a:ext cx="154189" cy="4413830"/>
          </a:xfrm>
          <a:prstGeom prst="leftBrace">
            <a:avLst>
              <a:gd name="adj1" fmla="val 38294"/>
              <a:gd name="adj2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sp>
        <p:nvSpPr>
          <p:cNvPr id="30" name="Left Brace 29"/>
          <p:cNvSpPr/>
          <p:nvPr/>
        </p:nvSpPr>
        <p:spPr>
          <a:xfrm rot="16200000">
            <a:off x="7238106" y="2799455"/>
            <a:ext cx="154189" cy="914399"/>
          </a:xfrm>
          <a:prstGeom prst="leftBrace">
            <a:avLst>
              <a:gd name="adj1" fmla="val 38294"/>
              <a:gd name="adj2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0500325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in">
  <a:themeElements>
    <a:clrScheme name="Origin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B292CA"/>
      </a:hlink>
      <a:folHlink>
        <a:srgbClr val="6B5680"/>
      </a:folHlink>
    </a:clrScheme>
    <a:fontScheme name="Origin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rigi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263</TotalTime>
  <Words>430</Words>
  <Application>Microsoft Office PowerPoint</Application>
  <PresentationFormat>On-screen Show (16:9)</PresentationFormat>
  <Paragraphs>104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Origin</vt:lpstr>
      <vt:lpstr>Въведение в курса СУИКА</vt:lpstr>
      <vt:lpstr>Преподавателски екип</vt:lpstr>
      <vt:lpstr>Име на курса</vt:lpstr>
      <vt:lpstr>Цели на курса</vt:lpstr>
      <vt:lpstr>Технологии</vt:lpstr>
      <vt:lpstr>Изисквания към студентите</vt:lpstr>
      <vt:lpstr>Материали</vt:lpstr>
      <vt:lpstr>Структура на курса</vt:lpstr>
      <vt:lpstr>Изпитване</vt:lpstr>
      <vt:lpstr>Оценяване</vt:lpstr>
      <vt:lpstr>Тема на проект</vt:lpstr>
      <vt:lpstr>Мудъл</vt:lpstr>
      <vt:lpstr>Често задавани въпроси</vt:lpstr>
      <vt:lpstr>Край</vt:lpstr>
    </vt:vector>
  </TitlesOfParts>
  <Company>FMI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SUICA-01</dc:title>
  <dc:creator>Pavel Boytchev</dc:creator>
  <cp:lastModifiedBy>Anon</cp:lastModifiedBy>
  <cp:revision>29</cp:revision>
  <dcterms:created xsi:type="dcterms:W3CDTF">2015-02-10T15:00:35Z</dcterms:created>
  <dcterms:modified xsi:type="dcterms:W3CDTF">2020-04-02T09:34:42Z</dcterms:modified>
</cp:coreProperties>
</file>

<file path=docProps/thumbnail.jpeg>
</file>