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8287276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931624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287292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635265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08201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Shape 61"/>
          <p:cNvGrpSpPr/>
          <p:nvPr/>
        </p:nvGrpSpPr>
        <p:grpSpPr>
          <a:xfrm>
            <a:off x="-11" y="1000670"/>
            <a:ext cx="7314320" cy="3087224"/>
            <a:chOff x="-11" y="1378676"/>
            <a:chExt cx="7314320" cy="4116299"/>
          </a:xfrm>
        </p:grpSpPr>
        <p:sp>
          <p:nvSpPr>
            <p:cNvPr id="62" name="Shape 62"/>
            <p:cNvSpPr/>
            <p:nvPr/>
          </p:nvSpPr>
          <p:spPr>
            <a:xfrm flipH="1">
              <a:off x="-11" y="1378676"/>
              <a:ext cx="187800" cy="411629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3" name="Shape 63"/>
            <p:cNvSpPr/>
            <p:nvPr/>
          </p:nvSpPr>
          <p:spPr>
            <a:xfrm flipH="1">
              <a:off x="187809" y="1378676"/>
              <a:ext cx="7126499" cy="4116299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685800" y="1699932"/>
            <a:ext cx="6400799" cy="1000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685800" y="2700338"/>
            <a:ext cx="6400799" cy="6752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Shape 68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69" name="Shape 69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sldNum" idx="12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456245" y="1278513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body" idx="2"/>
          </p:nvPr>
        </p:nvSpPr>
        <p:spPr>
          <a:xfrm>
            <a:off x="4648200" y="1278513"/>
            <a:ext cx="4038599" cy="36303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grpSp>
        <p:nvGrpSpPr>
          <p:cNvPr id="77" name="Shape 77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78" name="Shape 78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sldNum" idx="12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Shape 83"/>
          <p:cNvGrpSpPr/>
          <p:nvPr/>
        </p:nvGrpSpPr>
        <p:grpSpPr>
          <a:xfrm>
            <a:off x="-13" y="-9140"/>
            <a:ext cx="8005727" cy="1209421"/>
            <a:chOff x="-13" y="-12187"/>
            <a:chExt cx="8005727" cy="1161900"/>
          </a:xfrm>
        </p:grpSpPr>
        <p:sp>
          <p:nvSpPr>
            <p:cNvPr id="84" name="Shape 84"/>
            <p:cNvSpPr/>
            <p:nvPr/>
          </p:nvSpPr>
          <p:spPr>
            <a:xfrm flipH="1">
              <a:off x="-13" y="-12187"/>
              <a:ext cx="187800" cy="1161900"/>
            </a:xfrm>
            <a:prstGeom prst="rect">
              <a:avLst/>
            </a:prstGeom>
            <a:solidFill>
              <a:srgbClr val="AB010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 flipH="1">
              <a:off x="187715" y="-12187"/>
              <a:ext cx="7817999" cy="1161900"/>
            </a:xfrm>
            <a:prstGeom prst="rect">
              <a:avLst/>
            </a:prstGeom>
            <a:solidFill>
              <a:srgbClr val="0F243E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 flipH="1">
            <a:off x="8964665" y="4623760"/>
            <a:ext cx="187800" cy="521400"/>
          </a:xfrm>
          <a:prstGeom prst="rect">
            <a:avLst/>
          </a:prstGeom>
          <a:solidFill>
            <a:srgbClr val="AB010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/>
          <p:nvPr/>
        </p:nvSpPr>
        <p:spPr>
          <a:xfrm flipH="1">
            <a:off x="3866777" y="4623760"/>
            <a:ext cx="5097900" cy="521400"/>
          </a:xfrm>
          <a:prstGeom prst="rect">
            <a:avLst/>
          </a:prstGeom>
          <a:solidFill>
            <a:srgbClr val="0F243E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3866812" y="4623760"/>
            <a:ext cx="5097900" cy="521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14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sldNum" idx="12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>
                <a:solidFill>
                  <a:schemeClr val="lt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hape 5"/>
          <p:cNvGrpSpPr/>
          <p:nvPr/>
        </p:nvGrpSpPr>
        <p:grpSpPr>
          <a:xfrm>
            <a:off x="33867" y="-70"/>
            <a:ext cx="3409812" cy="2107677"/>
            <a:chOff x="0" y="1493"/>
            <a:chExt cx="3409812" cy="2810236"/>
          </a:xfrm>
        </p:grpSpPr>
        <p:cxnSp>
          <p:nvCxnSpPr>
            <p:cNvPr id="6" name="Shape 6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" name="Shape 7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8" name="Shape 8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9" name="Shape 9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0" name="Shape 10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" name="Shape 11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" name="Shape 12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3" name="Shape 13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4" name="Shape 14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5" name="Shape 15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" name="Shape 16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" name="Shape 17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" name="Shape 18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9" name="Shape 19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" name="Shape 20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" name="Shape 21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2" name="Shape 22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" name="Shape 23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4" name="Shape 24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5" name="Shape 25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6" name="Shape 26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7" name="Shape 27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8" name="Shape 28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9" name="Shape 29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0" name="Shape 30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1pPr>
            <a:lvl2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2pPr>
            <a:lvl3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3pPr>
            <a:lvl4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4pPr>
            <a:lvl5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5pPr>
            <a:lvl6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6pPr>
            <a:lvl7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7pPr>
            <a:lvl8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8pPr>
            <a:lvl9pPr>
              <a:spcBef>
                <a:spcPts val="0"/>
              </a:spcBef>
              <a:buClr>
                <a:schemeClr val="lt1"/>
              </a:buClr>
              <a:buSzPct val="100000"/>
              <a:buNone/>
              <a:defRPr sz="4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2pPr>
            <a:lvl3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3pPr>
            <a:lvl4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4pPr>
            <a:lvl5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5pPr>
            <a:lvl6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6pPr>
            <a:lvl7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7pPr>
            <a:lvl8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8pPr>
            <a:lvl9pPr>
              <a:spcBef>
                <a:spcPts val="360"/>
              </a:spcBef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grpSp>
        <p:nvGrpSpPr>
          <p:cNvPr id="33" name="Shape 33"/>
          <p:cNvGrpSpPr/>
          <p:nvPr/>
        </p:nvGrpSpPr>
        <p:grpSpPr>
          <a:xfrm rot="10800000">
            <a:off x="5734187" y="3035893"/>
            <a:ext cx="3409812" cy="2107677"/>
            <a:chOff x="0" y="1493"/>
            <a:chExt cx="3409812" cy="2810236"/>
          </a:xfrm>
        </p:grpSpPr>
        <p:cxnSp>
          <p:nvCxnSpPr>
            <p:cNvPr id="34" name="Shape 34"/>
            <p:cNvCxnSpPr/>
            <p:nvPr/>
          </p:nvCxnSpPr>
          <p:spPr>
            <a:xfrm>
              <a:off x="0" y="245542"/>
              <a:ext cx="3251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5" name="Shape 35"/>
            <p:cNvCxnSpPr/>
            <p:nvPr/>
          </p:nvCxnSpPr>
          <p:spPr>
            <a:xfrm rot="-5400000">
              <a:off x="-1212177" y="1407880"/>
              <a:ext cx="2806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6" name="Shape 36"/>
            <p:cNvCxnSpPr/>
            <p:nvPr/>
          </p:nvCxnSpPr>
          <p:spPr>
            <a:xfrm>
              <a:off x="0" y="474143"/>
              <a:ext cx="2666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7" name="Shape 37"/>
            <p:cNvCxnSpPr/>
            <p:nvPr/>
          </p:nvCxnSpPr>
          <p:spPr>
            <a:xfrm>
              <a:off x="0" y="702743"/>
              <a:ext cx="2167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8" name="Shape 38"/>
            <p:cNvCxnSpPr/>
            <p:nvPr/>
          </p:nvCxnSpPr>
          <p:spPr>
            <a:xfrm>
              <a:off x="0" y="931342"/>
              <a:ext cx="18626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39" name="Shape 39"/>
            <p:cNvCxnSpPr/>
            <p:nvPr/>
          </p:nvCxnSpPr>
          <p:spPr>
            <a:xfrm>
              <a:off x="0" y="1159942"/>
              <a:ext cx="1490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0" name="Shape 40"/>
            <p:cNvCxnSpPr/>
            <p:nvPr/>
          </p:nvCxnSpPr>
          <p:spPr>
            <a:xfrm>
              <a:off x="0" y="1388542"/>
              <a:ext cx="12191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1" name="Shape 41"/>
            <p:cNvCxnSpPr/>
            <p:nvPr/>
          </p:nvCxnSpPr>
          <p:spPr>
            <a:xfrm>
              <a:off x="0" y="1617142"/>
              <a:ext cx="990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2" name="Shape 42"/>
            <p:cNvCxnSpPr/>
            <p:nvPr/>
          </p:nvCxnSpPr>
          <p:spPr>
            <a:xfrm>
              <a:off x="0" y="1845742"/>
              <a:ext cx="745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3" name="Shape 43"/>
            <p:cNvCxnSpPr/>
            <p:nvPr/>
          </p:nvCxnSpPr>
          <p:spPr>
            <a:xfrm>
              <a:off x="0" y="2074342"/>
              <a:ext cx="533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4" name="Shape 44"/>
            <p:cNvCxnSpPr/>
            <p:nvPr/>
          </p:nvCxnSpPr>
          <p:spPr>
            <a:xfrm>
              <a:off x="0" y="2302943"/>
              <a:ext cx="262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" name="Shape 45"/>
            <p:cNvCxnSpPr/>
            <p:nvPr/>
          </p:nvCxnSpPr>
          <p:spPr>
            <a:xfrm rot="-5400000">
              <a:off x="-814261" y="1238115"/>
              <a:ext cx="24683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" name="Shape 46"/>
            <p:cNvCxnSpPr/>
            <p:nvPr/>
          </p:nvCxnSpPr>
          <p:spPr>
            <a:xfrm rot="-5400000">
              <a:off x="-357712" y="1014527"/>
              <a:ext cx="20180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7" name="Shape 47"/>
            <p:cNvCxnSpPr/>
            <p:nvPr/>
          </p:nvCxnSpPr>
          <p:spPr>
            <a:xfrm rot="-5400000">
              <a:off x="-853" y="887576"/>
              <a:ext cx="17639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8" name="Shape 48"/>
            <p:cNvCxnSpPr/>
            <p:nvPr/>
          </p:nvCxnSpPr>
          <p:spPr>
            <a:xfrm rot="-5400000">
              <a:off x="326307" y="790194"/>
              <a:ext cx="1569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9" name="Shape 49"/>
            <p:cNvCxnSpPr/>
            <p:nvPr/>
          </p:nvCxnSpPr>
          <p:spPr>
            <a:xfrm rot="-5400000">
              <a:off x="636516" y="709726"/>
              <a:ext cx="14085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0" name="Shape 50"/>
            <p:cNvCxnSpPr/>
            <p:nvPr/>
          </p:nvCxnSpPr>
          <p:spPr>
            <a:xfrm rot="-5400000">
              <a:off x="972228" y="603961"/>
              <a:ext cx="1196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1" name="Shape 51"/>
            <p:cNvCxnSpPr/>
            <p:nvPr/>
          </p:nvCxnSpPr>
          <p:spPr>
            <a:xfrm rot="-5400000">
              <a:off x="1278236" y="527761"/>
              <a:ext cx="10443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2" name="Shape 52"/>
            <p:cNvCxnSpPr/>
            <p:nvPr/>
          </p:nvCxnSpPr>
          <p:spPr>
            <a:xfrm rot="-5400000">
              <a:off x="1590398" y="440776"/>
              <a:ext cx="879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3" name="Shape 53"/>
            <p:cNvCxnSpPr/>
            <p:nvPr/>
          </p:nvCxnSpPr>
          <p:spPr>
            <a:xfrm rot="-5400000">
              <a:off x="1883657" y="377227"/>
              <a:ext cx="7527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4" name="Shape 54"/>
            <p:cNvCxnSpPr/>
            <p:nvPr/>
          </p:nvCxnSpPr>
          <p:spPr>
            <a:xfrm rot="-5400000">
              <a:off x="2198066" y="292493"/>
              <a:ext cx="583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5" name="Shape 55"/>
            <p:cNvCxnSpPr/>
            <p:nvPr/>
          </p:nvCxnSpPr>
          <p:spPr>
            <a:xfrm rot="-5400000">
              <a:off x="2521027" y="199376"/>
              <a:ext cx="3972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6" name="Shape 56"/>
            <p:cNvCxnSpPr/>
            <p:nvPr/>
          </p:nvCxnSpPr>
          <p:spPr>
            <a:xfrm rot="-5400000">
              <a:off x="2801688" y="148627"/>
              <a:ext cx="2954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7" name="Shape 57"/>
            <p:cNvCxnSpPr/>
            <p:nvPr/>
          </p:nvCxnSpPr>
          <p:spPr>
            <a:xfrm rot="-5400000">
              <a:off x="3079242" y="102444"/>
              <a:ext cx="201599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58" name="Shape 58"/>
            <p:cNvCxnSpPr/>
            <p:nvPr/>
          </p:nvCxnSpPr>
          <p:spPr>
            <a:xfrm rot="-5400000">
              <a:off x="3324762" y="85076"/>
              <a:ext cx="168600" cy="1500"/>
            </a:xfrm>
            <a:prstGeom prst="straightConnector1">
              <a:avLst/>
            </a:prstGeom>
            <a:noFill/>
            <a:ln w="12700" cap="flat">
              <a:solidFill>
                <a:srgbClr val="B7CCE4">
                  <a:alpha val="53725"/>
                </a:srgbClr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25675" y="4622075"/>
            <a:ext cx="548699" cy="521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2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moodle.openfmi.net/course/view.php?id=1765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ctrTitle"/>
          </p:nvPr>
        </p:nvSpPr>
        <p:spPr>
          <a:xfrm>
            <a:off x="552975" y="1062749"/>
            <a:ext cx="6400799" cy="24575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 rtl="0">
              <a:spcBef>
                <a:spcPts val="0"/>
              </a:spcBef>
              <a:buNone/>
            </a:pPr>
            <a:r>
              <a:rPr lang="en" sz="3000" b="1"/>
              <a:t>Подготовка за кандидат-студентски изпит по математика</a:t>
            </a:r>
          </a:p>
          <a:p>
            <a:pPr algn="ctr">
              <a:spcBef>
                <a:spcPts val="0"/>
              </a:spcBef>
              <a:buNone/>
            </a:pPr>
            <a:r>
              <a:rPr lang="en" sz="3000" b="1"/>
              <a:t>2014-2015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Часове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/>
              <a:t>Преподаватели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dirty="0"/>
              <a:t>Венцислав Колев - гр. 1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dirty="0"/>
              <a:t>Станислав Гинчев - гр. 2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dirty="0"/>
              <a:t>Борислава Аладжова - гр. 3</a:t>
            </a:r>
          </a:p>
          <a:p>
            <a:pPr marL="0" indent="0" rtl="0">
              <a:spcBef>
                <a:spcPts val="0"/>
              </a:spcBef>
              <a:buNone/>
            </a:pPr>
            <a:endParaRPr dirty="0"/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/>
              <a:t>Занятия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dirty="0"/>
              <a:t>понеделник, 10-13ч</a:t>
            </a:r>
          </a:p>
          <a:p>
            <a:pPr marL="914400" lvl="1" indent="-342900" rtl="0"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dirty="0"/>
              <a:t>четвъртък, 10-13ч</a:t>
            </a:r>
          </a:p>
          <a:p>
            <a:pPr marL="457200" lvl="0" indent="0" rtl="0">
              <a:spcBef>
                <a:spcPts val="0"/>
              </a:spcBef>
              <a:buNone/>
            </a:pPr>
            <a:endParaRPr sz="1100" dirty="0"/>
          </a:p>
          <a:p>
            <a:pPr marL="1371600" lvl="2" indent="-342900" rtl="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 dirty="0"/>
              <a:t>група 1 - зала 01</a:t>
            </a:r>
          </a:p>
          <a:p>
            <a:pPr marL="1371600" lvl="2" indent="-342900" rtl="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 dirty="0"/>
              <a:t>група 2 - зала 02</a:t>
            </a:r>
          </a:p>
          <a:p>
            <a:pPr marL="1371600" lvl="2" indent="-342900" rtl="0">
              <a:spcBef>
                <a:spcPts val="0"/>
              </a:spcBef>
              <a:buClr>
                <a:schemeClr val="dk2"/>
              </a:buClr>
              <a:buSzPct val="100000"/>
              <a:buFont typeface="Wingdings"/>
              <a:buChar char="§"/>
            </a:pPr>
            <a:r>
              <a:rPr lang="en" dirty="0"/>
              <a:t>група 3 - зала 03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Оценяване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/>
              <a:t>Курс в moodle - със самозаписване</a:t>
            </a:r>
          </a:p>
          <a:p>
            <a:pPr marL="457200" indent="0" rtl="0">
              <a:spcBef>
                <a:spcPts val="0"/>
              </a:spcBef>
              <a:buNone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http://moodle.openfmi.net/course/view.php?id=1765</a:t>
            </a:r>
          </a:p>
          <a:p>
            <a:pPr lvl="0" rtl="0">
              <a:spcBef>
                <a:spcPts val="0"/>
              </a:spcBef>
              <a:buNone/>
            </a:pPr>
            <a:endParaRPr dirty="0"/>
          </a:p>
          <a:p>
            <a:pPr marL="457200" lvl="0" indent="-342900" rtl="0">
              <a:spcBef>
                <a:spcPts val="0"/>
              </a:spcBef>
              <a:buClr>
                <a:schemeClr val="dk2"/>
              </a:buClr>
              <a:buSzPct val="100000"/>
              <a:buFont typeface="Arial"/>
              <a:buChar char="●"/>
            </a:pPr>
            <a:r>
              <a:rPr lang="en" dirty="0"/>
              <a:t>Оценка:</a:t>
            </a:r>
          </a:p>
          <a:p>
            <a:pPr marL="914400" lvl="1" indent="-342900" rtl="0">
              <a:lnSpc>
                <a:spcPct val="138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dirty="0"/>
              <a:t>10% участие в тематични дискусии в часовете</a:t>
            </a:r>
          </a:p>
          <a:p>
            <a:pPr marL="914400" lvl="1" indent="-342900" rtl="0">
              <a:lnSpc>
                <a:spcPct val="138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dirty="0"/>
              <a:t>10% активност във форумите</a:t>
            </a:r>
          </a:p>
          <a:p>
            <a:pPr marL="914400" lvl="1" indent="-342900" rtl="0">
              <a:lnSpc>
                <a:spcPct val="138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dirty="0"/>
              <a:t>20% домашни работи</a:t>
            </a:r>
          </a:p>
          <a:p>
            <a:pPr marL="914400" lvl="1" indent="-342900" rtl="0">
              <a:lnSpc>
                <a:spcPct val="138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dirty="0"/>
              <a:t>30% тестова проверка</a:t>
            </a:r>
          </a:p>
          <a:p>
            <a:pPr marL="914400" lvl="1" indent="-342900" rtl="0">
              <a:lnSpc>
                <a:spcPct val="138000"/>
              </a:lnSpc>
              <a:spcBef>
                <a:spcPts val="0"/>
              </a:spcBef>
              <a:buClr>
                <a:schemeClr val="dk2"/>
              </a:buClr>
              <a:buSzPct val="100000"/>
              <a:buFont typeface="Courier New"/>
              <a:buChar char="o"/>
            </a:pPr>
            <a:r>
              <a:rPr lang="en" dirty="0"/>
              <a:t>30% изпит</a:t>
            </a:r>
          </a:p>
          <a:p>
            <a:pPr marL="457200" lvl="0" indent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Домашни работи</a:t>
            </a:r>
          </a:p>
          <a:p>
            <a:pPr lvl="1"/>
            <a:r>
              <a:rPr lang="bg-BG" dirty="0"/>
              <a:t> </a:t>
            </a:r>
            <a:r>
              <a:rPr lang="bg-BG" dirty="0" smtClean="0"/>
              <a:t>	- дават се след края на всеки урок</a:t>
            </a:r>
          </a:p>
          <a:p>
            <a:pPr lvl="1"/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Тестове </a:t>
            </a:r>
          </a:p>
          <a:p>
            <a:r>
              <a:rPr lang="bg-BG" dirty="0"/>
              <a:t>	</a:t>
            </a:r>
            <a:r>
              <a:rPr lang="bg-BG" dirty="0" smtClean="0"/>
              <a:t>- </a:t>
            </a:r>
            <a:r>
              <a:rPr lang="bg-BG" smtClean="0"/>
              <a:t>всяка седмица</a:t>
            </a:r>
            <a:endParaRPr lang="bg-BG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bg-BG" dirty="0" smtClean="0"/>
              <a:t>Изпит</a:t>
            </a:r>
          </a:p>
          <a:p>
            <a:pPr lvl="3"/>
            <a:r>
              <a:rPr lang="bg-BG" dirty="0" smtClean="0"/>
              <a:t>	- на края на курса</a:t>
            </a:r>
          </a:p>
          <a:p>
            <a:pPr lvl="3"/>
            <a:r>
              <a:rPr lang="bg-BG" dirty="0"/>
              <a:t>	</a:t>
            </a:r>
            <a:r>
              <a:rPr lang="bg-BG" dirty="0" smtClean="0"/>
              <a:t>- върху целия материал</a:t>
            </a:r>
          </a:p>
          <a:p>
            <a:pPr lvl="3"/>
            <a:r>
              <a:rPr lang="bg-BG" dirty="0" smtClean="0"/>
              <a:t>	- във формата на един реален изпит на СУ</a:t>
            </a:r>
          </a:p>
        </p:txBody>
      </p:sp>
    </p:spTree>
    <p:extLst>
      <p:ext uri="{BB962C8B-B14F-4D97-AF65-F5344CB8AC3E}">
        <p14:creationId xmlns:p14="http://schemas.microsoft.com/office/powerpoint/2010/main" val="1356730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457200" y="101100"/>
            <a:ext cx="7315499" cy="10139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"/>
              <a:t>Въпроси?</a:t>
            </a:r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457200" y="1278516"/>
            <a:ext cx="8229600" cy="36303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lesson-plan">
  <a:themeElements>
    <a:clrScheme name="Custom 501">
      <a:dk1>
        <a:srgbClr val="000000"/>
      </a:dk1>
      <a:lt1>
        <a:srgbClr val="EFEDE2"/>
      </a:lt1>
      <a:dk2>
        <a:srgbClr val="1F497D"/>
      </a:dk2>
      <a:lt2>
        <a:srgbClr val="FDFFFF"/>
      </a:lt2>
      <a:accent1>
        <a:srgbClr val="4F81BD"/>
      </a:accent1>
      <a:accent2>
        <a:srgbClr val="AB0101"/>
      </a:accent2>
      <a:accent3>
        <a:srgbClr val="86B060"/>
      </a:accent3>
      <a:accent4>
        <a:srgbClr val="7760A0"/>
      </a:accent4>
      <a:accent5>
        <a:srgbClr val="739395"/>
      </a:accent5>
      <a:accent6>
        <a:srgbClr val="968B52"/>
      </a:accent6>
      <a:hlink>
        <a:srgbClr val="336699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90</Words>
  <Application>Microsoft Office PowerPoint</Application>
  <PresentationFormat>On-screen Show (16:9)</PresentationFormat>
  <Paragraphs>35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Courier New</vt:lpstr>
      <vt:lpstr>Wingdings</vt:lpstr>
      <vt:lpstr>lesson-plan</vt:lpstr>
      <vt:lpstr>Подготовка за кандидат-студентски изпит по математика 2014-2015</vt:lpstr>
      <vt:lpstr>Часове</vt:lpstr>
      <vt:lpstr>Оценяване</vt:lpstr>
      <vt:lpstr>PowerPoint Presentation</vt:lpstr>
      <vt:lpstr>Въпроси?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за кандидат-студентски изпит по математика 2014-2015</dc:title>
  <cp:lastModifiedBy>Nikolay</cp:lastModifiedBy>
  <cp:revision>2</cp:revision>
  <dcterms:modified xsi:type="dcterms:W3CDTF">2015-06-14T13:39:00Z</dcterms:modified>
</cp:coreProperties>
</file>