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20" r:id="rId3"/>
    <p:sldId id="321" r:id="rId4"/>
    <p:sldId id="323" r:id="rId5"/>
    <p:sldId id="324" r:id="rId6"/>
    <p:sldId id="325" r:id="rId7"/>
    <p:sldId id="348" r:id="rId8"/>
    <p:sldId id="354" r:id="rId9"/>
    <p:sldId id="326" r:id="rId10"/>
    <p:sldId id="352" r:id="rId11"/>
    <p:sldId id="355" r:id="rId12"/>
    <p:sldId id="356" r:id="rId13"/>
    <p:sldId id="359" r:id="rId14"/>
    <p:sldId id="360" r:id="rId15"/>
    <p:sldId id="361" r:id="rId16"/>
    <p:sldId id="364" r:id="rId17"/>
    <p:sldId id="365" r:id="rId18"/>
    <p:sldId id="369" r:id="rId19"/>
    <p:sldId id="366" r:id="rId20"/>
    <p:sldId id="370" r:id="rId21"/>
    <p:sldId id="334" r:id="rId22"/>
    <p:sldId id="371" r:id="rId23"/>
    <p:sldId id="372" r:id="rId24"/>
    <p:sldId id="261" r:id="rId2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E3EB"/>
    <a:srgbClr val="638CAE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Курсови проекти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smtClean="0"/>
              <a:t>Тема №24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Към текста</a:t>
            </a:r>
          </a:p>
          <a:p>
            <a:pPr lvl="1"/>
            <a:r>
              <a:rPr lang="bg-BG" dirty="0" smtClean="0"/>
              <a:t>Изцяло собствен, в краен случай преразказан</a:t>
            </a:r>
          </a:p>
          <a:p>
            <a:pPr lvl="1"/>
            <a:r>
              <a:rPr lang="bg-BG" dirty="0" smtClean="0"/>
              <a:t>В никакъв случай – копиран (от </a:t>
            </a:r>
            <a:r>
              <a:rPr lang="en-US" dirty="0" smtClean="0"/>
              <a:t>Wikipedia, </a:t>
            </a:r>
            <a:r>
              <a:rPr lang="en-US" dirty="0" err="1" smtClean="0"/>
              <a:t>Pomagalo</a:t>
            </a:r>
            <a:r>
              <a:rPr lang="en-US" dirty="0" smtClean="0"/>
              <a:t> </a:t>
            </a:r>
            <a:r>
              <a:rPr lang="bg-BG" dirty="0" smtClean="0"/>
              <a:t>и т.н.)</a:t>
            </a:r>
          </a:p>
          <a:p>
            <a:r>
              <a:rPr lang="bg-BG" dirty="0" smtClean="0"/>
              <a:t>Към илюстрациите</a:t>
            </a:r>
          </a:p>
          <a:p>
            <a:pPr lvl="1"/>
            <a:r>
              <a:rPr lang="bg-BG" dirty="0" smtClean="0"/>
              <a:t>По възможност да са собствени</a:t>
            </a:r>
          </a:p>
          <a:p>
            <a:pPr lvl="1"/>
            <a:r>
              <a:rPr lang="bg-BG" dirty="0"/>
              <a:t>В краен </a:t>
            </a:r>
            <a:r>
              <a:rPr lang="bg-BG" dirty="0" smtClean="0"/>
              <a:t>случай чужди, но с източник </a:t>
            </a:r>
            <a:r>
              <a:rPr lang="bg-BG" dirty="0"/>
              <a:t>и </a:t>
            </a:r>
            <a:r>
              <a:rPr lang="bg-BG" dirty="0" smtClean="0"/>
              <a:t>лиценз</a:t>
            </a:r>
            <a:endParaRPr lang="bg-BG" dirty="0"/>
          </a:p>
          <a:p>
            <a:r>
              <a:rPr lang="bg-BG" dirty="0" smtClean="0"/>
              <a:t>Към задачите</a:t>
            </a:r>
          </a:p>
          <a:p>
            <a:pPr lvl="1"/>
            <a:r>
              <a:rPr lang="bg-BG" dirty="0" smtClean="0"/>
              <a:t>Да са собствени и концептуално различни</a:t>
            </a:r>
            <a:endParaRPr lang="bg-BG" dirty="0"/>
          </a:p>
          <a:p>
            <a:pPr lvl="1"/>
            <a:r>
              <a:rPr lang="bg-BG" dirty="0" smtClean="0"/>
              <a:t>Изпълними със софтуера + </a:t>
            </a:r>
            <a:r>
              <a:rPr lang="bg-BG" dirty="0" err="1" smtClean="0"/>
              <a:t>снапшоти</a:t>
            </a:r>
            <a:r>
              <a:rPr lang="bg-BG" dirty="0" smtClean="0"/>
              <a:t> + решения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6666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Програмност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1878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Програмен критерий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Сложност на софтуерната реализация</a:t>
            </a:r>
          </a:p>
          <a:p>
            <a:pPr lvl="1"/>
            <a:r>
              <a:rPr lang="bg-BG" dirty="0" smtClean="0"/>
              <a:t>Оформеност на кода</a:t>
            </a:r>
          </a:p>
          <a:p>
            <a:r>
              <a:rPr lang="bg-BG" dirty="0" smtClean="0"/>
              <a:t>Оценяване</a:t>
            </a:r>
          </a:p>
          <a:p>
            <a:pPr lvl="1"/>
            <a:r>
              <a:rPr lang="bg-BG" dirty="0" smtClean="0"/>
              <a:t>Сложност – 50%</a:t>
            </a:r>
          </a:p>
          <a:p>
            <a:pPr lvl="1"/>
            <a:r>
              <a:rPr lang="bg-BG" dirty="0" smtClean="0"/>
              <a:t>Оформеност – 50%</a:t>
            </a:r>
          </a:p>
        </p:txBody>
      </p:sp>
    </p:spTree>
    <p:extLst>
      <p:ext uri="{BB962C8B-B14F-4D97-AF65-F5344CB8AC3E}">
        <p14:creationId xmlns:p14="http://schemas.microsoft.com/office/powerpoint/2010/main" val="867022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Към кода</a:t>
            </a:r>
          </a:p>
          <a:p>
            <a:pPr lvl="1"/>
            <a:r>
              <a:rPr lang="bg-BG" dirty="0" smtClean="0"/>
              <a:t>Задължително използване на </a:t>
            </a:r>
            <a:r>
              <a:rPr lang="en-US" dirty="0" err="1" smtClean="0"/>
              <a:t>Suica</a:t>
            </a:r>
            <a:endParaRPr lang="en-US" dirty="0" smtClean="0"/>
          </a:p>
          <a:p>
            <a:pPr lvl="1"/>
            <a:r>
              <a:rPr lang="bg-BG" dirty="0" smtClean="0"/>
              <a:t>Изцяло собствен код, а не адаптиран от лекции, упражнения или от други проекти</a:t>
            </a:r>
          </a:p>
          <a:p>
            <a:pPr lvl="1"/>
            <a:r>
              <a:rPr lang="bg-BG" dirty="0" smtClean="0"/>
              <a:t>Добре оформен и коментиран</a:t>
            </a:r>
          </a:p>
          <a:p>
            <a:r>
              <a:rPr lang="bg-BG" dirty="0" smtClean="0"/>
              <a:t>Към ролята на кода</a:t>
            </a:r>
          </a:p>
          <a:p>
            <a:pPr lvl="1"/>
            <a:r>
              <a:rPr lang="bg-BG" dirty="0" smtClean="0"/>
              <a:t>Да подкрепя темата на проекта</a:t>
            </a:r>
          </a:p>
          <a:p>
            <a:pPr lvl="1"/>
            <a:r>
              <a:rPr lang="bg-BG" dirty="0" smtClean="0"/>
              <a:t>Да се ползва от задачите</a:t>
            </a:r>
          </a:p>
        </p:txBody>
      </p:sp>
    </p:spTree>
    <p:extLst>
      <p:ext uri="{BB962C8B-B14F-4D97-AF65-F5344CB8AC3E}">
        <p14:creationId xmlns:p14="http://schemas.microsoft.com/office/powerpoint/2010/main" val="3502582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Графичност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38155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Графичен критерий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Красота на представения проект</a:t>
            </a:r>
          </a:p>
          <a:p>
            <a:pPr lvl="1"/>
            <a:r>
              <a:rPr lang="bg-BG" dirty="0" smtClean="0"/>
              <a:t>Интуитивна и плавна анимация</a:t>
            </a:r>
          </a:p>
          <a:p>
            <a:r>
              <a:rPr lang="bg-BG" dirty="0" smtClean="0"/>
              <a:t>Оценяване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и </a:t>
            </a:r>
            <a:r>
              <a:rPr lang="en-US" dirty="0" err="1" smtClean="0"/>
              <a:t>CSS</a:t>
            </a:r>
            <a:r>
              <a:rPr lang="bg-BG" dirty="0" smtClean="0"/>
              <a:t> красота – 30%</a:t>
            </a:r>
          </a:p>
          <a:p>
            <a:pPr lvl="1"/>
            <a:r>
              <a:rPr lang="bg-BG" dirty="0" smtClean="0"/>
              <a:t>Статична </a:t>
            </a:r>
            <a:r>
              <a:rPr lang="en-US" dirty="0" err="1" smtClean="0"/>
              <a:t>Suica</a:t>
            </a:r>
            <a:r>
              <a:rPr lang="en-US" dirty="0" smtClean="0"/>
              <a:t> </a:t>
            </a:r>
            <a:r>
              <a:rPr lang="bg-BG" dirty="0" smtClean="0"/>
              <a:t>красота – </a:t>
            </a:r>
            <a:r>
              <a:rPr lang="en-US" dirty="0" smtClean="0"/>
              <a:t>40</a:t>
            </a:r>
            <a:r>
              <a:rPr lang="bg-BG" dirty="0" smtClean="0"/>
              <a:t>%</a:t>
            </a:r>
          </a:p>
          <a:p>
            <a:pPr lvl="1"/>
            <a:r>
              <a:rPr lang="bg-BG" dirty="0" smtClean="0"/>
              <a:t>Динамична </a:t>
            </a:r>
            <a:r>
              <a:rPr lang="en-US" dirty="0" err="1" smtClean="0"/>
              <a:t>Suica</a:t>
            </a:r>
            <a:r>
              <a:rPr lang="en-US" dirty="0" smtClean="0"/>
              <a:t> </a:t>
            </a:r>
            <a:r>
              <a:rPr lang="bg-BG" dirty="0" smtClean="0"/>
              <a:t>красота</a:t>
            </a:r>
            <a:r>
              <a:rPr lang="en-US" dirty="0" smtClean="0"/>
              <a:t> – 30%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515179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Към </a:t>
            </a:r>
            <a:r>
              <a:rPr lang="en-US" dirty="0" smtClean="0"/>
              <a:t>HTML/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Изцяло собствен код, а не адаптиран</a:t>
            </a:r>
          </a:p>
          <a:p>
            <a:pPr lvl="1"/>
            <a:r>
              <a:rPr lang="bg-BG" dirty="0" smtClean="0"/>
              <a:t>Ефективно използване на тези технологии</a:t>
            </a:r>
          </a:p>
          <a:p>
            <a:r>
              <a:rPr lang="bg-BG" dirty="0" smtClean="0"/>
              <a:t>Към статична </a:t>
            </a:r>
            <a:r>
              <a:rPr lang="en-US" dirty="0" err="1" smtClean="0"/>
              <a:t>Suica</a:t>
            </a:r>
            <a:r>
              <a:rPr lang="en-US" dirty="0" smtClean="0"/>
              <a:t> </a:t>
            </a:r>
            <a:r>
              <a:rPr lang="bg-BG" dirty="0" smtClean="0"/>
              <a:t>красота</a:t>
            </a:r>
          </a:p>
          <a:p>
            <a:pPr lvl="1"/>
            <a:r>
              <a:rPr lang="bg-BG" dirty="0" smtClean="0"/>
              <a:t>Тримерна сцена със собствени графични обекти</a:t>
            </a:r>
          </a:p>
          <a:p>
            <a:pPr lvl="1"/>
            <a:r>
              <a:rPr lang="bg-BG" dirty="0" smtClean="0"/>
              <a:t>Подходящи цветове, текстури, стилове</a:t>
            </a:r>
          </a:p>
          <a:p>
            <a:r>
              <a:rPr lang="bg-BG" dirty="0"/>
              <a:t>Към </a:t>
            </a:r>
            <a:r>
              <a:rPr lang="bg-BG" dirty="0" smtClean="0"/>
              <a:t>динамична </a:t>
            </a:r>
            <a:r>
              <a:rPr lang="en-US" dirty="0" err="1" smtClean="0"/>
              <a:t>Suica</a:t>
            </a:r>
            <a:r>
              <a:rPr lang="en-US" dirty="0" smtClean="0"/>
              <a:t> </a:t>
            </a:r>
            <a:r>
              <a:rPr lang="bg-BG" dirty="0" smtClean="0"/>
              <a:t>красота</a:t>
            </a:r>
            <a:endParaRPr lang="bg-BG" dirty="0"/>
          </a:p>
          <a:p>
            <a:pPr lvl="1"/>
            <a:r>
              <a:rPr lang="bg-BG" dirty="0" smtClean="0"/>
              <a:t>Плавна анимация на графичните елементи</a:t>
            </a:r>
          </a:p>
          <a:p>
            <a:pPr lvl="1"/>
            <a:r>
              <a:rPr lang="bg-BG" dirty="0" smtClean="0"/>
              <a:t>Включително и при интерактивност и </a:t>
            </a:r>
            <a:r>
              <a:rPr lang="bg-BG" dirty="0" err="1" smtClean="0"/>
              <a:t>каскадност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267671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Интерактивност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20737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Интерактивен критерий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Промяна на графичните обекти с мишката</a:t>
            </a:r>
          </a:p>
          <a:p>
            <a:pPr lvl="1"/>
            <a:r>
              <a:rPr lang="bg-BG" dirty="0" smtClean="0"/>
              <a:t>Промяна на сцената и гледната точка</a:t>
            </a:r>
          </a:p>
          <a:p>
            <a:pPr lvl="1"/>
            <a:r>
              <a:rPr lang="bg-BG" dirty="0" smtClean="0"/>
              <a:t>Промяната да води до косвена промяна (</a:t>
            </a:r>
            <a:r>
              <a:rPr lang="bg-BG" dirty="0" err="1" smtClean="0"/>
              <a:t>каскадност</a:t>
            </a:r>
            <a:r>
              <a:rPr lang="bg-BG" dirty="0" smtClean="0"/>
              <a:t>)</a:t>
            </a:r>
          </a:p>
          <a:p>
            <a:r>
              <a:rPr lang="bg-BG" dirty="0" smtClean="0"/>
              <a:t>Оценяване</a:t>
            </a:r>
          </a:p>
          <a:p>
            <a:pPr lvl="1"/>
            <a:r>
              <a:rPr lang="bg-BG" dirty="0" smtClean="0"/>
              <a:t>Интерактивност – 50%</a:t>
            </a:r>
          </a:p>
          <a:p>
            <a:pPr lvl="1"/>
            <a:r>
              <a:rPr lang="bg-BG" dirty="0" err="1" smtClean="0"/>
              <a:t>Каскадност</a:t>
            </a:r>
            <a:r>
              <a:rPr lang="bg-BG" dirty="0" smtClean="0"/>
              <a:t> – 5</a:t>
            </a:r>
            <a:r>
              <a:rPr lang="en-US" dirty="0" smtClean="0"/>
              <a:t>0</a:t>
            </a:r>
            <a:r>
              <a:rPr lang="bg-BG" dirty="0" smtClean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206939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Към интерактивността</a:t>
            </a:r>
          </a:p>
          <a:p>
            <a:pPr lvl="1"/>
            <a:r>
              <a:rPr lang="bg-BG" dirty="0" smtClean="0"/>
              <a:t>Да е интуитивна и смислена (полезна) за темата</a:t>
            </a:r>
          </a:p>
          <a:p>
            <a:pPr lvl="1"/>
            <a:r>
              <a:rPr lang="bg-BG" dirty="0" smtClean="0"/>
              <a:t>Реализирана чрез движения и цъкане с мишката</a:t>
            </a:r>
          </a:p>
          <a:p>
            <a:pPr lvl="1"/>
            <a:r>
              <a:rPr lang="bg-BG" dirty="0" smtClean="0"/>
              <a:t>Да име поне две концептуално различни промени</a:t>
            </a:r>
          </a:p>
          <a:p>
            <a:r>
              <a:rPr lang="bg-BG" dirty="0" smtClean="0"/>
              <a:t>Към </a:t>
            </a:r>
            <a:r>
              <a:rPr lang="bg-BG" dirty="0" err="1" smtClean="0"/>
              <a:t>каскадността</a:t>
            </a:r>
            <a:endParaRPr lang="bg-BG" dirty="0" smtClean="0"/>
          </a:p>
          <a:p>
            <a:pPr lvl="1"/>
            <a:r>
              <a:rPr lang="bg-BG" dirty="0" smtClean="0"/>
              <a:t>Да е в реално време, докато се променя обект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116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4832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Грешки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74923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Често срещани грешки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bg-BG" dirty="0"/>
              <a:t>Твърде слабо ползване на </a:t>
            </a:r>
            <a:r>
              <a:rPr lang="en-US" dirty="0"/>
              <a:t>Suica</a:t>
            </a:r>
          </a:p>
          <a:p>
            <a:pPr lvl="1"/>
            <a:r>
              <a:rPr lang="bg-BG" dirty="0"/>
              <a:t>Плагиатстване на текст, илюстрации, стил или код</a:t>
            </a:r>
          </a:p>
          <a:p>
            <a:pPr lvl="1"/>
            <a:r>
              <a:rPr lang="bg-BG" dirty="0"/>
              <a:t>Прекалено елементарна програмна част</a:t>
            </a:r>
          </a:p>
          <a:p>
            <a:pPr lvl="1"/>
            <a:r>
              <a:rPr lang="bg-BG" dirty="0"/>
              <a:t>Липса на интерактивност и </a:t>
            </a:r>
            <a:r>
              <a:rPr lang="bg-BG" dirty="0" err="1"/>
              <a:t>каскадност</a:t>
            </a:r>
            <a:endParaRPr lang="bg-BG" dirty="0"/>
          </a:p>
          <a:p>
            <a:pPr lvl="1"/>
            <a:r>
              <a:rPr lang="bg-BG" dirty="0"/>
              <a:t>Ниска креативност и творчество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3622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Съвети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77889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Съвети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Разни съвети</a:t>
            </a:r>
          </a:p>
          <a:p>
            <a:pPr lvl="1"/>
            <a:r>
              <a:rPr lang="bg-BG" dirty="0" smtClean="0"/>
              <a:t>Обмислете добре съдържанието на проекта, проучете темата и изберете какво да допринесете към нея</a:t>
            </a:r>
          </a:p>
          <a:p>
            <a:pPr lvl="1"/>
            <a:r>
              <a:rPr lang="bg-BG" smtClean="0"/>
              <a:t>Запознайте </a:t>
            </a:r>
            <a:r>
              <a:rPr lang="bg-BG" dirty="0" smtClean="0"/>
              <a:t>се с критериите и спазвайте изискванията</a:t>
            </a:r>
          </a:p>
          <a:p>
            <a:pPr lvl="1"/>
            <a:r>
              <a:rPr lang="bg-BG" dirty="0" smtClean="0"/>
              <a:t>Не преписвайте, не копирайте, не адаптирайте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10997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Формиране на оценката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Точкова система</a:t>
            </a:r>
          </a:p>
          <a:p>
            <a:pPr lvl="1"/>
            <a:r>
              <a:rPr lang="bg-BG" dirty="0" smtClean="0"/>
              <a:t>Тестове</a:t>
            </a:r>
            <a:r>
              <a:rPr lang="en-US" dirty="0" smtClean="0"/>
              <a:t> – </a:t>
            </a:r>
            <a:r>
              <a:rPr lang="bg-BG" dirty="0" smtClean="0"/>
              <a:t> 80 точки (</a:t>
            </a:r>
            <a:r>
              <a:rPr lang="en-US" dirty="0" smtClean="0"/>
              <a:t>4</a:t>
            </a:r>
            <a:r>
              <a:rPr lang="bg-BG" dirty="0" smtClean="0"/>
              <a:t> теста по 20 точки)</a:t>
            </a:r>
            <a:endParaRPr lang="bg-BG" dirty="0"/>
          </a:p>
          <a:p>
            <a:pPr lvl="1"/>
            <a:r>
              <a:rPr lang="bg-BG" dirty="0" smtClean="0"/>
              <a:t>Проект – 30 точки</a:t>
            </a:r>
          </a:p>
          <a:p>
            <a:r>
              <a:rPr lang="bg-BG" dirty="0" err="1" smtClean="0"/>
              <a:t>Скàла</a:t>
            </a:r>
            <a:endParaRPr lang="bg-BG" dirty="0"/>
          </a:p>
          <a:p>
            <a:pPr lvl="1"/>
            <a:r>
              <a:rPr lang="bg-BG" dirty="0"/>
              <a:t>Курсът е взет при поне 50% от точките</a:t>
            </a:r>
          </a:p>
          <a:p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731562" y="3421598"/>
            <a:ext cx="7945613" cy="978932"/>
            <a:chOff x="848651" y="3269218"/>
            <a:chExt cx="7945613" cy="978932"/>
          </a:xfrm>
        </p:grpSpPr>
        <p:sp>
          <p:nvSpPr>
            <p:cNvPr id="5" name="Pentagon 4"/>
            <p:cNvSpPr/>
            <p:nvPr/>
          </p:nvSpPr>
          <p:spPr>
            <a:xfrm>
              <a:off x="1002138" y="3763518"/>
              <a:ext cx="3544354" cy="48463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/>
                <a:t>2</a:t>
              </a:r>
              <a:endParaRPr lang="bg-BG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4546492" y="3763518"/>
              <a:ext cx="1053170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3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5599662" y="3763518"/>
              <a:ext cx="1075404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4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675066" y="3763518"/>
              <a:ext cx="761399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5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7436465" y="3763518"/>
              <a:ext cx="716936" cy="484632"/>
            </a:xfrm>
            <a:prstGeom prst="chevron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6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02391" y="3590402"/>
              <a:ext cx="7151009" cy="173116"/>
              <a:chOff x="1002299" y="3590402"/>
              <a:chExt cx="4560301" cy="18288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002299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2192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4478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6764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1194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480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5766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052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338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2624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910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196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9340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1626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3912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6198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768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054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3340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26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848651" y="3269218"/>
              <a:ext cx="7945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663575" algn="l"/>
                  <a:tab pos="1371600" algn="l"/>
                  <a:tab pos="2057400" algn="l"/>
                  <a:tab pos="2754313" algn="l"/>
                  <a:tab pos="3486150" algn="l"/>
                  <a:tab pos="4194175" algn="l"/>
                  <a:tab pos="4914900" algn="l"/>
                  <a:tab pos="5616575" algn="l"/>
                  <a:tab pos="6362700" algn="l"/>
                  <a:tab pos="7059613" algn="l"/>
                </a:tabLst>
              </a:pPr>
              <a:r>
                <a:rPr lang="bg-BG" dirty="0" smtClean="0">
                  <a:solidFill>
                    <a:schemeClr val="tx2"/>
                  </a:solidFill>
                  <a:effectLst>
                    <a:outerShdw blurRad="63500" algn="ctr" rotWithShape="0">
                      <a:schemeClr val="accent1">
                        <a:alpha val="40000"/>
                      </a:schemeClr>
                    </a:outerShdw>
                  </a:effectLst>
                  <a:latin typeface="Candara" panose="020E0502030303020204" pitchFamily="34" charset="0"/>
                </a:rPr>
                <a:t>0	10	20	30	40	50	60	70	80	90	100</a:t>
              </a:r>
              <a:endPara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702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Проект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1194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Тема за проект</a:t>
            </a:r>
          </a:p>
          <a:p>
            <a:pPr lvl="1"/>
            <a:r>
              <a:rPr lang="bg-BG" dirty="0" smtClean="0"/>
              <a:t>Предварително определен набор от теми</a:t>
            </a:r>
          </a:p>
          <a:p>
            <a:pPr lvl="1"/>
            <a:r>
              <a:rPr lang="bg-BG" dirty="0" smtClean="0"/>
              <a:t>Може да се предложи нова тема</a:t>
            </a:r>
            <a:endParaRPr lang="bg-BG" dirty="0" smtClean="0"/>
          </a:p>
          <a:p>
            <a:pPr lvl="1"/>
            <a:r>
              <a:rPr lang="bg-BG" dirty="0" smtClean="0"/>
              <a:t>Проектите </a:t>
            </a:r>
            <a:r>
              <a:rPr lang="bg-BG" dirty="0" smtClean="0"/>
              <a:t>са индивидуални</a:t>
            </a:r>
          </a:p>
          <a:p>
            <a:pPr lvl="1"/>
            <a:r>
              <a:rPr lang="bg-BG" dirty="0" smtClean="0"/>
              <a:t>Изискват </a:t>
            </a:r>
            <a:r>
              <a:rPr lang="bg-BG" dirty="0" smtClean="0"/>
              <a:t>проучване и креативност от ваша страна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8198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Общо съдържание на проект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страница с прилежащите ѝ ресурси</a:t>
            </a:r>
          </a:p>
          <a:p>
            <a:pPr lvl="1"/>
            <a:r>
              <a:rPr lang="bg-BG" dirty="0" smtClean="0"/>
              <a:t>Описва темата, оформена като урок</a:t>
            </a:r>
          </a:p>
          <a:p>
            <a:pPr lvl="1"/>
            <a:r>
              <a:rPr lang="bg-BG" dirty="0" smtClean="0"/>
              <a:t>Съдържа интерактивна софтуерна част</a:t>
            </a:r>
          </a:p>
        </p:txBody>
      </p:sp>
    </p:spTree>
    <p:extLst>
      <p:ext uri="{BB962C8B-B14F-4D97-AF65-F5344CB8AC3E}">
        <p14:creationId xmlns:p14="http://schemas.microsoft.com/office/powerpoint/2010/main" val="39143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Критерии за проект</a:t>
            </a:r>
          </a:p>
          <a:p>
            <a:pPr lvl="1"/>
            <a:r>
              <a:rPr lang="bg-BG" dirty="0" err="1" smtClean="0"/>
              <a:t>Образователност</a:t>
            </a:r>
            <a:r>
              <a:rPr lang="bg-BG" dirty="0" smtClean="0"/>
              <a:t> – 10 точки</a:t>
            </a:r>
          </a:p>
          <a:p>
            <a:pPr lvl="1"/>
            <a:r>
              <a:rPr lang="bg-BG" dirty="0" err="1" smtClean="0"/>
              <a:t>Програмност</a:t>
            </a:r>
            <a:r>
              <a:rPr lang="bg-BG" dirty="0" smtClean="0"/>
              <a:t> – 10 точки</a:t>
            </a:r>
          </a:p>
          <a:p>
            <a:pPr lvl="1"/>
            <a:r>
              <a:rPr lang="bg-BG" dirty="0" err="1" smtClean="0"/>
              <a:t>Графичност</a:t>
            </a:r>
            <a:r>
              <a:rPr lang="bg-BG" dirty="0" smtClean="0"/>
              <a:t> – 10 точки</a:t>
            </a:r>
          </a:p>
          <a:p>
            <a:pPr lvl="1"/>
            <a:r>
              <a:rPr lang="bg-BG" dirty="0" smtClean="0"/>
              <a:t>Интерактивност – 10 точки</a:t>
            </a:r>
          </a:p>
          <a:p>
            <a:r>
              <a:rPr lang="bg-BG" dirty="0" smtClean="0"/>
              <a:t>Обща оценка на проект</a:t>
            </a:r>
          </a:p>
          <a:p>
            <a:pPr lvl="1"/>
            <a:r>
              <a:rPr lang="bg-BG" dirty="0" smtClean="0"/>
              <a:t>Максимално 30 точки</a:t>
            </a:r>
          </a:p>
        </p:txBody>
      </p:sp>
    </p:spTree>
    <p:extLst>
      <p:ext uri="{BB962C8B-B14F-4D97-AF65-F5344CB8AC3E}">
        <p14:creationId xmlns:p14="http://schemas.microsoft.com/office/powerpoint/2010/main" val="361400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Образователност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3026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Образователен критерий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Доколко е образователен проекта</a:t>
            </a:r>
          </a:p>
          <a:p>
            <a:pPr lvl="1"/>
            <a:r>
              <a:rPr lang="bg-BG" dirty="0" smtClean="0"/>
              <a:t>Добре ли е интерпретирана темата</a:t>
            </a:r>
          </a:p>
          <a:p>
            <a:pPr lvl="1"/>
            <a:r>
              <a:rPr lang="bg-BG" dirty="0" smtClean="0"/>
              <a:t>Има ли проявена изобретателност</a:t>
            </a:r>
          </a:p>
          <a:p>
            <a:r>
              <a:rPr lang="bg-BG" dirty="0" smtClean="0"/>
              <a:t>Оценяване</a:t>
            </a:r>
          </a:p>
          <a:p>
            <a:pPr lvl="1"/>
            <a:r>
              <a:rPr lang="bg-BG" dirty="0" err="1" smtClean="0"/>
              <a:t>Урочна</a:t>
            </a:r>
            <a:r>
              <a:rPr lang="bg-BG" dirty="0" smtClean="0"/>
              <a:t> част и как се работи със софтуера – 50%</a:t>
            </a:r>
          </a:p>
          <a:p>
            <a:pPr lvl="1"/>
            <a:r>
              <a:rPr lang="bg-BG" dirty="0" smtClean="0"/>
              <a:t>Поне две различни задачи – 50%</a:t>
            </a:r>
          </a:p>
        </p:txBody>
      </p:sp>
    </p:spTree>
    <p:extLst>
      <p:ext uri="{BB962C8B-B14F-4D97-AF65-F5344CB8AC3E}">
        <p14:creationId xmlns:p14="http://schemas.microsoft.com/office/powerpoint/2010/main" val="3584179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28955</TotalTime>
  <Words>489</Words>
  <Application>Microsoft Office PowerPoint</Application>
  <PresentationFormat>On-screen Show (16:9)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Origin</vt:lpstr>
      <vt:lpstr>Курсови проекти</vt:lpstr>
      <vt:lpstr>Оценяване</vt:lpstr>
      <vt:lpstr>Формиране на оценката</vt:lpstr>
      <vt:lpstr>Проект</vt:lpstr>
      <vt:lpstr>Обща информация</vt:lpstr>
      <vt:lpstr>Съдържание</vt:lpstr>
      <vt:lpstr>Оценяване</vt:lpstr>
      <vt:lpstr>Образователност</vt:lpstr>
      <vt:lpstr>Образователен критерий</vt:lpstr>
      <vt:lpstr>Изисквания</vt:lpstr>
      <vt:lpstr>Програмност</vt:lpstr>
      <vt:lpstr>Програмен критерий</vt:lpstr>
      <vt:lpstr>Изисквания</vt:lpstr>
      <vt:lpstr>Графичност</vt:lpstr>
      <vt:lpstr>Графичен критерий</vt:lpstr>
      <vt:lpstr>Изисквания</vt:lpstr>
      <vt:lpstr>Интерактивност</vt:lpstr>
      <vt:lpstr>Интерактивен критерий</vt:lpstr>
      <vt:lpstr>Изисквания</vt:lpstr>
      <vt:lpstr>Грешки</vt:lpstr>
      <vt:lpstr>Често срещани грешки</vt:lpstr>
      <vt:lpstr>Съвети</vt:lpstr>
      <vt:lpstr>Съвети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SUICA-24</dc:title>
  <dc:creator>Pavel Boytchev</dc:creator>
  <cp:lastModifiedBy>Anon</cp:lastModifiedBy>
  <cp:revision>818</cp:revision>
  <dcterms:created xsi:type="dcterms:W3CDTF">2015-02-10T15:00:35Z</dcterms:created>
  <dcterms:modified xsi:type="dcterms:W3CDTF">2020-04-03T12:11:15Z</dcterms:modified>
</cp:coreProperties>
</file>