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64"/>
  </p:notesMasterIdLst>
  <p:sldIdLst>
    <p:sldId id="296" r:id="rId2"/>
    <p:sldId id="327" r:id="rId3"/>
    <p:sldId id="382" r:id="rId4"/>
    <p:sldId id="379" r:id="rId5"/>
    <p:sldId id="380" r:id="rId6"/>
    <p:sldId id="381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1" r:id="rId15"/>
    <p:sldId id="390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0" r:id="rId25"/>
    <p:sldId id="401" r:id="rId26"/>
    <p:sldId id="402" r:id="rId27"/>
    <p:sldId id="403" r:id="rId28"/>
    <p:sldId id="404" r:id="rId29"/>
    <p:sldId id="405" r:id="rId30"/>
    <p:sldId id="406" r:id="rId31"/>
    <p:sldId id="408" r:id="rId32"/>
    <p:sldId id="409" r:id="rId33"/>
    <p:sldId id="407" r:id="rId34"/>
    <p:sldId id="411" r:id="rId35"/>
    <p:sldId id="412" r:id="rId36"/>
    <p:sldId id="414" r:id="rId37"/>
    <p:sldId id="413" r:id="rId38"/>
    <p:sldId id="415" r:id="rId39"/>
    <p:sldId id="416" r:id="rId40"/>
    <p:sldId id="417" r:id="rId41"/>
    <p:sldId id="418" r:id="rId42"/>
    <p:sldId id="424" r:id="rId43"/>
    <p:sldId id="425" r:id="rId44"/>
    <p:sldId id="427" r:id="rId45"/>
    <p:sldId id="428" r:id="rId46"/>
    <p:sldId id="426" r:id="rId47"/>
    <p:sldId id="419" r:id="rId48"/>
    <p:sldId id="430" r:id="rId49"/>
    <p:sldId id="429" r:id="rId50"/>
    <p:sldId id="431" r:id="rId51"/>
    <p:sldId id="421" r:id="rId52"/>
    <p:sldId id="433" r:id="rId53"/>
    <p:sldId id="432" r:id="rId54"/>
    <p:sldId id="422" r:id="rId55"/>
    <p:sldId id="434" r:id="rId56"/>
    <p:sldId id="435" r:id="rId57"/>
    <p:sldId id="423" r:id="rId58"/>
    <p:sldId id="437" r:id="rId59"/>
    <p:sldId id="438" r:id="rId60"/>
    <p:sldId id="436" r:id="rId61"/>
    <p:sldId id="326" r:id="rId62"/>
    <p:sldId id="378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C098E7E-05B6-4472-9273-15139FA64A01}">
          <p14:sldIdLst>
            <p14:sldId id="296"/>
            <p14:sldId id="327"/>
            <p14:sldId id="382"/>
            <p14:sldId id="379"/>
            <p14:sldId id="380"/>
            <p14:sldId id="381"/>
            <p14:sldId id="383"/>
            <p14:sldId id="384"/>
            <p14:sldId id="385"/>
            <p14:sldId id="386"/>
            <p14:sldId id="387"/>
            <p14:sldId id="388"/>
            <p14:sldId id="389"/>
            <p14:sldId id="391"/>
            <p14:sldId id="390"/>
            <p14:sldId id="392"/>
            <p14:sldId id="393"/>
            <p14:sldId id="394"/>
            <p14:sldId id="395"/>
            <p14:sldId id="396"/>
            <p14:sldId id="397"/>
            <p14:sldId id="398"/>
            <p14:sldId id="399"/>
            <p14:sldId id="400"/>
            <p14:sldId id="401"/>
            <p14:sldId id="402"/>
            <p14:sldId id="403"/>
            <p14:sldId id="404"/>
            <p14:sldId id="405"/>
            <p14:sldId id="406"/>
            <p14:sldId id="408"/>
            <p14:sldId id="409"/>
            <p14:sldId id="407"/>
            <p14:sldId id="411"/>
            <p14:sldId id="412"/>
            <p14:sldId id="414"/>
            <p14:sldId id="413"/>
            <p14:sldId id="415"/>
            <p14:sldId id="416"/>
            <p14:sldId id="417"/>
            <p14:sldId id="418"/>
            <p14:sldId id="424"/>
            <p14:sldId id="425"/>
            <p14:sldId id="427"/>
            <p14:sldId id="428"/>
            <p14:sldId id="426"/>
            <p14:sldId id="419"/>
            <p14:sldId id="430"/>
            <p14:sldId id="429"/>
            <p14:sldId id="431"/>
            <p14:sldId id="421"/>
            <p14:sldId id="433"/>
            <p14:sldId id="432"/>
            <p14:sldId id="422"/>
            <p14:sldId id="434"/>
            <p14:sldId id="435"/>
            <p14:sldId id="423"/>
            <p14:sldId id="437"/>
            <p14:sldId id="438"/>
            <p14:sldId id="436"/>
            <p14:sldId id="326"/>
            <p14:sldId id="3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83" d="100"/>
          <a:sy n="83" d="100"/>
        </p:scale>
        <p:origin x="1382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45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19.8.2020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19.8.2020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localhost/Examples/E0601%20Physijs%20library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localhost/Examples/E0602%20Ground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localhost/Examples/E0603%20Two%20balls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localhost/Examples/E0604%20Twenty%20balls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localhost/Examples/E0605%20Twenty%20cubes.html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localhost/Examples/E0606%20Twenty%20cubes%202.html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localhost/Examples/E0607%20Jumping%20cubes.html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localhost/Examples/E0608%20Jumping%20cubes%202.html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localhost/Examples/E0609%20Domino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localhost/Examples/E0609%20Domino.html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localhost/Examples/E0610%20Capsules.html" TargetMode="Externa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localhost/Examples/E0611%20Capsule%20groups.html" TargetMode="Externa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localhost/Examples/E0612%20Pawns.html" TargetMode="Externa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localhost/Examples/E0613%20Gravity%20collapse.html" TargetMode="Externa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Three-body_problem" TargetMode="External"/><Relationship Id="rId2" Type="http://schemas.openxmlformats.org/officeDocument/2006/relationships/hyperlink" Target="https://bg.wikipedia.org/wiki/&#1047;&#1072;&#1076;&#1072;&#1095;&#1072;_&#1089;_&#1090;&#1088;&#1080;_&#1090;&#1077;&#1083;&#1072;" TargetMode="Externa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localhost/Examples/E0615%20Three-body%20problem.html" TargetMode="Externa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localhost/Examples/E0616%20Door%20with%20hinge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wellcaffeinated/PhysicsJS" TargetMode="External"/><Relationship Id="rId2" Type="http://schemas.openxmlformats.org/officeDocument/2006/relationships/hyperlink" Target="https://github.com/liabru/matter-j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chteppe.github.io/cannon.js/" TargetMode="External"/><Relationship Id="rId5" Type="http://schemas.openxmlformats.org/officeDocument/2006/relationships/hyperlink" Target="https://github.com/kripken/ammo.js/" TargetMode="External"/><Relationship Id="rId4" Type="http://schemas.openxmlformats.org/officeDocument/2006/relationships/hyperlink" Target="https://chandlerprall.github.io/Physijs/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localhost/Examples/E0617%20Collissions.html" TargetMode="Externa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localhost/Examples/E0618%20Floor%20of%20tiles.html" TargetMode="Externa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/Examples/E0619%20Donuts%20box.html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/>
              <a:t>доц. д-р Павел Бойчев    </a:t>
            </a:r>
            <a:r>
              <a:rPr lang="bg-BG" noProof="0" dirty="0" err="1"/>
              <a:t>КИТ-ФМИ-СУ</a:t>
            </a:r>
            <a:r>
              <a:rPr lang="bg-BG" noProof="0" dirty="0"/>
              <a:t>    20</a:t>
            </a:r>
            <a:r>
              <a:rPr lang="en-US" noProof="0" dirty="0"/>
              <a:t>20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noProof="0" dirty="0"/>
              <a:t>Физика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noProof="0" dirty="0"/>
              <a:t>Тема №</a:t>
            </a:r>
            <a:r>
              <a:rPr lang="en-US" dirty="0"/>
              <a:t>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247130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Първи пример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Минимален пример с топка</a:t>
            </a:r>
          </a:p>
          <a:p>
            <a:pPr lvl="1"/>
            <a:r>
              <a:rPr lang="bg-BG" dirty="0"/>
              <a:t>Ще направим топка, но през </a:t>
            </a:r>
            <a:r>
              <a:rPr lang="en-US" dirty="0" err="1"/>
              <a:t>Physijs</a:t>
            </a:r>
            <a:endParaRPr lang="bg-BG" dirty="0"/>
          </a:p>
          <a:p>
            <a:pPr lvl="1"/>
            <a:r>
              <a:rPr lang="bg-BG" dirty="0"/>
              <a:t>От библиотеката ни трябват три файла – </a:t>
            </a:r>
            <a:r>
              <a:rPr lang="en-GB" dirty="0">
                <a:solidFill>
                  <a:srgbClr val="FF388C"/>
                </a:solidFill>
              </a:rPr>
              <a:t>physi.js</a:t>
            </a:r>
            <a:r>
              <a:rPr lang="bg-BG" dirty="0"/>
              <a:t>, </a:t>
            </a:r>
            <a:r>
              <a:rPr lang="en-GB" dirty="0">
                <a:solidFill>
                  <a:srgbClr val="FF388C"/>
                </a:solidFill>
              </a:rPr>
              <a:t>physijs_worker.js</a:t>
            </a:r>
            <a:r>
              <a:rPr lang="bg-BG" dirty="0"/>
              <a:t> и </a:t>
            </a:r>
            <a:r>
              <a:rPr lang="en-GB" dirty="0">
                <a:solidFill>
                  <a:srgbClr val="FF388C"/>
                </a:solidFill>
              </a:rPr>
              <a:t>ammo.js</a:t>
            </a:r>
            <a:r>
              <a:rPr lang="bg-BG" dirty="0"/>
              <a:t> </a:t>
            </a:r>
          </a:p>
          <a:p>
            <a:pPr lvl="1"/>
            <a:r>
              <a:rPr lang="bg-BG" dirty="0"/>
              <a:t>Включваме </a:t>
            </a:r>
            <a:r>
              <a:rPr lang="en-GB" dirty="0">
                <a:solidFill>
                  <a:srgbClr val="FF388C"/>
                </a:solidFill>
              </a:rPr>
              <a:t>physi.js </a:t>
            </a:r>
            <a:r>
              <a:rPr lang="bg-BG" dirty="0"/>
              <a:t>с таг </a:t>
            </a:r>
            <a:r>
              <a:rPr lang="en-US" dirty="0">
                <a:solidFill>
                  <a:srgbClr val="FF388C"/>
                </a:solidFill>
              </a:rPr>
              <a:t>&lt;script&gt;</a:t>
            </a:r>
            <a:r>
              <a:rPr lang="en-US" dirty="0"/>
              <a:t>, </a:t>
            </a:r>
            <a:r>
              <a:rPr lang="bg-BG" dirty="0"/>
              <a:t>а той се зарежда останалите два</a:t>
            </a:r>
            <a:endParaRPr lang="en-US" dirty="0"/>
          </a:p>
          <a:p>
            <a:pPr lvl="1"/>
            <a:r>
              <a:rPr lang="bg-BG" dirty="0"/>
              <a:t>При нужда, можем да укажем къде са:</a:t>
            </a:r>
          </a:p>
          <a:p>
            <a:pPr lvl="2"/>
            <a:r>
              <a:rPr lang="en-GB" dirty="0" err="1"/>
              <a:t>Physijs.scripts.worker</a:t>
            </a:r>
            <a:r>
              <a:rPr lang="en-GB" dirty="0"/>
              <a:t> = 'physijs_worker.js';</a:t>
            </a:r>
            <a:endParaRPr lang="bg-BG" dirty="0"/>
          </a:p>
          <a:p>
            <a:pPr lvl="2"/>
            <a:r>
              <a:rPr lang="en-GB" dirty="0" err="1"/>
              <a:t>Physijs.scripts.ammo</a:t>
            </a:r>
            <a:r>
              <a:rPr lang="en-GB" dirty="0"/>
              <a:t> = 'ammo.js';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03141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Сцената</a:t>
            </a:r>
          </a:p>
          <a:p>
            <a:pPr lvl="1"/>
            <a:r>
              <a:rPr lang="bg-BG" dirty="0"/>
              <a:t>Сцената трябва да е физична, за да се включват физичните свойства</a:t>
            </a:r>
          </a:p>
          <a:p>
            <a:pPr lvl="1">
              <a:tabLst>
                <a:tab pos="1196975" algn="l"/>
              </a:tabLst>
            </a:pPr>
            <a:r>
              <a:rPr lang="bg-BG" dirty="0"/>
              <a:t>Във </a:t>
            </a:r>
            <a:r>
              <a:rPr lang="en-US" dirty="0" err="1">
                <a:solidFill>
                  <a:srgbClr val="FF388C"/>
                </a:solidFill>
              </a:rPr>
              <a:t>vaxInit</a:t>
            </a:r>
            <a:r>
              <a:rPr lang="bg-BG" dirty="0"/>
              <a:t> се проверява дали </a:t>
            </a:r>
            <a:r>
              <a:rPr lang="en-US" dirty="0" err="1"/>
              <a:t>Physijs</a:t>
            </a:r>
            <a:r>
              <a:rPr lang="bg-BG" dirty="0"/>
              <a:t> е дефинирано – </a:t>
            </a:r>
            <a:r>
              <a:rPr lang="en-GB" dirty="0">
                <a:solidFill>
                  <a:srgbClr val="FF388C"/>
                </a:solidFill>
              </a:rPr>
              <a:t>physi.js</a:t>
            </a:r>
            <a:r>
              <a:rPr lang="bg-BG" dirty="0"/>
              <a:t> го създава </a:t>
            </a:r>
          </a:p>
          <a:p>
            <a:pPr lvl="1">
              <a:tabLst>
                <a:tab pos="1196975" algn="l"/>
              </a:tabLst>
            </a:pPr>
            <a:r>
              <a:rPr lang="bg-BG" dirty="0"/>
              <a:t>Ако е дефинирано, тогава вместо</a:t>
            </a:r>
            <a:br>
              <a:rPr lang="bg-BG" dirty="0"/>
            </a:br>
            <a:r>
              <a:rPr lang="bg-BG" dirty="0"/>
              <a:t>	</a:t>
            </a:r>
            <a:r>
              <a:rPr lang="en-GB" dirty="0"/>
              <a:t>scene = new </a:t>
            </a:r>
            <a:r>
              <a:rPr lang="en-GB" dirty="0" err="1"/>
              <a:t>THREE.Scene</a:t>
            </a:r>
            <a:r>
              <a:rPr lang="en-GB" dirty="0"/>
              <a:t>();</a:t>
            </a:r>
            <a:br>
              <a:rPr lang="bg-BG" dirty="0"/>
            </a:br>
            <a:r>
              <a:rPr lang="bg-BG" dirty="0"/>
              <a:t>използва</a:t>
            </a:r>
            <a:br>
              <a:rPr lang="bg-BG" dirty="0"/>
            </a:br>
            <a:r>
              <a:rPr lang="bg-BG" dirty="0"/>
              <a:t>	</a:t>
            </a:r>
            <a:r>
              <a:rPr lang="en-GB" dirty="0"/>
              <a:t>scene = new </a:t>
            </a:r>
            <a:r>
              <a:rPr lang="en-GB" dirty="0" err="1">
                <a:solidFill>
                  <a:srgbClr val="FF388C"/>
                </a:solidFill>
              </a:rPr>
              <a:t>Physijs</a:t>
            </a:r>
            <a:r>
              <a:rPr lang="en-GB" dirty="0" err="1"/>
              <a:t>.Scene</a:t>
            </a:r>
            <a:r>
              <a:rPr lang="en-GB" dirty="0"/>
              <a:t>();</a:t>
            </a:r>
            <a:endParaRPr lang="bg-BG" dirty="0"/>
          </a:p>
          <a:p>
            <a:pPr lvl="1">
              <a:tabLst>
                <a:tab pos="1196975" algn="l"/>
              </a:tabLst>
            </a:pPr>
            <a:r>
              <a:rPr lang="bg-BG" dirty="0"/>
              <a:t>Новият тип сцена поддържа всички свойства на  </a:t>
            </a:r>
            <a:r>
              <a:rPr lang="en-US" dirty="0"/>
              <a:t>Three.js</a:t>
            </a:r>
            <a:r>
              <a:rPr lang="bg-BG" dirty="0"/>
              <a:t> сцената, но поддържа и физика</a:t>
            </a:r>
          </a:p>
        </p:txBody>
      </p:sp>
    </p:spTree>
    <p:extLst>
      <p:ext uri="{BB962C8B-B14F-4D97-AF65-F5344CB8AC3E}">
        <p14:creationId xmlns:p14="http://schemas.microsoft.com/office/powerpoint/2010/main" val="3660005037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Топката</a:t>
            </a:r>
          </a:p>
          <a:p>
            <a:pPr lvl="1"/>
            <a:r>
              <a:rPr lang="bg-BG" dirty="0"/>
              <a:t>Традиционна геометрия на </a:t>
            </a:r>
            <a:r>
              <a:rPr lang="en-US" dirty="0"/>
              <a:t>Three.js</a:t>
            </a:r>
          </a:p>
          <a:p>
            <a:pPr lvl="1"/>
            <a:r>
              <a:rPr lang="bg-BG" dirty="0"/>
              <a:t>Традиционен материал на </a:t>
            </a:r>
            <a:r>
              <a:rPr lang="en-US" dirty="0"/>
              <a:t>Three.js, </a:t>
            </a:r>
            <a:r>
              <a:rPr lang="bg-BG" dirty="0"/>
              <a:t>но облечен отгоре с </a:t>
            </a:r>
            <a:r>
              <a:rPr lang="en-GB" dirty="0" err="1">
                <a:solidFill>
                  <a:srgbClr val="FF388C"/>
                </a:solidFill>
              </a:rPr>
              <a:t>Physijs.createMaterial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Създаването на обекта трябва да е изцяло през </a:t>
            </a:r>
            <a:r>
              <a:rPr lang="en-US" dirty="0" err="1"/>
              <a:t>Physijs</a:t>
            </a:r>
            <a:r>
              <a:rPr lang="bg-BG" dirty="0"/>
              <a:t>, който от формата на обекта определя физичните реакции на обекта</a:t>
            </a:r>
          </a:p>
          <a:p>
            <a:pPr lvl="1"/>
            <a:r>
              <a:rPr lang="bg-BG" dirty="0"/>
              <a:t>За сфера се ползва </a:t>
            </a:r>
            <a:r>
              <a:rPr lang="en-GB" dirty="0" err="1">
                <a:solidFill>
                  <a:srgbClr val="FF388C"/>
                </a:solidFill>
              </a:rPr>
              <a:t>Physijs.SphereMesh</a:t>
            </a:r>
            <a:endParaRPr lang="bg-BG" dirty="0">
              <a:solidFill>
                <a:srgbClr val="FF388C"/>
              </a:solidFill>
            </a:endParaRPr>
          </a:p>
          <a:p>
            <a:r>
              <a:rPr lang="bg-BG" dirty="0"/>
              <a:t>Симулацията</a:t>
            </a:r>
          </a:p>
          <a:p>
            <a:pPr lvl="1"/>
            <a:r>
              <a:rPr lang="bg-BG" dirty="0"/>
              <a:t>За да се извършат физичните изчисления се ползва </a:t>
            </a:r>
            <a:r>
              <a:rPr lang="en-US" dirty="0">
                <a:solidFill>
                  <a:srgbClr val="FF388C"/>
                </a:solidFill>
              </a:rPr>
              <a:t>simulate</a:t>
            </a:r>
            <a:r>
              <a:rPr lang="en-US" dirty="0"/>
              <a:t>, </a:t>
            </a:r>
            <a:r>
              <a:rPr lang="bg-BG" dirty="0"/>
              <a:t>добавен от </a:t>
            </a:r>
            <a:r>
              <a:rPr lang="en-US" dirty="0" err="1">
                <a:solidFill>
                  <a:srgbClr val="FF388C"/>
                </a:solidFill>
              </a:rPr>
              <a:t>Physijs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към </a:t>
            </a:r>
            <a:r>
              <a:rPr lang="en-US" dirty="0">
                <a:solidFill>
                  <a:srgbClr val="FF388C"/>
                </a:solidFill>
              </a:rPr>
              <a:t>scene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513885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Сфера, която (</a:t>
            </a:r>
            <a:r>
              <a:rPr lang="bg-BG" dirty="0" err="1"/>
              <a:t>про</a:t>
            </a:r>
            <a:r>
              <a:rPr lang="bg-BG" dirty="0"/>
              <a:t>)пада извън екрана, поради гравитацията</a:t>
            </a: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571206" y="4038600"/>
            <a:ext cx="1950212" cy="1791398"/>
            <a:chOff x="-504098" y="4990728"/>
            <a:chExt cx="1950212" cy="3165215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-504098" y="4990728"/>
              <a:ext cx="1950212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След миг изчезва надолу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-504098" y="4990728"/>
              <a:ext cx="0" cy="316521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289598798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Неподвижна земя</a:t>
            </a:r>
          </a:p>
          <a:p>
            <a:pPr lvl="1"/>
            <a:r>
              <a:rPr lang="bg-BG" dirty="0"/>
              <a:t>Земята ще е паралелепипед с геометрия </a:t>
            </a:r>
            <a:r>
              <a:rPr lang="en-GB" dirty="0" err="1">
                <a:solidFill>
                  <a:srgbClr val="FF388C"/>
                </a:solidFill>
              </a:rPr>
              <a:t>BoxBufferGeometry</a:t>
            </a:r>
            <a:r>
              <a:rPr lang="en-US" dirty="0">
                <a:solidFill>
                  <a:srgbClr val="FF388C"/>
                </a:solidFill>
              </a:rPr>
              <a:t> </a:t>
            </a:r>
            <a:r>
              <a:rPr lang="bg-BG" dirty="0"/>
              <a:t>и физичен обект </a:t>
            </a:r>
            <a:r>
              <a:rPr lang="en-GB" dirty="0" err="1">
                <a:solidFill>
                  <a:srgbClr val="FF388C"/>
                </a:solidFill>
              </a:rPr>
              <a:t>BoxMesh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За да не пада земята както топката, земята трябва да е с нулева маса – параметър към всички физични обекти:</a:t>
            </a:r>
            <a:br>
              <a:rPr lang="bg-BG" dirty="0"/>
            </a:br>
            <a:br>
              <a:rPr lang="bg-BG" dirty="0"/>
            </a:br>
            <a:r>
              <a:rPr lang="en-US" dirty="0"/>
              <a:t>new </a:t>
            </a:r>
            <a:r>
              <a:rPr lang="en-US" dirty="0" err="1"/>
              <a:t>Physijs.BoxMesh</a:t>
            </a:r>
            <a:r>
              <a:rPr lang="en-US" dirty="0"/>
              <a:t>( geometry, material, </a:t>
            </a:r>
            <a:r>
              <a:rPr lang="en-US" dirty="0">
                <a:solidFill>
                  <a:srgbClr val="FF388C"/>
                </a:solidFill>
              </a:rPr>
              <a:t>0</a:t>
            </a:r>
            <a:r>
              <a:rPr lang="en-US" dirty="0"/>
              <a:t> );</a:t>
            </a:r>
            <a:endParaRPr lang="bg-BG" dirty="0"/>
          </a:p>
        </p:txBody>
      </p:sp>
      <p:grpSp>
        <p:nvGrpSpPr>
          <p:cNvPr id="4" name="Group 3"/>
          <p:cNvGrpSpPr/>
          <p:nvPr/>
        </p:nvGrpSpPr>
        <p:grpSpPr>
          <a:xfrm>
            <a:off x="6817658" y="3904901"/>
            <a:ext cx="1492218" cy="895699"/>
            <a:chOff x="-46104" y="4160508"/>
            <a:chExt cx="1492218" cy="1582608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-46104" y="4990728"/>
              <a:ext cx="1492218" cy="75238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-1028700" algn="r"/>
              <a:r>
                <a:rPr lang="bg-BG" sz="1800" b="0" dirty="0">
                  <a:solidFill>
                    <a:schemeClr val="bg1"/>
                  </a:solidFill>
                </a:rPr>
                <a:t>Нулева маса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446114" y="4160508"/>
              <a:ext cx="0" cy="158260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556277397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Топката пада до удар в земята</a:t>
            </a:r>
          </a:p>
        </p:txBody>
      </p:sp>
      <p:pic>
        <p:nvPicPr>
          <p:cNvPr id="2051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8510186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Усложнен пример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Две топки</a:t>
            </a:r>
          </a:p>
          <a:p>
            <a:pPr lvl="1"/>
            <a:r>
              <a:rPr lang="bg-BG" dirty="0"/>
              <a:t>Втора топка, разположена по-ниско от първата и леко встрани</a:t>
            </a:r>
          </a:p>
          <a:p>
            <a:pPr lvl="1"/>
            <a:r>
              <a:rPr lang="bg-BG" dirty="0"/>
              <a:t>Очакването е горната топка да се удари в долната</a:t>
            </a:r>
          </a:p>
          <a:p>
            <a:pPr lvl="1"/>
            <a:r>
              <a:rPr lang="bg-BG" dirty="0"/>
              <a:t>Използваме същата геометрия и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1874669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След удара едната топка излиза отляво, а другата бавно се отправя надясно</a:t>
            </a:r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524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07042" y="3957918"/>
            <a:ext cx="1181100" cy="654424"/>
            <a:chOff x="527638" y="4990728"/>
            <a:chExt cx="1181100" cy="1156300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527638" y="4990728"/>
              <a:ext cx="918476" cy="11563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-1028700" algn="r"/>
              <a:r>
                <a:rPr lang="bg-BG" sz="1800" b="0" dirty="0">
                  <a:solidFill>
                    <a:schemeClr val="bg1"/>
                  </a:solidFill>
                </a:rPr>
                <a:t>Тази излиза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 flipH="1">
              <a:off x="527638" y="4990728"/>
              <a:ext cx="11811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4097876609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Двадесет топки</a:t>
                </a:r>
              </a:p>
              <a:p>
                <a:pPr lvl="1"/>
                <a:r>
                  <a:rPr lang="bg-BG" dirty="0"/>
                  <a:t>Разположени са вертикално със случайно отместване по хоризонтала</a:t>
                </a:r>
              </a:p>
              <a:p>
                <a:pPr lvl="1"/>
                <a:r>
                  <a:rPr lang="bg-BG" dirty="0"/>
                  <a:t>Отместването гарантира, че топките няма да падат точно една върху друга</a:t>
                </a:r>
              </a:p>
              <a:p>
                <a:r>
                  <a:rPr lang="bg-BG" dirty="0"/>
                  <a:t>Ускорение на симулацията</a:t>
                </a:r>
              </a:p>
              <a:p>
                <a:pPr lvl="1"/>
                <a:r>
                  <a:rPr lang="bg-BG" dirty="0"/>
                  <a:t>Параметър на </a:t>
                </a:r>
                <a:r>
                  <a:rPr lang="en-US" dirty="0">
                    <a:solidFill>
                      <a:srgbClr val="FF388C"/>
                    </a:solidFill>
                  </a:rPr>
                  <a:t>simulate</a:t>
                </a:r>
                <a:r>
                  <a:rPr lang="bg-BG" dirty="0">
                    <a:solidFill>
                      <a:srgbClr val="FF388C"/>
                    </a:solidFill>
                  </a:rPr>
                  <a:t> </a:t>
                </a:r>
                <a:r>
                  <a:rPr lang="bg-BG" dirty="0"/>
                  <a:t>указва колко голяма да е времевата стъпка</a:t>
                </a:r>
                <a:r>
                  <a:rPr lang="en-US" dirty="0"/>
                  <a:t> </a:t>
                </a:r>
                <a:r>
                  <a:rPr lang="bg-BG" dirty="0"/>
                  <a:t>на симулацията</a:t>
                </a:r>
              </a:p>
              <a:p>
                <a:pPr lvl="1"/>
                <a:r>
                  <a:rPr lang="bg-BG" dirty="0"/>
                  <a:t>По подразбиране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1/60</m:t>
                    </m:r>
                  </m:oMath>
                </a14:m>
                <a:r>
                  <a:rPr lang="bg-BG" dirty="0"/>
                  <a:t>, при бавни движения, може да се увеличи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1/10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348489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20 топки падат и се разпиляват във всички посоки, дори падат отвъд земята</a:t>
            </a:r>
          </a:p>
        </p:txBody>
      </p:sp>
      <p:pic>
        <p:nvPicPr>
          <p:cNvPr id="409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478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512308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/>
              <a:t>В това занятие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noProof="0"/>
              <a:t>Физично моделиране</a:t>
            </a:r>
          </a:p>
          <a:p>
            <a:r>
              <a:rPr lang="bg-BG"/>
              <a:t>Библиотека </a:t>
            </a:r>
            <a:r>
              <a:rPr lang="en-GB"/>
              <a:t>Physijs</a:t>
            </a:r>
            <a:endParaRPr lang="bg-BG"/>
          </a:p>
          <a:p>
            <a:r>
              <a:rPr lang="bg-BG"/>
              <a:t>Примери на модели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41218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Други обекти и ситуации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Важна особеност</a:t>
            </a:r>
          </a:p>
          <a:p>
            <a:pPr lvl="1"/>
            <a:r>
              <a:rPr lang="bg-BG" dirty="0"/>
              <a:t>Геометричната форма на обект се задава от </a:t>
            </a:r>
            <a:r>
              <a:rPr lang="en-US" dirty="0"/>
              <a:t>Three.js (</a:t>
            </a:r>
            <a:r>
              <a:rPr lang="bg-BG" dirty="0"/>
              <a:t>например </a:t>
            </a:r>
            <a:r>
              <a:rPr lang="en-US" dirty="0" err="1">
                <a:solidFill>
                  <a:srgbClr val="FF388C"/>
                </a:solidFill>
              </a:rPr>
              <a:t>BoxBufferGeometry</a:t>
            </a:r>
            <a:r>
              <a:rPr lang="en-US" dirty="0"/>
              <a:t>)</a:t>
            </a:r>
          </a:p>
          <a:p>
            <a:pPr lvl="1"/>
            <a:r>
              <a:rPr lang="bg-BG" dirty="0"/>
              <a:t>Формата, която </a:t>
            </a:r>
            <a:r>
              <a:rPr lang="en-US" dirty="0" err="1"/>
              <a:t>Physijs</a:t>
            </a:r>
            <a:r>
              <a:rPr lang="bg-BG" dirty="0"/>
              <a:t> обработва, се задава от </a:t>
            </a:r>
            <a:r>
              <a:rPr lang="en-US" dirty="0" err="1"/>
              <a:t>Physijs</a:t>
            </a:r>
            <a:r>
              <a:rPr lang="en-US" dirty="0"/>
              <a:t> (</a:t>
            </a:r>
            <a:r>
              <a:rPr lang="bg-BG" dirty="0"/>
              <a:t>например </a:t>
            </a:r>
            <a:r>
              <a:rPr lang="en-GB" dirty="0" err="1">
                <a:solidFill>
                  <a:srgbClr val="FF388C"/>
                </a:solidFill>
              </a:rPr>
              <a:t>SphereMesh</a:t>
            </a:r>
            <a:r>
              <a:rPr lang="bg-BG" dirty="0"/>
              <a:t>)</a:t>
            </a:r>
          </a:p>
          <a:p>
            <a:pPr lvl="1"/>
            <a:r>
              <a:rPr lang="bg-BG" dirty="0"/>
              <a:t>Двете форми е добре да съвпадат, защото поведението на обект зависи от каквото </a:t>
            </a:r>
            <a:r>
              <a:rPr lang="en-US" dirty="0" err="1"/>
              <a:t>Physijs</a:t>
            </a:r>
            <a:r>
              <a:rPr lang="en-US" dirty="0"/>
              <a:t> </a:t>
            </a:r>
            <a:r>
              <a:rPr lang="bg-BG" dirty="0"/>
              <a:t>знае</a:t>
            </a:r>
          </a:p>
        </p:txBody>
      </p:sp>
    </p:spTree>
    <p:extLst>
      <p:ext uri="{BB962C8B-B14F-4D97-AF65-F5344CB8AC3E}">
        <p14:creationId xmlns:p14="http://schemas.microsoft.com/office/powerpoint/2010/main" val="4229267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Падащи кубчета</a:t>
            </a:r>
          </a:p>
          <a:p>
            <a:pPr lvl="1"/>
            <a:r>
              <a:rPr lang="bg-BG" dirty="0"/>
              <a:t>Същият модел като с топките, но падат кубчета едно след друго</a:t>
            </a:r>
            <a:endParaRPr lang="en-US" dirty="0"/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391563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Основни проблеми</a:t>
            </a:r>
          </a:p>
          <a:p>
            <a:pPr lvl="1"/>
            <a:r>
              <a:rPr lang="bg-BG" dirty="0"/>
              <a:t>Поведението на кубчетата е нереално – те се разпиляват, търкаляйки се като топките</a:t>
            </a:r>
          </a:p>
          <a:p>
            <a:pPr lvl="1"/>
            <a:r>
              <a:rPr lang="bg-BG" dirty="0"/>
              <a:t>При включване на бавна симулация се вижда, че понякога кубчетата се отблъскват много преди да се докоснат</a:t>
            </a:r>
          </a:p>
          <a:p>
            <a:pPr lvl="1"/>
            <a:r>
              <a:rPr lang="bg-BG" dirty="0"/>
              <a:t>Причина – </a:t>
            </a:r>
            <a:r>
              <a:rPr lang="en-US" dirty="0" err="1"/>
              <a:t>Physijs</a:t>
            </a:r>
            <a:r>
              <a:rPr lang="bg-BG" dirty="0"/>
              <a:t> все още си мисли, че са сфери, защото се ползва </a:t>
            </a:r>
            <a:r>
              <a:rPr lang="en-US" dirty="0" err="1">
                <a:solidFill>
                  <a:srgbClr val="FF388C"/>
                </a:solidFill>
              </a:rPr>
              <a:t>SphereMesh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61718972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Кубчета с кубични форми, разпилявани при падането им като кубчета</a:t>
            </a:r>
          </a:p>
        </p:txBody>
      </p:sp>
      <p:pic>
        <p:nvPicPr>
          <p:cNvPr id="614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5240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926369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Скачащи кубчета</a:t>
                </a:r>
              </a:p>
              <a:p>
                <a:pPr lvl="1"/>
                <a:r>
                  <a:rPr lang="bg-BG" dirty="0"/>
                  <a:t>Кубчета падат на земята</a:t>
                </a:r>
                <a:r>
                  <a:rPr lang="en-US" dirty="0"/>
                  <a:t>, </a:t>
                </a:r>
                <a:r>
                  <a:rPr lang="bg-BG" dirty="0"/>
                  <a:t>но по някое време почват да подскачат през половин секунда</a:t>
                </a:r>
              </a:p>
              <a:p>
                <a:pPr lvl="1"/>
                <a:r>
                  <a:rPr lang="bg-BG" dirty="0"/>
                  <a:t>Моделиране на подскачането изцяло с </a:t>
                </a:r>
                <a:r>
                  <a:rPr lang="en-US" dirty="0" err="1">
                    <a:solidFill>
                      <a:srgbClr val="FF388C"/>
                    </a:solidFill>
                  </a:rPr>
                  <a:t>Physijs</a:t>
                </a:r>
                <a:endParaRPr lang="en-US" dirty="0">
                  <a:solidFill>
                    <a:srgbClr val="FF388C"/>
                  </a:solidFill>
                </a:endParaRPr>
              </a:p>
              <a:p>
                <a:r>
                  <a:rPr lang="bg-BG" dirty="0"/>
                  <a:t>Решение</a:t>
                </a:r>
              </a:p>
              <a:p>
                <a:pPr lvl="1"/>
                <a:r>
                  <a:rPr lang="bg-BG" dirty="0"/>
                  <a:t>Разбираме кога е минала половин секунда</a:t>
                </a:r>
              </a:p>
              <a:p>
                <a:pPr lvl="1"/>
                <a:r>
                  <a:rPr lang="bg-BG" dirty="0"/>
                  <a:t>На дадено кубче променяме скоростта на движение чрез </a:t>
                </a:r>
                <a:r>
                  <a:rPr lang="en-GB" dirty="0" err="1">
                    <a:solidFill>
                      <a:srgbClr val="FF388C"/>
                    </a:solidFill>
                  </a:rPr>
                  <a:t>setLinearVelocity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Избор на скоростта – хоризонтално е в диапазона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[−5,5]</m:t>
                    </m:r>
                  </m:oMath>
                </a14:m>
                <a:r>
                  <a:rPr lang="en-US" dirty="0"/>
                  <a:t>,</a:t>
                </a:r>
                <a:r>
                  <a:rPr lang="bg-BG" dirty="0"/>
                  <a:t> а вертикално е в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[30,80]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Така скачането ще е предимно вертикално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29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3553359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Няколко секунди след началото кубчетата почват едно по едно да подскачат</a:t>
            </a: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5760768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Подобряваме скока с допълнително случайно въртене с </a:t>
            </a:r>
            <a:r>
              <a:rPr lang="en-GB" dirty="0" err="1">
                <a:solidFill>
                  <a:srgbClr val="FF388C"/>
                </a:solidFill>
              </a:rPr>
              <a:t>setAngularVelocity</a:t>
            </a:r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478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8395349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Домино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Модел на домино</a:t>
            </a:r>
          </a:p>
          <a:p>
            <a:pPr lvl="1"/>
            <a:r>
              <a:rPr lang="bg-BG" dirty="0"/>
              <a:t>Редица от изправени вертикални плочки</a:t>
            </a:r>
          </a:p>
          <a:p>
            <a:pPr lvl="1"/>
            <a:r>
              <a:rPr lang="bg-BG" dirty="0"/>
              <a:t>Крайната се побутва и тя пада върху предната, която пада върху по-предната и т.н.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869604" y="3775268"/>
            <a:ext cx="1298707" cy="1371600"/>
            <a:chOff x="6231645" y="4259241"/>
            <a:chExt cx="1298707" cy="1371600"/>
          </a:xfrm>
        </p:grpSpPr>
        <p:sp>
          <p:nvSpPr>
            <p:cNvPr id="4" name="Text Placeholder 2"/>
            <p:cNvSpPr txBox="1">
              <a:spLocks/>
            </p:cNvSpPr>
            <p:nvPr/>
          </p:nvSpPr>
          <p:spPr>
            <a:xfrm>
              <a:off x="6231645" y="4259241"/>
              <a:ext cx="1298707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Бутната от нас плочка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6231645" y="4259241"/>
              <a:ext cx="0" cy="13716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" name="Rectangle 5"/>
          <p:cNvSpPr/>
          <p:nvPr/>
        </p:nvSpPr>
        <p:spPr>
          <a:xfrm>
            <a:off x="1814285" y="4191000"/>
            <a:ext cx="333829" cy="19762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43200" y="4191000"/>
            <a:ext cx="333829" cy="19762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0" y="4191000"/>
            <a:ext cx="333829" cy="19762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21181403">
            <a:off x="4567464" y="4181475"/>
            <a:ext cx="333829" cy="19762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 rot="19947723">
            <a:off x="5257800" y="4229100"/>
            <a:ext cx="333829" cy="19762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9170190">
            <a:off x="5934075" y="4314825"/>
            <a:ext cx="333829" cy="19762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 rot="18260087">
            <a:off x="6840679" y="4467225"/>
            <a:ext cx="333829" cy="19762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154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/>
                  <a:t>За разнообразие плочките няма да са изцяло в редица, а ще са леко встрани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r>
                  <a:rPr lang="bg-BG" dirty="0"/>
                  <a:t>Очакването е понякога плочките да се разминат и да не паднат всички</a:t>
                </a:r>
              </a:p>
              <a:p>
                <a:pPr lvl="1"/>
                <a:r>
                  <a:rPr lang="bg-BG" dirty="0"/>
                  <a:t>Първоначалното бутване на крайна плочка е със </a:t>
                </a:r>
                <a:r>
                  <a:rPr lang="en-GB" dirty="0" err="1">
                    <a:solidFill>
                      <a:srgbClr val="FF388C"/>
                    </a:solidFill>
                  </a:rPr>
                  <a:t>setLinearVelocity</a:t>
                </a:r>
                <a:r>
                  <a:rPr lang="bg-BG" dirty="0"/>
                  <a:t>, </a:t>
                </a:r>
                <a:r>
                  <a:rPr lang="bg-BG" dirty="0" err="1"/>
                  <a:t>активиранос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5</m:t>
                    </m:r>
                  </m:oMath>
                </a14:m>
                <a:r>
                  <a:rPr lang="bg-BG" dirty="0"/>
                  <a:t>-секундно закъснение със </a:t>
                </a:r>
                <a:r>
                  <a:rPr lang="en-GB" dirty="0" err="1">
                    <a:solidFill>
                      <a:srgbClr val="FF388C"/>
                    </a:solidFill>
                  </a:rPr>
                  <a:t>setTimeout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t="-837" r="-104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829459" y="1447800"/>
            <a:ext cx="303481" cy="121375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58374" y="1678889"/>
            <a:ext cx="303481" cy="121375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2774" y="1371600"/>
            <a:ext cx="303481" cy="121375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87174" y="1526489"/>
            <a:ext cx="303481" cy="121375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01574" y="1755089"/>
            <a:ext cx="303481" cy="121375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15974" y="1295400"/>
            <a:ext cx="303481" cy="121375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30374" y="1524000"/>
            <a:ext cx="303481" cy="121375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119414" y="2130876"/>
            <a:ext cx="7239000" cy="0"/>
          </a:xfrm>
          <a:prstGeom prst="line">
            <a:avLst/>
          </a:prstGeom>
          <a:ln w="31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824514" y="2585353"/>
            <a:ext cx="1740996" cy="895350"/>
            <a:chOff x="6231645" y="3760573"/>
            <a:chExt cx="1740996" cy="895350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6231645" y="4259241"/>
              <a:ext cx="1740996" cy="39668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Поглед отгоре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6231645" y="3760573"/>
              <a:ext cx="0" cy="89535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446319734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Относително неуспешно падане – само първите няколко</a:t>
            </a:r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524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5376824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Физично моделиране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647305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По-успешен опит – почти всички падат, някои дори отвъд платформата</a:t>
            </a:r>
          </a:p>
        </p:txBody>
      </p:sp>
      <p:pic>
        <p:nvPicPr>
          <p:cNvPr id="409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524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621372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Капсули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Падащи капсули</a:t>
            </a:r>
          </a:p>
          <a:p>
            <a:pPr lvl="1"/>
            <a:r>
              <a:rPr lang="bg-BG" dirty="0"/>
              <a:t>Във </a:t>
            </a:r>
            <a:r>
              <a:rPr lang="en-US" dirty="0" err="1"/>
              <a:t>Physijs</a:t>
            </a:r>
            <a:r>
              <a:rPr lang="bg-BG" dirty="0"/>
              <a:t> има физична форма, наречена капсула – </a:t>
            </a:r>
            <a:r>
              <a:rPr lang="en-US" dirty="0" err="1">
                <a:solidFill>
                  <a:srgbClr val="FF388C"/>
                </a:solidFill>
              </a:rPr>
              <a:t>CapsuleMesh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Като поведение тя отговаря на издължена форма със заоблени краища</a:t>
            </a:r>
          </a:p>
          <a:p>
            <a:pPr lvl="1"/>
            <a:r>
              <a:rPr lang="bg-BG" dirty="0"/>
              <a:t>Да направим падащи капсули</a:t>
            </a:r>
          </a:p>
        </p:txBody>
      </p:sp>
      <p:sp>
        <p:nvSpPr>
          <p:cNvPr id="9" name="Rectangle 8"/>
          <p:cNvSpPr/>
          <p:nvPr/>
        </p:nvSpPr>
        <p:spPr>
          <a:xfrm rot="5400000">
            <a:off x="4180113" y="4278087"/>
            <a:ext cx="783772" cy="2286001"/>
          </a:xfrm>
          <a:custGeom>
            <a:avLst/>
            <a:gdLst/>
            <a:ahLst/>
            <a:cxnLst/>
            <a:rect l="l" t="t" r="r" b="b"/>
            <a:pathLst>
              <a:path w="783772" h="2286001">
                <a:moveTo>
                  <a:pt x="391886" y="0"/>
                </a:moveTo>
                <a:cubicBezTo>
                  <a:pt x="608319" y="0"/>
                  <a:pt x="783772" y="175453"/>
                  <a:pt x="783772" y="391886"/>
                </a:cubicBezTo>
                <a:lnTo>
                  <a:pt x="783771" y="391896"/>
                </a:lnTo>
                <a:lnTo>
                  <a:pt x="783771" y="1894105"/>
                </a:lnTo>
                <a:cubicBezTo>
                  <a:pt x="783772" y="1894109"/>
                  <a:pt x="783772" y="1894112"/>
                  <a:pt x="783772" y="1894115"/>
                </a:cubicBezTo>
                <a:lnTo>
                  <a:pt x="783771" y="1894125"/>
                </a:lnTo>
                <a:lnTo>
                  <a:pt x="783771" y="1959429"/>
                </a:lnTo>
                <a:lnTo>
                  <a:pt x="777188" y="1959429"/>
                </a:lnTo>
                <a:cubicBezTo>
                  <a:pt x="747149" y="2144870"/>
                  <a:pt x="585999" y="2286001"/>
                  <a:pt x="391886" y="2286001"/>
                </a:cubicBezTo>
                <a:cubicBezTo>
                  <a:pt x="197773" y="2286001"/>
                  <a:pt x="36624" y="2144870"/>
                  <a:pt x="6584" y="1959429"/>
                </a:cubicBezTo>
                <a:lnTo>
                  <a:pt x="0" y="1959429"/>
                </a:lnTo>
                <a:lnTo>
                  <a:pt x="0" y="1894115"/>
                </a:lnTo>
                <a:lnTo>
                  <a:pt x="0" y="391886"/>
                </a:lnTo>
                <a:cubicBezTo>
                  <a:pt x="0" y="175453"/>
                  <a:pt x="175453" y="0"/>
                  <a:pt x="391886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3547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Геометрия</a:t>
            </a:r>
          </a:p>
          <a:p>
            <a:pPr lvl="1"/>
            <a:r>
              <a:rPr lang="bg-BG" dirty="0"/>
              <a:t>Ф</a:t>
            </a:r>
            <a:r>
              <a:rPr lang="en-GB" dirty="0"/>
              <a:t>ò</a:t>
            </a:r>
            <a:r>
              <a:rPr lang="bg-BG" dirty="0" err="1"/>
              <a:t>рмата</a:t>
            </a:r>
            <a:r>
              <a:rPr lang="bg-BG" dirty="0"/>
              <a:t> на обекта не е стандартна за </a:t>
            </a:r>
            <a:r>
              <a:rPr lang="en-US" dirty="0"/>
              <a:t>Three.js</a:t>
            </a:r>
          </a:p>
          <a:p>
            <a:pPr lvl="1"/>
            <a:r>
              <a:rPr lang="bg-BG" dirty="0"/>
              <a:t>Ще трябва да си я сглобим от три части – цилиндър и две сфери</a:t>
            </a:r>
          </a:p>
          <a:p>
            <a:pPr lvl="1"/>
            <a:r>
              <a:rPr lang="bg-BG" dirty="0"/>
              <a:t>Проблем – </a:t>
            </a:r>
            <a:r>
              <a:rPr lang="en-US" dirty="0" err="1"/>
              <a:t>Physijs</a:t>
            </a:r>
            <a:r>
              <a:rPr lang="bg-BG" dirty="0"/>
              <a:t> изисква една геометрия</a:t>
            </a:r>
          </a:p>
          <a:p>
            <a:pPr lvl="1"/>
            <a:r>
              <a:rPr lang="bg-BG" dirty="0"/>
              <a:t>Чрез </a:t>
            </a:r>
            <a:r>
              <a:rPr lang="en-GB" dirty="0" err="1">
                <a:solidFill>
                  <a:srgbClr val="FF388C"/>
                </a:solidFill>
              </a:rPr>
              <a:t>mergeBufferGeometries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от файла </a:t>
            </a:r>
            <a:r>
              <a:rPr lang="en-GB" dirty="0" err="1">
                <a:solidFill>
                  <a:srgbClr val="FF388C"/>
                </a:solidFill>
              </a:rPr>
              <a:t>BufferGeometryUtils</a:t>
            </a:r>
            <a:r>
              <a:rPr lang="en-US" dirty="0">
                <a:solidFill>
                  <a:srgbClr val="FF388C"/>
                </a:solidFill>
              </a:rPr>
              <a:t> </a:t>
            </a:r>
            <a:r>
              <a:rPr lang="bg-BG" dirty="0"/>
              <a:t>се сливат геометриите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818758" y="3891963"/>
            <a:ext cx="783771" cy="2286000"/>
            <a:chOff x="3657600" y="3886200"/>
            <a:chExt cx="914400" cy="2667000"/>
          </a:xfrm>
        </p:grpSpPr>
        <p:sp>
          <p:nvSpPr>
            <p:cNvPr id="4" name="Rectangle 3"/>
            <p:cNvSpPr/>
            <p:nvPr/>
          </p:nvSpPr>
          <p:spPr>
            <a:xfrm>
              <a:off x="3657600" y="4343400"/>
              <a:ext cx="914400" cy="1828800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657600" y="3886200"/>
              <a:ext cx="914400" cy="914400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3657600" y="5638800"/>
              <a:ext cx="914400" cy="914400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5562599" y="3924620"/>
            <a:ext cx="783772" cy="2286001"/>
          </a:xfrm>
          <a:custGeom>
            <a:avLst/>
            <a:gdLst/>
            <a:ahLst/>
            <a:cxnLst/>
            <a:rect l="l" t="t" r="r" b="b"/>
            <a:pathLst>
              <a:path w="783772" h="2286001">
                <a:moveTo>
                  <a:pt x="391886" y="0"/>
                </a:moveTo>
                <a:cubicBezTo>
                  <a:pt x="608319" y="0"/>
                  <a:pt x="783772" y="175453"/>
                  <a:pt x="783772" y="391886"/>
                </a:cubicBezTo>
                <a:lnTo>
                  <a:pt x="783771" y="391896"/>
                </a:lnTo>
                <a:lnTo>
                  <a:pt x="783771" y="1894105"/>
                </a:lnTo>
                <a:cubicBezTo>
                  <a:pt x="783772" y="1894109"/>
                  <a:pt x="783772" y="1894112"/>
                  <a:pt x="783772" y="1894115"/>
                </a:cubicBezTo>
                <a:lnTo>
                  <a:pt x="783771" y="1894125"/>
                </a:lnTo>
                <a:lnTo>
                  <a:pt x="783771" y="1959429"/>
                </a:lnTo>
                <a:lnTo>
                  <a:pt x="777188" y="1959429"/>
                </a:lnTo>
                <a:cubicBezTo>
                  <a:pt x="747149" y="2144870"/>
                  <a:pt x="585999" y="2286001"/>
                  <a:pt x="391886" y="2286001"/>
                </a:cubicBezTo>
                <a:cubicBezTo>
                  <a:pt x="197773" y="2286001"/>
                  <a:pt x="36624" y="2144870"/>
                  <a:pt x="6584" y="1959429"/>
                </a:cubicBezTo>
                <a:lnTo>
                  <a:pt x="0" y="1959429"/>
                </a:lnTo>
                <a:lnTo>
                  <a:pt x="0" y="1894115"/>
                </a:lnTo>
                <a:lnTo>
                  <a:pt x="0" y="391886"/>
                </a:lnTo>
                <a:cubicBezTo>
                  <a:pt x="0" y="175453"/>
                  <a:pt x="175453" y="0"/>
                  <a:pt x="391886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810000" y="5067620"/>
            <a:ext cx="1524000" cy="0"/>
          </a:xfrm>
          <a:prstGeom prst="straightConnector1">
            <a:avLst/>
          </a:prstGeom>
          <a:ln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1382562" y="5045208"/>
            <a:ext cx="1436196" cy="636494"/>
            <a:chOff x="6231645" y="4259241"/>
            <a:chExt cx="1436196" cy="636494"/>
          </a:xfrm>
        </p:grpSpPr>
        <p:sp>
          <p:nvSpPr>
            <p:cNvPr id="15" name="Text Placeholder 2"/>
            <p:cNvSpPr txBox="1">
              <a:spLocks/>
            </p:cNvSpPr>
            <p:nvPr/>
          </p:nvSpPr>
          <p:spPr>
            <a:xfrm>
              <a:off x="6231645" y="4259241"/>
              <a:ext cx="978996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Три обекта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6231645" y="4259241"/>
              <a:ext cx="143619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6346371" y="4357487"/>
            <a:ext cx="1295400" cy="636494"/>
            <a:chOff x="5774445" y="4259241"/>
            <a:chExt cx="1295400" cy="636494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6231645" y="4259241"/>
              <a:ext cx="838200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Един обект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5774445" y="4259241"/>
              <a:ext cx="12954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537622792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Капсулите се спускат вертикално, но поради близост се удрят и падат като кегли</a:t>
            </a:r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109879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Без сливане на геометриите</a:t>
            </a:r>
          </a:p>
          <a:p>
            <a:pPr lvl="1"/>
            <a:r>
              <a:rPr lang="bg-BG" dirty="0"/>
              <a:t>Обекти на </a:t>
            </a:r>
            <a:r>
              <a:rPr lang="en-US" dirty="0" err="1"/>
              <a:t>Physijs</a:t>
            </a:r>
            <a:r>
              <a:rPr lang="bg-BG" dirty="0"/>
              <a:t> могат да се влагат по същия начин, както и обекти на </a:t>
            </a:r>
            <a:r>
              <a:rPr lang="en-US" dirty="0"/>
              <a:t>Three.js</a:t>
            </a:r>
          </a:p>
          <a:p>
            <a:pPr lvl="1"/>
            <a:r>
              <a:rPr lang="bg-BG" dirty="0"/>
              <a:t>Разлика – при </a:t>
            </a:r>
            <a:r>
              <a:rPr lang="en-US" dirty="0" err="1"/>
              <a:t>Physijs</a:t>
            </a:r>
            <a:r>
              <a:rPr lang="bg-BG" dirty="0"/>
              <a:t> груповият обект трябва да е изцяло сглобен, преди да се добавя към сцената</a:t>
            </a:r>
          </a:p>
          <a:p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>
            <a:off x="4180114" y="3657600"/>
            <a:ext cx="783771" cy="2286000"/>
            <a:chOff x="3657600" y="3886200"/>
            <a:chExt cx="914400" cy="2667000"/>
          </a:xfrm>
        </p:grpSpPr>
        <p:sp>
          <p:nvSpPr>
            <p:cNvPr id="4" name="Rectangle 3"/>
            <p:cNvSpPr/>
            <p:nvPr/>
          </p:nvSpPr>
          <p:spPr>
            <a:xfrm>
              <a:off x="3657600" y="4343400"/>
              <a:ext cx="914400" cy="1828800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657600" y="3886200"/>
              <a:ext cx="914400" cy="914400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3657600" y="5638800"/>
              <a:ext cx="914400" cy="914400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55694" y="3859306"/>
            <a:ext cx="2362200" cy="636494"/>
            <a:chOff x="5763483" y="4259241"/>
            <a:chExt cx="2362200" cy="636494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5763483" y="4259241"/>
              <a:ext cx="1447158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Деца </a:t>
              </a:r>
              <a:r>
                <a:rPr lang="en-US" sz="1800" b="0" dirty="0" err="1">
                  <a:solidFill>
                    <a:schemeClr val="bg1"/>
                  </a:solidFill>
                </a:rPr>
                <a:t>SphereMesh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5763483" y="4259241"/>
              <a:ext cx="23622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2" name="Straight Connector 11"/>
          <p:cNvCxnSpPr/>
          <p:nvPr/>
        </p:nvCxnSpPr>
        <p:spPr>
          <a:xfrm flipV="1">
            <a:off x="3302852" y="3859306"/>
            <a:ext cx="0" cy="1931894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3302852" y="5791200"/>
            <a:ext cx="964348" cy="0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9" name="Group 18"/>
          <p:cNvGrpSpPr/>
          <p:nvPr/>
        </p:nvGrpSpPr>
        <p:grpSpPr>
          <a:xfrm>
            <a:off x="4979894" y="4823012"/>
            <a:ext cx="2362200" cy="636494"/>
            <a:chOff x="5001483" y="4259241"/>
            <a:chExt cx="2362200" cy="636494"/>
          </a:xfrm>
        </p:grpSpPr>
        <p:sp>
          <p:nvSpPr>
            <p:cNvPr id="20" name="Text Placeholder 2"/>
            <p:cNvSpPr txBox="1">
              <a:spLocks/>
            </p:cNvSpPr>
            <p:nvPr/>
          </p:nvSpPr>
          <p:spPr>
            <a:xfrm>
              <a:off x="5763483" y="4259241"/>
              <a:ext cx="1600200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Родител</a:t>
              </a:r>
              <a:br>
                <a:rPr lang="en-US" sz="1800" b="0" dirty="0">
                  <a:solidFill>
                    <a:schemeClr val="bg1"/>
                  </a:solidFill>
                </a:rPr>
              </a:br>
              <a:r>
                <a:rPr lang="en-US" sz="1800" b="0" dirty="0" err="1">
                  <a:solidFill>
                    <a:schemeClr val="bg1"/>
                  </a:solidFill>
                </a:rPr>
                <a:t>CylinderMesh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5001483" y="4259241"/>
              <a:ext cx="23622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526093078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Същият пример с падащи капсули, но вече те са като групови обекти</a:t>
            </a:r>
          </a:p>
        </p:txBody>
      </p:sp>
      <p:pic>
        <p:nvPicPr>
          <p:cNvPr id="1027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8863572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Пешки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По-сложен обект – пешка</a:t>
            </a:r>
          </a:p>
          <a:p>
            <a:pPr lvl="1"/>
            <a:r>
              <a:rPr lang="bg-BG" dirty="0"/>
              <a:t>Ще се състои от 4 елемента</a:t>
            </a:r>
          </a:p>
          <a:p>
            <a:pPr lvl="1"/>
            <a:r>
              <a:rPr lang="bg-BG" dirty="0"/>
              <a:t>Основният е конус, със сферична глава, яка от сплескана сфера и крака от пресечен конус</a:t>
            </a:r>
          </a:p>
        </p:txBody>
      </p:sp>
      <p:sp>
        <p:nvSpPr>
          <p:cNvPr id="6" name="Oval 5"/>
          <p:cNvSpPr/>
          <p:nvPr/>
        </p:nvSpPr>
        <p:spPr>
          <a:xfrm>
            <a:off x="4177173" y="3703767"/>
            <a:ext cx="806440" cy="80644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4071902" y="4132729"/>
            <a:ext cx="992393" cy="2126557"/>
          </a:xfrm>
          <a:prstGeom prst="triangl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177173" y="4513825"/>
            <a:ext cx="806440" cy="20161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0" name="Trapezoid 9"/>
          <p:cNvSpPr/>
          <p:nvPr/>
        </p:nvSpPr>
        <p:spPr>
          <a:xfrm>
            <a:off x="3706906" y="5867400"/>
            <a:ext cx="1724179" cy="391886"/>
          </a:xfrm>
          <a:prstGeom prst="trapezoid">
            <a:avLst>
              <a:gd name="adj" fmla="val 62234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6043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При симулацията някои пешки се търкалят в кръг или по спирала</a:t>
            </a:r>
          </a:p>
        </p:txBody>
      </p:sp>
      <p:pic>
        <p:nvPicPr>
          <p:cNvPr id="2051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486761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Други примери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56410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Небесна механика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Слънце и планета</a:t>
            </a:r>
          </a:p>
          <a:p>
            <a:pPr lvl="1"/>
            <a:r>
              <a:rPr lang="bg-BG" dirty="0"/>
              <a:t>Опит да се моделира слънце и елипсовидното движение на планета около него</a:t>
            </a:r>
          </a:p>
          <a:p>
            <a:pPr lvl="1"/>
            <a:r>
              <a:rPr lang="bg-BG" dirty="0"/>
              <a:t>Основен проблем е гравитацията – тя не е с една и съща посока, а е винаги към слънцето</a:t>
            </a:r>
          </a:p>
        </p:txBody>
      </p:sp>
      <p:sp>
        <p:nvSpPr>
          <p:cNvPr id="4" name="Oval 3"/>
          <p:cNvSpPr/>
          <p:nvPr/>
        </p:nvSpPr>
        <p:spPr>
          <a:xfrm>
            <a:off x="4076700" y="5145741"/>
            <a:ext cx="990600" cy="990600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113590" y="5439431"/>
            <a:ext cx="403220" cy="40322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001583" y="4612221"/>
            <a:ext cx="403220" cy="40322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370390" y="4397164"/>
            <a:ext cx="403220" cy="40322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828800" y="4612221"/>
            <a:ext cx="5486400" cy="2057640"/>
          </a:xfrm>
          <a:prstGeom prst="ellipse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8"/>
          <p:cNvSpPr/>
          <p:nvPr/>
        </p:nvSpPr>
        <p:spPr>
          <a:xfrm>
            <a:off x="2743200" y="4612221"/>
            <a:ext cx="403220" cy="40322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627190" y="5439431"/>
            <a:ext cx="403220" cy="40322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11" name="Straight Arrow Connector 10"/>
          <p:cNvCxnSpPr>
            <a:stCxn id="5" idx="2"/>
            <a:endCxn id="4" idx="6"/>
          </p:cNvCxnSpPr>
          <p:nvPr/>
        </p:nvCxnSpPr>
        <p:spPr>
          <a:xfrm flipH="1">
            <a:off x="5067300" y="5641041"/>
            <a:ext cx="2046290" cy="0"/>
          </a:xfrm>
          <a:prstGeom prst="straightConnector1">
            <a:avLst/>
          </a:prstGeom>
          <a:ln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014913" y="4924425"/>
            <a:ext cx="1019175" cy="485775"/>
          </a:xfrm>
          <a:prstGeom prst="straightConnector1">
            <a:avLst/>
          </a:prstGeom>
          <a:ln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4"/>
            <a:endCxn id="4" idx="0"/>
          </p:cNvCxnSpPr>
          <p:nvPr/>
        </p:nvCxnSpPr>
        <p:spPr>
          <a:xfrm>
            <a:off x="4572000" y="4800384"/>
            <a:ext cx="0" cy="345357"/>
          </a:xfrm>
          <a:prstGeom prst="straightConnector1">
            <a:avLst/>
          </a:prstGeom>
          <a:ln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6"/>
            <a:endCxn id="4" idx="2"/>
          </p:cNvCxnSpPr>
          <p:nvPr/>
        </p:nvCxnSpPr>
        <p:spPr>
          <a:xfrm>
            <a:off x="2030410" y="5641041"/>
            <a:ext cx="2046290" cy="0"/>
          </a:xfrm>
          <a:prstGeom prst="straightConnector1">
            <a:avLst/>
          </a:prstGeom>
          <a:ln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128963" y="4910138"/>
            <a:ext cx="1014412" cy="476250"/>
          </a:xfrm>
          <a:prstGeom prst="straightConnector1">
            <a:avLst/>
          </a:prstGeom>
          <a:ln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84159" y="5348653"/>
            <a:ext cx="1544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>
                <a:ln w="3175">
                  <a:noFill/>
                  <a:prstDash val="solid"/>
                </a:ln>
                <a:solidFill>
                  <a:schemeClr val="accent1"/>
                </a:solidFill>
                <a:latin typeface="Candara" panose="020E0502030303020204" pitchFamily="34" charset="0"/>
              </a:rPr>
              <a:t>гравитационно</a:t>
            </a:r>
          </a:p>
          <a:p>
            <a:pPr algn="ctr"/>
            <a:r>
              <a:rPr lang="bg-BG" sz="1600" dirty="0">
                <a:ln w="3175">
                  <a:noFill/>
                  <a:prstDash val="solid"/>
                </a:ln>
                <a:solidFill>
                  <a:schemeClr val="accent1"/>
                </a:solidFill>
                <a:latin typeface="Candara" panose="020E0502030303020204" pitchFamily="34" charset="0"/>
              </a:rPr>
              <a:t>привличане</a:t>
            </a:r>
          </a:p>
        </p:txBody>
      </p:sp>
    </p:spTree>
    <p:extLst>
      <p:ext uri="{BB962C8B-B14F-4D97-AF65-F5344CB8AC3E}">
        <p14:creationId xmlns:p14="http://schemas.microsoft.com/office/powerpoint/2010/main" val="3200716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Физично моделиране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Основна цел</a:t>
            </a:r>
          </a:p>
          <a:p>
            <a:pPr lvl="1"/>
            <a:r>
              <a:rPr lang="bg-BG" dirty="0"/>
              <a:t>Моделиране на физични явления, с които поведението на обектите в сцена е по-реално</a:t>
            </a:r>
          </a:p>
          <a:p>
            <a:r>
              <a:rPr lang="bg-BG" dirty="0"/>
              <a:t>Подход</a:t>
            </a:r>
          </a:p>
          <a:p>
            <a:pPr lvl="1"/>
            <a:r>
              <a:rPr lang="bg-BG" dirty="0"/>
              <a:t>Моделират се най-видимите явления</a:t>
            </a:r>
          </a:p>
          <a:p>
            <a:pPr lvl="1"/>
            <a:r>
              <a:rPr lang="bg-BG" dirty="0"/>
              <a:t>Гравитация, инерция, триене, еластичност, загуба на енергия и т.н.</a:t>
            </a:r>
          </a:p>
          <a:p>
            <a:pPr lvl="1"/>
            <a:r>
              <a:rPr lang="bg-BG" dirty="0"/>
              <a:t>Използва контакта между обектите</a:t>
            </a:r>
          </a:p>
        </p:txBody>
      </p:sp>
    </p:spTree>
    <p:extLst>
      <p:ext uri="{BB962C8B-B14F-4D97-AF65-F5344CB8AC3E}">
        <p14:creationId xmlns:p14="http://schemas.microsoft.com/office/powerpoint/2010/main" val="23308603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Гравитацията е вектора между планетата и слънцето и я променяме със </a:t>
            </a:r>
            <a:r>
              <a:rPr lang="en-US" dirty="0" err="1">
                <a:solidFill>
                  <a:srgbClr val="FF388C"/>
                </a:solidFill>
              </a:rPr>
              <a:t>setGravity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За съжаление планетата се залепя</a:t>
            </a:r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057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723587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За елипсовидна траектория трябва да се даде страничен тласък със </a:t>
            </a:r>
            <a:r>
              <a:rPr lang="en-GB" dirty="0" err="1">
                <a:solidFill>
                  <a:srgbClr val="FF388C"/>
                </a:solidFill>
              </a:rPr>
              <a:t>setLinearVelocity</a:t>
            </a:r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357788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с три тела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Основна задача в небесна механика</a:t>
            </a:r>
          </a:p>
          <a:p>
            <a:pPr lvl="1"/>
            <a:r>
              <a:rPr lang="bg-BG" dirty="0"/>
              <a:t>Да се определят траекториите на три тела под влияние единствено на гравитацията</a:t>
            </a:r>
          </a:p>
          <a:p>
            <a:pPr lvl="1"/>
            <a:r>
              <a:rPr lang="bg-BG" dirty="0"/>
              <a:t>Няма аналитично решение – единственият начин е да бъде симулирана с приближение</a:t>
            </a:r>
          </a:p>
          <a:p>
            <a:pPr lvl="1"/>
            <a:r>
              <a:rPr lang="bg-BG" dirty="0"/>
              <a:t>Повече информация ето тук:</a:t>
            </a:r>
            <a:br>
              <a:rPr lang="bg-BG" dirty="0"/>
            </a:br>
            <a:r>
              <a:rPr lang="en-US" dirty="0"/>
              <a:t>[</a:t>
            </a:r>
            <a:r>
              <a:rPr lang="en-US" sz="2400" dirty="0">
                <a:hlinkClick r:id="rId2"/>
              </a:rPr>
              <a:t>bg.wikipedia.org/wiki/</a:t>
            </a:r>
            <a:r>
              <a:rPr lang="bg-BG" sz="2400" dirty="0" err="1">
                <a:hlinkClick r:id="rId2"/>
              </a:rPr>
              <a:t>Задача_с_три_тела</a:t>
            </a:r>
            <a:r>
              <a:rPr lang="en-US" dirty="0"/>
              <a:t>]</a:t>
            </a:r>
            <a:br>
              <a:rPr lang="en-US" dirty="0"/>
            </a:br>
            <a:r>
              <a:rPr lang="en-US" dirty="0"/>
              <a:t>[</a:t>
            </a:r>
            <a:r>
              <a:rPr lang="en-US" sz="2400" dirty="0">
                <a:hlinkClick r:id="rId3"/>
              </a:rPr>
              <a:t>en.wikipedia.org/wiki/Three-</a:t>
            </a:r>
            <a:r>
              <a:rPr lang="en-US" sz="2400" dirty="0" err="1">
                <a:hlinkClick r:id="rId3"/>
              </a:rPr>
              <a:t>body_problem</a:t>
            </a:r>
            <a:r>
              <a:rPr lang="en-US" dirty="0"/>
              <a:t>]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09358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Проблем</a:t>
                </a:r>
              </a:p>
              <a:p>
                <a:pPr lvl="1"/>
                <a:r>
                  <a:rPr lang="bg-BG" dirty="0"/>
                  <a:t>Не можем да моделираме гравитацията както в предната задача</a:t>
                </a:r>
              </a:p>
              <a:p>
                <a:pPr lvl="1"/>
                <a:r>
                  <a:rPr lang="bg-BG" dirty="0"/>
                  <a:t>За всяка планета векторът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:r>
                  <a:rPr lang="bg-BG" dirty="0"/>
                  <a:t>е различен</a:t>
                </a:r>
              </a:p>
              <a:p>
                <a:r>
                  <a:rPr lang="bg-BG" dirty="0"/>
                  <a:t>Моделиране на гравитацията</a:t>
                </a:r>
              </a:p>
              <a:p>
                <a:pPr lvl="1"/>
                <a:r>
                  <a:rPr lang="bg-BG" dirty="0"/>
                  <a:t>Между всеки две тела силата на привличане се определя с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𝐹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/>
                      </a:rPr>
                      <m:t>𝑘</m:t>
                    </m:r>
                    <m:f>
                      <m:f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srgbClr val="FF388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bg-BG" dirty="0"/>
                  <a:t> </a:t>
                </a:r>
                <a:r>
                  <a:rPr lang="en-US" dirty="0"/>
                  <a:t>, </a:t>
                </a:r>
                <a:r>
                  <a:rPr lang="bg-BG" dirty="0"/>
                  <a:t>където:</a:t>
                </a:r>
              </a:p>
              <a:p>
                <a:pPr marL="1081088" lvl="2" indent="-342900">
                  <a:buFont typeface="Candara" panose="020E0502030303020204" pitchFamily="34" charset="0"/>
                  <a:buChar char="–"/>
                </a:pPr>
                <a:r>
                  <a:rPr lang="bg-BG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bg-BG" dirty="0"/>
                  <a:t> са масите на телата</a:t>
                </a:r>
              </a:p>
              <a:p>
                <a:pPr marL="1081088" lvl="2" indent="-342900">
                  <a:buFont typeface="Candara" panose="020E0502030303020204" pitchFamily="34" charset="0"/>
                  <a:buChar char="–"/>
                </a:pP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е разстоянието между телата</a:t>
                </a:r>
              </a:p>
              <a:p>
                <a:pPr marL="1081088" lvl="2" indent="-342900">
                  <a:buFont typeface="Candara" panose="020E0502030303020204" pitchFamily="34" charset="0"/>
                  <a:buChar char="–"/>
                </a:pP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е гравитационната константа  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0677980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Гравитация при три тела</a:t>
            </a:r>
          </a:p>
          <a:p>
            <a:pPr lvl="1"/>
            <a:r>
              <a:rPr lang="bg-BG" dirty="0"/>
              <a:t>Изчисляваме силата на привличане с едното</a:t>
            </a:r>
          </a:p>
          <a:p>
            <a:pPr lvl="1"/>
            <a:r>
              <a:rPr lang="bg-BG" dirty="0"/>
              <a:t>Мащабираме с разстоянието на квадрат и с гравитационната константа</a:t>
            </a:r>
          </a:p>
          <a:p>
            <a:pPr lvl="1"/>
            <a:r>
              <a:rPr lang="bg-BG" dirty="0"/>
              <a:t>Правим същото за другото тяло</a:t>
            </a:r>
          </a:p>
          <a:p>
            <a:pPr lvl="1"/>
            <a:r>
              <a:rPr lang="bg-BG" dirty="0"/>
              <a:t>Събираме двете мащабирани сили</a:t>
            </a:r>
          </a:p>
        </p:txBody>
      </p:sp>
      <p:sp>
        <p:nvSpPr>
          <p:cNvPr id="5" name="Oval 4"/>
          <p:cNvSpPr/>
          <p:nvPr/>
        </p:nvSpPr>
        <p:spPr>
          <a:xfrm>
            <a:off x="4223545" y="5446760"/>
            <a:ext cx="696910" cy="696910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628275" y="4452610"/>
            <a:ext cx="614049" cy="614049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338919" y="3515175"/>
            <a:ext cx="1053041" cy="1053041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894729" y="4887851"/>
            <a:ext cx="1761566" cy="779929"/>
          </a:xfrm>
          <a:prstGeom prst="straightConnector1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86000" y="4349968"/>
            <a:ext cx="1976718" cy="1290918"/>
          </a:xfrm>
          <a:prstGeom prst="straightConnector1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20160000">
            <a:off x="4969825" y="5003427"/>
            <a:ext cx="1544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>
                <a:ln w="3175">
                  <a:noFill/>
                  <a:prstDash val="solid"/>
                </a:ln>
                <a:solidFill>
                  <a:schemeClr val="accent1"/>
                </a:solidFill>
                <a:latin typeface="Candara" panose="020E0502030303020204" pitchFamily="34" charset="0"/>
              </a:rPr>
              <a:t>гравитационно</a:t>
            </a:r>
          </a:p>
          <a:p>
            <a:pPr algn="ctr"/>
            <a:r>
              <a:rPr lang="bg-BG" sz="1600" dirty="0">
                <a:ln w="3175">
                  <a:noFill/>
                  <a:prstDash val="solid"/>
                </a:ln>
                <a:solidFill>
                  <a:schemeClr val="accent1"/>
                </a:solidFill>
                <a:latin typeface="Candara" panose="020E0502030303020204" pitchFamily="34" charset="0"/>
              </a:rPr>
              <a:t>привличане</a:t>
            </a:r>
          </a:p>
        </p:txBody>
      </p:sp>
      <p:sp>
        <p:nvSpPr>
          <p:cNvPr id="23" name="TextBox 22"/>
          <p:cNvSpPr txBox="1"/>
          <p:nvPr/>
        </p:nvSpPr>
        <p:spPr>
          <a:xfrm rot="1968402">
            <a:off x="2502354" y="4679035"/>
            <a:ext cx="1544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>
                <a:ln w="3175">
                  <a:noFill/>
                  <a:prstDash val="solid"/>
                </a:ln>
                <a:solidFill>
                  <a:schemeClr val="accent1"/>
                </a:solidFill>
                <a:latin typeface="Candara" panose="020E0502030303020204" pitchFamily="34" charset="0"/>
              </a:rPr>
              <a:t>гравитационно</a:t>
            </a:r>
          </a:p>
          <a:p>
            <a:pPr algn="ctr"/>
            <a:r>
              <a:rPr lang="bg-BG" sz="1600" dirty="0">
                <a:ln w="3175">
                  <a:noFill/>
                  <a:prstDash val="solid"/>
                </a:ln>
                <a:solidFill>
                  <a:schemeClr val="accent1"/>
                </a:solidFill>
                <a:latin typeface="Candara" panose="020E0502030303020204" pitchFamily="34" charset="0"/>
              </a:rPr>
              <a:t>привличане</a:t>
            </a:r>
          </a:p>
        </p:txBody>
      </p:sp>
    </p:spTree>
    <p:extLst>
      <p:ext uri="{BB962C8B-B14F-4D97-AF65-F5344CB8AC3E}">
        <p14:creationId xmlns:p14="http://schemas.microsoft.com/office/powerpoint/2010/main" val="626383688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Завършващи елементи</a:t>
            </a:r>
          </a:p>
          <a:p>
            <a:pPr lvl="1"/>
            <a:r>
              <a:rPr lang="bg-BG" dirty="0"/>
              <a:t>Гравитацията със </a:t>
            </a:r>
            <a:r>
              <a:rPr lang="en-US" dirty="0" err="1">
                <a:solidFill>
                  <a:srgbClr val="FF388C"/>
                </a:solidFill>
              </a:rPr>
              <a:t>setGravity</a:t>
            </a:r>
            <a:r>
              <a:rPr lang="bg-BG" dirty="0"/>
              <a:t> е нулирана, не можем да я ползваме</a:t>
            </a:r>
          </a:p>
          <a:p>
            <a:pPr lvl="1"/>
            <a:r>
              <a:rPr lang="bg-BG" dirty="0"/>
              <a:t>Сумарната сила към всяка планета ѝ я прилагаме към центъра ѝ с </a:t>
            </a:r>
            <a:r>
              <a:rPr lang="en-GB" dirty="0" err="1">
                <a:solidFill>
                  <a:srgbClr val="FF388C"/>
                </a:solidFill>
              </a:rPr>
              <a:t>applyCentralForce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За да следим тройката тела, местим камерата да гледам към </a:t>
            </a:r>
            <a:r>
              <a:rPr lang="bg-BG" dirty="0" err="1"/>
              <a:t>медицентъра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5078602" y="5667780"/>
            <a:ext cx="696910" cy="69691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7480007" y="4673630"/>
            <a:ext cx="614049" cy="614049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213926" y="3709595"/>
            <a:ext cx="1053041" cy="1053041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49786" y="5108871"/>
            <a:ext cx="1761566" cy="779929"/>
          </a:xfrm>
          <a:prstGeom prst="straightConnector1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141057" y="4570988"/>
            <a:ext cx="1976718" cy="1290918"/>
          </a:xfrm>
          <a:prstGeom prst="straightConnector1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254189" y="4343400"/>
            <a:ext cx="4233916" cy="561109"/>
          </a:xfrm>
          <a:prstGeom prst="straightConnector1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371147" y="5020392"/>
            <a:ext cx="196055" cy="196055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469174" y="3770436"/>
            <a:ext cx="1268506" cy="1249956"/>
            <a:chOff x="5763483" y="4259241"/>
            <a:chExt cx="1268506" cy="1249956"/>
          </a:xfrm>
        </p:grpSpPr>
        <p:sp>
          <p:nvSpPr>
            <p:cNvPr id="21" name="Text Placeholder 2"/>
            <p:cNvSpPr txBox="1">
              <a:spLocks/>
            </p:cNvSpPr>
            <p:nvPr/>
          </p:nvSpPr>
          <p:spPr>
            <a:xfrm>
              <a:off x="5763483" y="4259241"/>
              <a:ext cx="1268506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Камерата гледа тук</a:t>
              </a:r>
            </a:p>
          </p:txBody>
        </p:sp>
        <p:cxnSp>
          <p:nvCxnSpPr>
            <p:cNvPr id="22" name="Straight Connector 21"/>
            <p:cNvCxnSpPr>
              <a:endCxn id="19" idx="0"/>
            </p:cNvCxnSpPr>
            <p:nvPr/>
          </p:nvCxnSpPr>
          <p:spPr>
            <a:xfrm>
              <a:off x="5763483" y="4259241"/>
              <a:ext cx="1" cy="124995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146813708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Да го гледаме по-дълго – движението е достатъчно хаотично</a:t>
            </a:r>
          </a:p>
          <a:p>
            <a:pPr lvl="1"/>
            <a:r>
              <a:rPr lang="bg-BG" dirty="0"/>
              <a:t>Големите планети често „крадат“ малката</a:t>
            </a:r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3510039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Врата с панта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Ограничения</a:t>
            </a:r>
          </a:p>
          <a:p>
            <a:pPr lvl="1"/>
            <a:r>
              <a:rPr lang="bg-BG" dirty="0"/>
              <a:t>Във </a:t>
            </a:r>
            <a:r>
              <a:rPr lang="en-US" dirty="0" err="1"/>
              <a:t>Physijs</a:t>
            </a:r>
            <a:r>
              <a:rPr lang="bg-BG" dirty="0"/>
              <a:t> могат да се поставят ограничения към обектите</a:t>
            </a:r>
          </a:p>
          <a:p>
            <a:r>
              <a:rPr lang="bg-BG" dirty="0"/>
              <a:t>Врата с панта</a:t>
            </a:r>
          </a:p>
          <a:p>
            <a:pPr lvl="1"/>
            <a:r>
              <a:rPr lang="bg-BG" dirty="0"/>
              <a:t>Да направим врата, която е закачена с панта</a:t>
            </a:r>
          </a:p>
          <a:p>
            <a:pPr lvl="1"/>
            <a:r>
              <a:rPr lang="bg-BG" dirty="0"/>
              <a:t>При удряне, тя се завърта около пантата си</a:t>
            </a:r>
          </a:p>
        </p:txBody>
      </p:sp>
    </p:spTree>
    <p:extLst>
      <p:ext uri="{BB962C8B-B14F-4D97-AF65-F5344CB8AC3E}">
        <p14:creationId xmlns:p14="http://schemas.microsoft.com/office/powerpoint/2010/main" val="31144412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Реализация</a:t>
                </a:r>
              </a:p>
              <a:p>
                <a:pPr lvl="1"/>
                <a:r>
                  <a:rPr lang="bg-BG" dirty="0"/>
                  <a:t>Вратата ще е </a:t>
                </a:r>
                <a:r>
                  <a:rPr lang="en-US" dirty="0" err="1"/>
                  <a:t>Physijs</a:t>
                </a:r>
                <a:r>
                  <a:rPr lang="en-US" dirty="0"/>
                  <a:t> </a:t>
                </a:r>
                <a:r>
                  <a:rPr lang="bg-BG" dirty="0"/>
                  <a:t>паралелепипед </a:t>
                </a:r>
                <a:r>
                  <a:rPr lang="en-US" dirty="0">
                    <a:solidFill>
                      <a:srgbClr val="FF388C"/>
                    </a:solidFill>
                  </a:rPr>
                  <a:t>door</a:t>
                </a:r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Ще има вертикален пилон (не е </a:t>
                </a:r>
                <a:r>
                  <a:rPr lang="en-US" dirty="0" err="1"/>
                  <a:t>Physijs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bg-BG" dirty="0"/>
                  <a:t>Ограничението е зададено с </a:t>
                </a:r>
                <a:r>
                  <a:rPr lang="en-GB" dirty="0" err="1">
                    <a:solidFill>
                      <a:srgbClr val="FF388C"/>
                    </a:solidFill>
                  </a:rPr>
                  <a:t>HingeConstraint</a:t>
                </a:r>
                <a:r>
                  <a:rPr lang="bg-BG" dirty="0">
                    <a:solidFill>
                      <a:srgbClr val="FF388C"/>
                    </a:solidFill>
                  </a:rPr>
                  <a:t> </a:t>
                </a:r>
                <a:r>
                  <a:rPr lang="bg-BG" dirty="0"/>
                  <a:t>и е добавено към сцената</a:t>
                </a:r>
              </a:p>
              <a:p>
                <a:pPr lvl="1"/>
                <a:r>
                  <a:rPr lang="bg-BG" dirty="0"/>
                  <a:t>Параметрите на ограничението казват:</a:t>
                </a:r>
              </a:p>
              <a:p>
                <a:pPr marL="1081088" lvl="2" indent="-342900">
                  <a:buFont typeface="Candara" panose="020E0502030303020204" pitchFamily="34" charset="0"/>
                  <a:buChar char="–"/>
                </a:pPr>
                <a:r>
                  <a:rPr lang="en-US" dirty="0">
                    <a:solidFill>
                      <a:srgbClr val="FF388C"/>
                    </a:solidFill>
                  </a:rPr>
                  <a:t>door</a:t>
                </a:r>
                <a:r>
                  <a:rPr lang="bg-BG" dirty="0">
                    <a:solidFill>
                      <a:srgbClr val="FF388C"/>
                    </a:solidFill>
                  </a:rPr>
                  <a:t> </a:t>
                </a:r>
                <a:r>
                  <a:rPr lang="bg-BG" dirty="0"/>
                  <a:t>е ограниченият обект</a:t>
                </a:r>
                <a:endParaRPr lang="en-US" dirty="0"/>
              </a:p>
              <a:p>
                <a:pPr marL="1081088" lvl="2" indent="-342900">
                  <a:buFont typeface="Candara" panose="020E0502030303020204" pitchFamily="34" charset="0"/>
                  <a:buChar char="–"/>
                </a:pPr>
                <a:r>
                  <a:rPr lang="bg-BG" dirty="0"/>
                  <a:t>Не е закачен за друг обект, т.е. е закачен към самата сцена</a:t>
                </a:r>
              </a:p>
              <a:p>
                <a:pPr marL="1081088" lvl="2" indent="-342900">
                  <a:buFont typeface="Candara" panose="020E0502030303020204" pitchFamily="34" charset="0"/>
                  <a:buChar char="–"/>
                </a:pPr>
                <a:r>
                  <a:rPr lang="bg-BG" dirty="0"/>
                  <a:t>Точката на закачването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(0,30,0)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marL="1081088" lvl="2" indent="-342900">
                  <a:buFont typeface="Candara" panose="020E0502030303020204" pitchFamily="34" charset="0"/>
                  <a:buChar char="–"/>
                </a:pPr>
                <a:r>
                  <a:rPr lang="bg-BG" dirty="0"/>
                  <a:t>Оста на въртене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(0,1,0)</m:t>
                    </m:r>
                  </m:oMath>
                </a14:m>
                <a:endParaRPr lang="en-US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216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224710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614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099186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Готови библиотеки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bg-BG" dirty="0" err="1"/>
              <a:t>плъгини</a:t>
            </a:r>
            <a:endParaRPr lang="bg-BG" dirty="0"/>
          </a:p>
          <a:p>
            <a:pPr lvl="1"/>
            <a:r>
              <a:rPr lang="bg-BG" dirty="0"/>
              <a:t>Съществуват много – някои са за конкретни графични системи</a:t>
            </a:r>
            <a:r>
              <a:rPr lang="en-US" dirty="0"/>
              <a:t>, </a:t>
            </a:r>
            <a:r>
              <a:rPr lang="bg-BG" dirty="0"/>
              <a:t>други са независими</a:t>
            </a:r>
          </a:p>
          <a:p>
            <a:r>
              <a:rPr lang="bg-BG" dirty="0"/>
              <a:t>Двумерна физика</a:t>
            </a:r>
          </a:p>
          <a:p>
            <a:pPr lvl="1">
              <a:tabLst>
                <a:tab pos="7772400" algn="r"/>
              </a:tabLst>
            </a:pPr>
            <a:r>
              <a:rPr lang="en-GB" dirty="0">
                <a:solidFill>
                  <a:srgbClr val="FF388C"/>
                </a:solidFill>
              </a:rPr>
              <a:t>Matter.js</a:t>
            </a:r>
            <a:r>
              <a:rPr lang="en-GB" dirty="0"/>
              <a:t> . . . . . . . . . . .</a:t>
            </a:r>
            <a:r>
              <a:rPr lang="en-US" dirty="0"/>
              <a:t>	[</a:t>
            </a:r>
            <a:r>
              <a:rPr lang="en-US" sz="2400" dirty="0">
                <a:hlinkClick r:id="rId2"/>
              </a:rPr>
              <a:t>github.com/</a:t>
            </a:r>
            <a:r>
              <a:rPr lang="en-US" sz="2400" dirty="0" err="1">
                <a:hlinkClick r:id="rId2"/>
              </a:rPr>
              <a:t>liabru</a:t>
            </a:r>
            <a:r>
              <a:rPr lang="en-US" sz="2400" dirty="0">
                <a:hlinkClick r:id="rId2"/>
              </a:rPr>
              <a:t>/matter-</a:t>
            </a:r>
            <a:r>
              <a:rPr lang="en-US" sz="2400" dirty="0" err="1">
                <a:hlinkClick r:id="rId2"/>
              </a:rPr>
              <a:t>js</a:t>
            </a:r>
            <a:r>
              <a:rPr lang="en-US" dirty="0"/>
              <a:t>]</a:t>
            </a:r>
          </a:p>
          <a:p>
            <a:pPr lvl="1">
              <a:tabLst>
                <a:tab pos="7772400" algn="r"/>
              </a:tabLst>
            </a:pPr>
            <a:r>
              <a:rPr lang="en-GB" dirty="0" err="1">
                <a:solidFill>
                  <a:srgbClr val="FF388C"/>
                </a:solidFill>
              </a:rPr>
              <a:t>PhysicsJS</a:t>
            </a:r>
            <a:r>
              <a:rPr lang="en-GB" dirty="0"/>
              <a:t> . . 	[</a:t>
            </a:r>
            <a:r>
              <a:rPr lang="en-GB" sz="2400" dirty="0">
                <a:hlinkClick r:id="rId3"/>
              </a:rPr>
              <a:t>github.com/</a:t>
            </a:r>
            <a:r>
              <a:rPr lang="en-GB" sz="2400" dirty="0" err="1">
                <a:hlinkClick r:id="rId3"/>
              </a:rPr>
              <a:t>wellcaffeinated</a:t>
            </a:r>
            <a:r>
              <a:rPr lang="en-GB" sz="2400" dirty="0">
                <a:hlinkClick r:id="rId3"/>
              </a:rPr>
              <a:t>/</a:t>
            </a:r>
            <a:r>
              <a:rPr lang="en-GB" sz="2400" dirty="0" err="1">
                <a:hlinkClick r:id="rId3"/>
              </a:rPr>
              <a:t>PhysicsJS</a:t>
            </a:r>
            <a:r>
              <a:rPr lang="en-GB" dirty="0"/>
              <a:t>]</a:t>
            </a:r>
            <a:endParaRPr lang="bg-BG" dirty="0"/>
          </a:p>
          <a:p>
            <a:r>
              <a:rPr lang="bg-BG" dirty="0"/>
              <a:t>Тримерна физика</a:t>
            </a:r>
            <a:endParaRPr lang="en-US" dirty="0"/>
          </a:p>
          <a:p>
            <a:pPr lvl="1"/>
            <a:r>
              <a:rPr lang="en-GB" dirty="0" err="1">
                <a:solidFill>
                  <a:srgbClr val="FF388C"/>
                </a:solidFill>
              </a:rPr>
              <a:t>Physijs</a:t>
            </a:r>
            <a:r>
              <a:rPr lang="en-GB" dirty="0"/>
              <a:t> . . . . . . . . . . .</a:t>
            </a:r>
            <a:r>
              <a:rPr lang="en-US" dirty="0"/>
              <a:t>	[</a:t>
            </a:r>
            <a:r>
              <a:rPr lang="en-US" sz="2400" dirty="0">
                <a:hlinkClick r:id="rId4"/>
              </a:rPr>
              <a:t>chandlerprall.github.io/</a:t>
            </a:r>
            <a:r>
              <a:rPr lang="en-US" sz="2400" dirty="0" err="1">
                <a:hlinkClick r:id="rId4"/>
              </a:rPr>
              <a:t>Physijs</a:t>
            </a:r>
            <a:r>
              <a:rPr lang="en-US" dirty="0"/>
              <a:t>]</a:t>
            </a:r>
          </a:p>
          <a:p>
            <a:pPr lvl="1">
              <a:tabLst>
                <a:tab pos="7772400" algn="r"/>
              </a:tabLst>
            </a:pPr>
            <a:r>
              <a:rPr lang="en-GB" dirty="0">
                <a:solidFill>
                  <a:srgbClr val="FF388C"/>
                </a:solidFill>
              </a:rPr>
              <a:t>Ammo.js</a:t>
            </a:r>
            <a:r>
              <a:rPr lang="en-GB" dirty="0"/>
              <a:t> . . . . . . . . . .	[</a:t>
            </a:r>
            <a:r>
              <a:rPr lang="en-GB" sz="2400" dirty="0">
                <a:hlinkClick r:id="rId5"/>
              </a:rPr>
              <a:t>github.com/</a:t>
            </a:r>
            <a:r>
              <a:rPr lang="en-GB" sz="2400" dirty="0" err="1">
                <a:hlinkClick r:id="rId5"/>
              </a:rPr>
              <a:t>kripken</a:t>
            </a:r>
            <a:r>
              <a:rPr lang="en-GB" sz="2400" dirty="0">
                <a:hlinkClick r:id="rId5"/>
              </a:rPr>
              <a:t>/ammo.js</a:t>
            </a:r>
            <a:r>
              <a:rPr lang="en-GB" dirty="0"/>
              <a:t>]</a:t>
            </a:r>
          </a:p>
          <a:p>
            <a:pPr lvl="1">
              <a:tabLst>
                <a:tab pos="7772400" algn="r"/>
              </a:tabLst>
            </a:pPr>
            <a:r>
              <a:rPr lang="en-GB" dirty="0">
                <a:solidFill>
                  <a:srgbClr val="FF388C"/>
                </a:solidFill>
              </a:rPr>
              <a:t>Cannon.js</a:t>
            </a:r>
            <a:r>
              <a:rPr lang="en-GB" dirty="0"/>
              <a:t> . . . . . . . . .	[</a:t>
            </a:r>
            <a:r>
              <a:rPr lang="en-GB" sz="2400" dirty="0">
                <a:hlinkClick r:id="rId6"/>
              </a:rPr>
              <a:t>schteppe.github.io/cannon.js</a:t>
            </a:r>
            <a:r>
              <a:rPr lang="en-GB" dirty="0"/>
              <a:t>]</a:t>
            </a:r>
            <a:endParaRPr lang="en-US" dirty="0"/>
          </a:p>
          <a:p>
            <a:pPr lvl="1">
              <a:tabLst>
                <a:tab pos="7772400" algn="r"/>
              </a:tabLst>
            </a:pPr>
            <a:endParaRPr lang="en-GB" dirty="0"/>
          </a:p>
          <a:p>
            <a:pPr>
              <a:tabLst>
                <a:tab pos="7772400" algn="r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3773717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Още за ограниченията</a:t>
            </a:r>
          </a:p>
          <a:p>
            <a:pPr lvl="1"/>
            <a:r>
              <a:rPr lang="bg-BG" dirty="0"/>
              <a:t>Има различни типове – към точка, като панта, с плъзгане, със свободно описание на степените на свобода и т.н.</a:t>
            </a:r>
          </a:p>
          <a:p>
            <a:pPr lvl="1"/>
            <a:r>
              <a:rPr lang="bg-BG" dirty="0"/>
              <a:t>Имат параметри за диапазона на реакция – гранични стойности на положението, на </a:t>
            </a:r>
            <a:r>
              <a:rPr lang="bg-BG" dirty="0" err="1"/>
              <a:t>завъртяността</a:t>
            </a:r>
            <a:r>
              <a:rPr lang="bg-BG" dirty="0"/>
              <a:t> и т.н.</a:t>
            </a:r>
          </a:p>
        </p:txBody>
      </p:sp>
    </p:spTree>
    <p:extLst>
      <p:ext uri="{BB962C8B-B14F-4D97-AF65-F5344CB8AC3E}">
        <p14:creationId xmlns:p14="http://schemas.microsoft.com/office/powerpoint/2010/main" val="1542834286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Колизия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Колизия</a:t>
            </a:r>
          </a:p>
          <a:p>
            <a:pPr lvl="1"/>
            <a:r>
              <a:rPr lang="bg-BG" dirty="0"/>
              <a:t>Обект се сблъсква с друг обект</a:t>
            </a:r>
          </a:p>
          <a:p>
            <a:pPr lvl="1"/>
            <a:r>
              <a:rPr lang="bg-BG" dirty="0"/>
              <a:t>Във </a:t>
            </a:r>
            <a:r>
              <a:rPr lang="en-US" dirty="0" err="1"/>
              <a:t>Physijs</a:t>
            </a:r>
            <a:r>
              <a:rPr lang="en-US" dirty="0"/>
              <a:t> </a:t>
            </a:r>
            <a:r>
              <a:rPr lang="bg-BG" dirty="0"/>
              <a:t>колизиите са на ниво обект</a:t>
            </a:r>
          </a:p>
          <a:p>
            <a:pPr lvl="1"/>
            <a:r>
              <a:rPr lang="bg-BG" dirty="0"/>
              <a:t>Реализират се със слушатели на събития</a:t>
            </a:r>
          </a:p>
          <a:p>
            <a:r>
              <a:rPr lang="bg-BG" dirty="0"/>
              <a:t>Събитие</a:t>
            </a:r>
          </a:p>
          <a:p>
            <a:pPr lvl="1"/>
            <a:r>
              <a:rPr lang="bg-BG" dirty="0"/>
              <a:t>Казва се </a:t>
            </a:r>
            <a:r>
              <a:rPr lang="en-GB" dirty="0">
                <a:solidFill>
                  <a:srgbClr val="FF388C"/>
                </a:solidFill>
              </a:rPr>
              <a:t>collision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Като параметри има ударения обект, скоростта и </a:t>
            </a:r>
            <a:r>
              <a:rPr lang="bg-BG" dirty="0" err="1"/>
              <a:t>нормалата</a:t>
            </a:r>
            <a:r>
              <a:rPr lang="bg-BG" dirty="0"/>
              <a:t> в точката на удара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099909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Задача</a:t>
            </a:r>
          </a:p>
          <a:p>
            <a:pPr lvl="1"/>
            <a:r>
              <a:rPr lang="bg-BG" dirty="0"/>
              <a:t>Пръстен от стълбове-бариери</a:t>
            </a:r>
          </a:p>
          <a:p>
            <a:pPr lvl="1"/>
            <a:r>
              <a:rPr lang="bg-BG" dirty="0"/>
              <a:t>Топки падат вътре в пръстена</a:t>
            </a:r>
          </a:p>
          <a:p>
            <a:pPr lvl="1"/>
            <a:r>
              <a:rPr lang="bg-BG" dirty="0"/>
              <a:t>При удар на топка със стълб, тя става червена</a:t>
            </a:r>
          </a:p>
          <a:p>
            <a:r>
              <a:rPr lang="bg-BG" dirty="0" err="1"/>
              <a:t>Релизация</a:t>
            </a:r>
            <a:endParaRPr lang="bg-BG" dirty="0"/>
          </a:p>
          <a:p>
            <a:pPr lvl="1"/>
            <a:r>
              <a:rPr lang="bg-BG" dirty="0"/>
              <a:t>Наша функция </a:t>
            </a:r>
            <a:r>
              <a:rPr lang="en-US" dirty="0">
                <a:solidFill>
                  <a:srgbClr val="FF388C"/>
                </a:solidFill>
              </a:rPr>
              <a:t>hit</a:t>
            </a:r>
            <a:r>
              <a:rPr lang="bg-BG" dirty="0">
                <a:solidFill>
                  <a:srgbClr val="FF388C"/>
                </a:solidFill>
              </a:rPr>
              <a:t> </a:t>
            </a:r>
            <a:r>
              <a:rPr lang="bg-BG" dirty="0"/>
              <a:t>прави удареният обект червен, ако обектът е сфера</a:t>
            </a:r>
          </a:p>
          <a:p>
            <a:pPr lvl="1"/>
            <a:r>
              <a:rPr lang="bg-BG" dirty="0"/>
              <a:t>За всяка бариера има слушател на събитието </a:t>
            </a:r>
            <a:r>
              <a:rPr lang="en-US" dirty="0" err="1">
                <a:solidFill>
                  <a:srgbClr val="FF388C"/>
                </a:solidFill>
              </a:rPr>
              <a:t>collission</a:t>
            </a:r>
            <a:r>
              <a:rPr lang="bg-BG" dirty="0"/>
              <a:t>, което се обръща към </a:t>
            </a:r>
            <a:r>
              <a:rPr lang="en-US" dirty="0">
                <a:solidFill>
                  <a:srgbClr val="FF388C"/>
                </a:solidFill>
              </a:rPr>
              <a:t>hit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614083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Резултат от сблъсъка на топките с бариерите</a:t>
            </a:r>
          </a:p>
          <a:p>
            <a:pPr lvl="1"/>
            <a:r>
              <a:rPr lang="bg-BG" dirty="0"/>
              <a:t>Опитайте се да разберете как са направени толкова бледи сенки</a:t>
            </a:r>
          </a:p>
        </p:txBody>
      </p:sp>
      <p:pic>
        <p:nvPicPr>
          <p:cNvPr id="717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904539"/>
      </p:ext>
    </p:extLst>
  </p:cSld>
  <p:clrMapOvr>
    <a:masterClrMapping/>
  </p:clrMapOvr>
  <p:transition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Обратна реакция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Под от плочки</a:t>
            </a:r>
          </a:p>
          <a:p>
            <a:pPr lvl="1"/>
            <a:r>
              <a:rPr lang="bg-BG" dirty="0"/>
              <a:t>Шахматно оцветени</a:t>
            </a:r>
          </a:p>
          <a:p>
            <a:pPr lvl="1"/>
            <a:r>
              <a:rPr lang="bg-BG" dirty="0"/>
              <a:t>Падащи топки „чупят“ плочките и те пропадат</a:t>
            </a:r>
          </a:p>
          <a:p>
            <a:pPr lvl="1"/>
            <a:r>
              <a:rPr lang="bg-BG" dirty="0"/>
              <a:t>Плочките ще падат, когато усетят, че са ударени от топка</a:t>
            </a:r>
          </a:p>
          <a:p>
            <a:pPr lvl="1"/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3657599" y="5364669"/>
            <a:ext cx="1828801" cy="2286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011708" y="4324643"/>
            <a:ext cx="1033302" cy="1033302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52599" y="5478970"/>
            <a:ext cx="1905000" cy="636494"/>
            <a:chOff x="5933109" y="4259241"/>
            <a:chExt cx="1905000" cy="636494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5933109" y="4259241"/>
              <a:ext cx="1098880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Слуша за колизия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5933109" y="4259241"/>
              <a:ext cx="1905000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018116" y="4204800"/>
            <a:ext cx="2667000" cy="636494"/>
            <a:chOff x="4790109" y="4259241"/>
            <a:chExt cx="2667000" cy="636494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>
            <a:xfrm>
              <a:off x="5628309" y="4259241"/>
              <a:ext cx="1828800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Това е другият обект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4790109" y="4895735"/>
              <a:ext cx="26670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5486400" y="5478969"/>
            <a:ext cx="2209800" cy="636494"/>
            <a:chOff x="5247309" y="4259241"/>
            <a:chExt cx="2209800" cy="636494"/>
          </a:xfrm>
        </p:grpSpPr>
        <p:sp>
          <p:nvSpPr>
            <p:cNvPr id="22" name="Text Placeholder 2"/>
            <p:cNvSpPr txBox="1">
              <a:spLocks/>
            </p:cNvSpPr>
            <p:nvPr/>
          </p:nvSpPr>
          <p:spPr>
            <a:xfrm>
              <a:off x="6237909" y="4259241"/>
              <a:ext cx="1219200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Това е </a:t>
              </a:r>
              <a:r>
                <a:rPr lang="en-US" sz="1800" i="1" dirty="0">
                  <a:solidFill>
                    <a:schemeClr val="bg1"/>
                  </a:solidFill>
                </a:rPr>
                <a:t>this</a:t>
              </a:r>
              <a:r>
                <a:rPr lang="en-US" sz="1800" b="0" dirty="0">
                  <a:solidFill>
                    <a:schemeClr val="bg1"/>
                  </a:solidFill>
                </a:rPr>
                <a:t> </a:t>
              </a:r>
              <a:r>
                <a:rPr lang="bg-BG" sz="1800" b="0" dirty="0">
                  <a:solidFill>
                    <a:schemeClr val="bg1"/>
                  </a:solidFill>
                </a:rPr>
                <a:t>обектът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5247309" y="4259241"/>
              <a:ext cx="22098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42755862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Плочки</a:t>
                </a:r>
              </a:p>
              <a:p>
                <a:pPr lvl="1"/>
                <a:r>
                  <a:rPr lang="bg-BG" dirty="0"/>
                  <a:t>В квадратна матрица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𝑖</m:t>
                    </m:r>
                    <m:r>
                      <a:rPr lang="en-US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Два материала – светъл и тъмен, като</a:t>
                </a:r>
                <a:r>
                  <a:rPr lang="en-US" dirty="0"/>
                  <a:t> </a:t>
                </a:r>
                <a:r>
                  <a:rPr lang="bg-BG" dirty="0"/>
                  <a:t>при четна сума е единият, при нечетна – другият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r>
                  <a:rPr lang="bg-BG" dirty="0"/>
                  <a:t>Събитие за колизия – в </a:t>
                </a:r>
                <a:r>
                  <a:rPr lang="en-US" dirty="0">
                    <a:solidFill>
                      <a:srgbClr val="FF388C"/>
                    </a:solidFill>
                  </a:rPr>
                  <a:t>this</a:t>
                </a:r>
                <a:r>
                  <a:rPr lang="bg-BG" dirty="0"/>
                  <a:t> е ударения обект, за който е възникнала колизията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52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352800" y="2593778"/>
            <a:ext cx="609600" cy="609600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Rectangle 3"/>
          <p:cNvSpPr/>
          <p:nvPr/>
        </p:nvSpPr>
        <p:spPr>
          <a:xfrm>
            <a:off x="3962400" y="2593778"/>
            <a:ext cx="609600" cy="6096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3352800" y="3203378"/>
            <a:ext cx="609600" cy="6096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3962400" y="3203378"/>
            <a:ext cx="609600" cy="609600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4572000" y="2593778"/>
            <a:ext cx="609600" cy="609600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5181600" y="2593778"/>
            <a:ext cx="609600" cy="6096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4572000" y="3203378"/>
            <a:ext cx="609600" cy="6096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5181600" y="3203378"/>
            <a:ext cx="609600" cy="609600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ectangle 10"/>
          <p:cNvSpPr/>
          <p:nvPr/>
        </p:nvSpPr>
        <p:spPr>
          <a:xfrm>
            <a:off x="3352800" y="3812978"/>
            <a:ext cx="609600" cy="609600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Rectangle 11"/>
          <p:cNvSpPr/>
          <p:nvPr/>
        </p:nvSpPr>
        <p:spPr>
          <a:xfrm>
            <a:off x="3962400" y="3812978"/>
            <a:ext cx="609600" cy="6096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/>
          <p:cNvSpPr/>
          <p:nvPr/>
        </p:nvSpPr>
        <p:spPr>
          <a:xfrm>
            <a:off x="3352800" y="4422578"/>
            <a:ext cx="609600" cy="6096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Rectangle 13"/>
          <p:cNvSpPr/>
          <p:nvPr/>
        </p:nvSpPr>
        <p:spPr>
          <a:xfrm>
            <a:off x="3962400" y="4422578"/>
            <a:ext cx="609600" cy="609600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Rectangle 14"/>
          <p:cNvSpPr/>
          <p:nvPr/>
        </p:nvSpPr>
        <p:spPr>
          <a:xfrm>
            <a:off x="4572000" y="3812978"/>
            <a:ext cx="609600" cy="609600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Rectangle 15"/>
          <p:cNvSpPr/>
          <p:nvPr/>
        </p:nvSpPr>
        <p:spPr>
          <a:xfrm>
            <a:off x="5181600" y="3812978"/>
            <a:ext cx="609600" cy="6096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ectangle 16"/>
          <p:cNvSpPr/>
          <p:nvPr/>
        </p:nvSpPr>
        <p:spPr>
          <a:xfrm>
            <a:off x="4572000" y="4422578"/>
            <a:ext cx="609600" cy="6096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Rectangle 17"/>
          <p:cNvSpPr/>
          <p:nvPr/>
        </p:nvSpPr>
        <p:spPr>
          <a:xfrm>
            <a:off x="5181600" y="4422578"/>
            <a:ext cx="609600" cy="609600"/>
          </a:xfrm>
          <a:prstGeom prst="rect">
            <a:avLst/>
          </a:prstGeom>
          <a:solidFill>
            <a:schemeClr val="bg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352800" y="2288978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2288978"/>
                <a:ext cx="6096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962400" y="2286001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286001"/>
                <a:ext cx="6096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572000" y="2286000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286000"/>
                <a:ext cx="60960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181600" y="2288978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2288978"/>
                <a:ext cx="60960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048000" y="2744689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2744689"/>
                <a:ext cx="30480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048000" y="3355778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3355778"/>
                <a:ext cx="304800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048000" y="3963889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3963889"/>
                <a:ext cx="304800" cy="3077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038475" y="4573489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475" y="4573489"/>
                <a:ext cx="304800" cy="3077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9318104"/>
      </p:ext>
    </p:extLst>
  </p:cSld>
  <p:clrMapOvr>
    <a:masterClrMapping/>
  </p:clrMapOvr>
  <p:transition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При удар плочката получава маса в </a:t>
            </a:r>
            <a:r>
              <a:rPr lang="en-US" dirty="0">
                <a:solidFill>
                  <a:srgbClr val="FF388C"/>
                </a:solidFill>
              </a:rPr>
              <a:t>mass</a:t>
            </a:r>
            <a:r>
              <a:rPr lang="bg-BG" dirty="0"/>
              <a:t>, за да падне, и се завърта със </a:t>
            </a:r>
            <a:r>
              <a:rPr lang="en-GB" dirty="0" err="1">
                <a:solidFill>
                  <a:srgbClr val="FF388C"/>
                </a:solidFill>
              </a:rPr>
              <a:t>setAngularVelocity</a:t>
            </a:r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077764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Кутия за понички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Задача</a:t>
            </a:r>
          </a:p>
          <a:p>
            <a:pPr lvl="1"/>
            <a:r>
              <a:rPr lang="bg-BG" dirty="0"/>
              <a:t>Пластмасова кутия за понички с деления</a:t>
            </a:r>
          </a:p>
          <a:p>
            <a:pPr lvl="1"/>
            <a:r>
              <a:rPr lang="bg-BG" dirty="0"/>
              <a:t>Цветни понички падат и заемат местата между деленията</a:t>
            </a:r>
          </a:p>
          <a:p>
            <a:pPr lvl="1"/>
            <a:r>
              <a:rPr lang="bg-BG" dirty="0"/>
              <a:t>Някои не успяват да си намерят място</a:t>
            </a:r>
          </a:p>
          <a:p>
            <a:r>
              <a:rPr lang="bg-BG" dirty="0"/>
              <a:t>Предизвикателство</a:t>
            </a:r>
          </a:p>
          <a:p>
            <a:pPr lvl="1"/>
            <a:r>
              <a:rPr lang="en-US" dirty="0" err="1"/>
              <a:t>Physijs</a:t>
            </a:r>
            <a:r>
              <a:rPr lang="en-US" dirty="0"/>
              <a:t> </a:t>
            </a:r>
            <a:r>
              <a:rPr lang="bg-BG" dirty="0"/>
              <a:t>дизайн на кутия и на поничка</a:t>
            </a:r>
          </a:p>
        </p:txBody>
      </p:sp>
    </p:spTree>
    <p:extLst>
      <p:ext uri="{BB962C8B-B14F-4D97-AF65-F5344CB8AC3E}">
        <p14:creationId xmlns:p14="http://schemas.microsoft.com/office/powerpoint/2010/main" val="42500636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Поничката</a:t>
            </a:r>
          </a:p>
          <a:p>
            <a:pPr lvl="1"/>
            <a:r>
              <a:rPr lang="bg-BG" dirty="0"/>
              <a:t>Може да се представи във </a:t>
            </a:r>
            <a:r>
              <a:rPr lang="en-US" dirty="0" err="1"/>
              <a:t>Physijs</a:t>
            </a:r>
            <a:r>
              <a:rPr lang="en-US" dirty="0"/>
              <a:t> </a:t>
            </a:r>
            <a:r>
              <a:rPr lang="bg-BG" dirty="0"/>
              <a:t>с цилиндричната форма </a:t>
            </a:r>
            <a:r>
              <a:rPr lang="en-US" dirty="0" err="1">
                <a:solidFill>
                  <a:srgbClr val="FF388C"/>
                </a:solidFill>
              </a:rPr>
              <a:t>CylinderMesh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По-добре е да се използва по-точна форма с изпъкнал многостен – </a:t>
            </a:r>
            <a:r>
              <a:rPr lang="en-US" dirty="0" err="1">
                <a:solidFill>
                  <a:srgbClr val="FF388C"/>
                </a:solidFill>
              </a:rPr>
              <a:t>ConvexMesh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За видимата форма в </a:t>
            </a:r>
            <a:r>
              <a:rPr lang="en-US" dirty="0"/>
              <a:t>Three.js</a:t>
            </a:r>
            <a:r>
              <a:rPr lang="bg-BG" dirty="0"/>
              <a:t> се ползва </a:t>
            </a:r>
            <a:r>
              <a:rPr lang="en-US" dirty="0" err="1">
                <a:solidFill>
                  <a:srgbClr val="FF388C"/>
                </a:solidFill>
              </a:rPr>
              <a:t>TorusGeometry</a:t>
            </a:r>
            <a:endParaRPr lang="en-US" dirty="0">
              <a:solidFill>
                <a:srgbClr val="FF388C"/>
              </a:solidFill>
            </a:endParaRPr>
          </a:p>
          <a:p>
            <a:r>
              <a:rPr lang="bg-BG" dirty="0"/>
              <a:t>Внимание</a:t>
            </a:r>
          </a:p>
          <a:p>
            <a:pPr lvl="1"/>
            <a:r>
              <a:rPr lang="bg-BG" dirty="0"/>
              <a:t>По принцип </a:t>
            </a:r>
            <a:r>
              <a:rPr lang="en-US" dirty="0" err="1"/>
              <a:t>Physijs</a:t>
            </a:r>
            <a:r>
              <a:rPr lang="bg-BG" dirty="0"/>
              <a:t> работи с не буферираната версия на геометриите</a:t>
            </a:r>
          </a:p>
          <a:p>
            <a:pPr lvl="1"/>
            <a:r>
              <a:rPr lang="bg-BG" dirty="0"/>
              <a:t>Затова не се ползва </a:t>
            </a:r>
            <a:r>
              <a:rPr lang="en-US" dirty="0" err="1">
                <a:solidFill>
                  <a:srgbClr val="FF388C"/>
                </a:solidFill>
              </a:rPr>
              <a:t>TorusBufferGeometry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628533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 128"/>
          <p:cNvGrpSpPr/>
          <p:nvPr/>
        </p:nvGrpSpPr>
        <p:grpSpPr>
          <a:xfrm>
            <a:off x="914400" y="2508374"/>
            <a:ext cx="7772400" cy="6226"/>
            <a:chOff x="685800" y="1600200"/>
            <a:chExt cx="7772400" cy="6226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43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295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447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6002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7526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05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057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209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3622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5146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667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819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971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1242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2766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429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581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733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8862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0386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191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343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495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6482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8006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953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5105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257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4102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5626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715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867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019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1722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3246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477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6629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781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9342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70866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239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7391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7543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76962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8486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80010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1534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8305800" y="16002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85800" y="1606426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38200" y="1606426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990600" y="1606426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/>
          <p:cNvGrpSpPr/>
          <p:nvPr/>
        </p:nvGrpSpPr>
        <p:grpSpPr>
          <a:xfrm>
            <a:off x="914400" y="4648200"/>
            <a:ext cx="7772400" cy="457200"/>
            <a:chOff x="685800" y="2514600"/>
            <a:chExt cx="7772400" cy="45720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11430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12954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14478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6002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1752600" y="2514600"/>
              <a:ext cx="152400" cy="450974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905000" y="2517899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2057400" y="2514600"/>
              <a:ext cx="152400" cy="450974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22098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3622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5146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26670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28194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2971800" y="2524497"/>
              <a:ext cx="152400" cy="441077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3124200" y="2521198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276600" y="2524497"/>
              <a:ext cx="152400" cy="441077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4290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5814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7338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38862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0386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4191000" y="2514600"/>
              <a:ext cx="152400" cy="450974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4343400" y="25146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495800" y="25146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4648200" y="2514600"/>
              <a:ext cx="152400" cy="450974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48006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9530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51054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52578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54102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5562600" y="2524497"/>
              <a:ext cx="152400" cy="441077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5715000" y="2524497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5867400" y="2524497"/>
              <a:ext cx="152400" cy="441077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60198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61722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63246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64770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66294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6781800" y="2524497"/>
              <a:ext cx="152400" cy="441077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6934200" y="2521198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7086600" y="2524497"/>
              <a:ext cx="152400" cy="441077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72390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73914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75438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76962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78486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8001000" y="2965574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8153400" y="2514600"/>
              <a:ext cx="152400" cy="450974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8305800" y="2517899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685800" y="25146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838200" y="2514600"/>
              <a:ext cx="152400" cy="45720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990600" y="2971800"/>
              <a:ext cx="1524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Text Placeholder 129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Кутията</a:t>
                </a:r>
              </a:p>
              <a:p>
                <a:pPr lvl="1"/>
                <a:r>
                  <a:rPr lang="bg-BG" dirty="0"/>
                  <a:t>Използваме релефна карта </a:t>
                </a:r>
                <a:r>
                  <a:rPr lang="en-US" dirty="0" err="1">
                    <a:solidFill>
                      <a:srgbClr val="FF388C"/>
                    </a:solidFill>
                  </a:rPr>
                  <a:t>HeightfieldMesh</a:t>
                </a:r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Квадратна мрежа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5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2×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5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</m:oMath>
                </a14:m>
                <a:r>
                  <a:rPr lang="bg-BG" dirty="0"/>
                  <a:t> точки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r>
                  <a:rPr lang="bg-BG" dirty="0"/>
                  <a:t>По осите </a:t>
                </a:r>
                <a:r>
                  <a:rPr lang="en-US" dirty="0">
                    <a:solidFill>
                      <a:srgbClr val="FF388C"/>
                    </a:solidFill>
                  </a:rPr>
                  <a:t>X</a:t>
                </a:r>
                <a:r>
                  <a:rPr lang="bg-BG" dirty="0"/>
                  <a:t> и </a:t>
                </a:r>
                <a:r>
                  <a:rPr lang="en-US" dirty="0">
                    <a:solidFill>
                      <a:srgbClr val="FF388C"/>
                    </a:solidFill>
                  </a:rPr>
                  <a:t>Y</a:t>
                </a:r>
                <a:r>
                  <a:rPr lang="bg-BG" dirty="0"/>
                  <a:t> издигаме някои от точките</a:t>
                </a:r>
              </a:p>
              <a:p>
                <a:pPr lvl="1"/>
                <a:r>
                  <a:rPr lang="bg-BG" dirty="0"/>
                  <a:t>Броят им е така избран, че в средата да се получи двойно по-широка преграда</a:t>
                </a:r>
              </a:p>
            </p:txBody>
          </p:sp>
        </mc:Choice>
        <mc:Fallback xmlns="">
          <p:sp>
            <p:nvSpPr>
              <p:cNvPr id="130" name="Text Placeholder 12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2" name="Group 181"/>
          <p:cNvGrpSpPr/>
          <p:nvPr/>
        </p:nvGrpSpPr>
        <p:grpSpPr>
          <a:xfrm>
            <a:off x="304800" y="1649297"/>
            <a:ext cx="990600" cy="818736"/>
            <a:chOff x="5933109" y="4259241"/>
            <a:chExt cx="990600" cy="818736"/>
          </a:xfrm>
        </p:grpSpPr>
        <p:sp>
          <p:nvSpPr>
            <p:cNvPr id="183" name="Text Placeholder 2"/>
            <p:cNvSpPr txBox="1">
              <a:spLocks/>
            </p:cNvSpPr>
            <p:nvPr/>
          </p:nvSpPr>
          <p:spPr>
            <a:xfrm>
              <a:off x="5933109" y="4259241"/>
              <a:ext cx="990600" cy="38843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Профил</a:t>
              </a:r>
            </a:p>
          </p:txBody>
        </p:sp>
        <p:cxnSp>
          <p:nvCxnSpPr>
            <p:cNvPr id="184" name="Straight Connector 183"/>
            <p:cNvCxnSpPr/>
            <p:nvPr/>
          </p:nvCxnSpPr>
          <p:spPr>
            <a:xfrm>
              <a:off x="6923709" y="4259241"/>
              <a:ext cx="0" cy="81873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90" name="Group 189"/>
          <p:cNvGrpSpPr/>
          <p:nvPr/>
        </p:nvGrpSpPr>
        <p:grpSpPr>
          <a:xfrm>
            <a:off x="2286000" y="4675094"/>
            <a:ext cx="1143000" cy="1406089"/>
            <a:chOff x="5780709" y="3494128"/>
            <a:chExt cx="1143000" cy="1406089"/>
          </a:xfrm>
        </p:grpSpPr>
        <p:sp>
          <p:nvSpPr>
            <p:cNvPr id="191" name="Text Placeholder 2"/>
            <p:cNvSpPr txBox="1">
              <a:spLocks/>
            </p:cNvSpPr>
            <p:nvPr/>
          </p:nvSpPr>
          <p:spPr>
            <a:xfrm>
              <a:off x="5780709" y="4259241"/>
              <a:ext cx="1143000" cy="64097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Единична преграда</a:t>
              </a:r>
            </a:p>
          </p:txBody>
        </p:sp>
        <p:cxnSp>
          <p:nvCxnSpPr>
            <p:cNvPr id="192" name="Straight Connector 191"/>
            <p:cNvCxnSpPr/>
            <p:nvPr/>
          </p:nvCxnSpPr>
          <p:spPr>
            <a:xfrm>
              <a:off x="6923709" y="3494128"/>
              <a:ext cx="0" cy="140608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96" name="Group 195"/>
          <p:cNvGrpSpPr/>
          <p:nvPr/>
        </p:nvGrpSpPr>
        <p:grpSpPr>
          <a:xfrm>
            <a:off x="4719918" y="4698438"/>
            <a:ext cx="1183342" cy="1406089"/>
            <a:chOff x="5740367" y="3499076"/>
            <a:chExt cx="1183342" cy="1406089"/>
          </a:xfrm>
        </p:grpSpPr>
        <p:sp>
          <p:nvSpPr>
            <p:cNvPr id="197" name="Text Placeholder 2"/>
            <p:cNvSpPr txBox="1">
              <a:spLocks/>
            </p:cNvSpPr>
            <p:nvPr/>
          </p:nvSpPr>
          <p:spPr>
            <a:xfrm>
              <a:off x="5740367" y="4259241"/>
              <a:ext cx="1183342" cy="64097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Двойна преграда</a:t>
              </a:r>
            </a:p>
          </p:txBody>
        </p:sp>
        <p:cxnSp>
          <p:nvCxnSpPr>
            <p:cNvPr id="198" name="Straight Connector 197"/>
            <p:cNvCxnSpPr/>
            <p:nvPr/>
          </p:nvCxnSpPr>
          <p:spPr>
            <a:xfrm>
              <a:off x="5740367" y="3499076"/>
              <a:ext cx="0" cy="140608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490361862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Общ модел на работа</a:t>
            </a:r>
          </a:p>
          <a:p>
            <a:pPr lvl="1"/>
            <a:r>
              <a:rPr lang="bg-BG" dirty="0"/>
              <a:t>Собствен модел на света и обектите в него</a:t>
            </a:r>
          </a:p>
          <a:p>
            <a:pPr lvl="1"/>
            <a:r>
              <a:rPr lang="bg-BG" dirty="0"/>
              <a:t>Комплект от поддържани физични свойства</a:t>
            </a:r>
          </a:p>
          <a:p>
            <a:pPr lvl="1"/>
            <a:r>
              <a:rPr lang="bg-BG" dirty="0"/>
              <a:t>Алгоритми за промяна на обектите според свойствата им</a:t>
            </a:r>
          </a:p>
          <a:p>
            <a:pPr lvl="1"/>
            <a:r>
              <a:rPr lang="bg-BG" dirty="0"/>
              <a:t>Някои имат собствена графична система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647371" y="3738778"/>
            <a:ext cx="6582229" cy="2495006"/>
            <a:chOff x="1647371" y="3738778"/>
            <a:chExt cx="6582229" cy="2495006"/>
          </a:xfrm>
        </p:grpSpPr>
        <p:sp>
          <p:nvSpPr>
            <p:cNvPr id="11" name="Rectangle 10"/>
            <p:cNvSpPr/>
            <p:nvPr/>
          </p:nvSpPr>
          <p:spPr>
            <a:xfrm>
              <a:off x="4161971" y="4876801"/>
              <a:ext cx="1600200" cy="685799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2000" dirty="0">
                  <a:ln w="3175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Candara" panose="020E0502030303020204" pitchFamily="34" charset="0"/>
                </a:rPr>
                <a:t>Свят с обекти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47371" y="4876801"/>
              <a:ext cx="1600200" cy="685800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2000" dirty="0">
                  <a:ln w="3175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Candara" panose="020E0502030303020204" pitchFamily="34" charset="0"/>
                </a:rPr>
                <a:t>Физични свойства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47371" y="3738778"/>
              <a:ext cx="4114800" cy="525467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2000" dirty="0">
                  <a:ln w="3175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Candara" panose="020E0502030303020204" pitchFamily="34" charset="0"/>
                </a:rPr>
                <a:t>Алгоритми</a:t>
              </a:r>
            </a:p>
          </p:txBody>
        </p:sp>
        <p:cxnSp>
          <p:nvCxnSpPr>
            <p:cNvPr id="15" name="Straight Arrow Connector 14"/>
            <p:cNvCxnSpPr>
              <a:stCxn id="12" idx="0"/>
            </p:cNvCxnSpPr>
            <p:nvPr/>
          </p:nvCxnSpPr>
          <p:spPr>
            <a:xfrm flipV="1">
              <a:off x="2447471" y="4264245"/>
              <a:ext cx="0" cy="61255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11" idx="0"/>
            </p:cNvCxnSpPr>
            <p:nvPr/>
          </p:nvCxnSpPr>
          <p:spPr>
            <a:xfrm>
              <a:off x="4962071" y="4264245"/>
              <a:ext cx="0" cy="61255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2" idx="3"/>
              <a:endCxn id="11" idx="1"/>
            </p:cNvCxnSpPr>
            <p:nvPr/>
          </p:nvCxnSpPr>
          <p:spPr>
            <a:xfrm>
              <a:off x="3247571" y="5219701"/>
              <a:ext cx="914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6629400" y="4876800"/>
              <a:ext cx="1600200" cy="685800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2000" dirty="0">
                  <a:ln w="3175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Candara" panose="020E0502030303020204" pitchFamily="34" charset="0"/>
                </a:rPr>
                <a:t>Графична система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5762171" y="5391149"/>
              <a:ext cx="867229" cy="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6231644" y="4259241"/>
              <a:ext cx="1438777" cy="831744"/>
              <a:chOff x="260800" y="5011390"/>
              <a:chExt cx="1438777" cy="1469607"/>
            </a:xfrm>
          </p:grpSpPr>
          <p:sp>
            <p:nvSpPr>
              <p:cNvPr id="35" name="Text Placeholder 2"/>
              <p:cNvSpPr txBox="1">
                <a:spLocks/>
              </p:cNvSpPr>
              <p:nvPr/>
            </p:nvSpPr>
            <p:spPr>
              <a:xfrm>
                <a:off x="260801" y="5011390"/>
                <a:ext cx="1438776" cy="664392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bg-BG" sz="1800" b="0" dirty="0">
                    <a:solidFill>
                      <a:schemeClr val="bg1"/>
                    </a:solidFill>
                  </a:rPr>
                  <a:t>Еднократно</a:t>
                </a: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flipV="1">
                <a:off x="260800" y="5011390"/>
                <a:ext cx="1" cy="1469607"/>
              </a:xfrm>
              <a:prstGeom prst="line">
                <a:avLst/>
              </a:prstGeom>
              <a:noFill/>
              <a:ln w="3175">
                <a:solidFill>
                  <a:srgbClr val="FF388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44" name="Straight Arrow Connector 43"/>
            <p:cNvCxnSpPr/>
            <p:nvPr/>
          </p:nvCxnSpPr>
          <p:spPr>
            <a:xfrm>
              <a:off x="5762171" y="5391150"/>
              <a:ext cx="56242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5762171" y="5391150"/>
              <a:ext cx="71482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5762172" y="5090985"/>
              <a:ext cx="86722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/>
            <p:cNvGrpSpPr/>
            <p:nvPr/>
          </p:nvGrpSpPr>
          <p:grpSpPr>
            <a:xfrm>
              <a:off x="6025456" y="5391150"/>
              <a:ext cx="1576615" cy="842634"/>
              <a:chOff x="260800" y="4186934"/>
              <a:chExt cx="1576615" cy="1488849"/>
            </a:xfrm>
          </p:grpSpPr>
          <p:sp>
            <p:nvSpPr>
              <p:cNvPr id="70" name="Text Placeholder 2"/>
              <p:cNvSpPr txBox="1">
                <a:spLocks/>
              </p:cNvSpPr>
              <p:nvPr/>
            </p:nvSpPr>
            <p:spPr>
              <a:xfrm>
                <a:off x="260801" y="5011390"/>
                <a:ext cx="1576614" cy="664393"/>
              </a:xfrm>
              <a:prstGeom prst="rect">
                <a:avLst/>
              </a:prstGeom>
              <a:solidFill>
                <a:srgbClr val="FF388C"/>
              </a:solidFill>
              <a:ln w="3175">
                <a:solidFill>
                  <a:srgbClr val="FF388C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bg-BG" sz="1800" b="0" dirty="0">
                    <a:solidFill>
                      <a:schemeClr val="bg1"/>
                    </a:solidFill>
                  </a:rPr>
                  <a:t>Многократно</a:t>
                </a: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260800" y="4186934"/>
                <a:ext cx="1" cy="824456"/>
              </a:xfrm>
              <a:prstGeom prst="line">
                <a:avLst/>
              </a:prstGeom>
              <a:noFill/>
              <a:ln w="3175">
                <a:solidFill>
                  <a:srgbClr val="FF388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19168355"/>
      </p:ext>
    </p:extLst>
  </p:cSld>
  <p:clrMapOvr>
    <a:masterClrMapping/>
  </p:clrMapOvr>
  <p:transition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/>
                  <a:t>Завъртаме образа на кутията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90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bg-BG" dirty="0"/>
                  <a:t>, защото в </a:t>
                </a:r>
                <a:r>
                  <a:rPr lang="en-US" dirty="0"/>
                  <a:t>Three.js</a:t>
                </a:r>
                <a:r>
                  <a:rPr lang="bg-BG" dirty="0"/>
                  <a:t> посоката нагоре е по оста </a:t>
                </a:r>
                <a:r>
                  <a:rPr lang="en-US" dirty="0">
                    <a:solidFill>
                      <a:srgbClr val="FF388C"/>
                    </a:solidFill>
                  </a:rPr>
                  <a:t>Y</a:t>
                </a:r>
                <a:r>
                  <a:rPr lang="en-US" dirty="0"/>
                  <a:t>,</a:t>
                </a:r>
                <a:r>
                  <a:rPr lang="bg-BG" dirty="0"/>
                  <a:t> а не </a:t>
                </a:r>
                <a:r>
                  <a:rPr lang="en-US" dirty="0">
                    <a:solidFill>
                      <a:srgbClr val="FF388C"/>
                    </a:solidFill>
                  </a:rPr>
                  <a:t>Z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t="-837" r="-216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6903569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/>
              <a:t>Въпроси и коментари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12284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56875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Библиотека </a:t>
            </a:r>
            <a:r>
              <a:rPr lang="en-GB" dirty="0" err="1">
                <a:solidFill>
                  <a:srgbClr val="FF388C"/>
                </a:solidFill>
              </a:rPr>
              <a:t>Physijs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82973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Библиотека </a:t>
            </a:r>
            <a:r>
              <a:rPr lang="en-GB" dirty="0" err="1">
                <a:solidFill>
                  <a:srgbClr val="FF388C"/>
                </a:solidFill>
              </a:rPr>
              <a:t>Physijs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Характеристики </a:t>
            </a:r>
          </a:p>
          <a:p>
            <a:pPr lvl="1" fontAlgn="base"/>
            <a:r>
              <a:rPr lang="bg-BG" dirty="0"/>
              <a:t>Опаковка (</a:t>
            </a:r>
            <a:r>
              <a:rPr lang="en-US" dirty="0"/>
              <a:t>wrapper)</a:t>
            </a:r>
            <a:r>
              <a:rPr lang="bg-BG" dirty="0"/>
              <a:t> над</a:t>
            </a:r>
            <a:br>
              <a:rPr lang="bg-BG" b="0" dirty="0"/>
            </a:br>
            <a:r>
              <a:rPr lang="en-US" b="0" dirty="0">
                <a:solidFill>
                  <a:srgbClr val="FF388C"/>
                </a:solidFill>
              </a:rPr>
              <a:t>Three.js</a:t>
            </a:r>
            <a:r>
              <a:rPr lang="bg-BG" b="0" dirty="0"/>
              <a:t> с възможностите</a:t>
            </a:r>
            <a:br>
              <a:rPr lang="bg-BG" b="0" dirty="0"/>
            </a:br>
            <a:r>
              <a:rPr lang="bg-BG" b="0" dirty="0"/>
              <a:t>на библиотеката </a:t>
            </a:r>
            <a:r>
              <a:rPr lang="en-US" b="0" dirty="0">
                <a:solidFill>
                  <a:srgbClr val="FF388C"/>
                </a:solidFill>
              </a:rPr>
              <a:t>ammo.js</a:t>
            </a:r>
            <a:endParaRPr lang="bg-BG" b="0" dirty="0">
              <a:solidFill>
                <a:srgbClr val="FF388C"/>
              </a:solidFill>
            </a:endParaRPr>
          </a:p>
          <a:p>
            <a:pPr lvl="1" fontAlgn="base"/>
            <a:r>
              <a:rPr lang="bg-BG" dirty="0"/>
              <a:t>Използва отделен процес</a:t>
            </a:r>
            <a:br>
              <a:rPr lang="bg-BG" dirty="0"/>
            </a:br>
            <a:r>
              <a:rPr lang="bg-BG" dirty="0"/>
              <a:t>за симулиране на физиката</a:t>
            </a:r>
            <a:endParaRPr lang="bg-BG" b="0" dirty="0"/>
          </a:p>
          <a:p>
            <a:pPr lvl="1" fontAlgn="base"/>
            <a:r>
              <a:rPr lang="bg-BG" b="0" dirty="0"/>
              <a:t>Поддържа различни форми</a:t>
            </a:r>
            <a:br>
              <a:rPr lang="bg-BG" b="0" dirty="0"/>
            </a:br>
            <a:r>
              <a:rPr lang="bg-BG" b="0" dirty="0"/>
              <a:t>и свойства на обектите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6400800" y="2375137"/>
            <a:ext cx="2209800" cy="257786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Physi.js</a:t>
            </a:r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29401" y="2832338"/>
            <a:ext cx="1828800" cy="9144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Three.js</a:t>
            </a:r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29401" y="3869640"/>
            <a:ext cx="1828800" cy="914400"/>
          </a:xfrm>
          <a:prstGeom prst="rect">
            <a:avLst/>
          </a:prstGeom>
          <a:solidFill>
            <a:schemeClr val="bg1">
              <a:alpha val="50196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Ammo.js</a:t>
            </a:r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229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Внимание!</a:t>
            </a:r>
          </a:p>
          <a:p>
            <a:pPr lvl="1"/>
            <a:r>
              <a:rPr lang="bg-BG" dirty="0"/>
              <a:t>Примерите с </a:t>
            </a:r>
            <a:r>
              <a:rPr lang="en-US" dirty="0" err="1"/>
              <a:t>Physijs</a:t>
            </a:r>
            <a:r>
              <a:rPr lang="bg-BG" dirty="0"/>
              <a:t> трябва да се пускат през </a:t>
            </a:r>
            <a:r>
              <a:rPr lang="en-US" dirty="0"/>
              <a:t>http</a:t>
            </a:r>
            <a:r>
              <a:rPr lang="bg-BG" dirty="0"/>
              <a:t> или </a:t>
            </a:r>
            <a:r>
              <a:rPr lang="en-US" dirty="0"/>
              <a:t>https</a:t>
            </a:r>
            <a:r>
              <a:rPr lang="bg-BG" dirty="0"/>
              <a:t> протокол</a:t>
            </a:r>
          </a:p>
          <a:p>
            <a:pPr lvl="1"/>
            <a:r>
              <a:rPr lang="bg-BG" dirty="0"/>
              <a:t>Това е поради защита в браузерите</a:t>
            </a:r>
            <a:r>
              <a:rPr lang="en-US" dirty="0"/>
              <a:t> – </a:t>
            </a:r>
            <a:r>
              <a:rPr lang="bg-BG" dirty="0"/>
              <a:t>вижте повече информация за</a:t>
            </a:r>
            <a:r>
              <a:rPr lang="en-US" dirty="0"/>
              <a:t>:</a:t>
            </a:r>
          </a:p>
          <a:p>
            <a:pPr lvl="2"/>
            <a:r>
              <a:rPr lang="en-US" dirty="0">
                <a:solidFill>
                  <a:srgbClr val="FF388C"/>
                </a:solidFill>
              </a:rPr>
              <a:t>SOP</a:t>
            </a:r>
            <a:r>
              <a:rPr lang="en-US" dirty="0"/>
              <a:t> (single origin policy)</a:t>
            </a:r>
          </a:p>
          <a:p>
            <a:pPr lvl="2"/>
            <a:r>
              <a:rPr lang="en-US" dirty="0" err="1">
                <a:solidFill>
                  <a:srgbClr val="FF388C"/>
                </a:solidFill>
              </a:rPr>
              <a:t>CORS</a:t>
            </a:r>
            <a:r>
              <a:rPr lang="en-US" dirty="0"/>
              <a:t> (cross-origin resource sharing)</a:t>
            </a:r>
          </a:p>
          <a:p>
            <a:pPr lvl="1"/>
            <a:r>
              <a:rPr lang="bg-BG" dirty="0"/>
              <a:t>Могат примерите да се пускат онлайн, или през локален сървър, или чрез настройки в браузерите (последното не се препоръчва)</a:t>
            </a:r>
          </a:p>
        </p:txBody>
      </p:sp>
    </p:spTree>
    <p:extLst>
      <p:ext uri="{BB962C8B-B14F-4D97-AF65-F5344CB8AC3E}">
        <p14:creationId xmlns:p14="http://schemas.microsoft.com/office/powerpoint/2010/main" val="971515054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8545</TotalTime>
  <Words>2010</Words>
  <Application>Microsoft Office PowerPoint</Application>
  <PresentationFormat>On-screen Show (4:3)</PresentationFormat>
  <Paragraphs>284</Paragraphs>
  <Slides>62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2" baseType="lpstr">
      <vt:lpstr>Arial</vt:lpstr>
      <vt:lpstr>Arial Black</vt:lpstr>
      <vt:lpstr>Calibri</vt:lpstr>
      <vt:lpstr>Calibri Light</vt:lpstr>
      <vt:lpstr>Cambria Math</vt:lpstr>
      <vt:lpstr>Candara</vt:lpstr>
      <vt:lpstr>Verdana</vt:lpstr>
      <vt:lpstr>Wingdings</vt:lpstr>
      <vt:lpstr>Wingdings 2</vt:lpstr>
      <vt:lpstr>Custom Design</vt:lpstr>
      <vt:lpstr>доц. д-р Павел Бойчев    КИТ-ФМИ-СУ    2020</vt:lpstr>
      <vt:lpstr>PowerPoint Presentation</vt:lpstr>
      <vt:lpstr>PowerPoint Presentation</vt:lpstr>
      <vt:lpstr>Физично моделиране</vt:lpstr>
      <vt:lpstr>PowerPoint Presentation</vt:lpstr>
      <vt:lpstr>PowerPoint Presentation</vt:lpstr>
      <vt:lpstr>PowerPoint Presentation</vt:lpstr>
      <vt:lpstr>Библиотека Physijs</vt:lpstr>
      <vt:lpstr>PowerPoint Presentation</vt:lpstr>
      <vt:lpstr>Първи пример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Усложнен пример</vt:lpstr>
      <vt:lpstr>PowerPoint Presentation</vt:lpstr>
      <vt:lpstr>PowerPoint Presentation</vt:lpstr>
      <vt:lpstr>PowerPoint Presentation</vt:lpstr>
      <vt:lpstr>Други обекти и ситуации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Домино</vt:lpstr>
      <vt:lpstr>PowerPoint Presentation</vt:lpstr>
      <vt:lpstr>PowerPoint Presentation</vt:lpstr>
      <vt:lpstr>PowerPoint Presentation</vt:lpstr>
      <vt:lpstr>Капсули</vt:lpstr>
      <vt:lpstr>PowerPoint Presentation</vt:lpstr>
      <vt:lpstr>PowerPoint Presentation</vt:lpstr>
      <vt:lpstr>PowerPoint Presentation</vt:lpstr>
      <vt:lpstr>PowerPoint Presentation</vt:lpstr>
      <vt:lpstr>Пешки</vt:lpstr>
      <vt:lpstr>PowerPoint Presentation</vt:lpstr>
      <vt:lpstr>PowerPoint Presentation</vt:lpstr>
      <vt:lpstr>Небесна механика</vt:lpstr>
      <vt:lpstr>PowerPoint Presentation</vt:lpstr>
      <vt:lpstr>PowerPoint Presentation</vt:lpstr>
      <vt:lpstr>Задача с три тела</vt:lpstr>
      <vt:lpstr>PowerPoint Presentation</vt:lpstr>
      <vt:lpstr>PowerPoint Presentation</vt:lpstr>
      <vt:lpstr>PowerPoint Presentation</vt:lpstr>
      <vt:lpstr>PowerPoint Presentation</vt:lpstr>
      <vt:lpstr>Врата с панта</vt:lpstr>
      <vt:lpstr>PowerPoint Presentation</vt:lpstr>
      <vt:lpstr>PowerPoint Presentation</vt:lpstr>
      <vt:lpstr>PowerPoint Presentation</vt:lpstr>
      <vt:lpstr>Колизия</vt:lpstr>
      <vt:lpstr>PowerPoint Presentation</vt:lpstr>
      <vt:lpstr>PowerPoint Presentation</vt:lpstr>
      <vt:lpstr>Обратна реакция</vt:lpstr>
      <vt:lpstr>PowerPoint Presentation</vt:lpstr>
      <vt:lpstr>PowerPoint Presentation</vt:lpstr>
      <vt:lpstr>Кутия за понички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557</cp:revision>
  <dcterms:created xsi:type="dcterms:W3CDTF">2013-12-13T09:03:57Z</dcterms:created>
  <dcterms:modified xsi:type="dcterms:W3CDTF">2020-08-19T07:49:52Z</dcterms:modified>
</cp:coreProperties>
</file>