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25"/>
  </p:notesMasterIdLst>
  <p:sldIdLst>
    <p:sldId id="444" r:id="rId2"/>
    <p:sldId id="445" r:id="rId3"/>
    <p:sldId id="446" r:id="rId4"/>
    <p:sldId id="447" r:id="rId5"/>
    <p:sldId id="458" r:id="rId6"/>
    <p:sldId id="449" r:id="rId7"/>
    <p:sldId id="459" r:id="rId8"/>
    <p:sldId id="450" r:id="rId9"/>
    <p:sldId id="460" r:id="rId10"/>
    <p:sldId id="451" r:id="rId11"/>
    <p:sldId id="467" r:id="rId12"/>
    <p:sldId id="461" r:id="rId13"/>
    <p:sldId id="452" r:id="rId14"/>
    <p:sldId id="464" r:id="rId15"/>
    <p:sldId id="453" r:id="rId16"/>
    <p:sldId id="465" r:id="rId17"/>
    <p:sldId id="454" r:id="rId18"/>
    <p:sldId id="466" r:id="rId19"/>
    <p:sldId id="455" r:id="rId20"/>
    <p:sldId id="462" r:id="rId21"/>
    <p:sldId id="456" r:id="rId22"/>
    <p:sldId id="463" r:id="rId23"/>
    <p:sldId id="45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88C"/>
    <a:srgbClr val="FFCCFF"/>
    <a:srgbClr val="FF00FF"/>
    <a:srgbClr val="000066"/>
    <a:srgbClr val="A1BD63"/>
    <a:srgbClr val="006600"/>
    <a:srgbClr val="336600"/>
    <a:srgbClr val="BBD97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9" autoAdjust="0"/>
    <p:restoredTop sz="88482" autoAdjust="0"/>
  </p:normalViewPr>
  <p:slideViewPr>
    <p:cSldViewPr>
      <p:cViewPr varScale="1">
        <p:scale>
          <a:sx n="71" d="100"/>
          <a:sy n="71" d="100"/>
        </p:scale>
        <p:origin x="-1284" y="-102"/>
      </p:cViewPr>
      <p:guideLst>
        <p:guide orient="horz" pos="4319"/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27.5.2020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27.5.2020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localhost/Solutions/S0605-Washing-machine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localhost/Solutions/S0605-Washing-machine.html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Double_pendulum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localhost/Solutions/S0606-Pendulum.html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localhost/Solutions/S0607-Friction.html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localhost/Solutions/S0608-Normal-distribution.html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localhost/Solutions/S0609-Labyrinth.html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localhost/Solutions/S0610-Shooting-teapots.html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localhost/Solutions/S0601-Tower-of-cubes.html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localhost/Solutions/S0602-Windy-day.html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localhost/Solutions/S0603-Swinging-platform.html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localhost/Solutions/S0604-Obsessed-cubes.html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доц</a:t>
            </a:r>
            <a:r>
              <a:rPr lang="bg-BG" dirty="0"/>
              <a:t>. </a:t>
            </a:r>
            <a:r>
              <a:rPr lang="bg-BG" dirty="0" smtClean="0"/>
              <a:t>д-р Павел </a:t>
            </a:r>
            <a:r>
              <a:rPr lang="bg-BG" dirty="0"/>
              <a:t>Бойчев</a:t>
            </a:r>
            <a:r>
              <a:rPr lang="en-US" dirty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err="1" smtClean="0"/>
              <a:t>КИТ-ФМИ-СУ</a:t>
            </a:r>
            <a:r>
              <a:rPr lang="en-US" dirty="0" smtClean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smtClean="0"/>
              <a:t>2020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 smtClean="0"/>
              <a:t>Задачи за упражнения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dirty="0">
                <a:latin typeface="Calibri Light" panose="020F0302020204030204" pitchFamily="34" charset="0"/>
              </a:rPr>
              <a:t>Тема </a:t>
            </a:r>
            <a:r>
              <a:rPr lang="bg-BG" dirty="0" smtClean="0">
                <a:latin typeface="Calibri Light" panose="020F0302020204030204" pitchFamily="34" charset="0"/>
              </a:rPr>
              <a:t>№6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5533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Пералня</a:t>
            </a:r>
          </a:p>
          <a:p>
            <a:pPr lvl="1"/>
            <a:r>
              <a:rPr lang="bg-BG" dirty="0" smtClean="0"/>
              <a:t>Направете пералня с вертикален барабан</a:t>
            </a:r>
          </a:p>
          <a:p>
            <a:pPr lvl="1"/>
            <a:r>
              <a:rPr lang="bg-BG" dirty="0" smtClean="0"/>
              <a:t>Барабанът има преграда в основата</a:t>
            </a:r>
          </a:p>
          <a:p>
            <a:pPr lvl="1"/>
            <a:r>
              <a:rPr lang="bg-BG" dirty="0" smtClean="0"/>
              <a:t>Барабанът ту се завърта в едната посока, ту в другата</a:t>
            </a:r>
          </a:p>
          <a:p>
            <a:pPr lvl="1"/>
            <a:r>
              <a:rPr lang="bg-BG" dirty="0" smtClean="0"/>
              <a:t>В пералнята има обекти, първоначално сортирани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5690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Пералня в покой</a:t>
            </a:r>
            <a:endParaRPr lang="bg-BG" dirty="0"/>
          </a:p>
        </p:txBody>
      </p:sp>
      <p:pic>
        <p:nvPicPr>
          <p:cNvPr id="307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7133414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Пералня в движение</a:t>
            </a:r>
            <a:endParaRPr lang="bg-BG" dirty="0"/>
          </a:p>
        </p:txBody>
      </p:sp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0047663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</a:t>
            </a:r>
            <a:r>
              <a:rPr lang="en-US" smtClean="0"/>
              <a:t>6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Двойно махало</a:t>
            </a:r>
          </a:p>
          <a:p>
            <a:pPr lvl="1"/>
            <a:r>
              <a:rPr lang="bg-BG" dirty="0" smtClean="0"/>
              <a:t>Люлеещо се рамо и към него закачено друго люлеещо се рамо</a:t>
            </a:r>
          </a:p>
          <a:p>
            <a:pPr lvl="1"/>
            <a:r>
              <a:rPr lang="bg-BG" dirty="0" smtClean="0"/>
              <a:t>Очакван ефект – движението на върха на второто рамо да е „хаотично“</a:t>
            </a:r>
          </a:p>
          <a:p>
            <a:pPr lvl="1"/>
            <a:r>
              <a:rPr lang="bg-BG" dirty="0" smtClean="0"/>
              <a:t>Вижте анимациите тук: </a:t>
            </a:r>
            <a:r>
              <a:rPr lang="en-GB" dirty="0" smtClean="0">
                <a:hlinkClick r:id="rId2"/>
              </a:rPr>
              <a:t>en.wikipedia.org/wiki/</a:t>
            </a:r>
            <a:r>
              <a:rPr lang="en-GB" dirty="0" err="1" smtClean="0">
                <a:hlinkClick r:id="rId2"/>
              </a:rPr>
              <a:t>Double_pendulum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89896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4099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637334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Триене</a:t>
            </a:r>
          </a:p>
          <a:p>
            <a:pPr lvl="1"/>
            <a:r>
              <a:rPr lang="bg-BG" dirty="0" smtClean="0"/>
              <a:t>Направете интерактивно накланяща се платформа с няколко кубчета върху нея</a:t>
            </a:r>
          </a:p>
          <a:p>
            <a:pPr lvl="1"/>
            <a:r>
              <a:rPr lang="bg-BG" dirty="0" smtClean="0"/>
              <a:t>При наклон те да почват да се плъзгат</a:t>
            </a:r>
          </a:p>
          <a:p>
            <a:pPr lvl="1"/>
            <a:r>
              <a:rPr lang="bg-BG" dirty="0" smtClean="0"/>
              <a:t>Да са с различни коефициенти на триене, което да си проличават в плъзгането им</a:t>
            </a:r>
          </a:p>
        </p:txBody>
      </p:sp>
    </p:spTree>
    <p:extLst>
      <p:ext uri="{BB962C8B-B14F-4D97-AF65-F5344CB8AC3E}">
        <p14:creationId xmlns:p14="http://schemas.microsoft.com/office/powerpoint/2010/main" val="145856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512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46408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Нормално разпределение</a:t>
            </a:r>
          </a:p>
          <a:p>
            <a:pPr lvl="1"/>
            <a:r>
              <a:rPr lang="bg-BG" dirty="0" smtClean="0"/>
              <a:t>Направете модел на дъска на </a:t>
            </a:r>
            <a:r>
              <a:rPr lang="bg-BG" dirty="0" err="1" smtClean="0"/>
              <a:t>Галтън</a:t>
            </a:r>
            <a:endParaRPr lang="bg-BG" dirty="0" smtClean="0"/>
          </a:p>
          <a:p>
            <a:pPr lvl="1"/>
            <a:r>
              <a:rPr lang="bg-BG" dirty="0" smtClean="0"/>
              <a:t>Падащите топчета да формират (приближено) нормалното разпределение</a:t>
            </a:r>
          </a:p>
        </p:txBody>
      </p:sp>
      <p:sp>
        <p:nvSpPr>
          <p:cNvPr id="6" name="Oval 5"/>
          <p:cNvSpPr/>
          <p:nvPr/>
        </p:nvSpPr>
        <p:spPr>
          <a:xfrm>
            <a:off x="4421979" y="5729286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6"/>
          <p:cNvSpPr/>
          <p:nvPr/>
        </p:nvSpPr>
        <p:spPr>
          <a:xfrm>
            <a:off x="4417218" y="5517355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Oval 7"/>
          <p:cNvSpPr/>
          <p:nvPr/>
        </p:nvSpPr>
        <p:spPr>
          <a:xfrm>
            <a:off x="4417217" y="5295899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Oval 15"/>
          <p:cNvSpPr/>
          <p:nvPr/>
        </p:nvSpPr>
        <p:spPr>
          <a:xfrm>
            <a:off x="4726481" y="5729286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Oval 16"/>
          <p:cNvSpPr/>
          <p:nvPr/>
        </p:nvSpPr>
        <p:spPr>
          <a:xfrm>
            <a:off x="4721621" y="5517355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Oval 17"/>
          <p:cNvSpPr/>
          <p:nvPr/>
        </p:nvSpPr>
        <p:spPr>
          <a:xfrm>
            <a:off x="4722612" y="5295899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5" name="Oval 24"/>
          <p:cNvSpPr/>
          <p:nvPr/>
        </p:nvSpPr>
        <p:spPr>
          <a:xfrm>
            <a:off x="4117477" y="5729286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Oval 25"/>
          <p:cNvSpPr/>
          <p:nvPr/>
        </p:nvSpPr>
        <p:spPr>
          <a:xfrm>
            <a:off x="4112815" y="5517355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Oval 26"/>
          <p:cNvSpPr/>
          <p:nvPr/>
        </p:nvSpPr>
        <p:spPr>
          <a:xfrm>
            <a:off x="4111822" y="5295899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4" name="Oval 33"/>
          <p:cNvSpPr/>
          <p:nvPr/>
        </p:nvSpPr>
        <p:spPr>
          <a:xfrm>
            <a:off x="5030983" y="5729286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5" name="Oval 34"/>
          <p:cNvSpPr/>
          <p:nvPr/>
        </p:nvSpPr>
        <p:spPr>
          <a:xfrm>
            <a:off x="5026024" y="5517355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6" name="Oval 35"/>
          <p:cNvSpPr/>
          <p:nvPr/>
        </p:nvSpPr>
        <p:spPr>
          <a:xfrm>
            <a:off x="5028007" y="5295899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1" name="Oval 40"/>
          <p:cNvSpPr/>
          <p:nvPr/>
        </p:nvSpPr>
        <p:spPr>
          <a:xfrm>
            <a:off x="3812975" y="5729286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2" name="Oval 41"/>
          <p:cNvSpPr/>
          <p:nvPr/>
        </p:nvSpPr>
        <p:spPr>
          <a:xfrm>
            <a:off x="3808412" y="5517355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3" name="Oval 42"/>
          <p:cNvSpPr/>
          <p:nvPr/>
        </p:nvSpPr>
        <p:spPr>
          <a:xfrm>
            <a:off x="3806427" y="5295899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8" name="Oval 47"/>
          <p:cNvSpPr/>
          <p:nvPr/>
        </p:nvSpPr>
        <p:spPr>
          <a:xfrm>
            <a:off x="5335485" y="5729286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9" name="Oval 48"/>
          <p:cNvSpPr/>
          <p:nvPr/>
        </p:nvSpPr>
        <p:spPr>
          <a:xfrm>
            <a:off x="5330427" y="5517355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0" name="Oval 49"/>
          <p:cNvSpPr/>
          <p:nvPr/>
        </p:nvSpPr>
        <p:spPr>
          <a:xfrm>
            <a:off x="5333402" y="5295899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3" name="Oval 52"/>
          <p:cNvSpPr/>
          <p:nvPr/>
        </p:nvSpPr>
        <p:spPr>
          <a:xfrm>
            <a:off x="3508473" y="5729286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4" name="Oval 53"/>
          <p:cNvSpPr/>
          <p:nvPr/>
        </p:nvSpPr>
        <p:spPr>
          <a:xfrm>
            <a:off x="3504009" y="5517355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5" name="Oval 54"/>
          <p:cNvSpPr/>
          <p:nvPr/>
        </p:nvSpPr>
        <p:spPr>
          <a:xfrm>
            <a:off x="3501032" y="5295899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8" name="Oval 57"/>
          <p:cNvSpPr/>
          <p:nvPr/>
        </p:nvSpPr>
        <p:spPr>
          <a:xfrm>
            <a:off x="5639987" y="5729286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9" name="Oval 58"/>
          <p:cNvSpPr/>
          <p:nvPr/>
        </p:nvSpPr>
        <p:spPr>
          <a:xfrm>
            <a:off x="5634830" y="5517355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0" name="Oval 59"/>
          <p:cNvSpPr/>
          <p:nvPr/>
        </p:nvSpPr>
        <p:spPr>
          <a:xfrm>
            <a:off x="5638800" y="5295899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1" name="Oval 60"/>
          <p:cNvSpPr/>
          <p:nvPr/>
        </p:nvSpPr>
        <p:spPr>
          <a:xfrm>
            <a:off x="3203971" y="5729286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2" name="Oval 61"/>
          <p:cNvSpPr/>
          <p:nvPr/>
        </p:nvSpPr>
        <p:spPr>
          <a:xfrm>
            <a:off x="3199606" y="5517355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3" name="Oval 62"/>
          <p:cNvSpPr/>
          <p:nvPr/>
        </p:nvSpPr>
        <p:spPr>
          <a:xfrm>
            <a:off x="3195637" y="5295899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4" name="Oval 63"/>
          <p:cNvSpPr/>
          <p:nvPr/>
        </p:nvSpPr>
        <p:spPr>
          <a:xfrm>
            <a:off x="5944489" y="5729286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5" name="Oval 64"/>
          <p:cNvSpPr/>
          <p:nvPr/>
        </p:nvSpPr>
        <p:spPr>
          <a:xfrm>
            <a:off x="5939233" y="5517355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6" name="Oval 65"/>
          <p:cNvSpPr/>
          <p:nvPr/>
        </p:nvSpPr>
        <p:spPr>
          <a:xfrm>
            <a:off x="2899469" y="5729286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7" name="Oval 66"/>
          <p:cNvSpPr/>
          <p:nvPr/>
        </p:nvSpPr>
        <p:spPr>
          <a:xfrm>
            <a:off x="2895203" y="5517355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8" name="Oval 67"/>
          <p:cNvSpPr/>
          <p:nvPr/>
        </p:nvSpPr>
        <p:spPr>
          <a:xfrm>
            <a:off x="6248991" y="5729286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9" name="Oval 68"/>
          <p:cNvSpPr/>
          <p:nvPr/>
        </p:nvSpPr>
        <p:spPr>
          <a:xfrm>
            <a:off x="6243637" y="5517355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0" name="Oval 69"/>
          <p:cNvSpPr/>
          <p:nvPr/>
        </p:nvSpPr>
        <p:spPr>
          <a:xfrm>
            <a:off x="6553493" y="5729286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1" name="Oval 70"/>
          <p:cNvSpPr/>
          <p:nvPr/>
        </p:nvSpPr>
        <p:spPr>
          <a:xfrm>
            <a:off x="6858000" y="5729286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2" name="Oval 71"/>
          <p:cNvSpPr/>
          <p:nvPr/>
        </p:nvSpPr>
        <p:spPr>
          <a:xfrm>
            <a:off x="2594967" y="5729286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3" name="Oval 72"/>
          <p:cNvSpPr/>
          <p:nvPr/>
        </p:nvSpPr>
        <p:spPr>
          <a:xfrm>
            <a:off x="2590800" y="5517355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4" name="Oval 73"/>
          <p:cNvSpPr/>
          <p:nvPr/>
        </p:nvSpPr>
        <p:spPr>
          <a:xfrm>
            <a:off x="2290465" y="5729286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5" name="Oval 74"/>
          <p:cNvSpPr/>
          <p:nvPr/>
        </p:nvSpPr>
        <p:spPr>
          <a:xfrm>
            <a:off x="1985963" y="5729286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6" name="Oval 75"/>
          <p:cNvSpPr/>
          <p:nvPr/>
        </p:nvSpPr>
        <p:spPr>
          <a:xfrm>
            <a:off x="4422276" y="50673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7" name="Oval 76"/>
          <p:cNvSpPr/>
          <p:nvPr/>
        </p:nvSpPr>
        <p:spPr>
          <a:xfrm>
            <a:off x="4422275" y="4845844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8" name="Oval 77"/>
          <p:cNvSpPr/>
          <p:nvPr/>
        </p:nvSpPr>
        <p:spPr>
          <a:xfrm>
            <a:off x="4726679" y="50673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9" name="Oval 78"/>
          <p:cNvSpPr/>
          <p:nvPr/>
        </p:nvSpPr>
        <p:spPr>
          <a:xfrm>
            <a:off x="4727670" y="4845844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0" name="Oval 79"/>
          <p:cNvSpPr/>
          <p:nvPr/>
        </p:nvSpPr>
        <p:spPr>
          <a:xfrm>
            <a:off x="4117873" y="50673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1" name="Oval 80"/>
          <p:cNvSpPr/>
          <p:nvPr/>
        </p:nvSpPr>
        <p:spPr>
          <a:xfrm>
            <a:off x="4116880" y="4845844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2" name="Oval 81"/>
          <p:cNvSpPr/>
          <p:nvPr/>
        </p:nvSpPr>
        <p:spPr>
          <a:xfrm>
            <a:off x="5031082" y="50673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3" name="Oval 82"/>
          <p:cNvSpPr/>
          <p:nvPr/>
        </p:nvSpPr>
        <p:spPr>
          <a:xfrm>
            <a:off x="5033065" y="4845844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4" name="Oval 83"/>
          <p:cNvSpPr/>
          <p:nvPr/>
        </p:nvSpPr>
        <p:spPr>
          <a:xfrm>
            <a:off x="3813470" y="50673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5" name="Oval 84"/>
          <p:cNvSpPr/>
          <p:nvPr/>
        </p:nvSpPr>
        <p:spPr>
          <a:xfrm>
            <a:off x="3811485" y="4845844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6" name="Oval 85"/>
          <p:cNvSpPr/>
          <p:nvPr/>
        </p:nvSpPr>
        <p:spPr>
          <a:xfrm>
            <a:off x="5335485" y="50673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7" name="Oval 86"/>
          <p:cNvSpPr/>
          <p:nvPr/>
        </p:nvSpPr>
        <p:spPr>
          <a:xfrm>
            <a:off x="5338460" y="4845844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8" name="Oval 87"/>
          <p:cNvSpPr/>
          <p:nvPr/>
        </p:nvSpPr>
        <p:spPr>
          <a:xfrm>
            <a:off x="3509067" y="50673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9" name="Oval 88"/>
          <p:cNvSpPr/>
          <p:nvPr/>
        </p:nvSpPr>
        <p:spPr>
          <a:xfrm>
            <a:off x="3506090" y="4845844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0" name="Oval 89"/>
          <p:cNvSpPr/>
          <p:nvPr/>
        </p:nvSpPr>
        <p:spPr>
          <a:xfrm>
            <a:off x="4417218" y="4626771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1" name="Oval 90"/>
          <p:cNvSpPr/>
          <p:nvPr/>
        </p:nvSpPr>
        <p:spPr>
          <a:xfrm>
            <a:off x="4417217" y="4405315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2" name="Oval 91"/>
          <p:cNvSpPr/>
          <p:nvPr/>
        </p:nvSpPr>
        <p:spPr>
          <a:xfrm>
            <a:off x="4721621" y="4626771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3" name="Oval 92"/>
          <p:cNvSpPr/>
          <p:nvPr/>
        </p:nvSpPr>
        <p:spPr>
          <a:xfrm>
            <a:off x="4722612" y="4405315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4" name="Oval 93"/>
          <p:cNvSpPr/>
          <p:nvPr/>
        </p:nvSpPr>
        <p:spPr>
          <a:xfrm>
            <a:off x="4112815" y="4626771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5" name="Oval 94"/>
          <p:cNvSpPr/>
          <p:nvPr/>
        </p:nvSpPr>
        <p:spPr>
          <a:xfrm>
            <a:off x="4111822" y="4405315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6" name="Oval 95"/>
          <p:cNvSpPr/>
          <p:nvPr/>
        </p:nvSpPr>
        <p:spPr>
          <a:xfrm>
            <a:off x="5026024" y="4626771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7" name="Oval 96"/>
          <p:cNvSpPr/>
          <p:nvPr/>
        </p:nvSpPr>
        <p:spPr>
          <a:xfrm>
            <a:off x="5028007" y="4405315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8" name="Oval 97"/>
          <p:cNvSpPr/>
          <p:nvPr/>
        </p:nvSpPr>
        <p:spPr>
          <a:xfrm>
            <a:off x="3808412" y="4626771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9" name="Oval 98"/>
          <p:cNvSpPr/>
          <p:nvPr/>
        </p:nvSpPr>
        <p:spPr>
          <a:xfrm>
            <a:off x="3806427" y="4405315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0" name="Oval 99"/>
          <p:cNvSpPr/>
          <p:nvPr/>
        </p:nvSpPr>
        <p:spPr>
          <a:xfrm>
            <a:off x="4417217" y="41910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1" name="Oval 100"/>
          <p:cNvSpPr/>
          <p:nvPr/>
        </p:nvSpPr>
        <p:spPr>
          <a:xfrm>
            <a:off x="4722612" y="41910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2" name="Oval 101"/>
          <p:cNvSpPr/>
          <p:nvPr/>
        </p:nvSpPr>
        <p:spPr>
          <a:xfrm>
            <a:off x="4111822" y="41910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3" name="Oval 102"/>
          <p:cNvSpPr/>
          <p:nvPr/>
        </p:nvSpPr>
        <p:spPr>
          <a:xfrm>
            <a:off x="4426742" y="39624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0" name="Rectangle 119"/>
          <p:cNvSpPr/>
          <p:nvPr/>
        </p:nvSpPr>
        <p:spPr>
          <a:xfrm flipV="1">
            <a:off x="1828799" y="4105273"/>
            <a:ext cx="5410200" cy="2024061"/>
          </a:xfrm>
          <a:custGeom>
            <a:avLst/>
            <a:gdLst/>
            <a:ahLst/>
            <a:cxnLst/>
            <a:rect l="l" t="t" r="r" b="b"/>
            <a:pathLst>
              <a:path w="5410200" h="2024061">
                <a:moveTo>
                  <a:pt x="105728" y="2024061"/>
                </a:moveTo>
                <a:lnTo>
                  <a:pt x="151447" y="2024061"/>
                </a:lnTo>
                <a:lnTo>
                  <a:pt x="151447" y="157162"/>
                </a:lnTo>
                <a:lnTo>
                  <a:pt x="408791" y="157162"/>
                </a:lnTo>
                <a:lnTo>
                  <a:pt x="408791" y="2024061"/>
                </a:lnTo>
                <a:lnTo>
                  <a:pt x="454510" y="2024061"/>
                </a:lnTo>
                <a:lnTo>
                  <a:pt x="454510" y="157162"/>
                </a:lnTo>
                <a:lnTo>
                  <a:pt x="711854" y="157162"/>
                </a:lnTo>
                <a:lnTo>
                  <a:pt x="711854" y="2024061"/>
                </a:lnTo>
                <a:lnTo>
                  <a:pt x="757573" y="2024061"/>
                </a:lnTo>
                <a:lnTo>
                  <a:pt x="757573" y="157162"/>
                </a:lnTo>
                <a:lnTo>
                  <a:pt x="1014917" y="157162"/>
                </a:lnTo>
                <a:lnTo>
                  <a:pt x="1014917" y="2024061"/>
                </a:lnTo>
                <a:lnTo>
                  <a:pt x="1060636" y="2024061"/>
                </a:lnTo>
                <a:lnTo>
                  <a:pt x="1060636" y="157162"/>
                </a:lnTo>
                <a:lnTo>
                  <a:pt x="1317980" y="157162"/>
                </a:lnTo>
                <a:lnTo>
                  <a:pt x="1317980" y="2024061"/>
                </a:lnTo>
                <a:lnTo>
                  <a:pt x="1363699" y="2024061"/>
                </a:lnTo>
                <a:lnTo>
                  <a:pt x="1363699" y="157162"/>
                </a:lnTo>
                <a:lnTo>
                  <a:pt x="1621043" y="157162"/>
                </a:lnTo>
                <a:lnTo>
                  <a:pt x="1621043" y="2024061"/>
                </a:lnTo>
                <a:lnTo>
                  <a:pt x="1666762" y="2024061"/>
                </a:lnTo>
                <a:lnTo>
                  <a:pt x="1666762" y="157162"/>
                </a:lnTo>
                <a:lnTo>
                  <a:pt x="1924106" y="157162"/>
                </a:lnTo>
                <a:lnTo>
                  <a:pt x="1924106" y="2024061"/>
                </a:lnTo>
                <a:lnTo>
                  <a:pt x="1969825" y="2024061"/>
                </a:lnTo>
                <a:lnTo>
                  <a:pt x="1969825" y="157162"/>
                </a:lnTo>
                <a:lnTo>
                  <a:pt x="2227169" y="157162"/>
                </a:lnTo>
                <a:lnTo>
                  <a:pt x="2227169" y="2024061"/>
                </a:lnTo>
                <a:lnTo>
                  <a:pt x="2272888" y="2024061"/>
                </a:lnTo>
                <a:lnTo>
                  <a:pt x="2272888" y="157162"/>
                </a:lnTo>
                <a:lnTo>
                  <a:pt x="2530232" y="157162"/>
                </a:lnTo>
                <a:lnTo>
                  <a:pt x="2530232" y="2024061"/>
                </a:lnTo>
                <a:lnTo>
                  <a:pt x="2575951" y="2024061"/>
                </a:lnTo>
                <a:lnTo>
                  <a:pt x="2575951" y="157162"/>
                </a:lnTo>
                <a:lnTo>
                  <a:pt x="2833295" y="157162"/>
                </a:lnTo>
                <a:lnTo>
                  <a:pt x="2833295" y="2024061"/>
                </a:lnTo>
                <a:lnTo>
                  <a:pt x="2879014" y="2024061"/>
                </a:lnTo>
                <a:lnTo>
                  <a:pt x="2879014" y="157162"/>
                </a:lnTo>
                <a:lnTo>
                  <a:pt x="3136358" y="157162"/>
                </a:lnTo>
                <a:lnTo>
                  <a:pt x="3136358" y="2024061"/>
                </a:lnTo>
                <a:lnTo>
                  <a:pt x="3182077" y="2024061"/>
                </a:lnTo>
                <a:lnTo>
                  <a:pt x="3182077" y="157162"/>
                </a:lnTo>
                <a:lnTo>
                  <a:pt x="3439421" y="157162"/>
                </a:lnTo>
                <a:lnTo>
                  <a:pt x="3439421" y="2024061"/>
                </a:lnTo>
                <a:lnTo>
                  <a:pt x="3485140" y="2024061"/>
                </a:lnTo>
                <a:lnTo>
                  <a:pt x="3485140" y="157162"/>
                </a:lnTo>
                <a:lnTo>
                  <a:pt x="3742484" y="157162"/>
                </a:lnTo>
                <a:lnTo>
                  <a:pt x="3742484" y="2024061"/>
                </a:lnTo>
                <a:lnTo>
                  <a:pt x="3788203" y="2024061"/>
                </a:lnTo>
                <a:lnTo>
                  <a:pt x="3788203" y="157162"/>
                </a:lnTo>
                <a:lnTo>
                  <a:pt x="4045547" y="157162"/>
                </a:lnTo>
                <a:lnTo>
                  <a:pt x="4045547" y="2024061"/>
                </a:lnTo>
                <a:lnTo>
                  <a:pt x="4091266" y="2024061"/>
                </a:lnTo>
                <a:lnTo>
                  <a:pt x="4091266" y="157162"/>
                </a:lnTo>
                <a:lnTo>
                  <a:pt x="4348610" y="157162"/>
                </a:lnTo>
                <a:lnTo>
                  <a:pt x="4348610" y="2024061"/>
                </a:lnTo>
                <a:lnTo>
                  <a:pt x="4394329" y="2024061"/>
                </a:lnTo>
                <a:lnTo>
                  <a:pt x="4394329" y="157162"/>
                </a:lnTo>
                <a:lnTo>
                  <a:pt x="4651673" y="157162"/>
                </a:lnTo>
                <a:lnTo>
                  <a:pt x="4651673" y="2024061"/>
                </a:lnTo>
                <a:lnTo>
                  <a:pt x="4697392" y="2024061"/>
                </a:lnTo>
                <a:lnTo>
                  <a:pt x="4697392" y="157162"/>
                </a:lnTo>
                <a:lnTo>
                  <a:pt x="4954736" y="157162"/>
                </a:lnTo>
                <a:lnTo>
                  <a:pt x="4954736" y="2024061"/>
                </a:lnTo>
                <a:lnTo>
                  <a:pt x="5000455" y="2024061"/>
                </a:lnTo>
                <a:lnTo>
                  <a:pt x="5000455" y="157162"/>
                </a:lnTo>
                <a:lnTo>
                  <a:pt x="5257800" y="157162"/>
                </a:lnTo>
                <a:lnTo>
                  <a:pt x="5257800" y="2024061"/>
                </a:lnTo>
                <a:lnTo>
                  <a:pt x="5303519" y="2024061"/>
                </a:lnTo>
                <a:lnTo>
                  <a:pt x="5303519" y="157162"/>
                </a:lnTo>
                <a:lnTo>
                  <a:pt x="5410200" y="157162"/>
                </a:lnTo>
                <a:lnTo>
                  <a:pt x="5410200" y="0"/>
                </a:lnTo>
                <a:lnTo>
                  <a:pt x="0" y="0"/>
                </a:lnTo>
                <a:lnTo>
                  <a:pt x="0" y="157162"/>
                </a:lnTo>
                <a:lnTo>
                  <a:pt x="105728" y="157162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33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614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1933501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Лабиринт</a:t>
            </a:r>
          </a:p>
          <a:p>
            <a:pPr lvl="1"/>
            <a:r>
              <a:rPr lang="bg-BG" dirty="0" smtClean="0"/>
              <a:t>Направете тримерен лабиринт</a:t>
            </a:r>
          </a:p>
          <a:p>
            <a:pPr lvl="1"/>
            <a:r>
              <a:rPr lang="bg-BG" dirty="0" smtClean="0"/>
              <a:t>Той се накланя интерактивно (с мишката) във всички посоки</a:t>
            </a:r>
          </a:p>
          <a:p>
            <a:pPr lvl="1"/>
            <a:r>
              <a:rPr lang="bg-BG" dirty="0" smtClean="0"/>
              <a:t>Топче се търкаля в него според наклона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74350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№1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Кула от 10 кубчета</a:t>
            </a:r>
          </a:p>
          <a:p>
            <a:pPr lvl="1"/>
            <a:r>
              <a:rPr lang="bg-BG" dirty="0" smtClean="0"/>
              <a:t>Моделирайте кубчета, падащи едно върху друго с леко отместване</a:t>
            </a:r>
          </a:p>
          <a:p>
            <a:pPr lvl="1"/>
            <a:r>
              <a:rPr lang="bg-BG" dirty="0" smtClean="0"/>
              <a:t>Да се наблюдава кога кулата ще падне</a:t>
            </a:r>
          </a:p>
        </p:txBody>
      </p:sp>
      <p:sp>
        <p:nvSpPr>
          <p:cNvPr id="5" name="Rectangle 4"/>
          <p:cNvSpPr/>
          <p:nvPr/>
        </p:nvSpPr>
        <p:spPr>
          <a:xfrm>
            <a:off x="4263571" y="5562600"/>
            <a:ext cx="616857" cy="604622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14800" y="4957978"/>
            <a:ext cx="616857" cy="604622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56035" y="4353356"/>
            <a:ext cx="616857" cy="604622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18836" y="3748734"/>
            <a:ext cx="616857" cy="604622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861889" y="4019173"/>
            <a:ext cx="2300911" cy="636494"/>
            <a:chOff x="5229441" y="4259241"/>
            <a:chExt cx="2300911" cy="636494"/>
          </a:xfrm>
        </p:grpSpPr>
        <p:sp>
          <p:nvSpPr>
            <p:cNvPr id="10" name="Text Placeholder 2"/>
            <p:cNvSpPr txBox="1">
              <a:spLocks/>
            </p:cNvSpPr>
            <p:nvPr/>
          </p:nvSpPr>
          <p:spPr>
            <a:xfrm>
              <a:off x="6231645" y="4259241"/>
              <a:ext cx="1298707" cy="63649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Отместени кубчета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5229441" y="4895735"/>
              <a:ext cx="2300911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1138518" y="4353356"/>
            <a:ext cx="2971800" cy="914400"/>
            <a:chOff x="5534241" y="4259241"/>
            <a:chExt cx="2971800" cy="914400"/>
          </a:xfrm>
        </p:grpSpPr>
        <p:sp>
          <p:nvSpPr>
            <p:cNvPr id="15" name="Text Placeholder 2"/>
            <p:cNvSpPr txBox="1">
              <a:spLocks/>
            </p:cNvSpPr>
            <p:nvPr/>
          </p:nvSpPr>
          <p:spPr>
            <a:xfrm>
              <a:off x="5534241" y="4259241"/>
              <a:ext cx="1996111" cy="91440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Заради това кубче може да не стане пълна кула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5534241" y="5173641"/>
              <a:ext cx="29718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96589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1004746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№10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Стрелба с чайници</a:t>
            </a:r>
          </a:p>
          <a:p>
            <a:pPr lvl="1"/>
            <a:r>
              <a:rPr lang="bg-BG" dirty="0" smtClean="0"/>
              <a:t>Направете стена от кубчета, като има малко разстояние между тях</a:t>
            </a:r>
          </a:p>
          <a:p>
            <a:pPr lvl="1"/>
            <a:r>
              <a:rPr lang="bg-BG" dirty="0" smtClean="0"/>
              <a:t>С кликване с мишката да се изстрелват чайници към стената</a:t>
            </a:r>
          </a:p>
          <a:p>
            <a:pPr lvl="1"/>
            <a:r>
              <a:rPr lang="bg-BG" dirty="0" smtClean="0"/>
              <a:t>С колко най-малко изстрела ще се избутат всички кубчета извън платформата?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8745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541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2430879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5268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3716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По възможност ново кубче да се появява след като предходното е паднало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7199547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Ветровит ден</a:t>
            </a:r>
          </a:p>
          <a:p>
            <a:pPr lvl="1"/>
            <a:r>
              <a:rPr lang="bg-BG" dirty="0" smtClean="0"/>
              <a:t>Моделирайте простор с няколко дрехи</a:t>
            </a:r>
          </a:p>
          <a:p>
            <a:pPr lvl="1"/>
            <a:r>
              <a:rPr lang="bg-BG" dirty="0" smtClean="0"/>
              <a:t>Дрехите периодично се полюшват от порив на вятъра</a:t>
            </a:r>
          </a:p>
          <a:p>
            <a:pPr lvl="1"/>
            <a:r>
              <a:rPr lang="bg-BG" dirty="0" smtClean="0"/>
              <a:t>Когато няма вятър люлеенето затихва</a:t>
            </a:r>
          </a:p>
        </p:txBody>
      </p:sp>
    </p:spTree>
    <p:extLst>
      <p:ext uri="{BB962C8B-B14F-4D97-AF65-F5344CB8AC3E}">
        <p14:creationId xmlns:p14="http://schemas.microsoft.com/office/powerpoint/2010/main" val="224541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116931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Накланяща се платформа</a:t>
            </a:r>
          </a:p>
          <a:p>
            <a:pPr lvl="1"/>
            <a:r>
              <a:rPr lang="bg-BG" dirty="0" smtClean="0"/>
              <a:t>Платформа с топка върху нея</a:t>
            </a:r>
          </a:p>
          <a:p>
            <a:pPr lvl="1"/>
            <a:r>
              <a:rPr lang="bg-BG" dirty="0" smtClean="0"/>
              <a:t>Хоризонталното положение на мишката определя наклона на платформата</a:t>
            </a:r>
          </a:p>
          <a:p>
            <a:pPr lvl="1"/>
            <a:r>
              <a:rPr lang="bg-BG" dirty="0" smtClean="0"/>
              <a:t>Така чрез накланяне, може да се играе с топката – да се удря силно, да се место отляво вдясно и т.н.</a:t>
            </a:r>
          </a:p>
        </p:txBody>
      </p:sp>
      <p:sp>
        <p:nvSpPr>
          <p:cNvPr id="4" name="Rectangle 3"/>
          <p:cNvSpPr/>
          <p:nvPr/>
        </p:nvSpPr>
        <p:spPr>
          <a:xfrm>
            <a:off x="1828800" y="5468471"/>
            <a:ext cx="6400800" cy="3048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5867400" y="4621306"/>
            <a:ext cx="838200" cy="838200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7" name="Arc 6"/>
          <p:cNvSpPr/>
          <p:nvPr/>
        </p:nvSpPr>
        <p:spPr>
          <a:xfrm>
            <a:off x="1546412" y="5081868"/>
            <a:ext cx="914400" cy="1066800"/>
          </a:xfrm>
          <a:prstGeom prst="arc">
            <a:avLst>
              <a:gd name="adj1" fmla="val 7161466"/>
              <a:gd name="adj2" fmla="val 14510956"/>
            </a:avLst>
          </a:prstGeom>
          <a:ln w="3175"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Arc 7"/>
          <p:cNvSpPr/>
          <p:nvPr/>
        </p:nvSpPr>
        <p:spPr>
          <a:xfrm rot="10800000">
            <a:off x="7579659" y="5081868"/>
            <a:ext cx="914400" cy="1066800"/>
          </a:xfrm>
          <a:prstGeom prst="arc">
            <a:avLst>
              <a:gd name="adj1" fmla="val 7161466"/>
              <a:gd name="adj2" fmla="val 14510956"/>
            </a:avLst>
          </a:prstGeom>
          <a:ln w="3175"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0" name="Straight Connector 9"/>
          <p:cNvCxnSpPr/>
          <p:nvPr/>
        </p:nvCxnSpPr>
        <p:spPr>
          <a:xfrm>
            <a:off x="6705600" y="5017994"/>
            <a:ext cx="685800" cy="0"/>
          </a:xfrm>
          <a:prstGeom prst="line">
            <a:avLst/>
          </a:prstGeom>
          <a:ln w="3175">
            <a:solidFill>
              <a:srgbClr val="FF388C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181600" y="5040406"/>
            <a:ext cx="685800" cy="0"/>
          </a:xfrm>
          <a:prstGeom prst="line">
            <a:avLst/>
          </a:prstGeom>
          <a:ln w="3175">
            <a:solidFill>
              <a:srgbClr val="FF388C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20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307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541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975369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Обсебени кубчета</a:t>
            </a:r>
          </a:p>
          <a:p>
            <a:pPr lvl="1"/>
            <a:r>
              <a:rPr lang="bg-BG" dirty="0" smtClean="0"/>
              <a:t>Направете стая с прозрачни стени</a:t>
            </a:r>
          </a:p>
          <a:p>
            <a:pPr lvl="1"/>
            <a:r>
              <a:rPr lang="bg-BG" dirty="0" smtClean="0"/>
              <a:t>В стаята има десетина кубчета</a:t>
            </a:r>
          </a:p>
          <a:p>
            <a:pPr lvl="1"/>
            <a:r>
              <a:rPr lang="bg-BG" dirty="0" smtClean="0"/>
              <a:t>Движението им да е като че ли са обсебени: периодично гравитацията се сменя в посока на произволно избран връх на стаята</a:t>
            </a:r>
          </a:p>
          <a:p>
            <a:endParaRPr lang="bg-BG" dirty="0" smtClean="0"/>
          </a:p>
        </p:txBody>
      </p:sp>
      <p:sp>
        <p:nvSpPr>
          <p:cNvPr id="4" name="Rectangle 3"/>
          <p:cNvSpPr/>
          <p:nvPr/>
        </p:nvSpPr>
        <p:spPr>
          <a:xfrm>
            <a:off x="1600200" y="4622943"/>
            <a:ext cx="1524000" cy="15240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4600" y="5727843"/>
            <a:ext cx="419100" cy="419100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3009900" y="6032643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 rot="985855">
            <a:off x="2648526" y="5276991"/>
            <a:ext cx="419100" cy="419100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05000" y="5727843"/>
            <a:ext cx="419100" cy="419100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81400" y="4622943"/>
            <a:ext cx="1524000" cy="15240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 rot="20990255">
            <a:off x="4031456" y="5080144"/>
            <a:ext cx="419100" cy="419100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3467100" y="4508643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Rectangle 12"/>
          <p:cNvSpPr/>
          <p:nvPr/>
        </p:nvSpPr>
        <p:spPr>
          <a:xfrm>
            <a:off x="4125996" y="4623820"/>
            <a:ext cx="419100" cy="419100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 rot="1248175">
            <a:off x="3646870" y="4687264"/>
            <a:ext cx="419100" cy="419100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62600" y="4622943"/>
            <a:ext cx="1524000" cy="15240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795963" y="4627705"/>
            <a:ext cx="419100" cy="419100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6972300" y="44958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Rectangle 17"/>
          <p:cNvSpPr/>
          <p:nvPr/>
        </p:nvSpPr>
        <p:spPr>
          <a:xfrm rot="20767760">
            <a:off x="6620451" y="5007910"/>
            <a:ext cx="419100" cy="419100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222207" y="4625325"/>
            <a:ext cx="419100" cy="419100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7002632" y="5486400"/>
            <a:ext cx="1684168" cy="636494"/>
            <a:chOff x="5884284" y="4259241"/>
            <a:chExt cx="1684168" cy="636494"/>
          </a:xfrm>
        </p:grpSpPr>
        <p:sp>
          <p:nvSpPr>
            <p:cNvPr id="21" name="Text Placeholder 2"/>
            <p:cNvSpPr txBox="1">
              <a:spLocks/>
            </p:cNvSpPr>
            <p:nvPr/>
          </p:nvSpPr>
          <p:spPr>
            <a:xfrm>
              <a:off x="6231645" y="4259241"/>
              <a:ext cx="1336807" cy="63649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Посока на гравитация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5884284" y="4259241"/>
              <a:ext cx="1684168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0" name="Group 39"/>
          <p:cNvGrpSpPr/>
          <p:nvPr/>
        </p:nvGrpSpPr>
        <p:grpSpPr>
          <a:xfrm rot="2700000">
            <a:off x="6056069" y="4968452"/>
            <a:ext cx="1095375" cy="270312"/>
            <a:chOff x="57150" y="4880534"/>
            <a:chExt cx="1095375" cy="270312"/>
          </a:xfrm>
        </p:grpSpPr>
        <p:cxnSp>
          <p:nvCxnSpPr>
            <p:cNvPr id="26" name="Straight Arrow Connector 25"/>
            <p:cNvCxnSpPr/>
            <p:nvPr/>
          </p:nvCxnSpPr>
          <p:spPr>
            <a:xfrm flipV="1">
              <a:off x="676275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838200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990600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1152525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57150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V="1">
              <a:off x="219075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V="1">
              <a:off x="371475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533400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 rot="18900000">
            <a:off x="3514565" y="4969270"/>
            <a:ext cx="1095375" cy="270312"/>
            <a:chOff x="57150" y="4880534"/>
            <a:chExt cx="1095375" cy="270312"/>
          </a:xfrm>
        </p:grpSpPr>
        <p:cxnSp>
          <p:nvCxnSpPr>
            <p:cNvPr id="42" name="Straight Arrow Connector 41"/>
            <p:cNvCxnSpPr/>
            <p:nvPr/>
          </p:nvCxnSpPr>
          <p:spPr>
            <a:xfrm flipV="1">
              <a:off x="676275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838200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990600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1152525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V="1">
              <a:off x="57150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V="1">
              <a:off x="219075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V="1">
              <a:off x="371475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533400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 rot="8100000">
            <a:off x="2095947" y="5530526"/>
            <a:ext cx="1095375" cy="270312"/>
            <a:chOff x="57150" y="4880534"/>
            <a:chExt cx="1095375" cy="270312"/>
          </a:xfrm>
        </p:grpSpPr>
        <p:cxnSp>
          <p:nvCxnSpPr>
            <p:cNvPr id="52" name="Straight Arrow Connector 51"/>
            <p:cNvCxnSpPr/>
            <p:nvPr/>
          </p:nvCxnSpPr>
          <p:spPr>
            <a:xfrm flipV="1">
              <a:off x="676275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V="1">
              <a:off x="838200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V="1">
              <a:off x="990600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V="1">
              <a:off x="1152525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V="1">
              <a:off x="57150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219075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371475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V="1">
              <a:off x="533400" y="4880534"/>
              <a:ext cx="0" cy="270312"/>
            </a:xfrm>
            <a:prstGeom prst="straightConnector1">
              <a:avLst/>
            </a:prstGeom>
            <a:ln w="3175">
              <a:solidFill>
                <a:srgbClr val="000000">
                  <a:alpha val="50196"/>
                </a:srgb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789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1028" name="Picture 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675082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9685</TotalTime>
  <Words>366</Words>
  <Application>Microsoft Office PowerPoint</Application>
  <PresentationFormat>On-screen Show (4:3)</PresentationFormat>
  <Paragraphs>60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Custom Design</vt:lpstr>
      <vt:lpstr>доц. д-р Павел Бойчев    КИТ-ФМИ-СУ    2020</vt:lpstr>
      <vt:lpstr>Задача №1</vt:lpstr>
      <vt:lpstr>PowerPoint Presentation</vt:lpstr>
      <vt:lpstr>Задача №2</vt:lpstr>
      <vt:lpstr>PowerPoint Presentation</vt:lpstr>
      <vt:lpstr>Задача №3</vt:lpstr>
      <vt:lpstr>PowerPoint Presentation</vt:lpstr>
      <vt:lpstr>Задача №4</vt:lpstr>
      <vt:lpstr>PowerPoint Presentation</vt:lpstr>
      <vt:lpstr>Задача №5</vt:lpstr>
      <vt:lpstr>PowerPoint Presentation</vt:lpstr>
      <vt:lpstr>PowerPoint Presentation</vt:lpstr>
      <vt:lpstr>Задача №6</vt:lpstr>
      <vt:lpstr>PowerPoint Presentation</vt:lpstr>
      <vt:lpstr>Задача №7*</vt:lpstr>
      <vt:lpstr>PowerPoint Presentation</vt:lpstr>
      <vt:lpstr>Задача №8*</vt:lpstr>
      <vt:lpstr>PowerPoint Presentation</vt:lpstr>
      <vt:lpstr>Задача №9**</vt:lpstr>
      <vt:lpstr>PowerPoint Presentation</vt:lpstr>
      <vt:lpstr>Задача №10**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554</cp:revision>
  <dcterms:created xsi:type="dcterms:W3CDTF">2013-12-13T09:03:57Z</dcterms:created>
  <dcterms:modified xsi:type="dcterms:W3CDTF">2020-05-27T06:22:39Z</dcterms:modified>
</cp:coreProperties>
</file>