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sldIdLst>
    <p:sldId id="256" r:id="rId2"/>
    <p:sldId id="275" r:id="rId3"/>
    <p:sldId id="257" r:id="rId4"/>
    <p:sldId id="266" r:id="rId5"/>
    <p:sldId id="267" r:id="rId6"/>
    <p:sldId id="268" r:id="rId7"/>
    <p:sldId id="271" r:id="rId8"/>
    <p:sldId id="272" r:id="rId9"/>
    <p:sldId id="278" r:id="rId10"/>
    <p:sldId id="276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83139" autoAdjust="0"/>
  </p:normalViewPr>
  <p:slideViewPr>
    <p:cSldViewPr>
      <p:cViewPr varScale="1">
        <p:scale>
          <a:sx n="65" d="100"/>
          <a:sy n="65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CA573-548F-4419-8E73-254ED1333896}" type="datetimeFigureOut">
              <a:rPr lang="en-US" smtClean="0"/>
              <a:t>10/26/2011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58247-635C-43F8-858B-19369543098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58247-635C-43F8-858B-193695430985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58247-635C-43F8-858B-193695430985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авоъгъл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авоъгъл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авоъгъл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авоъгъл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Закръглен правоъгъл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Закръглен правоъгъл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авоъгъл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C09675F-C624-4877-AD71-94B25604EB55}" type="datetimeFigureOut">
              <a:rPr lang="bg-BG" smtClean="0"/>
              <a:pPr/>
              <a:t>26.10.2011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26.10.2011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26.10.2011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26.10.2011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26.10.2011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26.10.2011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6" name="Контейнер за 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09675F-C624-4877-AD71-94B25604EB55}" type="datetimeFigureOut">
              <a:rPr lang="bg-BG" smtClean="0"/>
              <a:pPr/>
              <a:t>26.10.2011 г.</a:t>
            </a:fld>
            <a:endParaRPr lang="bg-BG"/>
          </a:p>
        </p:txBody>
      </p:sp>
      <p:sp>
        <p:nvSpPr>
          <p:cNvPr id="27" name="Контейнер за номер на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8" name="Контейнер за долния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C09675F-C624-4877-AD71-94B25604EB55}" type="datetimeFigureOut">
              <a:rPr lang="bg-BG" smtClean="0"/>
              <a:pPr/>
              <a:t>26.10.2011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26.10.2011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26.10.2011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675F-C624-4877-AD71-94B25604EB55}" type="datetimeFigureOut">
              <a:rPr lang="bg-BG" smtClean="0"/>
              <a:pPr/>
              <a:t>26.10.2011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авоъгъл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авоъгъл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авоъгъл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авоъгъл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авоъгъл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Закръглен правоъгъл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Закръглен правоъгъл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авоъгъл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авоъгъл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авоъгъл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авоъгъл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авоъгъл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авоъгъл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C09675F-C624-4877-AD71-94B25604EB55}" type="datetimeFigureOut">
              <a:rPr lang="bg-BG" smtClean="0"/>
              <a:pPr/>
              <a:t>26.10.2011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B438B21-8679-4D6B-A51E-8D4E1E05C053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57200" y="692697"/>
            <a:ext cx="8458200" cy="2664295"/>
          </a:xfrm>
        </p:spPr>
        <p:txBody>
          <a:bodyPr>
            <a:normAutofit fontScale="90000"/>
          </a:bodyPr>
          <a:lstStyle/>
          <a:p>
            <a:pPr algn="ctr"/>
            <a:r>
              <a:rPr lang="bg-BG" sz="5400" dirty="0" smtClean="0">
                <a:latin typeface="Times New Roman" pitchFamily="18" charset="0"/>
                <a:cs typeface="Times New Roman" pitchFamily="18" charset="0"/>
              </a:rPr>
              <a:t>Харта на проекта</a:t>
            </a:r>
            <a:br>
              <a:rPr lang="bg-BG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5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sz="4000" b="1" u="sng" dirty="0" smtClean="0">
                <a:latin typeface="Times New Roman" pitchFamily="18" charset="0"/>
                <a:cs typeface="Times New Roman" pitchFamily="18" charset="0"/>
              </a:rPr>
              <a:t>СИСТЕМА ЗА ПРОДAЖБИ И РЕМОНТНА ДЕЙНОСТ НА ЕЛЕКТРОНИКА”</a:t>
            </a:r>
            <a:endParaRPr lang="bg-BG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147248" cy="2625406"/>
          </a:xfrm>
        </p:spPr>
        <p:txBody>
          <a:bodyPr>
            <a:normAutofit fontScale="32500" lnSpcReduction="20000"/>
          </a:bodyPr>
          <a:lstStyle/>
          <a:p>
            <a:pPr algn="ctr">
              <a:defRPr/>
            </a:pPr>
            <a:endParaRPr lang="en-US" sz="3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bg-BG" sz="4300" b="1" u="sng" dirty="0" smtClean="0">
                <a:latin typeface="Times New Roman" pitchFamily="18" charset="0"/>
                <a:cs typeface="Times New Roman" pitchFamily="18" charset="0"/>
              </a:rPr>
              <a:t>Изготвил</a:t>
            </a:r>
            <a:r>
              <a:rPr lang="en-US" sz="43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bg-BG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bg-BG" sz="4300" dirty="0" smtClean="0">
                <a:latin typeface="Times New Roman" pitchFamily="18" charset="0"/>
                <a:cs typeface="Times New Roman" pitchFamily="18" charset="0"/>
              </a:rPr>
              <a:t>Марияна Иванова </a:t>
            </a:r>
            <a:r>
              <a:rPr lang="bg-BG" sz="4300" dirty="0" err="1" smtClean="0">
                <a:latin typeface="Times New Roman" pitchFamily="18" charset="0"/>
                <a:cs typeface="Times New Roman" pitchFamily="18" charset="0"/>
              </a:rPr>
              <a:t>Арабова</a:t>
            </a:r>
            <a:r>
              <a:rPr lang="bg-BG" sz="43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defRPr/>
            </a:pPr>
            <a:r>
              <a:rPr lang="bg-BG" sz="4300" dirty="0" smtClean="0">
                <a:latin typeface="Times New Roman" pitchFamily="18" charset="0"/>
                <a:cs typeface="Times New Roman" pitchFamily="18" charset="0"/>
              </a:rPr>
              <a:t>специалност: Инф.системи </a:t>
            </a: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bg-BG" sz="4300" dirty="0" smtClean="0">
                <a:latin typeface="Times New Roman" pitchFamily="18" charset="0"/>
                <a:cs typeface="Times New Roman" pitchFamily="18" charset="0"/>
              </a:rPr>
              <a:t>-ти курс,</a:t>
            </a:r>
          </a:p>
          <a:p>
            <a:pPr algn="ctr">
              <a:defRPr/>
            </a:pPr>
            <a:r>
              <a:rPr lang="bg-BG" sz="4300" dirty="0" smtClean="0">
                <a:latin typeface="Times New Roman" pitchFamily="18" charset="0"/>
                <a:cs typeface="Times New Roman" pitchFamily="18" charset="0"/>
              </a:rPr>
              <a:t>Ф.н.  71190</a:t>
            </a:r>
          </a:p>
          <a:p>
            <a:pPr algn="ctr">
              <a:defRPr/>
            </a:pPr>
            <a:r>
              <a:rPr lang="bg-BG" sz="3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bg-BG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bg-BG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bg-BG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bg-BG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bg-BG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bg-BG" sz="3800" b="1" dirty="0" smtClean="0">
                <a:latin typeface="Times New Roman" pitchFamily="18" charset="0"/>
                <a:cs typeface="Times New Roman" pitchFamily="18" charset="0"/>
              </a:rPr>
              <a:t>София</a:t>
            </a:r>
            <a:endParaRPr lang="bg-BG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bg-BG" sz="3800" b="1" dirty="0" smtClean="0">
                <a:latin typeface="Times New Roman" pitchFamily="18" charset="0"/>
                <a:cs typeface="Times New Roman" pitchFamily="18" charset="0"/>
              </a:rPr>
              <a:t>2011 година</a:t>
            </a:r>
            <a:endParaRPr lang="bg-BG" sz="3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5214950"/>
            <a:ext cx="573089" cy="6927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2214578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ВЪПРОСИ ?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222" y="2471007"/>
            <a:ext cx="5715546" cy="4029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928694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СЪДЪРЖАНИЕ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6758006" cy="500292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sz="2400" dirty="0" smtClean="0"/>
              <a:t>Описание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bg-BG" sz="2400" dirty="0" smtClean="0"/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Предназначение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bg-BG" sz="2400" dirty="0" smtClean="0"/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Измерими цели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bg-BG" sz="2400" dirty="0" smtClean="0"/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Изисквания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bg-BG" sz="2400" dirty="0" smtClean="0"/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Ресурси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bg-BG" sz="2400" dirty="0" smtClean="0"/>
          </a:p>
          <a:p>
            <a:pPr>
              <a:buFont typeface="Wingdings" pitchFamily="2" charset="2"/>
              <a:buChar char="Ø"/>
            </a:pPr>
            <a:r>
              <a:rPr lang="bg-BG" sz="2400" dirty="0" smtClean="0"/>
              <a:t>Идентифициране на </a:t>
            </a:r>
            <a:r>
              <a:rPr lang="en-US" sz="2400" dirty="0" smtClean="0"/>
              <a:t>Stakeholders</a:t>
            </a:r>
            <a:endParaRPr lang="bg-BG" sz="2400" dirty="0" smtClean="0"/>
          </a:p>
          <a:p>
            <a:pPr>
              <a:buFont typeface="Wingdings" pitchFamily="2" charset="2"/>
              <a:buChar char="Ø"/>
            </a:pPr>
            <a:endParaRPr lang="bg-BG" dirty="0" smtClean="0"/>
          </a:p>
          <a:p>
            <a:pPr>
              <a:buFont typeface="Wingdings" pitchFamily="2" charset="2"/>
              <a:buChar char="Ø"/>
            </a:pPr>
            <a:endParaRPr lang="en-GB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6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8152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ОПИСАНИЕ</a:t>
            </a:r>
            <a:endParaRPr lang="bg-BG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1571612"/>
            <a:ext cx="5286380" cy="35719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Уеб базирана система за магазин, който се занимава с продажби и ремонтна дейност на електроника (настолни и преносими компютри, принтери, скенери, аудио и видео техника и аксесоари)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6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857628"/>
            <a:ext cx="392909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66948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ПРЕДНАЗНАЧЕНИЕ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642910" y="1571612"/>
            <a:ext cx="8358246" cy="509774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Изграждане и интегриране на система подпомагаща работата и развитието на организации в сферата, както и популялизирането на дейността им в глобалната мрежа. 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Заинтересовани лица от изграждането на такъв вид продукт биха били големи вериги магазини като „Техномаркет“, „Технополис“ или по-малки магазини и шоуруми за продажба на техника, в чиито лица ние виждаме наши евентуални инвеститори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6211441"/>
            <a:ext cx="534904" cy="6465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ИЗМЕРИМИ ЦЕЛИ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500034" y="1428735"/>
            <a:ext cx="5000660" cy="492922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bg-BG" dirty="0" smtClean="0"/>
              <a:t>Сключване на договор с фирма за интернет хостинг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Font typeface="Wingdings" pitchFamily="2" charset="2"/>
              <a:buChar char="Ø"/>
            </a:pPr>
            <a:r>
              <a:rPr lang="bg-BG" dirty="0" smtClean="0"/>
              <a:t>Създаване на център за подръжка -24/7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Font typeface="Wingdings" pitchFamily="2" charset="2"/>
              <a:buChar char="Ø"/>
            </a:pPr>
            <a:r>
              <a:rPr lang="bg-BG" dirty="0" smtClean="0"/>
              <a:t>Интегриране на продукта в над пет организации за страната и чужбина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Font typeface="Wingdings" pitchFamily="2" charset="2"/>
              <a:buChar char="Ø"/>
            </a:pPr>
            <a:r>
              <a:rPr lang="bg-BG" dirty="0" smtClean="0"/>
              <a:t>Оптимизиране и подобряване на продукта след внедряването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6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2357430"/>
            <a:ext cx="2850389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ИЗИСКВАНИЯ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571472" y="1428737"/>
            <a:ext cx="8001056" cy="514353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endParaRPr lang="bg-BG" dirty="0" smtClean="0"/>
          </a:p>
          <a:p>
            <a:pPr lvl="0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Ограничаване достъпа на данни, спрямо статута клиент – служител – администратор. 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Извършване на онлайн транзакции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Възможност за множество справки от различно естество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Възможнот за търсене на информация, отговаряща на набор от множество критерии.</a:t>
            </a:r>
          </a:p>
          <a:p>
            <a:pPr lvl="0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Подходящ потребителски интерфейс, съобразен с ползвателите</a:t>
            </a:r>
          </a:p>
          <a:p>
            <a:pPr lvl="0">
              <a:buFont typeface="Wingdings" pitchFamily="2" charset="2"/>
              <a:buChar char="Ø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Система -  лесно присобима към средата на съответната организация</a:t>
            </a:r>
          </a:p>
          <a:p>
            <a:pPr lvl="0"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85818"/>
          </a:xfrm>
        </p:spPr>
        <p:txBody>
          <a:bodyPr/>
          <a:lstStyle/>
          <a:p>
            <a:pPr algn="ctr"/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РЕСУРСИ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4690864" cy="51465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bg-BG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6211441"/>
            <a:ext cx="497986" cy="6019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14282" y="1643050"/>
            <a:ext cx="5786478" cy="4857784"/>
          </a:xfrm>
        </p:spPr>
        <p:txBody>
          <a:bodyPr>
            <a:normAutofit/>
          </a:bodyPr>
          <a:lstStyle/>
          <a:p>
            <a:pPr lvl="2" algn="just">
              <a:buNone/>
            </a:pPr>
            <a:r>
              <a:rPr lang="bg-BG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Срокове:</a:t>
            </a:r>
          </a:p>
          <a:p>
            <a:pPr lvl="3" algn="just">
              <a:buFont typeface="Wingdings" pitchFamily="2" charset="2"/>
              <a:buChar char="Ø"/>
            </a:pPr>
            <a:r>
              <a:rPr lang="bg-BG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Изграждане: 1 година</a:t>
            </a:r>
          </a:p>
          <a:p>
            <a:pPr lvl="3" algn="just">
              <a:buFont typeface="Wingdings" pitchFamily="2" charset="2"/>
              <a:buChar char="Ø"/>
            </a:pPr>
            <a:r>
              <a:rPr lang="bg-BG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Интегриране: 6 месеца</a:t>
            </a:r>
            <a:endParaRPr lang="en-US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None/>
            </a:pPr>
            <a:r>
              <a:rPr lang="bg-BG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Бюджет:</a:t>
            </a:r>
          </a:p>
          <a:p>
            <a:pPr lvl="3" algn="just">
              <a:buFont typeface="Wingdings" pitchFamily="2" charset="2"/>
              <a:buChar char="Ø"/>
            </a:pPr>
            <a:r>
              <a:rPr lang="bg-BG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EUR  </a:t>
            </a:r>
            <a:r>
              <a:rPr lang="bg-BG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000</a:t>
            </a:r>
          </a:p>
          <a:p>
            <a:pPr lvl="2" algn="just">
              <a:buNone/>
            </a:pPr>
            <a:r>
              <a:rPr lang="bg-BG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за одобрение:</a:t>
            </a:r>
            <a:endParaRPr lang="en-US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3" algn="just">
              <a:buFont typeface="Wingdings" pitchFamily="2" charset="2"/>
              <a:buChar char="Ø"/>
            </a:pPr>
            <a:r>
              <a:rPr lang="bg-BG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Възвращаемост в рамките на 3 години</a:t>
            </a:r>
          </a:p>
          <a:p>
            <a:pPr lvl="2" algn="just">
              <a:buNone/>
            </a:pPr>
            <a:r>
              <a:rPr lang="bg-BG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Рискове:</a:t>
            </a:r>
          </a:p>
          <a:p>
            <a:pPr lvl="3" algn="just">
              <a:buFont typeface="Wingdings" pitchFamily="2" charset="2"/>
              <a:buChar char="Ø"/>
            </a:pPr>
            <a:r>
              <a:rPr lang="bg-BG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Конкуренция на пазара</a:t>
            </a:r>
          </a:p>
          <a:p>
            <a:pPr lvl="3" algn="just">
              <a:buFont typeface="Wingdings" pitchFamily="2" charset="2"/>
              <a:buChar char="Ø"/>
            </a:pPr>
            <a:r>
              <a:rPr lang="bg-BG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Липса на заинтересовани лица</a:t>
            </a:r>
          </a:p>
          <a:p>
            <a:pPr lvl="3" algn="just">
              <a:buFont typeface="Wingdings" pitchFamily="2" charset="2"/>
              <a:buChar char="Ø"/>
            </a:pPr>
            <a:r>
              <a:rPr lang="bg-BG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Нестабилност на пазарния дял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2928934"/>
            <a:ext cx="292895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858280" cy="1500198"/>
          </a:xfrm>
        </p:spPr>
        <p:txBody>
          <a:bodyPr>
            <a:noAutofit/>
          </a:bodyPr>
          <a:lstStyle/>
          <a:p>
            <a:pPr algn="ctr"/>
            <a:r>
              <a:rPr lang="bg-BG" sz="3400" b="1" dirty="0" smtClean="0">
                <a:latin typeface="Times New Roman" pitchFamily="18" charset="0"/>
                <a:cs typeface="Times New Roman" pitchFamily="18" charset="0"/>
              </a:rPr>
              <a:t>ИДЕНТИФИЦИРАНЕ НА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STAKEHOLDERS –</a:t>
            </a:r>
            <a:r>
              <a:rPr lang="bg-BG" sz="3400" b="1" dirty="0" smtClean="0">
                <a:latin typeface="Times New Roman" pitchFamily="18" charset="0"/>
                <a:cs typeface="Times New Roman" pitchFamily="18" charset="0"/>
              </a:rPr>
              <a:t>ВЪТРЕШНИ СТРАНИ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dirty="0" smtClean="0">
                <a:latin typeface="Times New Roman" pitchFamily="18" charset="0"/>
                <a:cs typeface="Times New Roman" pitchFamily="18" charset="0"/>
              </a:rPr>
            </a:b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428740"/>
          <a:ext cx="9144000" cy="519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7290"/>
                <a:gridCol w="1327354"/>
                <a:gridCol w="2053089"/>
                <a:gridCol w="1707750"/>
                <a:gridCol w="2138517"/>
              </a:tblGrid>
              <a:tr h="357186"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РОЛЯ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ИМЕ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ОЧАКВАНИЯ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ПЛЮСОВЕ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МИНУСИ</a:t>
                      </a:r>
                      <a:endParaRPr lang="en-GB" sz="1800" dirty="0"/>
                    </a:p>
                  </a:txBody>
                  <a:tcPr/>
                </a:tc>
              </a:tr>
              <a:tr h="1065313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Ръководител на проекта </a:t>
                      </a:r>
                    </a:p>
                    <a:p>
                      <a:pPr algn="ct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Евгения</a:t>
                      </a:r>
                      <a:r>
                        <a:rPr lang="bg-BG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Генчева</a:t>
                      </a:r>
                      <a:endParaRPr lang="bg-BG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Успешно</a:t>
                      </a:r>
                      <a:r>
                        <a:rPr lang="bg-BG" sz="1800" baseline="0" dirty="0" smtClean="0"/>
                        <a:t> реализиран и внедрен проект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Ръководи работата по целия проект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Води безкомпромистна политика в името на успеха</a:t>
                      </a:r>
                      <a:endParaRPr lang="en-GB" sz="1800" dirty="0"/>
                    </a:p>
                  </a:txBody>
                  <a:tcPr/>
                </a:tc>
              </a:tr>
              <a:tr h="1065313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Администратор</a:t>
                      </a:r>
                    </a:p>
                    <a:p>
                      <a:pPr algn="ct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Мартин</a:t>
                      </a:r>
                      <a:r>
                        <a:rPr lang="bg-BG" sz="1800" baseline="0" dirty="0" smtClean="0"/>
                        <a:t> Петров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Пълна техническа</a:t>
                      </a:r>
                      <a:r>
                        <a:rPr lang="bg-BG" sz="1800" baseline="0" dirty="0" smtClean="0"/>
                        <a:t> подръжка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Грижи</a:t>
                      </a:r>
                      <a:r>
                        <a:rPr lang="bg-BG" sz="1800" baseline="0" dirty="0" smtClean="0"/>
                        <a:t> се за надежността на системата</a:t>
                      </a:r>
                      <a:endParaRPr lang="bg-BG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Трудности при подръжката</a:t>
                      </a:r>
                      <a:endParaRPr lang="en-GB" sz="1800" dirty="0"/>
                    </a:p>
                  </a:txBody>
                  <a:tcPr/>
                </a:tc>
              </a:tr>
              <a:tr h="1065313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Счетоводител</a:t>
                      </a:r>
                    </a:p>
                    <a:p>
                      <a:pPr algn="ct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Лилия</a:t>
                      </a:r>
                      <a:r>
                        <a:rPr lang="bg-BG" sz="1800" baseline="0" dirty="0" smtClean="0"/>
                        <a:t> Блянгова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Изготвен план за неоходимите ресурси(финанси)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Занимава</a:t>
                      </a:r>
                      <a:r>
                        <a:rPr lang="bg-BG" sz="1800" baseline="0" dirty="0" smtClean="0"/>
                        <a:t> се с финансовия отчет 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Налагане</a:t>
                      </a:r>
                      <a:r>
                        <a:rPr lang="bg-BG" sz="1800" baseline="0" dirty="0" smtClean="0"/>
                        <a:t> на твърд бюджет, съкращаване на проекта</a:t>
                      </a:r>
                      <a:endParaRPr lang="en-GB" sz="1800" dirty="0"/>
                    </a:p>
                  </a:txBody>
                  <a:tcPr/>
                </a:tc>
              </a:tr>
              <a:tr h="1384907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Програмисти</a:t>
                      </a:r>
                      <a:endParaRPr lang="bg-BG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В.Сяров</a:t>
                      </a:r>
                    </a:p>
                    <a:p>
                      <a:pPr algn="ctr"/>
                      <a:r>
                        <a:rPr lang="bg-BG" sz="1800" dirty="0" smtClean="0"/>
                        <a:t>И.Славов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Разработен</a:t>
                      </a:r>
                      <a:r>
                        <a:rPr lang="bg-BG" sz="1800" baseline="0" dirty="0" smtClean="0"/>
                        <a:t>  софтуер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Разработват системата по </a:t>
                      </a:r>
                    </a:p>
                    <a:p>
                      <a:pPr algn="ctr"/>
                      <a:r>
                        <a:rPr lang="bg-BG" sz="1800" dirty="0" smtClean="0"/>
                        <a:t>ясни</a:t>
                      </a:r>
                      <a:r>
                        <a:rPr lang="bg-BG" sz="1800" baseline="0" dirty="0" smtClean="0"/>
                        <a:t> изисквания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Не</a:t>
                      </a:r>
                      <a:r>
                        <a:rPr lang="bg-BG" sz="1800" baseline="0" dirty="0" smtClean="0"/>
                        <a:t> спазване на срокове по проекта .</a:t>
                      </a:r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858280" cy="1500198"/>
          </a:xfrm>
        </p:spPr>
        <p:txBody>
          <a:bodyPr>
            <a:noAutofit/>
          </a:bodyPr>
          <a:lstStyle/>
          <a:p>
            <a:pPr algn="ctr"/>
            <a:r>
              <a:rPr lang="bg-BG" sz="3400" b="1" dirty="0" smtClean="0">
                <a:latin typeface="Times New Roman" pitchFamily="18" charset="0"/>
                <a:cs typeface="Times New Roman" pitchFamily="18" charset="0"/>
              </a:rPr>
              <a:t>ИДЕНТИФИЦИРАНЕ НА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STAKEHOLDERS –</a:t>
            </a:r>
            <a:r>
              <a:rPr lang="bg-BG" sz="3400" b="1" dirty="0" smtClean="0">
                <a:latin typeface="Times New Roman" pitchFamily="18" charset="0"/>
                <a:cs typeface="Times New Roman" pitchFamily="18" charset="0"/>
              </a:rPr>
              <a:t>ВЪШНИ </a:t>
            </a:r>
            <a:r>
              <a:rPr lang="bg-BG" sz="3400" b="1" dirty="0" smtClean="0">
                <a:latin typeface="Times New Roman" pitchFamily="18" charset="0"/>
                <a:cs typeface="Times New Roman" pitchFamily="18" charset="0"/>
              </a:rPr>
              <a:t>СТРАНИ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dirty="0" smtClean="0">
                <a:latin typeface="Times New Roman" pitchFamily="18" charset="0"/>
                <a:cs typeface="Times New Roman" pitchFamily="18" charset="0"/>
              </a:rPr>
            </a:b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4281" y="1428740"/>
          <a:ext cx="8786875" cy="4929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2409"/>
                <a:gridCol w="1275514"/>
                <a:gridCol w="1972904"/>
                <a:gridCol w="1641052"/>
                <a:gridCol w="2054996"/>
              </a:tblGrid>
              <a:tr h="657229"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РОЛЯ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ИМЕ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ОЧАКВАНИЯ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ПЛЮСОВЕ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МИНУСИ</a:t>
                      </a:r>
                      <a:endParaRPr lang="en-GB" sz="1800" dirty="0"/>
                    </a:p>
                  </a:txBody>
                  <a:tcPr/>
                </a:tc>
              </a:tr>
              <a:tr h="213599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Система</a:t>
                      </a:r>
                      <a:r>
                        <a:rPr lang="bg-BG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 онлайн плащания</a:t>
                      </a:r>
                      <a:endParaRPr lang="bg-BG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“Money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online” </a:t>
                      </a:r>
                      <a:r>
                        <a:rPr lang="bg-BG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ЕООД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bg-BG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Успешно</a:t>
                      </a:r>
                      <a:r>
                        <a:rPr lang="bg-BG" sz="1800" baseline="0" dirty="0" smtClean="0"/>
                        <a:t> внедрена и работеща система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Извършва</a:t>
                      </a:r>
                      <a:r>
                        <a:rPr lang="bg-BG" sz="1800" baseline="0" dirty="0" smtClean="0"/>
                        <a:t> онлайн плащанията , без да занимава фирмата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При</a:t>
                      </a:r>
                      <a:r>
                        <a:rPr lang="bg-BG" sz="1800" baseline="0" dirty="0" smtClean="0"/>
                        <a:t> евентуален проблем , клиентът търси отговорност от нас</a:t>
                      </a:r>
                      <a:endParaRPr lang="en-GB" sz="1800" dirty="0"/>
                    </a:p>
                  </a:txBody>
                  <a:tcPr/>
                </a:tc>
              </a:tr>
              <a:tr h="213599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Фирма</a:t>
                      </a:r>
                      <a:r>
                        <a:rPr lang="bg-BG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 Интернет Хостинг</a:t>
                      </a:r>
                      <a:endParaRPr lang="bg-BG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“Уеб Хостинг”</a:t>
                      </a:r>
                    </a:p>
                    <a:p>
                      <a:pPr algn="ctr"/>
                      <a:r>
                        <a:rPr lang="bg-BG" sz="1800" dirty="0" smtClean="0"/>
                        <a:t>ООД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Предоставен хостинг</a:t>
                      </a:r>
                      <a:r>
                        <a:rPr lang="bg-BG" sz="1800" baseline="0" dirty="0" smtClean="0"/>
                        <a:t> и подръжка към него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Дава</a:t>
                      </a:r>
                      <a:r>
                        <a:rPr lang="bg-BG" sz="1800" baseline="0" dirty="0" smtClean="0"/>
                        <a:t> избор за хост и домейн</a:t>
                      </a:r>
                      <a:endParaRPr lang="bg-BG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800" dirty="0" smtClean="0"/>
                        <a:t>Клиенти с вече</a:t>
                      </a:r>
                      <a:r>
                        <a:rPr lang="bg-BG" sz="1800" baseline="0" dirty="0" smtClean="0"/>
                        <a:t> съществуващ хостинг</a:t>
                      </a:r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адски">
  <a:themeElements>
    <a:clrScheme name="Градски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радски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1509</TotalTime>
  <Words>322</Words>
  <Application>Microsoft Office PowerPoint</Application>
  <PresentationFormat>On-screen Show (4:3)</PresentationFormat>
  <Paragraphs>118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Градски</vt:lpstr>
      <vt:lpstr>Харта на проекта “СИСТЕМА ЗА ПРОДAЖБИ И РЕМОНТНА ДЕЙНОСТ НА ЕЛЕКТРОНИКА”</vt:lpstr>
      <vt:lpstr>СЪДЪРЖАНИЕ</vt:lpstr>
      <vt:lpstr>ОПИСАНИЕ</vt:lpstr>
      <vt:lpstr>ПРЕДНАЗНАЧЕНИЕ</vt:lpstr>
      <vt:lpstr>ИЗМЕРИМИ ЦЕЛИ</vt:lpstr>
      <vt:lpstr>ИЗИСКВАНИЯ</vt:lpstr>
      <vt:lpstr>РЕСУРСИ</vt:lpstr>
      <vt:lpstr>ИДЕНТИФИЦИРАНЕ НА STAKEHOLDERS –ВЪТРЕШНИ СТРАНИ </vt:lpstr>
      <vt:lpstr>ИДЕНТИФИЦИРАНЕ НА STAKEHOLDERS –ВЪШНИ СТРАНИ </vt:lpstr>
      <vt:lpstr>ВЪПРОСИ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DSL ТЕХНОЛОГИЯ</dc:title>
  <dc:creator>Mariana</dc:creator>
  <cp:lastModifiedBy> </cp:lastModifiedBy>
  <cp:revision>47</cp:revision>
  <dcterms:created xsi:type="dcterms:W3CDTF">2011-01-08T15:49:23Z</dcterms:created>
  <dcterms:modified xsi:type="dcterms:W3CDTF">2011-10-26T05:32:26Z</dcterms:modified>
</cp:coreProperties>
</file>