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482" r:id="rId4"/>
    <p:sldId id="483" r:id="rId5"/>
    <p:sldId id="484" r:id="rId6"/>
    <p:sldId id="488" r:id="rId7"/>
    <p:sldId id="486" r:id="rId8"/>
    <p:sldId id="487" r:id="rId9"/>
    <p:sldId id="524" r:id="rId10"/>
    <p:sldId id="527" r:id="rId11"/>
    <p:sldId id="525" r:id="rId12"/>
    <p:sldId id="526" r:id="rId13"/>
    <p:sldId id="532" r:id="rId14"/>
    <p:sldId id="533" r:id="rId15"/>
    <p:sldId id="534" r:id="rId16"/>
    <p:sldId id="535" r:id="rId17"/>
    <p:sldId id="536" r:id="rId18"/>
    <p:sldId id="537" r:id="rId19"/>
    <p:sldId id="538" r:id="rId20"/>
    <p:sldId id="539" r:id="rId21"/>
    <p:sldId id="540" r:id="rId22"/>
    <p:sldId id="541" r:id="rId23"/>
    <p:sldId id="542" r:id="rId24"/>
    <p:sldId id="543" r:id="rId25"/>
    <p:sldId id="544" r:id="rId26"/>
    <p:sldId id="546" r:id="rId27"/>
    <p:sldId id="549" r:id="rId28"/>
    <p:sldId id="550" r:id="rId29"/>
    <p:sldId id="547" r:id="rId30"/>
    <p:sldId id="551" r:id="rId31"/>
    <p:sldId id="552" r:id="rId32"/>
    <p:sldId id="548" r:id="rId33"/>
    <p:sldId id="553" r:id="rId34"/>
    <p:sldId id="554" r:id="rId35"/>
    <p:sldId id="520" r:id="rId36"/>
    <p:sldId id="521" r:id="rId37"/>
    <p:sldId id="522" r:id="rId38"/>
    <p:sldId id="523" r:id="rId39"/>
    <p:sldId id="528" r:id="rId40"/>
    <p:sldId id="529" r:id="rId41"/>
    <p:sldId id="530" r:id="rId42"/>
    <p:sldId id="555" r:id="rId43"/>
    <p:sldId id="556" r:id="rId44"/>
    <p:sldId id="557" r:id="rId45"/>
    <p:sldId id="559" r:id="rId46"/>
    <p:sldId id="560" r:id="rId47"/>
    <p:sldId id="558" r:id="rId48"/>
    <p:sldId id="318" r:id="rId49"/>
    <p:sldId id="492" r:id="rId50"/>
    <p:sldId id="545" r:id="rId51"/>
    <p:sldId id="430" r:id="rId52"/>
    <p:sldId id="261" r:id="rId53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AAB0C8"/>
    <a:srgbClr val="727CA3"/>
    <a:srgbClr val="D39FA0"/>
    <a:srgbClr val="8B8B9D"/>
    <a:srgbClr val="FF0000"/>
    <a:srgbClr val="E3E5ED"/>
    <a:srgbClr val="0070C0"/>
    <a:srgbClr val="00B050"/>
    <a:srgbClr val="0000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>
        <p:scale>
          <a:sx n="100" d="100"/>
          <a:sy n="100" d="100"/>
        </p:scale>
        <p:origin x="-426" y="4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003%20Origin/Example-1003%20Origin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004%20Parquet%20of%20rectangles/Example-1004%20Parquet%20of%20rectangles.html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005%20Cubes/Example-1005%20Cubes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006%20Cuboids/Example-1006%20Cuboids.html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007%20Spin/Example-1007%20Spin.html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008%20Focus/Example-1008%20Focus.html" TargetMode="Externa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009%20Light/Example-1009%20Light.html" TargetMode="Externa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010%20Pyramid%20of%20squares/Example-1010%20Pyramid%20of%20squares.html" TargetMode="Externa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011%20Glued%20rectangles/Example-1011%20Glued%20rectangles.html" TargetMode="Externa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1012%20Spiral%20staircase/Example-1012%20Spiral%20staircase.html" TargetMode="Externa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1013%20Sphere%20of%20cubes/Example-1013%20Sphere%20of%20cubes.html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1001%20Three%20squares/Example-1001%20Three%20squares.html" TargetMode="Externa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1002%20Mode/Example-1002%20Mode.html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Squares and cubes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</a:t>
            </a:r>
            <a:r>
              <a:rPr lang="en-US" noProof="0" dirty="0" smtClean="0"/>
              <a:t>10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Coordinates in origin</a:t>
            </a:r>
            <a:endParaRPr lang="bg-BG" dirty="0" smtClean="0"/>
          </a:p>
          <a:p>
            <a:pPr lvl="1"/>
            <a:r>
              <a:rPr lang="en-US" dirty="0" smtClean="0"/>
              <a:t>Measured in the local coordinate system of the object</a:t>
            </a:r>
            <a:endParaRPr lang="bg-BG" dirty="0" smtClean="0"/>
          </a:p>
          <a:p>
            <a:pPr lvl="2"/>
            <a:r>
              <a:rPr lang="en-US" dirty="0" smtClean="0"/>
              <a:t>Origin</a:t>
            </a:r>
            <a:r>
              <a:rPr lang="bg-BG" dirty="0" smtClean="0"/>
              <a:t> = </a:t>
            </a:r>
            <a:r>
              <a:rPr lang="en-US" dirty="0" smtClean="0"/>
              <a:t>the geometrical center of the square</a:t>
            </a:r>
            <a:endParaRPr lang="bg-BG" dirty="0" smtClean="0"/>
          </a:p>
          <a:p>
            <a:pPr lvl="2"/>
            <a:r>
              <a:rPr lang="en-US" dirty="0" smtClean="0"/>
              <a:t>Unit</a:t>
            </a:r>
            <a:r>
              <a:rPr lang="bg-BG" dirty="0" smtClean="0"/>
              <a:t> = </a:t>
            </a:r>
            <a:r>
              <a:rPr lang="en-US" dirty="0" smtClean="0"/>
              <a:t>the size of the square</a:t>
            </a:r>
            <a:endParaRPr lang="bg-BG" dirty="0" smtClean="0"/>
          </a:p>
          <a:p>
            <a:pPr lvl="1"/>
            <a:r>
              <a:rPr lang="en-US" dirty="0" smtClean="0"/>
              <a:t>When a square is drawn, its origin is places at the point, specified in the parameters for the square center</a:t>
            </a:r>
            <a:endParaRPr lang="bg-BG" dirty="0"/>
          </a:p>
        </p:txBody>
      </p:sp>
      <p:grpSp>
        <p:nvGrpSpPr>
          <p:cNvPr id="66" name="Group 65"/>
          <p:cNvGrpSpPr/>
          <p:nvPr/>
        </p:nvGrpSpPr>
        <p:grpSpPr>
          <a:xfrm>
            <a:off x="1732822" y="3124283"/>
            <a:ext cx="1727173" cy="1190207"/>
            <a:chOff x="1464992" y="3468221"/>
            <a:chExt cx="1727173" cy="1190207"/>
          </a:xfrm>
        </p:grpSpPr>
        <p:sp>
          <p:nvSpPr>
            <p:cNvPr id="67" name="Rectangle 66"/>
            <p:cNvSpPr/>
            <p:nvPr/>
          </p:nvSpPr>
          <p:spPr>
            <a:xfrm>
              <a:off x="1464992" y="3559660"/>
              <a:ext cx="1098768" cy="1098768"/>
            </a:xfrm>
            <a:prstGeom prst="rect">
              <a:avLst/>
            </a:prstGeom>
            <a:solidFill>
              <a:srgbClr val="FFCCCC">
                <a:alpha val="30196"/>
              </a:srgbClr>
            </a:solidFill>
            <a:ln w="38100" cap="sq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68" name="Oval 67"/>
            <p:cNvSpPr/>
            <p:nvPr/>
          </p:nvSpPr>
          <p:spPr>
            <a:xfrm>
              <a:off x="3009287" y="3468221"/>
              <a:ext cx="182878" cy="18287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69" name="Straight Arrow Connector 68"/>
            <p:cNvCxnSpPr/>
            <p:nvPr/>
          </p:nvCxnSpPr>
          <p:spPr>
            <a:xfrm flipH="1">
              <a:off x="2009673" y="3627455"/>
              <a:ext cx="994784" cy="462224"/>
            </a:xfrm>
            <a:prstGeom prst="straightConnector1">
              <a:avLst/>
            </a:prstGeom>
            <a:ln>
              <a:solidFill>
                <a:srgbClr val="C00000"/>
              </a:solidFill>
              <a:prstDash val="sys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Straight Arrow Connector 7"/>
          <p:cNvCxnSpPr/>
          <p:nvPr/>
        </p:nvCxnSpPr>
        <p:spPr>
          <a:xfrm>
            <a:off x="1367066" y="3758337"/>
            <a:ext cx="2377414" cy="184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2274376" y="2754629"/>
            <a:ext cx="7080" cy="1967776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3375007" y="3191101"/>
            <a:ext cx="0" cy="584406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2281456" y="3210673"/>
            <a:ext cx="1129632" cy="1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hevron 30"/>
          <p:cNvSpPr/>
          <p:nvPr/>
        </p:nvSpPr>
        <p:spPr>
          <a:xfrm>
            <a:off x="2821599" y="3743169"/>
            <a:ext cx="74364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1/2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2261956" y="3746677"/>
            <a:ext cx="74364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0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Oval 25"/>
          <p:cNvSpPr/>
          <p:nvPr/>
        </p:nvSpPr>
        <p:spPr>
          <a:xfrm>
            <a:off x="2182937" y="3124283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Oval 27"/>
          <p:cNvSpPr/>
          <p:nvPr/>
        </p:nvSpPr>
        <p:spPr>
          <a:xfrm>
            <a:off x="1633949" y="366873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9" name="Chevron 28"/>
          <p:cNvSpPr/>
          <p:nvPr/>
        </p:nvSpPr>
        <p:spPr>
          <a:xfrm>
            <a:off x="1212741" y="3758337"/>
            <a:ext cx="51636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-1/2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2" name="Oval 31"/>
          <p:cNvSpPr/>
          <p:nvPr/>
        </p:nvSpPr>
        <p:spPr>
          <a:xfrm>
            <a:off x="2182935" y="4218122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3" name="Chevron 32"/>
          <p:cNvSpPr/>
          <p:nvPr/>
        </p:nvSpPr>
        <p:spPr>
          <a:xfrm>
            <a:off x="1732822" y="2861113"/>
            <a:ext cx="54155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1/2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4" name="Chevron 33"/>
          <p:cNvSpPr/>
          <p:nvPr/>
        </p:nvSpPr>
        <p:spPr>
          <a:xfrm>
            <a:off x="1728906" y="4309561"/>
            <a:ext cx="54938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-1/2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2734934" y="3655238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7" name="Chevron 46"/>
          <p:cNvSpPr/>
          <p:nvPr/>
        </p:nvSpPr>
        <p:spPr>
          <a:xfrm>
            <a:off x="2951673" y="2771517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(</a:t>
            </a:r>
            <a:r>
              <a:rPr lang="bg-BG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1</a:t>
            </a:r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,1/2)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4" name="Chevron 53"/>
          <p:cNvSpPr/>
          <p:nvPr/>
        </p:nvSpPr>
        <p:spPr>
          <a:xfrm>
            <a:off x="2271706" y="4376220"/>
            <a:ext cx="230029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Local coordinate</a:t>
            </a:r>
            <a:b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</a:br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system of a square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4754878" y="3623637"/>
            <a:ext cx="3298886" cy="3429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 flipV="1">
            <a:off x="6573490" y="2861114"/>
            <a:ext cx="10170" cy="1814207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>
            <a:off x="4937756" y="3532198"/>
            <a:ext cx="1727173" cy="1190207"/>
            <a:chOff x="1464992" y="3468221"/>
            <a:chExt cx="1727173" cy="1190207"/>
          </a:xfrm>
        </p:grpSpPr>
        <p:sp>
          <p:nvSpPr>
            <p:cNvPr id="20" name="Rectangle 19"/>
            <p:cNvSpPr/>
            <p:nvPr/>
          </p:nvSpPr>
          <p:spPr>
            <a:xfrm>
              <a:off x="1464992" y="3559660"/>
              <a:ext cx="1098768" cy="1098768"/>
            </a:xfrm>
            <a:prstGeom prst="rect">
              <a:avLst/>
            </a:prstGeom>
            <a:solidFill>
              <a:srgbClr val="FFCCCC"/>
            </a:solidFill>
            <a:ln w="38100" cap="sq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Oval 10"/>
            <p:cNvSpPr/>
            <p:nvPr/>
          </p:nvSpPr>
          <p:spPr>
            <a:xfrm>
              <a:off x="3009287" y="3468221"/>
              <a:ext cx="182878" cy="18287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flipH="1">
              <a:off x="2100271" y="3639488"/>
              <a:ext cx="920231" cy="424973"/>
            </a:xfrm>
            <a:prstGeom prst="straightConnector1">
              <a:avLst/>
            </a:prstGeom>
            <a:ln>
              <a:solidFill>
                <a:srgbClr val="C00000"/>
              </a:solidFill>
              <a:prstDash val="sys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Oval 71"/>
            <p:cNvSpPr/>
            <p:nvPr/>
          </p:nvSpPr>
          <p:spPr>
            <a:xfrm>
              <a:off x="1922937" y="4017605"/>
              <a:ext cx="182878" cy="182878"/>
            </a:xfrm>
            <a:prstGeom prst="ellipse">
              <a:avLst/>
            </a:prstGeom>
            <a:ln>
              <a:solidFill>
                <a:srgbClr val="C00000"/>
              </a:solidFill>
              <a:prstDash val="sys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63" name="Chevron 62"/>
          <p:cNvSpPr/>
          <p:nvPr/>
        </p:nvSpPr>
        <p:spPr>
          <a:xfrm>
            <a:off x="6292136" y="4126212"/>
            <a:ext cx="1845985" cy="615767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Global</a:t>
            </a:r>
            <a:b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</a:br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coordinate</a:t>
            </a:r>
            <a:b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</a:br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system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Oval 12"/>
          <p:cNvSpPr/>
          <p:nvPr/>
        </p:nvSpPr>
        <p:spPr>
          <a:xfrm>
            <a:off x="2182936" y="3659610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5" name="Chevron 64"/>
          <p:cNvSpPr/>
          <p:nvPr/>
        </p:nvSpPr>
        <p:spPr>
          <a:xfrm>
            <a:off x="6583660" y="3160576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center</a:t>
            </a:r>
          </a:p>
          <a:p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(0,0)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70" name="Chevron 69"/>
          <p:cNvSpPr/>
          <p:nvPr/>
        </p:nvSpPr>
        <p:spPr>
          <a:xfrm rot="20173727">
            <a:off x="2137526" y="3321787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C0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origin</a:t>
            </a:r>
          </a:p>
        </p:txBody>
      </p:sp>
      <p:sp>
        <p:nvSpPr>
          <p:cNvPr id="71" name="Chevron 70"/>
          <p:cNvSpPr/>
          <p:nvPr/>
        </p:nvSpPr>
        <p:spPr>
          <a:xfrm rot="20173727">
            <a:off x="5312017" y="3733532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C0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origin</a:t>
            </a:r>
          </a:p>
        </p:txBody>
      </p:sp>
      <p:sp>
        <p:nvSpPr>
          <p:cNvPr id="35" name="Chevron 34"/>
          <p:cNvSpPr/>
          <p:nvPr/>
        </p:nvSpPr>
        <p:spPr>
          <a:xfrm>
            <a:off x="4646234" y="2754628"/>
            <a:ext cx="1845985" cy="760681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A square with</a:t>
            </a:r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/>
            </a:r>
            <a:b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</a:br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center</a:t>
            </a:r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 (0,</a:t>
            </a:r>
            <a:r>
              <a:rPr lang="bg-BG" sz="12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0</a:t>
            </a:r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)</a:t>
            </a:r>
            <a:b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</a:br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and origin</a:t>
            </a:r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 (1,</a:t>
            </a:r>
            <a:r>
              <a:rPr lang="bg-BG" sz="12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1</a:t>
            </a:r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/2)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312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Example</a:t>
            </a:r>
            <a:endParaRPr lang="bg-BG" noProof="0" dirty="0" smtClean="0"/>
          </a:p>
          <a:p>
            <a:pPr lvl="1"/>
            <a:r>
              <a:rPr lang="en-US" dirty="0" smtClean="0"/>
              <a:t>Squares with</a:t>
            </a:r>
            <a:r>
              <a:rPr lang="bg-BG" dirty="0" smtClean="0"/>
              <a:t> </a:t>
            </a:r>
            <a:r>
              <a:rPr lang="en-US" noProof="0" dirty="0" smtClean="0"/>
              <a:t>origins (</a:t>
            </a:r>
            <a:r>
              <a:rPr lang="bg-BG" noProof="0" dirty="0" smtClean="0">
                <a:sym typeface="Symbol"/>
              </a:rPr>
              <a:t>0</a:t>
            </a:r>
            <a:r>
              <a:rPr lang="en-US" noProof="0" dirty="0" smtClean="0"/>
              <a:t>,0,0)</a:t>
            </a:r>
            <a:r>
              <a:rPr lang="bg-BG" noProof="0" dirty="0" smtClean="0"/>
              <a:t>, (1/2,1/2,0)</a:t>
            </a:r>
            <a:r>
              <a:rPr lang="en-US" noProof="0" dirty="0" smtClean="0"/>
              <a:t> </a:t>
            </a:r>
            <a:r>
              <a:rPr lang="bg-BG" noProof="0" dirty="0" smtClean="0"/>
              <a:t>и (-1/4,5/4,0)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1383041"/>
            <a:ext cx="7223681" cy="32918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square([</a:t>
            </a:r>
            <a:r>
              <a:rPr lang="en-GB" dirty="0" smtClean="0"/>
              <a:t>0,0,0</a:t>
            </a:r>
            <a:r>
              <a:rPr lang="bg-BG" dirty="0" smtClean="0"/>
              <a:t>.1</a:t>
            </a:r>
            <a:r>
              <a:rPr lang="en-GB" dirty="0" smtClean="0"/>
              <a:t>],</a:t>
            </a:r>
            <a:r>
              <a:rPr lang="en-GB" dirty="0"/>
              <a:t>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/>
              <a:t>a.color</a:t>
            </a:r>
            <a:r>
              <a:rPr lang="en-GB" dirty="0"/>
              <a:t> = [1,0,0];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a = square([</a:t>
            </a:r>
            <a:r>
              <a:rPr lang="en-GB" dirty="0" smtClean="0"/>
              <a:t>0,0,0</a:t>
            </a:r>
            <a:r>
              <a:rPr lang="bg-BG" dirty="0" smtClean="0"/>
              <a:t>.2</a:t>
            </a:r>
            <a:r>
              <a:rPr lang="en-GB" dirty="0" smtClean="0"/>
              <a:t>],</a:t>
            </a:r>
            <a:r>
              <a:rPr lang="en-GB" dirty="0"/>
              <a:t>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a.origin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[0.5,0.5,0];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/>
              <a:t>a.color</a:t>
            </a:r>
            <a:r>
              <a:rPr lang="en-GB" dirty="0"/>
              <a:t> = [0,0,1];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a = square([</a:t>
            </a:r>
            <a:r>
              <a:rPr lang="en-GB" dirty="0" smtClean="0"/>
              <a:t>0,0,0</a:t>
            </a:r>
            <a:r>
              <a:rPr lang="bg-BG" dirty="0" smtClean="0"/>
              <a:t>.1</a:t>
            </a:r>
            <a:r>
              <a:rPr lang="en-GB" dirty="0" smtClean="0"/>
              <a:t>],</a:t>
            </a:r>
            <a:r>
              <a:rPr lang="en-GB" dirty="0"/>
              <a:t>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a.origin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[-0.25,-1.25,0];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/>
              <a:t>a.color</a:t>
            </a:r>
            <a:r>
              <a:rPr lang="en-GB" dirty="0"/>
              <a:t> = [0,1,0</a:t>
            </a:r>
            <a:r>
              <a:rPr lang="en-GB" dirty="0" smtClean="0"/>
              <a:t>];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865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606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Rectangle in Suica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Rectangle</a:t>
            </a:r>
            <a:endParaRPr lang="bg-BG" noProof="0" dirty="0" smtClean="0"/>
          </a:p>
          <a:p>
            <a:pPr lvl="1"/>
            <a:r>
              <a:rPr lang="en-US" noProof="0" dirty="0" smtClean="0"/>
              <a:t>Graphical object with properties similar to the square</a:t>
            </a:r>
          </a:p>
          <a:p>
            <a:pPr lvl="1"/>
            <a:r>
              <a:rPr lang="en-US" dirty="0" smtClean="0"/>
              <a:t>Used to draw squares and rectangles</a:t>
            </a:r>
            <a:endParaRPr lang="bg-BG" noProof="0" dirty="0" smtClean="0"/>
          </a:p>
          <a:p>
            <a:r>
              <a:rPr lang="en-US" noProof="0" dirty="0" smtClean="0"/>
              <a:t>Creating a rectangle</a:t>
            </a:r>
            <a:endParaRPr lang="bg-BG" noProof="0" dirty="0" smtClean="0"/>
          </a:p>
          <a:p>
            <a:pPr lvl="1"/>
            <a:r>
              <a:rPr lang="en-US" noProof="0" dirty="0" smtClean="0"/>
              <a:t>With class</a:t>
            </a:r>
            <a:r>
              <a:rPr lang="bg-BG" noProof="0" dirty="0" smtClean="0"/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Rectangle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 sizes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en-US" noProof="0" dirty="0" smtClean="0"/>
              <a:t>With function</a:t>
            </a:r>
            <a:r>
              <a:rPr lang="bg-BG" noProof="0" dirty="0" smtClean="0"/>
              <a:t>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rectangle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 sizes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en-US" dirty="0" smtClean="0"/>
              <a:t>Center is coordinates of a point, an array of three numbers</a:t>
            </a:r>
          </a:p>
          <a:p>
            <a:pPr lvl="1"/>
            <a:r>
              <a:rPr lang="en-US" dirty="0" smtClean="0"/>
              <a:t>Sizes is an array of </a:t>
            </a:r>
            <a:r>
              <a:rPr lang="bg-BG" dirty="0" smtClean="0"/>
              <a:t>2 </a:t>
            </a:r>
            <a:r>
              <a:rPr lang="en-US" dirty="0" smtClean="0"/>
              <a:t>numbers </a:t>
            </a:r>
            <a:r>
              <a:rPr lang="bg-BG" dirty="0" smtClean="0"/>
              <a:t>– </a:t>
            </a:r>
            <a:r>
              <a:rPr lang="en-US" dirty="0" smtClean="0"/>
              <a:t>lengths of rectangle’s sides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86193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Example</a:t>
            </a:r>
            <a:endParaRPr lang="bg-BG" noProof="0" dirty="0" smtClean="0"/>
          </a:p>
          <a:p>
            <a:pPr lvl="1"/>
            <a:r>
              <a:rPr lang="en-US" noProof="0" dirty="0" smtClean="0"/>
              <a:t>A parquet of rectangles</a:t>
            </a:r>
            <a:r>
              <a:rPr lang="bg-BG" noProof="0" dirty="0" smtClean="0"/>
              <a:t> 2х1</a:t>
            </a:r>
          </a:p>
          <a:p>
            <a:pPr lvl="1"/>
            <a:r>
              <a:rPr lang="en-US" dirty="0" smtClean="0"/>
              <a:t>For easier positioning the centers are at the vertices</a:t>
            </a:r>
            <a:endParaRPr lang="bg-BG" dirty="0" smtClean="0"/>
          </a:p>
          <a:p>
            <a:pPr lvl="1"/>
            <a:r>
              <a:rPr lang="en-US" noProof="0" dirty="0" smtClean="0"/>
              <a:t>The actual sizes are 1.9x0.9 to leave a tiny gap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2114555"/>
            <a:ext cx="7223681" cy="28346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rectangle</a:t>
            </a:r>
            <a:r>
              <a:rPr lang="en-GB" dirty="0"/>
              <a:t>([0,0,0],[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1.9,0.9</a:t>
            </a:r>
            <a:r>
              <a:rPr lang="en-GB" dirty="0"/>
              <a:t>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a.origin</a:t>
            </a:r>
            <a:r>
              <a:rPr lang="en-GB" dirty="0" smtClean="0"/>
              <a:t> </a:t>
            </a:r>
            <a:r>
              <a:rPr lang="en-GB" dirty="0"/>
              <a:t>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-0.5,-0.5,0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rectangle([0,1,0],[0.9,1.9]);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a.origin</a:t>
            </a:r>
            <a:r>
              <a:rPr lang="en-GB" dirty="0" smtClean="0"/>
              <a:t> </a:t>
            </a:r>
            <a:r>
              <a:rPr lang="en-GB" dirty="0"/>
              <a:t>= [-0.5,-0.5,0];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rectangle([1,1,0],[0.9,1.9]);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a.origin</a:t>
            </a:r>
            <a:r>
              <a:rPr lang="en-GB" dirty="0" smtClean="0"/>
              <a:t> </a:t>
            </a:r>
            <a:r>
              <a:rPr lang="en-GB" dirty="0"/>
              <a:t>= [-0.5,-0.5,0];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32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056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Cube and cuboid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97867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Cube in Suica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Cube</a:t>
            </a:r>
            <a:endParaRPr lang="bg-BG" noProof="0" dirty="0" smtClean="0"/>
          </a:p>
          <a:p>
            <a:pPr lvl="1"/>
            <a:r>
              <a:rPr lang="en-US" noProof="0" dirty="0" smtClean="0"/>
              <a:t>Graphical objects with properties</a:t>
            </a:r>
            <a:endParaRPr lang="bg-BG" noProof="0" dirty="0" smtClean="0"/>
          </a:p>
          <a:p>
            <a:pPr lvl="1"/>
            <a:r>
              <a:rPr lang="en-US" noProof="0" dirty="0" smtClean="0"/>
              <a:t>Used to draw a cube</a:t>
            </a:r>
            <a:endParaRPr lang="bg-BG" noProof="0" dirty="0" smtClean="0"/>
          </a:p>
          <a:p>
            <a:r>
              <a:rPr lang="en-US" noProof="0" dirty="0" smtClean="0"/>
              <a:t>Creating a cube</a:t>
            </a:r>
            <a:endParaRPr lang="bg-BG" noProof="0" dirty="0" smtClean="0"/>
          </a:p>
          <a:p>
            <a:pPr lvl="1"/>
            <a:r>
              <a:rPr lang="en-US" noProof="0" dirty="0" smtClean="0"/>
              <a:t>With class</a:t>
            </a:r>
            <a:r>
              <a:rPr lang="bg-BG" noProof="0" dirty="0" smtClean="0"/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Suica.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noProof="0" dirty="0" smtClean="0"/>
              <a:t>With function</a:t>
            </a:r>
            <a:r>
              <a:rPr lang="bg-BG" noProof="0" dirty="0" smtClean="0"/>
              <a:t>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dirty="0" smtClean="0"/>
              <a:t>Center is coordinates of a point, an array of three numbers</a:t>
            </a:r>
            <a:endParaRPr lang="bg-BG" noProof="0" dirty="0" smtClean="0"/>
          </a:p>
          <a:p>
            <a:pPr lvl="1"/>
            <a:r>
              <a:rPr lang="en-US" dirty="0" smtClean="0"/>
              <a:t>Size is a number for the length of the cube edge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1186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Example</a:t>
            </a:r>
            <a:endParaRPr lang="bg-BG" noProof="0" dirty="0" smtClean="0"/>
          </a:p>
          <a:p>
            <a:pPr lvl="1"/>
            <a:r>
              <a:rPr lang="en-US" noProof="0" dirty="0" smtClean="0"/>
              <a:t>Two pyramids of cubes with sizes </a:t>
            </a:r>
            <a:r>
              <a:rPr lang="bg-BG" dirty="0" smtClean="0"/>
              <a:t>3, 2 </a:t>
            </a:r>
            <a:r>
              <a:rPr lang="en-US" dirty="0" smtClean="0"/>
              <a:t>and</a:t>
            </a:r>
            <a:r>
              <a:rPr lang="bg-BG" dirty="0" smtClean="0"/>
              <a:t> 1</a:t>
            </a:r>
          </a:p>
          <a:p>
            <a:pPr lvl="1"/>
            <a:r>
              <a:rPr lang="en-US" dirty="0" smtClean="0"/>
              <a:t>One of the pyramids is with cubes with original origins</a:t>
            </a:r>
          </a:p>
          <a:p>
            <a:pPr lvl="1"/>
            <a:r>
              <a:rPr lang="en-US" dirty="0" smtClean="0"/>
              <a:t>The other pyramid is with cubes with modified origins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2205995"/>
            <a:ext cx="7223681" cy="23774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([0,-2,1.5],3);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cube</a:t>
            </a:r>
            <a:r>
              <a:rPr lang="en-GB" dirty="0"/>
              <a:t>([0,-2,4.0],2);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cube</a:t>
            </a:r>
            <a:r>
              <a:rPr lang="en-GB" dirty="0"/>
              <a:t>([0,-2,5.5],1);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cube([0,2,0],3); </a:t>
            </a:r>
            <a:r>
              <a:rPr lang="en-GB" dirty="0" err="1"/>
              <a:t>a.origin</a:t>
            </a:r>
            <a:r>
              <a:rPr lang="en-GB" dirty="0"/>
              <a:t>=[0,0,-1/2];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cube([0,2,3],2); </a:t>
            </a:r>
            <a:r>
              <a:rPr lang="en-GB" dirty="0" err="1"/>
              <a:t>a.origin</a:t>
            </a:r>
            <a:r>
              <a:rPr lang="en-GB" dirty="0"/>
              <a:t>=[0,0,-1/2];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cube([0,2,5],1); </a:t>
            </a:r>
            <a:r>
              <a:rPr lang="en-GB" dirty="0" err="1"/>
              <a:t>a.origin</a:t>
            </a:r>
            <a:r>
              <a:rPr lang="en-GB" dirty="0"/>
              <a:t>=[0,0,-1/2</a:t>
            </a:r>
            <a:r>
              <a:rPr lang="en-GB" dirty="0" smtClean="0"/>
              <a:t>];</a:t>
            </a:r>
            <a:endParaRPr lang="en-GB" dirty="0"/>
          </a:p>
        </p:txBody>
      </p:sp>
      <p:sp>
        <p:nvSpPr>
          <p:cNvPr id="2" name="Rounded Rectangle 1"/>
          <p:cNvSpPr/>
          <p:nvPr/>
        </p:nvSpPr>
        <p:spPr>
          <a:xfrm>
            <a:off x="3456444" y="3563863"/>
            <a:ext cx="182878" cy="274317"/>
          </a:xfrm>
          <a:prstGeom prst="roundRect">
            <a:avLst>
              <a:gd name="adj" fmla="val 391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ounded Rectangle 5"/>
          <p:cNvSpPr/>
          <p:nvPr/>
        </p:nvSpPr>
        <p:spPr>
          <a:xfrm>
            <a:off x="3419868" y="3522715"/>
            <a:ext cx="256029" cy="653789"/>
          </a:xfrm>
          <a:prstGeom prst="roundRect">
            <a:avLst>
              <a:gd name="adj" fmla="val 391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Freeform 6"/>
          <p:cNvSpPr/>
          <p:nvPr/>
        </p:nvSpPr>
        <p:spPr>
          <a:xfrm>
            <a:off x="3122676" y="3970764"/>
            <a:ext cx="297192" cy="246888"/>
          </a:xfrm>
          <a:custGeom>
            <a:avLst/>
            <a:gdLst>
              <a:gd name="connsiteX0" fmla="*/ 324612 w 324612"/>
              <a:gd name="connsiteY0" fmla="*/ 0 h 4572"/>
              <a:gd name="connsiteX1" fmla="*/ 0 w 324612"/>
              <a:gd name="connsiteY1" fmla="*/ 4572 h 4572"/>
              <a:gd name="connsiteX2" fmla="*/ 0 w 324612"/>
              <a:gd name="connsiteY2" fmla="*/ 4572 h 4572"/>
              <a:gd name="connsiteX0" fmla="*/ 10303 w 10303"/>
              <a:gd name="connsiteY0" fmla="*/ 26041 h 486041"/>
              <a:gd name="connsiteX1" fmla="*/ 303 w 10303"/>
              <a:gd name="connsiteY1" fmla="*/ 36041 h 486041"/>
              <a:gd name="connsiteX2" fmla="*/ 2838 w 10303"/>
              <a:gd name="connsiteY2" fmla="*/ 486041 h 486041"/>
              <a:gd name="connsiteX0" fmla="*/ 10966 w 10966"/>
              <a:gd name="connsiteY0" fmla="*/ 25306 h 475306"/>
              <a:gd name="connsiteX1" fmla="*/ 966 w 10966"/>
              <a:gd name="connsiteY1" fmla="*/ 35306 h 475306"/>
              <a:gd name="connsiteX2" fmla="*/ 966 w 10966"/>
              <a:gd name="connsiteY2" fmla="*/ 475306 h 475306"/>
              <a:gd name="connsiteX0" fmla="*/ 10000 w 10000"/>
              <a:gd name="connsiteY0" fmla="*/ 0 h 450000"/>
              <a:gd name="connsiteX1" fmla="*/ 0 w 10000"/>
              <a:gd name="connsiteY1" fmla="*/ 450000 h 450000"/>
              <a:gd name="connsiteX0" fmla="*/ 10000 w 10000"/>
              <a:gd name="connsiteY0" fmla="*/ 0 h 450000"/>
              <a:gd name="connsiteX1" fmla="*/ 0 w 10000"/>
              <a:gd name="connsiteY1" fmla="*/ 450000 h 450000"/>
              <a:gd name="connsiteX0" fmla="*/ 10000 w 10000"/>
              <a:gd name="connsiteY0" fmla="*/ 0 h 450000"/>
              <a:gd name="connsiteX1" fmla="*/ 0 w 10000"/>
              <a:gd name="connsiteY1" fmla="*/ 450000 h 450000"/>
              <a:gd name="connsiteX0" fmla="*/ 10423 w 10423"/>
              <a:gd name="connsiteY0" fmla="*/ 0 h 450000"/>
              <a:gd name="connsiteX1" fmla="*/ 0 w 10423"/>
              <a:gd name="connsiteY1" fmla="*/ 450000 h 4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23" h="450000">
                <a:moveTo>
                  <a:pt x="10423" y="0"/>
                </a:moveTo>
                <a:cubicBezTo>
                  <a:pt x="3991" y="0"/>
                  <a:pt x="234" y="20000"/>
                  <a:pt x="0" y="450000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3383293" y="3653028"/>
            <a:ext cx="55556" cy="91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none" rtlCol="0" anchor="ctr" anchorCtr="0">
            <a:noAutofit/>
          </a:bodyPr>
          <a:lstStyle/>
          <a:p>
            <a:pPr>
              <a:tabLst>
                <a:tab pos="341313" algn="l"/>
                <a:tab pos="682625" algn="l"/>
                <a:tab pos="1025525" algn="l"/>
              </a:tabLst>
            </a:pPr>
            <a:endParaRPr lang="bg-BG" sz="200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3122676" y="3698748"/>
            <a:ext cx="338343" cy="205740"/>
          </a:xfrm>
          <a:custGeom>
            <a:avLst/>
            <a:gdLst>
              <a:gd name="connsiteX0" fmla="*/ 324612 w 324612"/>
              <a:gd name="connsiteY0" fmla="*/ 0 h 4572"/>
              <a:gd name="connsiteX1" fmla="*/ 0 w 324612"/>
              <a:gd name="connsiteY1" fmla="*/ 4572 h 4572"/>
              <a:gd name="connsiteX2" fmla="*/ 0 w 324612"/>
              <a:gd name="connsiteY2" fmla="*/ 4572 h 4572"/>
              <a:gd name="connsiteX0" fmla="*/ 10303 w 10303"/>
              <a:gd name="connsiteY0" fmla="*/ 26041 h 486041"/>
              <a:gd name="connsiteX1" fmla="*/ 303 w 10303"/>
              <a:gd name="connsiteY1" fmla="*/ 36041 h 486041"/>
              <a:gd name="connsiteX2" fmla="*/ 2838 w 10303"/>
              <a:gd name="connsiteY2" fmla="*/ 486041 h 486041"/>
              <a:gd name="connsiteX0" fmla="*/ 10966 w 10966"/>
              <a:gd name="connsiteY0" fmla="*/ 25306 h 475306"/>
              <a:gd name="connsiteX1" fmla="*/ 966 w 10966"/>
              <a:gd name="connsiteY1" fmla="*/ 35306 h 475306"/>
              <a:gd name="connsiteX2" fmla="*/ 966 w 10966"/>
              <a:gd name="connsiteY2" fmla="*/ 475306 h 475306"/>
              <a:gd name="connsiteX0" fmla="*/ 10000 w 10000"/>
              <a:gd name="connsiteY0" fmla="*/ 0 h 450000"/>
              <a:gd name="connsiteX1" fmla="*/ 0 w 10000"/>
              <a:gd name="connsiteY1" fmla="*/ 450000 h 450000"/>
              <a:gd name="connsiteX0" fmla="*/ 10000 w 10000"/>
              <a:gd name="connsiteY0" fmla="*/ 0 h 450000"/>
              <a:gd name="connsiteX1" fmla="*/ 0 w 10000"/>
              <a:gd name="connsiteY1" fmla="*/ 450000 h 450000"/>
              <a:gd name="connsiteX0" fmla="*/ 10000 w 10000"/>
              <a:gd name="connsiteY0" fmla="*/ 0 h 450000"/>
              <a:gd name="connsiteX1" fmla="*/ 0 w 10000"/>
              <a:gd name="connsiteY1" fmla="*/ 450000 h 450000"/>
              <a:gd name="connsiteX0" fmla="*/ 10423 w 10423"/>
              <a:gd name="connsiteY0" fmla="*/ 0 h 450000"/>
              <a:gd name="connsiteX1" fmla="*/ 0 w 10423"/>
              <a:gd name="connsiteY1" fmla="*/ 450000 h 4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23" h="450000">
                <a:moveTo>
                  <a:pt x="10423" y="0"/>
                </a:moveTo>
                <a:cubicBezTo>
                  <a:pt x="3991" y="0"/>
                  <a:pt x="234" y="20000"/>
                  <a:pt x="0" y="450000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347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821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Square and rectangle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Cuboid in Suica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Cuboid</a:t>
            </a:r>
            <a:endParaRPr lang="bg-BG" noProof="0" dirty="0" smtClean="0"/>
          </a:p>
          <a:p>
            <a:pPr lvl="1"/>
            <a:r>
              <a:rPr lang="en-US" noProof="0" dirty="0" smtClean="0"/>
              <a:t>Graphical object with properties</a:t>
            </a:r>
          </a:p>
          <a:p>
            <a:pPr lvl="1"/>
            <a:r>
              <a:rPr lang="en-US" dirty="0" smtClean="0"/>
              <a:t>Used to draw cubes and cuboids</a:t>
            </a:r>
            <a:endParaRPr lang="bg-BG" noProof="0" dirty="0" smtClean="0"/>
          </a:p>
          <a:p>
            <a:r>
              <a:rPr lang="en-US" noProof="0" dirty="0" smtClean="0"/>
              <a:t>Creating cuboid</a:t>
            </a:r>
            <a:endParaRPr lang="bg-BG" noProof="0" dirty="0" smtClean="0"/>
          </a:p>
          <a:p>
            <a:pPr lvl="1"/>
            <a:r>
              <a:rPr lang="en-US" noProof="0" dirty="0" smtClean="0"/>
              <a:t>With class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Suica.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Cuboid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 sizes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en-US" noProof="0" dirty="0" smtClean="0"/>
              <a:t>With function</a:t>
            </a:r>
            <a:r>
              <a:rPr lang="bg-BG" noProof="0" dirty="0" smtClean="0"/>
              <a:t>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cuboid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 sizes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en-US" dirty="0" smtClean="0"/>
              <a:t>Center is coordinates of a point, an array of three numbers</a:t>
            </a:r>
          </a:p>
          <a:p>
            <a:pPr lvl="1"/>
            <a:r>
              <a:rPr lang="en-US" dirty="0" smtClean="0"/>
              <a:t>Sizes is an array of three numbers – the lengths of the sides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3279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Example</a:t>
            </a:r>
            <a:endParaRPr lang="bg-BG" noProof="0" dirty="0" smtClean="0"/>
          </a:p>
          <a:p>
            <a:pPr lvl="1"/>
            <a:r>
              <a:rPr lang="en-US" dirty="0" smtClean="0"/>
              <a:t>Small wall with 6 bricks of size</a:t>
            </a:r>
            <a:r>
              <a:rPr lang="bg-BG" dirty="0" smtClean="0"/>
              <a:t> 8х5х3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1291604"/>
            <a:ext cx="7223681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cuboid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([0,0,-1],[5,8,3]);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cuboid</a:t>
            </a:r>
            <a:r>
              <a:rPr lang="en-GB" dirty="0"/>
              <a:t>([0,-8.1,-1],[5,8,3]);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cuboid</a:t>
            </a:r>
            <a:r>
              <a:rPr lang="en-GB" dirty="0"/>
              <a:t>([0,+8.1,-1],[5,8,3]);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cuboid</a:t>
            </a:r>
            <a:r>
              <a:rPr lang="en-GB" dirty="0"/>
              <a:t>([0,-4.05,2.1],[5,8,3]);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cuboid</a:t>
            </a:r>
            <a:r>
              <a:rPr lang="en-GB" dirty="0"/>
              <a:t>([0,4.05,2.1],[5,8,3]);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cuboid</a:t>
            </a:r>
            <a:r>
              <a:rPr lang="en-GB" dirty="0"/>
              <a:t>([0,0,5.2],[5,8,3</a:t>
            </a:r>
            <a:r>
              <a:rPr lang="en-GB" dirty="0" smtClean="0"/>
              <a:t>]);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422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021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Orientation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336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orientation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Position</a:t>
            </a:r>
            <a:endParaRPr lang="bg-BG" dirty="0" smtClean="0"/>
          </a:p>
          <a:p>
            <a:pPr lvl="1"/>
            <a:r>
              <a:rPr lang="en-US" dirty="0" smtClean="0"/>
              <a:t>Visual location of 2D/3D</a:t>
            </a:r>
            <a:r>
              <a:rPr lang="bg-BG" dirty="0" smtClean="0"/>
              <a:t> </a:t>
            </a:r>
            <a:r>
              <a:rPr lang="en-US" dirty="0" smtClean="0"/>
              <a:t>object is determined by properties center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/>
              <a:t>size/sizes</a:t>
            </a:r>
            <a:endParaRPr lang="bg-BG" dirty="0" smtClean="0"/>
          </a:p>
          <a:p>
            <a:r>
              <a:rPr lang="en-US" dirty="0" smtClean="0"/>
              <a:t>A problem</a:t>
            </a:r>
            <a:endParaRPr lang="en-US" dirty="0"/>
          </a:p>
          <a:p>
            <a:pPr lvl="1"/>
            <a:r>
              <a:rPr lang="en-US" dirty="0" smtClean="0"/>
              <a:t>They are not enough</a:t>
            </a:r>
          </a:p>
          <a:p>
            <a:pPr lvl="1"/>
            <a:r>
              <a:rPr lang="en-US" dirty="0" smtClean="0"/>
              <a:t>There is no way to rotate the object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17547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/>
          <p:cNvCxnSpPr/>
          <p:nvPr/>
        </p:nvCxnSpPr>
        <p:spPr>
          <a:xfrm flipV="1">
            <a:off x="5669267" y="3541005"/>
            <a:ext cx="2" cy="630607"/>
          </a:xfrm>
          <a:prstGeom prst="straightConnector1">
            <a:avLst/>
          </a:prstGeom>
          <a:ln w="38100" cap="sq">
            <a:solidFill>
              <a:srgbClr val="AAB0C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669268" y="4171932"/>
            <a:ext cx="457193" cy="0"/>
          </a:xfrm>
          <a:prstGeom prst="straightConnector1">
            <a:avLst/>
          </a:prstGeom>
          <a:ln w="38100" cap="sq">
            <a:solidFill>
              <a:srgbClr val="AAB0C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394951" y="4171932"/>
            <a:ext cx="274318" cy="354637"/>
          </a:xfrm>
          <a:prstGeom prst="straightConnector1">
            <a:avLst/>
          </a:prstGeom>
          <a:ln w="38100" cap="sq">
            <a:solidFill>
              <a:srgbClr val="AAB0C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of orientation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Invisible elements</a:t>
            </a:r>
            <a:endParaRPr lang="bg-BG" dirty="0" smtClean="0"/>
          </a:p>
          <a:p>
            <a:pPr lvl="1"/>
            <a:r>
              <a:rPr lang="en-US" dirty="0" smtClean="0"/>
              <a:t>Every object has a local coordinate system</a:t>
            </a:r>
            <a:r>
              <a:rPr lang="bg-BG" dirty="0" smtClean="0"/>
              <a:t> (</a:t>
            </a:r>
            <a:r>
              <a:rPr lang="en-US" dirty="0" smtClean="0"/>
              <a:t>it is used for the property origin)</a:t>
            </a:r>
            <a:endParaRPr lang="bg-BG" dirty="0" smtClean="0"/>
          </a:p>
          <a:p>
            <a:pPr lvl="1"/>
            <a:r>
              <a:rPr lang="en-US" dirty="0" smtClean="0"/>
              <a:t>The local Z-axis is used to orient the object</a:t>
            </a:r>
            <a:endParaRPr lang="bg-BG" dirty="0" smtClean="0"/>
          </a:p>
          <a:p>
            <a:pPr lvl="1"/>
            <a:endParaRPr lang="bg-BG" dirty="0"/>
          </a:p>
        </p:txBody>
      </p:sp>
      <p:sp>
        <p:nvSpPr>
          <p:cNvPr id="5" name="Parallelogram 4"/>
          <p:cNvSpPr/>
          <p:nvPr/>
        </p:nvSpPr>
        <p:spPr>
          <a:xfrm>
            <a:off x="2377464" y="4006933"/>
            <a:ext cx="1280146" cy="297177"/>
          </a:xfrm>
          <a:prstGeom prst="parallelogram">
            <a:avLst>
              <a:gd name="adj" fmla="val 102769"/>
            </a:avLst>
          </a:prstGeom>
          <a:solidFill>
            <a:srgbClr val="727CA3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Chevron 6"/>
          <p:cNvSpPr/>
          <p:nvPr/>
        </p:nvSpPr>
        <p:spPr>
          <a:xfrm>
            <a:off x="5087552" y="3028945"/>
            <a:ext cx="54155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z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3017539" y="4171932"/>
            <a:ext cx="1188706" cy="0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hevron 25"/>
          <p:cNvSpPr/>
          <p:nvPr/>
        </p:nvSpPr>
        <p:spPr>
          <a:xfrm>
            <a:off x="2435822" y="3028945"/>
            <a:ext cx="54155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z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2618705" y="4171932"/>
            <a:ext cx="398832" cy="507129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3017537" y="3028945"/>
            <a:ext cx="2" cy="1111551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be 3"/>
          <p:cNvSpPr/>
          <p:nvPr/>
        </p:nvSpPr>
        <p:spPr>
          <a:xfrm>
            <a:off x="5029195" y="3577579"/>
            <a:ext cx="1280146" cy="1188707"/>
          </a:xfrm>
          <a:prstGeom prst="cube">
            <a:avLst/>
          </a:prstGeom>
          <a:solidFill>
            <a:schemeClr val="accent1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126463" y="4171612"/>
            <a:ext cx="731512" cy="320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270434" y="4328355"/>
            <a:ext cx="274317" cy="350706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5669267" y="3028945"/>
            <a:ext cx="2" cy="639504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600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Property spin</a:t>
            </a:r>
          </a:p>
          <a:p>
            <a:pPr lvl="1"/>
            <a:r>
              <a:rPr lang="en-US" dirty="0" smtClean="0"/>
              <a:t>Rotates the object around the local Z-axis</a:t>
            </a:r>
            <a:endParaRPr lang="bg-BG" dirty="0" smtClean="0"/>
          </a:p>
          <a:p>
            <a:pPr lvl="1"/>
            <a:r>
              <a:rPr lang="en-US" dirty="0" smtClean="0"/>
              <a:t>The value of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 smtClean="0"/>
              <a:t> </a:t>
            </a:r>
            <a:r>
              <a:rPr lang="en-US" dirty="0" smtClean="0"/>
              <a:t>is in radians</a:t>
            </a:r>
            <a:endParaRPr lang="bg-BG" dirty="0" smtClean="0"/>
          </a:p>
          <a:p>
            <a:pPr lvl="1"/>
            <a:r>
              <a:rPr lang="en-US" dirty="0" smtClean="0"/>
              <a:t>By default it is 0</a:t>
            </a:r>
            <a:endParaRPr lang="bg-BG" dirty="0" smtClean="0">
              <a:sym typeface="Symbol"/>
            </a:endParaRPr>
          </a:p>
          <a:p>
            <a:pPr lvl="1"/>
            <a:endParaRPr lang="bg-BG" dirty="0" smtClean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5669267" y="3541005"/>
            <a:ext cx="2" cy="630607"/>
          </a:xfrm>
          <a:prstGeom prst="straightConnector1">
            <a:avLst/>
          </a:prstGeom>
          <a:ln w="38100" cap="sq">
            <a:solidFill>
              <a:srgbClr val="AAB0C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5669268" y="4171932"/>
            <a:ext cx="457193" cy="0"/>
          </a:xfrm>
          <a:prstGeom prst="straightConnector1">
            <a:avLst/>
          </a:prstGeom>
          <a:ln w="38100" cap="sq">
            <a:solidFill>
              <a:srgbClr val="AAB0C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5394951" y="4171932"/>
            <a:ext cx="274318" cy="354637"/>
          </a:xfrm>
          <a:prstGeom prst="straightConnector1">
            <a:avLst/>
          </a:prstGeom>
          <a:ln w="38100" cap="sq">
            <a:solidFill>
              <a:srgbClr val="AAB0C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arallelogram 6"/>
          <p:cNvSpPr/>
          <p:nvPr/>
        </p:nvSpPr>
        <p:spPr>
          <a:xfrm>
            <a:off x="2377464" y="4006933"/>
            <a:ext cx="1280146" cy="297177"/>
          </a:xfrm>
          <a:prstGeom prst="parallelogram">
            <a:avLst>
              <a:gd name="adj" fmla="val 102769"/>
            </a:avLst>
          </a:prstGeom>
          <a:solidFill>
            <a:srgbClr val="727CA3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017539" y="4171932"/>
            <a:ext cx="1188706" cy="0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2618705" y="4171932"/>
            <a:ext cx="398832" cy="507129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017537" y="3028945"/>
            <a:ext cx="2" cy="1111551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be 12"/>
          <p:cNvSpPr/>
          <p:nvPr/>
        </p:nvSpPr>
        <p:spPr>
          <a:xfrm>
            <a:off x="5029195" y="3577579"/>
            <a:ext cx="1280146" cy="1188707"/>
          </a:xfrm>
          <a:prstGeom prst="cube">
            <a:avLst/>
          </a:prstGeom>
          <a:solidFill>
            <a:schemeClr val="accent1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126463" y="4171612"/>
            <a:ext cx="731512" cy="320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270434" y="4328355"/>
            <a:ext cx="274317" cy="350706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5669267" y="3028945"/>
            <a:ext cx="2" cy="639504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c 16"/>
          <p:cNvSpPr/>
          <p:nvPr/>
        </p:nvSpPr>
        <p:spPr>
          <a:xfrm flipV="1">
            <a:off x="5340810" y="3348694"/>
            <a:ext cx="656917" cy="182569"/>
          </a:xfrm>
          <a:prstGeom prst="arc">
            <a:avLst>
              <a:gd name="adj1" fmla="val 9140186"/>
              <a:gd name="adj2" fmla="val 2222731"/>
            </a:avLst>
          </a:prstGeom>
          <a:ln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Arc 17"/>
          <p:cNvSpPr/>
          <p:nvPr/>
        </p:nvSpPr>
        <p:spPr>
          <a:xfrm flipV="1">
            <a:off x="2691182" y="3350406"/>
            <a:ext cx="656917" cy="182569"/>
          </a:xfrm>
          <a:prstGeom prst="arc">
            <a:avLst>
              <a:gd name="adj1" fmla="val 9140186"/>
              <a:gd name="adj2" fmla="val 2222731"/>
            </a:avLst>
          </a:prstGeom>
          <a:ln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Chevron 18"/>
          <p:cNvSpPr/>
          <p:nvPr/>
        </p:nvSpPr>
        <p:spPr>
          <a:xfrm>
            <a:off x="4873751" y="3241967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spin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2221013" y="3241967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spin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491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bg-BG" dirty="0" smtClean="0"/>
          </a:p>
          <a:p>
            <a:pPr lvl="1"/>
            <a:r>
              <a:rPr lang="en-US" dirty="0" smtClean="0"/>
              <a:t>Cubes, rotated around their central axis</a:t>
            </a:r>
            <a:endParaRPr lang="bg-BG" dirty="0" smtClean="0"/>
          </a:p>
          <a:p>
            <a:pPr lvl="1"/>
            <a:r>
              <a:rPr lang="en-US" dirty="0" smtClean="0"/>
              <a:t>Cubes, rotated around their side edges (done by moving the center to the edge)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114555"/>
            <a:ext cx="7223681" cy="21030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cube([0,7,0],5);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a.spin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Math.PI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/6;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: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cube([0,-6,0],5);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GB" dirty="0" smtClean="0"/>
              <a:t> </a:t>
            </a:r>
            <a:r>
              <a:rPr lang="en-GB" dirty="0"/>
              <a:t>= [0.5,0.5,0];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a.spin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2*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Math.PI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/3;</a:t>
            </a:r>
          </a:p>
        </p:txBody>
      </p:sp>
    </p:spTree>
    <p:extLst>
      <p:ext uri="{BB962C8B-B14F-4D97-AF65-F5344CB8AC3E}">
        <p14:creationId xmlns:p14="http://schemas.microsoft.com/office/powerpoint/2010/main" val="83867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789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Property focus</a:t>
            </a:r>
            <a:endParaRPr lang="en-US" dirty="0"/>
          </a:p>
          <a:p>
            <a:pPr lvl="1"/>
            <a:r>
              <a:rPr lang="en-US" dirty="0" smtClean="0"/>
              <a:t>Changes the direction of the local Z-axis</a:t>
            </a:r>
            <a:endParaRPr lang="bg-BG" dirty="0"/>
          </a:p>
          <a:p>
            <a:pPr lvl="1"/>
            <a:r>
              <a:rPr lang="en-US" dirty="0" smtClean="0"/>
              <a:t>Also changes the other local axes to maintain orthogonality</a:t>
            </a:r>
          </a:p>
          <a:p>
            <a:pPr lvl="1"/>
            <a:r>
              <a:rPr lang="en-US" dirty="0" smtClean="0"/>
              <a:t>The value of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US" dirty="0" smtClean="0"/>
              <a:t> a vector</a:t>
            </a:r>
            <a:endParaRPr lang="bg-BG" dirty="0" smtClean="0"/>
          </a:p>
          <a:p>
            <a:pPr lvl="1"/>
            <a:r>
              <a:rPr lang="en-US" dirty="0" smtClean="0"/>
              <a:t>By default it is </a:t>
            </a:r>
            <a:r>
              <a:rPr lang="bg-BG" dirty="0" smtClean="0"/>
              <a:t>(0,</a:t>
            </a:r>
            <a:r>
              <a:rPr lang="bg-BG" dirty="0" err="1" smtClean="0"/>
              <a:t>0</a:t>
            </a:r>
            <a:r>
              <a:rPr lang="bg-BG" dirty="0" smtClean="0"/>
              <a:t>,1) </a:t>
            </a:r>
            <a:r>
              <a:rPr lang="en-US" dirty="0" smtClean="0"/>
              <a:t>and coincides with the global Z-axis</a:t>
            </a:r>
            <a:endParaRPr lang="bg-BG" dirty="0"/>
          </a:p>
          <a:p>
            <a:endParaRPr lang="bg-BG" dirty="0"/>
          </a:p>
        </p:txBody>
      </p:sp>
      <p:grpSp>
        <p:nvGrpSpPr>
          <p:cNvPr id="32" name="Group 31"/>
          <p:cNvGrpSpPr/>
          <p:nvPr/>
        </p:nvGrpSpPr>
        <p:grpSpPr>
          <a:xfrm rot="1800000">
            <a:off x="2377464" y="3028945"/>
            <a:ext cx="1828780" cy="1650116"/>
            <a:chOff x="2377464" y="3028945"/>
            <a:chExt cx="1828780" cy="1650116"/>
          </a:xfrm>
        </p:grpSpPr>
        <p:sp>
          <p:nvSpPr>
            <p:cNvPr id="6" name="Parallelogram 5"/>
            <p:cNvSpPr/>
            <p:nvPr/>
          </p:nvSpPr>
          <p:spPr>
            <a:xfrm>
              <a:off x="2377464" y="4006933"/>
              <a:ext cx="1280146" cy="297177"/>
            </a:xfrm>
            <a:prstGeom prst="parallelogram">
              <a:avLst>
                <a:gd name="adj" fmla="val 102769"/>
              </a:avLst>
            </a:prstGeom>
            <a:solidFill>
              <a:srgbClr val="727CA3">
                <a:alpha val="30196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2618705" y="4171932"/>
              <a:ext cx="398832" cy="507129"/>
            </a:xfrm>
            <a:prstGeom prst="straightConnector1">
              <a:avLst/>
            </a:prstGeom>
            <a:ln w="38100" cap="sq">
              <a:solidFill>
                <a:srgbClr val="727CA3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7"/>
            <p:cNvGrpSpPr/>
            <p:nvPr/>
          </p:nvGrpSpPr>
          <p:grpSpPr>
            <a:xfrm>
              <a:off x="3017536" y="3028945"/>
              <a:ext cx="1188708" cy="1142987"/>
              <a:chOff x="3017537" y="3028945"/>
              <a:chExt cx="1188708" cy="1142987"/>
            </a:xfrm>
          </p:grpSpPr>
          <p:cxnSp>
            <p:nvCxnSpPr>
              <p:cNvPr id="8" name="Straight Arrow Connector 7"/>
              <p:cNvCxnSpPr/>
              <p:nvPr/>
            </p:nvCxnSpPr>
            <p:spPr>
              <a:xfrm>
                <a:off x="3017539" y="4171932"/>
                <a:ext cx="1188706" cy="0"/>
              </a:xfrm>
              <a:prstGeom prst="straightConnector1">
                <a:avLst/>
              </a:prstGeom>
              <a:ln w="38100" cap="sq">
                <a:solidFill>
                  <a:srgbClr val="727CA3"/>
                </a:solidFill>
                <a:tailEnd type="arrow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H="1" flipV="1">
                <a:off x="3017537" y="3028945"/>
                <a:ext cx="2" cy="1111551"/>
              </a:xfrm>
              <a:prstGeom prst="straightConnector1">
                <a:avLst/>
              </a:prstGeom>
              <a:ln w="38100" cap="sq">
                <a:solidFill>
                  <a:srgbClr val="FF0000"/>
                </a:solidFill>
                <a:tailEnd type="arrow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Group 32"/>
          <p:cNvGrpSpPr/>
          <p:nvPr/>
        </p:nvGrpSpPr>
        <p:grpSpPr>
          <a:xfrm rot="1800000">
            <a:off x="5029195" y="3028945"/>
            <a:ext cx="1828780" cy="1737341"/>
            <a:chOff x="5029195" y="3028945"/>
            <a:chExt cx="1828780" cy="1737341"/>
          </a:xfrm>
        </p:grpSpPr>
        <p:sp>
          <p:nvSpPr>
            <p:cNvPr id="12" name="Cube 11"/>
            <p:cNvSpPr/>
            <p:nvPr/>
          </p:nvSpPr>
          <p:spPr>
            <a:xfrm>
              <a:off x="5029195" y="3577579"/>
              <a:ext cx="1280146" cy="1188707"/>
            </a:xfrm>
            <a:prstGeom prst="cube">
              <a:avLst/>
            </a:prstGeom>
            <a:solidFill>
              <a:schemeClr val="accent1">
                <a:lumMod val="60000"/>
                <a:lumOff val="40000"/>
                <a:alpha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>
              <a:off x="5270434" y="4328355"/>
              <a:ext cx="274317" cy="350706"/>
            </a:xfrm>
            <a:prstGeom prst="straightConnector1">
              <a:avLst/>
            </a:prstGeom>
            <a:ln w="38100" cap="sq">
              <a:solidFill>
                <a:srgbClr val="727CA3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5394951" y="3028945"/>
              <a:ext cx="1463024" cy="1497624"/>
              <a:chOff x="5394951" y="3028945"/>
              <a:chExt cx="1463024" cy="1497624"/>
            </a:xfrm>
          </p:grpSpPr>
          <p:cxnSp>
            <p:nvCxnSpPr>
              <p:cNvPr id="3" name="Straight Arrow Connector 2"/>
              <p:cNvCxnSpPr/>
              <p:nvPr/>
            </p:nvCxnSpPr>
            <p:spPr>
              <a:xfrm flipV="1">
                <a:off x="5669267" y="3541005"/>
                <a:ext cx="2" cy="630607"/>
              </a:xfrm>
              <a:prstGeom prst="straightConnector1">
                <a:avLst/>
              </a:prstGeom>
              <a:ln w="38100" cap="sq">
                <a:solidFill>
                  <a:srgbClr val="AAB0C8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Straight Arrow Connector 3"/>
              <p:cNvCxnSpPr/>
              <p:nvPr/>
            </p:nvCxnSpPr>
            <p:spPr>
              <a:xfrm>
                <a:off x="5669268" y="4171932"/>
                <a:ext cx="457193" cy="0"/>
              </a:xfrm>
              <a:prstGeom prst="straightConnector1">
                <a:avLst/>
              </a:prstGeom>
              <a:ln w="38100" cap="sq">
                <a:solidFill>
                  <a:srgbClr val="AAB0C8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Arrow Connector 4"/>
              <p:cNvCxnSpPr/>
              <p:nvPr/>
            </p:nvCxnSpPr>
            <p:spPr>
              <a:xfrm flipV="1">
                <a:off x="5394951" y="4171932"/>
                <a:ext cx="274318" cy="354637"/>
              </a:xfrm>
              <a:prstGeom prst="straightConnector1">
                <a:avLst/>
              </a:prstGeom>
              <a:ln w="38100" cap="sq">
                <a:solidFill>
                  <a:srgbClr val="AAB0C8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6126463" y="4171612"/>
                <a:ext cx="731512" cy="320"/>
              </a:xfrm>
              <a:prstGeom prst="straightConnector1">
                <a:avLst/>
              </a:prstGeom>
              <a:ln w="38100" cap="sq">
                <a:solidFill>
                  <a:srgbClr val="727CA3"/>
                </a:solidFill>
                <a:tailEnd type="arrow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H="1" flipV="1">
                <a:off x="5669267" y="3028945"/>
                <a:ext cx="2" cy="639504"/>
              </a:xfrm>
              <a:prstGeom prst="straightConnector1">
                <a:avLst/>
              </a:prstGeom>
              <a:ln w="38100" cap="sq">
                <a:solidFill>
                  <a:srgbClr val="FF0000"/>
                </a:solidFill>
                <a:tailEnd type="arrow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Chevron 33"/>
          <p:cNvSpPr/>
          <p:nvPr/>
        </p:nvSpPr>
        <p:spPr>
          <a:xfrm rot="18000000">
            <a:off x="2877810" y="2762423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focus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5" name="Chevron 34"/>
          <p:cNvSpPr/>
          <p:nvPr/>
        </p:nvSpPr>
        <p:spPr>
          <a:xfrm rot="18000000">
            <a:off x="5530961" y="2797069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focus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954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Square in Suica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Square</a:t>
            </a:r>
            <a:endParaRPr lang="bg-BG" noProof="0" dirty="0" smtClean="0"/>
          </a:p>
          <a:p>
            <a:pPr lvl="1"/>
            <a:r>
              <a:rPr lang="en-US" noProof="0" dirty="0" smtClean="0"/>
              <a:t>Graphical object with properties</a:t>
            </a:r>
          </a:p>
          <a:p>
            <a:pPr lvl="1"/>
            <a:r>
              <a:rPr lang="en-US" dirty="0" smtClean="0"/>
              <a:t>Used to draw a square</a:t>
            </a:r>
            <a:endParaRPr lang="bg-BG" noProof="0" dirty="0" smtClean="0"/>
          </a:p>
          <a:p>
            <a:r>
              <a:rPr lang="en-US" noProof="0" dirty="0" smtClean="0"/>
              <a:t>Creating a square</a:t>
            </a:r>
            <a:endParaRPr lang="bg-BG" noProof="0" dirty="0" smtClean="0"/>
          </a:p>
          <a:p>
            <a:pPr lvl="1"/>
            <a:r>
              <a:rPr lang="en-US" noProof="0" dirty="0" smtClean="0"/>
              <a:t>With class</a:t>
            </a:r>
            <a:r>
              <a:rPr lang="bg-BG" noProof="0" dirty="0" smtClean="0"/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Square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noProof="0" dirty="0" smtClean="0"/>
              <a:t>With function</a:t>
            </a:r>
            <a:r>
              <a:rPr lang="bg-BG" noProof="0" dirty="0" smtClean="0"/>
              <a:t>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square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noProof="0" dirty="0" smtClean="0"/>
              <a:t>Center is coordinates of a point, an array of three numbers</a:t>
            </a:r>
          </a:p>
          <a:p>
            <a:pPr lvl="1"/>
            <a:r>
              <a:rPr lang="en-US" dirty="0" smtClean="0"/>
              <a:t>Size is a number, the length of the cube edge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116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bg-BG" dirty="0" smtClean="0"/>
          </a:p>
          <a:p>
            <a:pPr lvl="1"/>
            <a:r>
              <a:rPr lang="en-US" dirty="0" smtClean="0"/>
              <a:t>Cube wit </a:t>
            </a:r>
            <a:r>
              <a:rPr lang="en-US" dirty="0" err="1" smtClean="0"/>
              <a:t>multicolour</a:t>
            </a:r>
            <a:r>
              <a:rPr lang="en-US" dirty="0" smtClean="0"/>
              <a:t> sides </a:t>
            </a:r>
            <a:r>
              <a:rPr lang="bg-BG" dirty="0" smtClean="0"/>
              <a:t>– </a:t>
            </a:r>
            <a:r>
              <a:rPr lang="en-US" dirty="0" smtClean="0"/>
              <a:t>constructed from squares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200164"/>
            <a:ext cx="7223681" cy="3748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= square</a:t>
            </a:r>
            <a:r>
              <a:rPr lang="en-GB" dirty="0"/>
              <a:t>([-</a:t>
            </a:r>
            <a:r>
              <a:rPr lang="en-GB" dirty="0" smtClean="0"/>
              <a:t>3,0,0</a:t>
            </a:r>
            <a:r>
              <a:rPr lang="en-GB" dirty="0"/>
              <a:t>],6</a:t>
            </a:r>
            <a:r>
              <a:rPr lang="en-GB" dirty="0" smtClean="0"/>
              <a:t>);</a:t>
            </a:r>
            <a:r>
              <a:rPr lang="bg-BG" dirty="0" smtClean="0"/>
              <a:t> </a:t>
            </a:r>
            <a:r>
              <a:rPr lang="en-GB" dirty="0" err="1" smtClean="0"/>
              <a:t>a.color</a:t>
            </a:r>
            <a:r>
              <a:rPr lang="en-GB" dirty="0" smtClean="0"/>
              <a:t> = [</a:t>
            </a:r>
            <a:r>
              <a:rPr lang="en-GB" dirty="0"/>
              <a:t>0,0,0</a:t>
            </a:r>
            <a:r>
              <a:rPr lang="en-GB" dirty="0" smtClean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a.focus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[-1,0,0];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square</a:t>
            </a:r>
            <a:r>
              <a:rPr lang="en-GB" dirty="0" smtClean="0"/>
              <a:t>([3,0,0</a:t>
            </a:r>
            <a:r>
              <a:rPr lang="en-GB" dirty="0"/>
              <a:t>],6</a:t>
            </a:r>
            <a:r>
              <a:rPr lang="en-GB" dirty="0" smtClean="0"/>
              <a:t>);</a:t>
            </a:r>
            <a:r>
              <a:rPr lang="bg-BG" dirty="0" smtClean="0"/>
              <a:t> </a:t>
            </a:r>
            <a:r>
              <a:rPr lang="en-GB" dirty="0" err="1"/>
              <a:t>a.color</a:t>
            </a:r>
            <a:r>
              <a:rPr lang="en-GB" dirty="0"/>
              <a:t> = [0,0,1];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[1,0,0];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square([0,-</a:t>
            </a:r>
            <a:r>
              <a:rPr lang="en-GB" dirty="0" smtClean="0"/>
              <a:t>3,0</a:t>
            </a:r>
            <a:r>
              <a:rPr lang="en-GB" dirty="0"/>
              <a:t>],6</a:t>
            </a:r>
            <a:r>
              <a:rPr lang="en-GB" dirty="0" smtClean="0"/>
              <a:t>);</a:t>
            </a:r>
            <a:r>
              <a:rPr lang="bg-BG" dirty="0" smtClean="0"/>
              <a:t> </a:t>
            </a:r>
            <a:r>
              <a:rPr lang="en-GB" dirty="0" err="1"/>
              <a:t>a.color</a:t>
            </a:r>
            <a:r>
              <a:rPr lang="en-GB" dirty="0"/>
              <a:t> = [0,1,0];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[0,-1,0];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= square</a:t>
            </a:r>
            <a:r>
              <a:rPr lang="en-GB" dirty="0"/>
              <a:t>([</a:t>
            </a:r>
            <a:r>
              <a:rPr lang="en-GB" dirty="0" smtClean="0"/>
              <a:t>0,3,0</a:t>
            </a:r>
            <a:r>
              <a:rPr lang="en-GB" dirty="0"/>
              <a:t>],6</a:t>
            </a:r>
            <a:r>
              <a:rPr lang="en-GB" dirty="0" smtClean="0"/>
              <a:t>);</a:t>
            </a:r>
            <a:r>
              <a:rPr lang="bg-BG" dirty="0" smtClean="0"/>
              <a:t> </a:t>
            </a:r>
            <a:r>
              <a:rPr lang="en-GB" dirty="0" err="1"/>
              <a:t>a.color</a:t>
            </a:r>
            <a:r>
              <a:rPr lang="en-GB" dirty="0"/>
              <a:t> = [1,1,0];</a:t>
            </a:r>
            <a:endParaRPr lang="en-GB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[0,1,0];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square([0,0,-</a:t>
            </a:r>
            <a:r>
              <a:rPr lang="en-GB" dirty="0" smtClean="0"/>
              <a:t>3],</a:t>
            </a:r>
            <a:r>
              <a:rPr lang="en-GB" dirty="0"/>
              <a:t>6</a:t>
            </a:r>
            <a:r>
              <a:rPr lang="en-GB" dirty="0" smtClean="0"/>
              <a:t>);</a:t>
            </a:r>
            <a:r>
              <a:rPr lang="bg-BG" dirty="0" smtClean="0"/>
              <a:t> </a:t>
            </a: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square([</a:t>
            </a:r>
            <a:r>
              <a:rPr lang="en-GB" dirty="0" smtClean="0"/>
              <a:t>0,0,3],</a:t>
            </a:r>
            <a:r>
              <a:rPr lang="en-GB" dirty="0"/>
              <a:t>6</a:t>
            </a:r>
            <a:r>
              <a:rPr lang="en-GB" dirty="0" smtClean="0"/>
              <a:t>);</a:t>
            </a:r>
            <a:r>
              <a:rPr lang="bg-BG" dirty="0" smtClean="0"/>
              <a:t> </a:t>
            </a: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[1,0,1</a:t>
            </a:r>
            <a:r>
              <a:rPr lang="en-GB" dirty="0" smtClean="0"/>
              <a:t>];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915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2383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564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Interaction of properties</a:t>
            </a:r>
            <a:endParaRPr lang="bg-BG" dirty="0" smtClean="0"/>
          </a:p>
          <a:p>
            <a:pPr lvl="1"/>
            <a:r>
              <a:rPr lang="en-US" dirty="0" smtClean="0"/>
              <a:t>When orientation is changed by focus, then spin rotates around the new axis</a:t>
            </a:r>
            <a:endParaRPr lang="bg-BG" dirty="0" smtClean="0"/>
          </a:p>
          <a:p>
            <a:pPr lvl="1"/>
            <a:r>
              <a:rPr lang="en-US" dirty="0" smtClean="0"/>
              <a:t>The vector focus</a:t>
            </a:r>
            <a:r>
              <a:rPr lang="bg-BG" dirty="0" smtClean="0"/>
              <a:t> </a:t>
            </a:r>
            <a:r>
              <a:rPr lang="en-US" dirty="0" smtClean="0"/>
              <a:t>starts from the center of the object, which can be offset by origin</a:t>
            </a:r>
            <a:endParaRPr lang="bg-BG" dirty="0" smtClean="0"/>
          </a:p>
          <a:p>
            <a:pPr lvl="1"/>
            <a:r>
              <a:rPr lang="en-US" dirty="0" smtClean="0"/>
              <a:t>Not every orientation can be achieved by using only focus, sometimes spin is also needed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4998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Property light</a:t>
            </a:r>
            <a:endParaRPr lang="en-US" dirty="0"/>
          </a:p>
          <a:p>
            <a:pPr lvl="1"/>
            <a:r>
              <a:rPr lang="en-US" dirty="0" smtClean="0"/>
              <a:t>Determines whether light shading is used or not used</a:t>
            </a:r>
            <a:endParaRPr lang="bg-BG" dirty="0" smtClean="0"/>
          </a:p>
          <a:p>
            <a:pPr lvl="1"/>
            <a:r>
              <a:rPr lang="en-US" dirty="0" smtClean="0"/>
              <a:t>When light shading is on, the side surfaces become darker</a:t>
            </a:r>
            <a:endParaRPr lang="bg-BG" dirty="0" smtClean="0"/>
          </a:p>
          <a:p>
            <a:pPr lvl="1"/>
            <a:r>
              <a:rPr lang="en-US" dirty="0" smtClean="0"/>
              <a:t>When light shading is off, all surfaces use their original </a:t>
            </a:r>
            <a:r>
              <a:rPr lang="en-US" dirty="0" err="1" smtClean="0"/>
              <a:t>colours</a:t>
            </a:r>
            <a:endParaRPr lang="bg-BG" dirty="0"/>
          </a:p>
        </p:txBody>
      </p:sp>
      <p:sp>
        <p:nvSpPr>
          <p:cNvPr id="21" name="TextBox 20"/>
          <p:cNvSpPr txBox="1"/>
          <p:nvPr/>
        </p:nvSpPr>
        <p:spPr>
          <a:xfrm>
            <a:off x="1005878" y="2023116"/>
            <a:ext cx="7223681" cy="28346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x=-1; x&lt;=1; x++)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for (</a:t>
            </a:r>
            <a:r>
              <a:rPr lang="en-GB" dirty="0" err="1"/>
              <a:t>var</a:t>
            </a:r>
            <a:r>
              <a:rPr lang="en-GB" dirty="0"/>
              <a:t> y=-1; y&lt;=1; y++)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for (</a:t>
            </a:r>
            <a:r>
              <a:rPr lang="en-GB" dirty="0" err="1"/>
              <a:t>var</a:t>
            </a:r>
            <a:r>
              <a:rPr lang="en-GB" dirty="0"/>
              <a:t> z=-1; z&lt;=1; z++)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if (</a:t>
            </a:r>
            <a:r>
              <a:rPr lang="en-GB" dirty="0" err="1"/>
              <a:t>Math.abs</a:t>
            </a:r>
            <a:r>
              <a:rPr lang="en-GB" dirty="0"/>
              <a:t>(x)+</a:t>
            </a:r>
            <a:r>
              <a:rPr lang="en-GB" dirty="0" err="1"/>
              <a:t>Math.abs</a:t>
            </a:r>
            <a:r>
              <a:rPr lang="en-GB" dirty="0"/>
              <a:t>(y)+</a:t>
            </a:r>
            <a:r>
              <a:rPr lang="en-GB" dirty="0" err="1"/>
              <a:t>Math.abs</a:t>
            </a:r>
            <a:r>
              <a:rPr lang="en-GB" dirty="0"/>
              <a:t>(z)!=1)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a = cube([x-2,y,z],1);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a = cube([x+2,y,z],1);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a.light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false;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94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46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7558994" cy="742950"/>
          </a:xfrm>
        </p:spPr>
        <p:txBody>
          <a:bodyPr>
            <a:normAutofit/>
          </a:bodyPr>
          <a:lstStyle/>
          <a:p>
            <a:r>
              <a:rPr lang="en-US" dirty="0" smtClean="0"/>
              <a:t>Examples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1641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bg-BG" dirty="0" smtClean="0"/>
              <a:t>№1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pyramid or squares</a:t>
            </a:r>
            <a:endParaRPr lang="bg-BG" dirty="0" smtClean="0"/>
          </a:p>
          <a:p>
            <a:pPr lvl="1"/>
            <a:r>
              <a:rPr lang="en-US" dirty="0" smtClean="0"/>
              <a:t>Concentric squares one over another</a:t>
            </a:r>
          </a:p>
          <a:p>
            <a:pPr lvl="1"/>
            <a:r>
              <a:rPr lang="en-US" dirty="0" smtClean="0"/>
              <a:t>Their sizes get smaller until</a:t>
            </a:r>
            <a:r>
              <a:rPr lang="bg-BG" dirty="0" smtClean="0"/>
              <a:t> </a:t>
            </a:r>
            <a:r>
              <a:rPr lang="en-US" dirty="0" smtClean="0"/>
              <a:t>they reach 1x1</a:t>
            </a:r>
          </a:p>
          <a:p>
            <a:r>
              <a:rPr lang="en-US" dirty="0" smtClean="0"/>
              <a:t>Idea</a:t>
            </a:r>
            <a:endParaRPr lang="bg-BG" dirty="0" smtClean="0"/>
          </a:p>
          <a:p>
            <a:pPr lvl="1"/>
            <a:r>
              <a:rPr lang="en-US" dirty="0" smtClean="0"/>
              <a:t>Initial square – the one at the top of the pyramid</a:t>
            </a:r>
          </a:p>
          <a:p>
            <a:pPr lvl="1"/>
            <a:r>
              <a:rPr lang="en-US" dirty="0" smtClean="0"/>
              <a:t>Every next square is increased by 1</a:t>
            </a:r>
          </a:p>
          <a:p>
            <a:pPr lvl="1"/>
            <a:r>
              <a:rPr lang="en-US" dirty="0" smtClean="0"/>
              <a:t>The X and Y coordinates of the center is the same, only Z is decreased by 1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306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Solution</a:t>
            </a:r>
            <a:endParaRPr lang="bg-BG" noProof="0" dirty="0" smtClean="0"/>
          </a:p>
          <a:p>
            <a:pPr lvl="1"/>
            <a:r>
              <a:rPr lang="en-US" dirty="0" smtClean="0"/>
              <a:t>Generating squares top to bottom</a:t>
            </a:r>
          </a:p>
          <a:p>
            <a:pPr lvl="1"/>
            <a:r>
              <a:rPr lang="en-US" dirty="0" smtClean="0"/>
              <a:t>The vertical position of a square is decreasing in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</a:t>
            </a:r>
            <a:endParaRPr lang="bg-BG" noProof="0" dirty="0" smtClean="0"/>
          </a:p>
          <a:p>
            <a:pPr lvl="1"/>
            <a:r>
              <a:rPr lang="en-US" dirty="0" smtClean="0"/>
              <a:t>The size in increasing in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2023116"/>
            <a:ext cx="7223681" cy="28346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n </a:t>
            </a:r>
            <a:r>
              <a:rPr lang="en-GB" dirty="0"/>
              <a:t>= 40;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 = 25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for 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=1</a:t>
            </a:r>
            <a:r>
              <a:rPr lang="en-GB" dirty="0"/>
              <a:t>; </a:t>
            </a:r>
            <a:r>
              <a:rPr lang="en-GB" dirty="0" err="1"/>
              <a:t>i</a:t>
            </a:r>
            <a:r>
              <a:rPr lang="en-GB" dirty="0"/>
              <a:t>&lt;=n;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++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 = square(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[0,0,z],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a.mode</a:t>
            </a:r>
            <a:r>
              <a:rPr lang="en-GB" dirty="0"/>
              <a:t> = </a:t>
            </a:r>
            <a:r>
              <a:rPr lang="en-GB" dirty="0" err="1"/>
              <a:t>Suica.LINE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z--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999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427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bg-BG" dirty="0" smtClean="0"/>
              <a:t>№2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Glued rectangles</a:t>
            </a:r>
            <a:endParaRPr lang="bg-BG" dirty="0" smtClean="0"/>
          </a:p>
          <a:p>
            <a:pPr lvl="1"/>
            <a:r>
              <a:rPr lang="en-US" dirty="0" smtClean="0"/>
              <a:t>Two perpendicular lines</a:t>
            </a:r>
          </a:p>
          <a:p>
            <a:pPr lvl="1"/>
            <a:r>
              <a:rPr lang="en-US" dirty="0" smtClean="0"/>
              <a:t>Random rectangles glued to them</a:t>
            </a:r>
          </a:p>
          <a:p>
            <a:r>
              <a:rPr lang="en-US" dirty="0" smtClean="0"/>
              <a:t>Idea</a:t>
            </a:r>
            <a:endParaRPr lang="bg-BG" dirty="0" smtClean="0"/>
          </a:p>
          <a:p>
            <a:pPr lvl="1"/>
            <a:r>
              <a:rPr lang="en-US" dirty="0" smtClean="0"/>
              <a:t>For convenience the lines are along X and Y axes</a:t>
            </a:r>
            <a:endParaRPr lang="bg-BG" dirty="0" smtClean="0"/>
          </a:p>
          <a:p>
            <a:pPr lvl="1"/>
            <a:r>
              <a:rPr lang="en-US" dirty="0"/>
              <a:t>The centers of </a:t>
            </a:r>
            <a:r>
              <a:rPr lang="en-US" dirty="0" smtClean="0"/>
              <a:t>rectangles </a:t>
            </a:r>
            <a:r>
              <a:rPr lang="en-US" dirty="0"/>
              <a:t>are on the </a:t>
            </a:r>
            <a:r>
              <a:rPr lang="en-US" dirty="0" smtClean="0"/>
              <a:t>lines if origin is properly set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1673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Example</a:t>
            </a:r>
            <a:endParaRPr lang="bg-BG" noProof="0" dirty="0" smtClean="0"/>
          </a:p>
          <a:p>
            <a:pPr lvl="1"/>
            <a:r>
              <a:rPr lang="en-US" noProof="0" dirty="0" smtClean="0"/>
              <a:t>Create three squares in a row</a:t>
            </a:r>
          </a:p>
          <a:p>
            <a:pPr lvl="1"/>
            <a:r>
              <a:rPr lang="en-US" dirty="0" smtClean="0"/>
              <a:t>They have equal sizes</a:t>
            </a:r>
          </a:p>
          <a:p>
            <a:pPr lvl="1"/>
            <a:r>
              <a:rPr lang="en-US" noProof="0" dirty="0" smtClean="0"/>
              <a:t>There is some distance between them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2205995"/>
            <a:ext cx="7223681" cy="10972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it-IT" dirty="0" smtClean="0"/>
              <a:t>square</a:t>
            </a:r>
            <a:r>
              <a:rPr lang="it-IT" dirty="0"/>
              <a:t>([-6,0,0],5);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it-IT" dirty="0" smtClean="0"/>
              <a:t>square</a:t>
            </a:r>
            <a:r>
              <a:rPr lang="it-IT" dirty="0"/>
              <a:t>([ 0,0,0],5);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it-IT" dirty="0" smtClean="0"/>
              <a:t>square</a:t>
            </a:r>
            <a:r>
              <a:rPr lang="it-IT" dirty="0"/>
              <a:t>([+6,0,0],5);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693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Solution</a:t>
            </a:r>
            <a:endParaRPr lang="bg-BG" noProof="0" dirty="0" smtClean="0"/>
          </a:p>
          <a:p>
            <a:pPr lvl="1"/>
            <a:r>
              <a:rPr lang="en-US" noProof="0" dirty="0" smtClean="0"/>
              <a:t>Rectangles have centers </a:t>
            </a:r>
            <a:r>
              <a:rPr lang="bg-BG" noProof="0" dirty="0" smtClean="0"/>
              <a:t>(</a:t>
            </a:r>
            <a:r>
              <a:rPr lang="en-US" noProof="0" dirty="0" smtClean="0"/>
              <a:t>x,0,0)</a:t>
            </a:r>
            <a:r>
              <a:rPr lang="bg-BG" noProof="0" dirty="0" smtClean="0"/>
              <a:t> </a:t>
            </a:r>
            <a:r>
              <a:rPr lang="en-US" noProof="0" dirty="0" smtClean="0"/>
              <a:t>and</a:t>
            </a:r>
            <a:r>
              <a:rPr lang="bg-BG" noProof="0" dirty="0" smtClean="0"/>
              <a:t> </a:t>
            </a:r>
            <a:r>
              <a:rPr lang="en-US" noProof="0" dirty="0" smtClean="0"/>
              <a:t>(0,y,0)</a:t>
            </a:r>
            <a:endParaRPr lang="bg-BG" noProof="0" dirty="0" smtClean="0"/>
          </a:p>
          <a:p>
            <a:pPr lvl="1"/>
            <a:r>
              <a:rPr lang="en-US" dirty="0" smtClean="0"/>
              <a:t>For offset use the sign if a random number from -1 to +1</a:t>
            </a:r>
          </a:p>
          <a:p>
            <a:pPr lvl="1"/>
            <a:r>
              <a:rPr lang="en-US" noProof="0" dirty="0" smtClean="0"/>
              <a:t>Rectangles with centers (x,0,0)</a:t>
            </a:r>
            <a:r>
              <a:rPr lang="bg-BG" noProof="0" dirty="0" smtClean="0"/>
              <a:t> </a:t>
            </a:r>
            <a:r>
              <a:rPr lang="en-US" noProof="0" dirty="0" smtClean="0"/>
              <a:t>have origins</a:t>
            </a:r>
            <a:r>
              <a:rPr lang="bg-BG" noProof="0" dirty="0" smtClean="0"/>
              <a:t> (</a:t>
            </a:r>
            <a:r>
              <a:rPr lang="en-US" noProof="0" dirty="0" smtClean="0"/>
              <a:t>0,</a:t>
            </a:r>
            <a:r>
              <a:rPr lang="en-US" noProof="0" dirty="0" smtClean="0">
                <a:sym typeface="Symbol"/>
              </a:rPr>
              <a:t>1/2,0)</a:t>
            </a:r>
          </a:p>
          <a:p>
            <a:pPr lvl="1"/>
            <a:r>
              <a:rPr lang="en-US" dirty="0"/>
              <a:t>Rectangles with </a:t>
            </a:r>
            <a:r>
              <a:rPr lang="en-US" dirty="0" smtClean="0"/>
              <a:t>centers (</a:t>
            </a:r>
            <a:r>
              <a:rPr lang="bg-BG" dirty="0" smtClean="0"/>
              <a:t>0</a:t>
            </a:r>
            <a:r>
              <a:rPr lang="en-US" dirty="0" smtClean="0"/>
              <a:t>,y,0</a:t>
            </a:r>
            <a:r>
              <a:rPr lang="en-US" dirty="0"/>
              <a:t>)</a:t>
            </a:r>
            <a:r>
              <a:rPr lang="bg-BG" dirty="0"/>
              <a:t> </a:t>
            </a:r>
            <a:r>
              <a:rPr lang="en-US" dirty="0"/>
              <a:t>have origins</a:t>
            </a:r>
            <a:r>
              <a:rPr lang="bg-BG" dirty="0" smtClean="0"/>
              <a:t> (</a:t>
            </a:r>
            <a:r>
              <a:rPr lang="en-US" dirty="0" smtClean="0">
                <a:sym typeface="Symbol"/>
              </a:rPr>
              <a:t>1/2,0,0)</a:t>
            </a:r>
            <a:endParaRPr lang="bg-BG" dirty="0"/>
          </a:p>
          <a:p>
            <a:pPr lvl="1"/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2480311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nn-NO" dirty="0" smtClean="0"/>
              <a:t>for </a:t>
            </a:r>
            <a:r>
              <a:rPr lang="nn-NO" dirty="0"/>
              <a:t>(var i=0; i&lt;n; i++)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nn-NO" dirty="0" smtClean="0"/>
              <a:t>{</a:t>
            </a:r>
            <a:endParaRPr lang="nn-NO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a </a:t>
            </a:r>
            <a:r>
              <a:rPr lang="en-GB" dirty="0"/>
              <a:t>= rectangle</a:t>
            </a:r>
            <a:r>
              <a:rPr lang="en-GB" dirty="0" smtClean="0"/>
              <a:t>([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random(-10,10),0,0</a:t>
            </a:r>
            <a:r>
              <a:rPr lang="en-GB" dirty="0" smtClean="0"/>
              <a:t>],[…]);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 err="1" smtClean="0"/>
              <a:t>a.origin</a:t>
            </a:r>
            <a:r>
              <a:rPr lang="en-GB" dirty="0" smtClean="0"/>
              <a:t> </a:t>
            </a:r>
            <a:r>
              <a:rPr lang="en-GB" dirty="0"/>
              <a:t>= [0,Math.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sign(random(-1,1))/2</a:t>
            </a:r>
            <a:r>
              <a:rPr lang="en-GB" dirty="0"/>
              <a:t>,0</a:t>
            </a:r>
            <a:r>
              <a:rPr lang="en-GB" dirty="0" smtClean="0"/>
              <a:t>]</a:t>
            </a:r>
            <a:r>
              <a:rPr lang="bg-BG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a </a:t>
            </a:r>
            <a:r>
              <a:rPr lang="en-GB" dirty="0"/>
              <a:t>= rectangle</a:t>
            </a:r>
            <a:r>
              <a:rPr lang="en-GB" dirty="0" smtClean="0"/>
              <a:t>([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0,random(-10,10),0</a:t>
            </a:r>
            <a:r>
              <a:rPr lang="en-GB" dirty="0" smtClean="0"/>
              <a:t>],[…]);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 err="1" smtClean="0"/>
              <a:t>a.origin</a:t>
            </a:r>
            <a:r>
              <a:rPr lang="en-GB" dirty="0" smtClean="0"/>
              <a:t> </a:t>
            </a:r>
            <a:r>
              <a:rPr lang="en-GB" dirty="0"/>
              <a:t>= [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sign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(random(-1,1))/2</a:t>
            </a:r>
            <a:r>
              <a:rPr lang="en-GB" dirty="0"/>
              <a:t>,0,0</a:t>
            </a:r>
            <a:r>
              <a:rPr lang="en-GB" dirty="0" smtClean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62727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514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bg-BG" dirty="0" smtClean="0"/>
              <a:t>№</a:t>
            </a:r>
            <a:r>
              <a:rPr lang="en-US" dirty="0" smtClean="0"/>
              <a:t>3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Spiral staircase</a:t>
            </a:r>
            <a:endParaRPr lang="bg-BG" dirty="0" smtClean="0"/>
          </a:p>
          <a:p>
            <a:pPr lvl="1"/>
            <a:r>
              <a:rPr lang="en-US" dirty="0" smtClean="0"/>
              <a:t>Steps are positioned in a spiral</a:t>
            </a:r>
            <a:endParaRPr lang="bg-BG" dirty="0" smtClean="0"/>
          </a:p>
          <a:p>
            <a:r>
              <a:rPr lang="en-US" dirty="0" smtClean="0"/>
              <a:t>Idea</a:t>
            </a:r>
            <a:endParaRPr lang="bg-BG" dirty="0" smtClean="0"/>
          </a:p>
          <a:p>
            <a:pPr lvl="1"/>
            <a:r>
              <a:rPr lang="en-US" dirty="0" smtClean="0"/>
              <a:t>Each step is a flat cuboid</a:t>
            </a:r>
          </a:p>
          <a:p>
            <a:pPr lvl="1"/>
            <a:r>
              <a:rPr lang="en-US" dirty="0" smtClean="0"/>
              <a:t>Their centers are on a vertical line</a:t>
            </a:r>
          </a:p>
          <a:p>
            <a:pPr lvl="1"/>
            <a:r>
              <a:rPr lang="en-US" dirty="0" smtClean="0"/>
              <a:t>Their centers are shifted to make this possible</a:t>
            </a:r>
          </a:p>
          <a:p>
            <a:pPr lvl="1"/>
            <a:r>
              <a:rPr lang="en-US" dirty="0" smtClean="0"/>
              <a:t>Each step is rotated depending on its number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5326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Solution</a:t>
            </a:r>
            <a:endParaRPr lang="bg-BG" noProof="0" dirty="0" smtClean="0"/>
          </a:p>
          <a:p>
            <a:pPr lvl="1"/>
            <a:r>
              <a:rPr lang="en-US" noProof="0" dirty="0" smtClean="0"/>
              <a:t>Steps are positioned vertically from -40 do 24</a:t>
            </a:r>
          </a:p>
          <a:p>
            <a:pPr lvl="1"/>
            <a:r>
              <a:rPr lang="en-US" noProof="0" dirty="0" smtClean="0"/>
              <a:t>Their centers are shifted almost to the end of the steps (to 0.4 instead of 0.5)</a:t>
            </a:r>
            <a:endParaRPr lang="bg-BG" noProof="0" dirty="0" smtClean="0"/>
          </a:p>
          <a:p>
            <a:pPr lvl="1"/>
            <a:r>
              <a:rPr lang="en-US" noProof="0" dirty="0" smtClean="0"/>
              <a:t>Each step is rotated 15 degrees </a:t>
            </a:r>
            <a:r>
              <a:rPr lang="en-US" dirty="0" smtClean="0"/>
              <a:t>relative to the next step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2480311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z=-40</a:t>
            </a:r>
            <a:r>
              <a:rPr lang="en-GB" dirty="0"/>
              <a:t>;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z&lt;25</a:t>
            </a:r>
            <a:r>
              <a:rPr lang="en-GB" dirty="0"/>
              <a:t>; z++)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 = cuboid([0,0,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</a:t>
            </a:r>
            <a:r>
              <a:rPr lang="en-GB" dirty="0"/>
              <a:t>],[20,6,1]);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a.origin</a:t>
            </a:r>
            <a:r>
              <a:rPr lang="en-GB" dirty="0"/>
              <a:t> 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-0.4</a:t>
            </a:r>
            <a:r>
              <a:rPr lang="en-GB" dirty="0"/>
              <a:t>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a.color</a:t>
            </a:r>
            <a:r>
              <a:rPr lang="en-GB" dirty="0"/>
              <a:t> = [random(0.5,1),random(0.5,1</a:t>
            </a:r>
            <a:r>
              <a:rPr lang="en-GB" dirty="0" smtClean="0"/>
              <a:t>),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						   </a:t>
            </a:r>
            <a:r>
              <a:rPr lang="en-GB" dirty="0" smtClean="0"/>
              <a:t>random(0.5,1</a:t>
            </a:r>
            <a:r>
              <a:rPr lang="en-GB" dirty="0"/>
              <a:t>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a.spin</a:t>
            </a:r>
            <a:r>
              <a:rPr lang="en-GB" dirty="0"/>
              <a:t>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z*radians(15)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370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879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bg-BG" dirty="0" smtClean="0"/>
              <a:t>№4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Sphere of cubes</a:t>
            </a:r>
            <a:endParaRPr lang="bg-BG" dirty="0" smtClean="0"/>
          </a:p>
          <a:p>
            <a:pPr lvl="1"/>
            <a:r>
              <a:rPr lang="en-US" dirty="0" smtClean="0"/>
              <a:t>Randomly oriented cubes on the surface of a sphere</a:t>
            </a:r>
            <a:endParaRPr lang="bg-BG" dirty="0" smtClean="0"/>
          </a:p>
          <a:p>
            <a:r>
              <a:rPr lang="en-US" dirty="0" smtClean="0"/>
              <a:t>Idea</a:t>
            </a:r>
            <a:endParaRPr lang="bg-BG" dirty="0" smtClean="0"/>
          </a:p>
          <a:p>
            <a:pPr lvl="1"/>
            <a:r>
              <a:rPr lang="en-US" dirty="0" smtClean="0"/>
              <a:t>Get two random angles and a fixed radius</a:t>
            </a:r>
          </a:p>
          <a:p>
            <a:pPr lvl="1"/>
            <a:r>
              <a:rPr lang="en-US" dirty="0" smtClean="0"/>
              <a:t>They define a point on the sphere – the position of a cube</a:t>
            </a:r>
          </a:p>
          <a:p>
            <a:pPr lvl="1"/>
            <a:r>
              <a:rPr lang="en-US" dirty="0" smtClean="0"/>
              <a:t>Cube’s orientation is random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95478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Solution</a:t>
            </a:r>
            <a:endParaRPr lang="bg-BG" noProof="0" dirty="0" smtClean="0"/>
          </a:p>
          <a:p>
            <a:pPr lvl="1"/>
            <a:r>
              <a:rPr lang="en-US" noProof="0" dirty="0" smtClean="0"/>
              <a:t>Transforming spherical coordinates to Cartesian</a:t>
            </a:r>
            <a:endParaRPr lang="bg-BG" noProof="0" dirty="0" smtClean="0"/>
          </a:p>
          <a:p>
            <a:pPr lvl="1"/>
            <a:r>
              <a:rPr lang="en-US" dirty="0" smtClean="0"/>
              <a:t>Random vector for focus,</a:t>
            </a:r>
            <a:r>
              <a:rPr lang="bg-BG" dirty="0" smtClean="0"/>
              <a:t> </a:t>
            </a:r>
            <a:r>
              <a:rPr lang="en-US" dirty="0" smtClean="0"/>
              <a:t>random angle for</a:t>
            </a:r>
            <a:r>
              <a:rPr lang="bg-BG" dirty="0" smtClean="0"/>
              <a:t> </a:t>
            </a:r>
            <a:r>
              <a:rPr lang="en-US" dirty="0" smtClean="0"/>
              <a:t>spin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548684" y="1565921"/>
            <a:ext cx="8046632" cy="34746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&lt;300;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 = random(0,2*</a:t>
            </a:r>
            <a:r>
              <a:rPr lang="en-GB" dirty="0" err="1"/>
              <a:t>Math.PI</a:t>
            </a:r>
            <a:r>
              <a:rPr lang="en-GB" dirty="0" smtClean="0"/>
              <a:t>);</a:t>
            </a:r>
            <a:r>
              <a:rPr lang="bg-BG" dirty="0" smtClean="0"/>
              <a:t> 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b = random(0,2*</a:t>
            </a:r>
            <a:r>
              <a:rPr lang="en-GB" dirty="0" err="1"/>
              <a:t>Math.PI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c = cube([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(a)*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),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         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10*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),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  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10*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],4);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c.color</a:t>
            </a:r>
            <a:r>
              <a:rPr lang="en-GB" dirty="0"/>
              <a:t> = [random(0.5,1),random(0.5,1),random(0.5,1)];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c.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random(0,2*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Math.PI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c.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[random(-1,1),random(-1,1),random(-1,1)]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404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662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Summary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Graphical objects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Square</a:t>
            </a:r>
            <a:endParaRPr lang="bg-BG" dirty="0"/>
          </a:p>
          <a:p>
            <a:pPr lvl="1"/>
            <a:r>
              <a:rPr lang="en-US" dirty="0" smtClean="0"/>
              <a:t>Created with </a:t>
            </a:r>
            <a:r>
              <a:rPr lang="bg-BG" dirty="0" smtClean="0"/>
              <a:t>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Square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square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Has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Supports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  <a:r>
              <a:rPr lang="bg-BG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bg-BG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bg-BG" dirty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light</a:t>
            </a:r>
            <a:endParaRPr lang="bg-BG" dirty="0"/>
          </a:p>
          <a:p>
            <a:r>
              <a:rPr lang="en-US" dirty="0" smtClean="0"/>
              <a:t>Rectangle</a:t>
            </a:r>
            <a:endParaRPr lang="bg-BG" dirty="0"/>
          </a:p>
          <a:p>
            <a:pPr lvl="1"/>
            <a:r>
              <a:rPr lang="en-US" dirty="0" smtClean="0"/>
              <a:t>Created with</a:t>
            </a:r>
            <a:r>
              <a:rPr lang="bg-BG" dirty="0" smtClean="0"/>
              <a:t>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Rectangle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rectangle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Same properties as the square, except for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</a:t>
            </a:r>
            <a:r>
              <a:rPr lang="bg-BG" dirty="0" smtClean="0"/>
              <a:t> </a:t>
            </a:r>
            <a:r>
              <a:rPr lang="en-US" dirty="0" smtClean="0"/>
              <a:t>instead of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817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Cube</a:t>
            </a:r>
            <a:endParaRPr lang="bg-BG" dirty="0"/>
          </a:p>
          <a:p>
            <a:pPr lvl="1"/>
            <a:r>
              <a:rPr lang="en-US" dirty="0" smtClean="0"/>
              <a:t>Created with</a:t>
            </a:r>
            <a:r>
              <a:rPr lang="bg-BG" dirty="0" smtClean="0"/>
              <a:t>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Has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bg-BG" dirty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Same properties as the square</a:t>
            </a:r>
            <a:endParaRPr lang="bg-BG" dirty="0" smtClean="0"/>
          </a:p>
          <a:p>
            <a:r>
              <a:rPr lang="en-US" dirty="0" smtClean="0"/>
              <a:t>Cuboid</a:t>
            </a:r>
            <a:endParaRPr lang="bg-BG" dirty="0" smtClean="0"/>
          </a:p>
          <a:p>
            <a:pPr lvl="1"/>
            <a:r>
              <a:rPr lang="en-US" dirty="0" smtClean="0"/>
              <a:t>Created with</a:t>
            </a:r>
            <a:r>
              <a:rPr lang="bg-BG" dirty="0" smtClean="0"/>
              <a:t>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Cuboid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cuboid</a:t>
            </a:r>
          </a:p>
          <a:p>
            <a:pPr lvl="1"/>
            <a:r>
              <a:rPr lang="en-US" dirty="0"/>
              <a:t>Same properties as the </a:t>
            </a:r>
            <a:r>
              <a:rPr lang="en-US" dirty="0" smtClean="0"/>
              <a:t>cube, </a:t>
            </a:r>
            <a:r>
              <a:rPr lang="en-US" dirty="0"/>
              <a:t>except for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</a:t>
            </a:r>
            <a:r>
              <a:rPr lang="bg-BG" dirty="0"/>
              <a:t> </a:t>
            </a:r>
            <a:r>
              <a:rPr lang="en-US" dirty="0"/>
              <a:t>instead of</a:t>
            </a:r>
            <a:r>
              <a:rPr lang="bg-BG" dirty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274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Common properties</a:t>
            </a:r>
            <a:endParaRPr lang="bg-BG" noProof="0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  <a:r>
              <a:rPr lang="bg-BG" dirty="0" smtClean="0"/>
              <a:t> – </a:t>
            </a:r>
            <a:r>
              <a:rPr lang="en-US" dirty="0" smtClean="0"/>
              <a:t>drawing mode 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LINE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SOLID</a:t>
            </a:r>
            <a:r>
              <a:rPr lang="en-US" dirty="0" smtClean="0"/>
              <a:t>)</a:t>
            </a:r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</a:t>
            </a:r>
            <a:r>
              <a:rPr lang="en-US" dirty="0" smtClean="0"/>
              <a:t> – length of the edge of a square or a cube</a:t>
            </a:r>
            <a:endParaRPr lang="bg-BG" dirty="0" smtClean="0"/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</a:t>
            </a:r>
            <a:r>
              <a:rPr lang="en-US" dirty="0" smtClean="0"/>
              <a:t> </a:t>
            </a:r>
            <a:r>
              <a:rPr lang="bg-BG" dirty="0" smtClean="0"/>
              <a:t>– </a:t>
            </a:r>
            <a:r>
              <a:rPr lang="en-US" dirty="0" smtClean="0"/>
              <a:t>lengths of the edges of a rectangle or a cuboid</a:t>
            </a:r>
            <a:endParaRPr lang="bg-BG" dirty="0" smtClean="0"/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bg-BG" dirty="0" smtClean="0"/>
              <a:t> –</a:t>
            </a:r>
            <a:r>
              <a:rPr lang="en-US" dirty="0" smtClean="0"/>
              <a:t> offset of the object’s center</a:t>
            </a:r>
            <a:endParaRPr lang="bg-BG" dirty="0" smtClean="0"/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US" dirty="0" smtClean="0"/>
              <a:t> </a:t>
            </a:r>
            <a:r>
              <a:rPr lang="bg-BG" dirty="0" smtClean="0"/>
              <a:t>– </a:t>
            </a:r>
            <a:r>
              <a:rPr lang="en-US" dirty="0" smtClean="0"/>
              <a:t>rotation around the local Z-axis</a:t>
            </a:r>
            <a:endParaRPr lang="bg-BG" dirty="0" smtClean="0"/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US" dirty="0" smtClean="0"/>
              <a:t> – direction of the local Z-axis</a:t>
            </a:r>
            <a:endParaRPr lang="bg-BG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light</a:t>
            </a:r>
            <a:r>
              <a:rPr lang="en-US" dirty="0" smtClean="0"/>
              <a:t> –</a:t>
            </a:r>
            <a:r>
              <a:rPr lang="bg-BG" dirty="0" smtClean="0"/>
              <a:t> </a:t>
            </a:r>
            <a:r>
              <a:rPr lang="en-US" dirty="0" smtClean="0"/>
              <a:t>using or ignoring light shading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1510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Properties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Drawing mode</a:t>
            </a:r>
            <a:endParaRPr lang="bg-BG" noProof="0" dirty="0" smtClean="0"/>
          </a:p>
          <a:p>
            <a:pPr lvl="1"/>
            <a:r>
              <a:rPr lang="en-US" noProof="0" dirty="0" smtClean="0"/>
              <a:t>Optional property</a:t>
            </a:r>
          </a:p>
          <a:p>
            <a:pPr lvl="1"/>
            <a:r>
              <a:rPr lang="en-US" dirty="0" smtClean="0"/>
              <a:t>Stored in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</a:p>
          <a:p>
            <a:pPr lvl="1"/>
            <a:r>
              <a:rPr lang="en-US" dirty="0" smtClean="0"/>
              <a:t>Defines how the square is draw</a:t>
            </a:r>
            <a:endParaRPr lang="bg-BG" dirty="0" smtClean="0"/>
          </a:p>
          <a:p>
            <a:pPr lvl="2"/>
            <a:r>
              <a:rPr lang="en-GB" dirty="0"/>
              <a:t>•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Suica.POINT</a:t>
            </a:r>
            <a:r>
              <a:rPr lang="en-GB" dirty="0"/>
              <a:t>	</a:t>
            </a:r>
            <a:r>
              <a:rPr lang="en-US" dirty="0" smtClean="0"/>
              <a:t>drawn are the vertices</a:t>
            </a:r>
            <a:endParaRPr lang="bg-BG" dirty="0"/>
          </a:p>
          <a:p>
            <a:pPr lvl="2"/>
            <a:r>
              <a:rPr lang="bg-BG" dirty="0"/>
              <a:t>•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Suica.LINE</a:t>
            </a:r>
            <a:r>
              <a:rPr lang="en-GB" dirty="0"/>
              <a:t>	</a:t>
            </a:r>
            <a:r>
              <a:rPr lang="en-US" dirty="0" smtClean="0"/>
              <a:t>drawn are the edges</a:t>
            </a:r>
            <a:endParaRPr lang="bg-BG" dirty="0"/>
          </a:p>
          <a:p>
            <a:pPr lvl="2"/>
            <a:r>
              <a:rPr lang="bg-BG" dirty="0"/>
              <a:t>•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Suica.SOLID</a:t>
            </a:r>
            <a:r>
              <a:rPr lang="en-GB" dirty="0"/>
              <a:t>	</a:t>
            </a:r>
            <a:r>
              <a:rPr lang="en-GB" dirty="0" smtClean="0"/>
              <a:t>drawn is a full square</a:t>
            </a:r>
            <a:r>
              <a:rPr lang="en-US" dirty="0" smtClean="0"/>
              <a:t> </a:t>
            </a:r>
            <a:r>
              <a:rPr lang="bg-BG" dirty="0" smtClean="0"/>
              <a:t>(</a:t>
            </a:r>
            <a:r>
              <a:rPr lang="en-US" dirty="0" smtClean="0"/>
              <a:t>default mode</a:t>
            </a:r>
            <a:r>
              <a:rPr lang="bg-BG" dirty="0" smtClean="0"/>
              <a:t>)</a:t>
            </a:r>
            <a:endParaRPr lang="bg-BG" dirty="0"/>
          </a:p>
          <a:p>
            <a:pPr lvl="2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2058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noProof="0" dirty="0" smtClean="0"/>
              <a:t>Example</a:t>
            </a:r>
            <a:endParaRPr lang="bg-BG" noProof="0" dirty="0" smtClean="0"/>
          </a:p>
          <a:p>
            <a:pPr lvl="1"/>
            <a:r>
              <a:rPr lang="en-US" noProof="0" dirty="0" smtClean="0"/>
              <a:t>Three squares </a:t>
            </a:r>
            <a:r>
              <a:rPr lang="en-US" dirty="0" smtClean="0"/>
              <a:t>using three drawing modes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1383042"/>
            <a:ext cx="7223681" cy="28346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square([0,-6,0],5);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a.mode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Suica.POINT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/>
              <a:t>a.pointSize</a:t>
            </a:r>
            <a:r>
              <a:rPr lang="en-GB" dirty="0"/>
              <a:t> = 7;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a = square([0,0,0],5);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a.mode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Suica.LINE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a = square([0,6,0],5);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a.mode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Suica.SOLID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062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863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Origin</a:t>
            </a:r>
            <a:endParaRPr lang="bg-BG" dirty="0" smtClean="0"/>
          </a:p>
          <a:p>
            <a:pPr lvl="1"/>
            <a:r>
              <a:rPr lang="en-US" dirty="0" smtClean="0"/>
              <a:t>Optional property</a:t>
            </a:r>
          </a:p>
          <a:p>
            <a:pPr lvl="1"/>
            <a:r>
              <a:rPr lang="en-US" dirty="0" smtClean="0"/>
              <a:t>Store in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Defines the “center” of an object</a:t>
            </a:r>
            <a:endParaRPr lang="bg-BG" dirty="0" smtClean="0"/>
          </a:p>
          <a:p>
            <a:r>
              <a:rPr lang="en-US" dirty="0" smtClean="0"/>
              <a:t>Purpose of origin</a:t>
            </a:r>
          </a:p>
          <a:p>
            <a:pPr lvl="1"/>
            <a:r>
              <a:rPr lang="en-US" dirty="0" smtClean="0"/>
              <a:t>In some cases it is easier to define location of a square via its vertex or edge middle point</a:t>
            </a:r>
            <a:endParaRPr lang="bg-BG" dirty="0" smtClean="0"/>
          </a:p>
          <a:p>
            <a:pPr lvl="1"/>
            <a:r>
              <a:rPr lang="en-US" dirty="0" smtClean="0"/>
              <a:t>The property origin</a:t>
            </a:r>
            <a:r>
              <a:rPr lang="bg-BG" dirty="0" smtClean="0"/>
              <a:t> </a:t>
            </a:r>
            <a:r>
              <a:rPr lang="en-US" dirty="0" smtClean="0"/>
              <a:t>provides this functionality</a:t>
            </a:r>
            <a:endParaRPr lang="bg-BG" dirty="0" smtClean="0"/>
          </a:p>
          <a:p>
            <a:pPr lvl="1"/>
            <a:r>
              <a:rPr lang="en-US" dirty="0" smtClean="0"/>
              <a:t>By default origin</a:t>
            </a:r>
            <a:r>
              <a:rPr lang="bg-BG" dirty="0" smtClean="0"/>
              <a:t> </a:t>
            </a:r>
            <a:r>
              <a:rPr lang="en-US" dirty="0" smtClean="0"/>
              <a:t>is</a:t>
            </a:r>
            <a:r>
              <a:rPr lang="bg-BG" dirty="0" smtClean="0"/>
              <a:t> (0,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 </a:t>
            </a:r>
            <a:r>
              <a:rPr lang="en-US" dirty="0" smtClean="0"/>
              <a:t>– thus the center of a square is the same as its geometrical middle point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5658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10699</TotalTime>
  <Words>1649</Words>
  <Application>Microsoft Office PowerPoint</Application>
  <PresentationFormat>On-screen Show (16:9)</PresentationFormat>
  <Paragraphs>327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Origin</vt:lpstr>
      <vt:lpstr>Squares and cubes</vt:lpstr>
      <vt:lpstr>Square and rectangle</vt:lpstr>
      <vt:lpstr>Square in Suica</vt:lpstr>
      <vt:lpstr>PowerPoint Presentation</vt:lpstr>
      <vt:lpstr>PowerPoint Presentation</vt:lpstr>
      <vt:lpstr>Properties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Rectangle in Suica</vt:lpstr>
      <vt:lpstr>PowerPoint Presentation</vt:lpstr>
      <vt:lpstr>PowerPoint Presentation</vt:lpstr>
      <vt:lpstr>Cube and cuboid</vt:lpstr>
      <vt:lpstr>Cube in Suica</vt:lpstr>
      <vt:lpstr>PowerPoint Presentation</vt:lpstr>
      <vt:lpstr>PowerPoint Presentation</vt:lpstr>
      <vt:lpstr>Cuboid in Suica</vt:lpstr>
      <vt:lpstr>PowerPoint Presentation</vt:lpstr>
      <vt:lpstr>PowerPoint Presentation</vt:lpstr>
      <vt:lpstr>Orientation</vt:lpstr>
      <vt:lpstr>Object orientation</vt:lpstr>
      <vt:lpstr>Implementation of orientation</vt:lpstr>
      <vt:lpstr>Properties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Examples</vt:lpstr>
      <vt:lpstr>Example №1</vt:lpstr>
      <vt:lpstr>PowerPoint Presentation</vt:lpstr>
      <vt:lpstr>PowerPoint Presentation</vt:lpstr>
      <vt:lpstr>Example №2</vt:lpstr>
      <vt:lpstr>PowerPoint Presentation</vt:lpstr>
      <vt:lpstr>PowerPoint Presentation</vt:lpstr>
      <vt:lpstr>Example №3</vt:lpstr>
      <vt:lpstr>PowerPoint Presentation</vt:lpstr>
      <vt:lpstr>PowerPoint Presentation</vt:lpstr>
      <vt:lpstr>Example №4</vt:lpstr>
      <vt:lpstr>PowerPoint Presentation</vt:lpstr>
      <vt:lpstr>PowerPoint Presentation</vt:lpstr>
      <vt:lpstr>Summary</vt:lpstr>
      <vt:lpstr>Graphical objects</vt:lpstr>
      <vt:lpstr>PowerPoint Presentation</vt:lpstr>
      <vt:lpstr>PowerPoint Presentation</vt:lpstr>
      <vt:lpstr>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SUICA-10</dc:title>
  <dc:creator>Pavel Boytchev</dc:creator>
  <cp:lastModifiedBy>Anon</cp:lastModifiedBy>
  <cp:revision>447</cp:revision>
  <dcterms:created xsi:type="dcterms:W3CDTF">2015-02-10T15:00:35Z</dcterms:created>
  <dcterms:modified xsi:type="dcterms:W3CDTF">2020-04-03T09:04:02Z</dcterms:modified>
</cp:coreProperties>
</file>