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321" r:id="rId4"/>
    <p:sldId id="322" r:id="rId5"/>
    <p:sldId id="324" r:id="rId6"/>
    <p:sldId id="332" r:id="rId7"/>
    <p:sldId id="333" r:id="rId8"/>
    <p:sldId id="334" r:id="rId9"/>
    <p:sldId id="336" r:id="rId10"/>
    <p:sldId id="337" r:id="rId11"/>
    <p:sldId id="338" r:id="rId12"/>
    <p:sldId id="326" r:id="rId13"/>
    <p:sldId id="327" r:id="rId14"/>
    <p:sldId id="328" r:id="rId15"/>
    <p:sldId id="329" r:id="rId16"/>
    <p:sldId id="330" r:id="rId17"/>
    <p:sldId id="325" r:id="rId18"/>
    <p:sldId id="323" r:id="rId19"/>
    <p:sldId id="341" r:id="rId20"/>
    <p:sldId id="342" r:id="rId21"/>
    <p:sldId id="343" r:id="rId22"/>
    <p:sldId id="344" r:id="rId23"/>
    <p:sldId id="345" r:id="rId24"/>
    <p:sldId id="346" r:id="rId25"/>
    <p:sldId id="349" r:id="rId26"/>
    <p:sldId id="347" r:id="rId27"/>
    <p:sldId id="348" r:id="rId28"/>
    <p:sldId id="350" r:id="rId29"/>
    <p:sldId id="351" r:id="rId30"/>
    <p:sldId id="352" r:id="rId31"/>
    <p:sldId id="353" r:id="rId32"/>
    <p:sldId id="356" r:id="rId33"/>
    <p:sldId id="357" r:id="rId34"/>
    <p:sldId id="358" r:id="rId35"/>
    <p:sldId id="354" r:id="rId36"/>
    <p:sldId id="355" r:id="rId37"/>
    <p:sldId id="359" r:id="rId38"/>
    <p:sldId id="360" r:id="rId39"/>
    <p:sldId id="362" r:id="rId40"/>
    <p:sldId id="361" r:id="rId41"/>
    <p:sldId id="363" r:id="rId42"/>
    <p:sldId id="364" r:id="rId43"/>
    <p:sldId id="340" r:id="rId44"/>
    <p:sldId id="365" r:id="rId45"/>
    <p:sldId id="366" r:id="rId46"/>
    <p:sldId id="368" r:id="rId47"/>
    <p:sldId id="369" r:id="rId48"/>
    <p:sldId id="367" r:id="rId49"/>
    <p:sldId id="370" r:id="rId50"/>
    <p:sldId id="371" r:id="rId51"/>
    <p:sldId id="372" r:id="rId52"/>
    <p:sldId id="373" r:id="rId53"/>
    <p:sldId id="374" r:id="rId54"/>
    <p:sldId id="375" r:id="rId55"/>
    <p:sldId id="376" r:id="rId56"/>
    <p:sldId id="377" r:id="rId57"/>
    <p:sldId id="378" r:id="rId58"/>
    <p:sldId id="379" r:id="rId59"/>
    <p:sldId id="380" r:id="rId60"/>
    <p:sldId id="319" r:id="rId61"/>
    <p:sldId id="320" r:id="rId62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4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20.4.2020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2%20Is%20empty%20list.html" TargetMode="External"/><Relationship Id="rId2" Type="http://schemas.openxmlformats.org/officeDocument/2006/relationships/hyperlink" Target="Sources/Example%2001%20Creating%20list.htm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Head%20and%20tail.ht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Add%20first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5%20Remove%20first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Length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Length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4" Type="http://schemas.openxmlformats.org/officeDocument/2006/relationships/hyperlink" Target="Sources/Example%2008%20Add%20last.html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Sources/Example%2009%20Add%20last%20mutation.html" TargetMode="Externa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0%20Remove%20last.htm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1%20Shallow%20copy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2%20Deep%20copy.html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3%20Join%20lists.html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Sources/Example%2013%20Join%20lists.html" TargetMode="Externa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4%20Merge%20lists.html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5%20Print%20circular.html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16%20Length%20circular.html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7%20List%20stack.html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8%20Swap.html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9%20Map.html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Тема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11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Видове според реализацията</a:t>
            </a:r>
          </a:p>
          <a:p>
            <a:pPr lvl="1"/>
            <a:r>
              <a:rPr lang="bg-BG" dirty="0" smtClean="0"/>
              <a:t>Свързан списък – самостоятелни елементи, всеки с указатели към сочените елементи и към данните</a:t>
            </a:r>
          </a:p>
          <a:p>
            <a:pPr lvl="1"/>
            <a:r>
              <a:rPr lang="bg-BG" dirty="0" smtClean="0"/>
              <a:t>Списък чрез масив – елементите са в масив, няма нужда от указател към следващ елемент, има указатели само към данните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632292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Край на списък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Маркиране на край на списък</a:t>
            </a:r>
          </a:p>
          <a:p>
            <a:pPr lvl="1"/>
            <a:r>
              <a:rPr lang="bg-BG" dirty="0" smtClean="0"/>
              <a:t>Чрез нулева стойност – вместо адрес на следващ елемент се записва празен указател (0, </a:t>
            </a:r>
            <a:r>
              <a:rPr lang="en-US" dirty="0" smtClean="0"/>
              <a:t>null,</a:t>
            </a:r>
            <a:r>
              <a:rPr lang="bg-BG" dirty="0" smtClean="0"/>
              <a:t> </a:t>
            </a:r>
            <a:r>
              <a:rPr lang="en-US" dirty="0" smtClean="0"/>
              <a:t>nil)</a:t>
            </a:r>
          </a:p>
          <a:p>
            <a:pPr lvl="1"/>
            <a:r>
              <a:rPr lang="bg-BG" dirty="0" smtClean="0"/>
              <a:t>Чрез нулев елемент, общ за всички списъци</a:t>
            </a:r>
          </a:p>
          <a:p>
            <a:pPr lvl="1"/>
            <a:r>
              <a:rPr lang="bg-BG" dirty="0" smtClean="0"/>
              <a:t>Чрез втори указател към последния елемент</a:t>
            </a:r>
          </a:p>
          <a:p>
            <a:r>
              <a:rPr lang="bg-BG" dirty="0" smtClean="0"/>
              <a:t>Празен списък</a:t>
            </a:r>
          </a:p>
          <a:p>
            <a:pPr lvl="1"/>
            <a:r>
              <a:rPr lang="bg-BG" dirty="0" smtClean="0"/>
              <a:t>Указателят към главата е празен</a:t>
            </a:r>
            <a:endParaRPr lang="bg-BG" dirty="0"/>
          </a:p>
          <a:p>
            <a:pPr lvl="1"/>
            <a:r>
              <a:rPr lang="bg-BG" dirty="0" smtClean="0"/>
              <a:t>Указателят към главата сочи към нулев </a:t>
            </a:r>
            <a:r>
              <a:rPr lang="bg-BG" dirty="0"/>
              <a:t>елемент</a:t>
            </a:r>
          </a:p>
          <a:p>
            <a:pPr lvl="1"/>
            <a:r>
              <a:rPr lang="bg-BG" dirty="0" smtClean="0"/>
              <a:t>Указателят към последния елемент е празен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932677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Езици за програмиране със списъци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0959924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Език за програмиране</a:t>
            </a:r>
            <a:r>
              <a:rPr lang="en-US" dirty="0" smtClean="0"/>
              <a:t> Lisp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Лисп (</a:t>
            </a:r>
            <a:r>
              <a:rPr lang="en-US" dirty="0" smtClean="0"/>
              <a:t>Lisp)</a:t>
            </a:r>
          </a:p>
          <a:p>
            <a:pPr lvl="1"/>
            <a:r>
              <a:rPr lang="bg-BG" dirty="0" smtClean="0"/>
              <a:t>Език за програмиране</a:t>
            </a:r>
          </a:p>
          <a:p>
            <a:pPr lvl="1"/>
            <a:r>
              <a:rPr lang="en-US" dirty="0" smtClean="0"/>
              <a:t>Lisp = </a:t>
            </a:r>
            <a:r>
              <a:rPr lang="en-US" dirty="0" smtClean="0">
                <a:solidFill>
                  <a:srgbClr val="0070C0"/>
                </a:solidFill>
              </a:rPr>
              <a:t>Lis</a:t>
            </a:r>
            <a:r>
              <a:rPr lang="en-US" dirty="0" smtClean="0"/>
              <a:t>t </a:t>
            </a:r>
            <a:r>
              <a:rPr lang="en-US" dirty="0" smtClean="0">
                <a:solidFill>
                  <a:srgbClr val="0070C0"/>
                </a:solidFill>
              </a:rPr>
              <a:t>p</a:t>
            </a:r>
            <a:r>
              <a:rPr lang="en-US" dirty="0" smtClean="0"/>
              <a:t>rocessing – </a:t>
            </a:r>
            <a:r>
              <a:rPr lang="bg-BG" dirty="0" smtClean="0"/>
              <a:t>обработване на списъци</a:t>
            </a:r>
          </a:p>
          <a:p>
            <a:pPr lvl="1"/>
            <a:r>
              <a:rPr lang="bg-BG" dirty="0" smtClean="0"/>
              <a:t>Създаден преди повече от 60 години</a:t>
            </a:r>
          </a:p>
          <a:p>
            <a:r>
              <a:rPr lang="bg-BG" dirty="0" smtClean="0"/>
              <a:t>Характеристики</a:t>
            </a:r>
          </a:p>
          <a:p>
            <a:pPr lvl="1"/>
            <a:r>
              <a:rPr lang="bg-BG" dirty="0" smtClean="0"/>
              <a:t>Основен тип данни – линеен списък</a:t>
            </a:r>
          </a:p>
          <a:p>
            <a:pPr lvl="1"/>
            <a:r>
              <a:rPr lang="bg-BG" dirty="0" smtClean="0"/>
              <a:t>Програмите също са представени като списък</a:t>
            </a:r>
          </a:p>
          <a:p>
            <a:pPr lvl="1"/>
            <a:r>
              <a:rPr lang="bg-BG" dirty="0" smtClean="0"/>
              <a:t>Резултат – програма може да обработва програма по естествен за езика начин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675284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Достъп до елементи</a:t>
            </a:r>
          </a:p>
          <a:p>
            <a:pPr lvl="1"/>
            <a:r>
              <a:rPr lang="en-US" dirty="0" smtClean="0"/>
              <a:t>CAR</a:t>
            </a:r>
            <a:r>
              <a:rPr lang="bg-BG" dirty="0" smtClean="0"/>
              <a:t> – достъп до главата на списък</a:t>
            </a:r>
            <a:br>
              <a:rPr lang="bg-BG" dirty="0" smtClean="0"/>
            </a:br>
            <a:r>
              <a:rPr lang="bg-BG" dirty="0" smtClean="0"/>
              <a:t>		</a:t>
            </a:r>
            <a:r>
              <a:rPr lang="fr-FR" dirty="0" smtClean="0"/>
              <a:t>(</a:t>
            </a:r>
            <a:r>
              <a:rPr lang="fr-FR" dirty="0" err="1"/>
              <a:t>print</a:t>
            </a:r>
            <a:r>
              <a:rPr lang="fr-FR" dirty="0"/>
              <a:t> (car '(1 2 3 4 5 6 7 8 9 10)))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		1</a:t>
            </a:r>
          </a:p>
          <a:p>
            <a:pPr lvl="1"/>
            <a:r>
              <a:rPr lang="en-US" dirty="0" err="1" smtClean="0"/>
              <a:t>CDR</a:t>
            </a:r>
            <a:r>
              <a:rPr lang="en-US" dirty="0" smtClean="0"/>
              <a:t> – </a:t>
            </a:r>
            <a:r>
              <a:rPr lang="bg-BG" dirty="0" smtClean="0"/>
              <a:t>достъп до опашката на списък</a:t>
            </a:r>
            <a:br>
              <a:rPr lang="bg-BG" dirty="0" smtClean="0"/>
            </a:br>
            <a:r>
              <a:rPr lang="bg-BG" dirty="0" smtClean="0"/>
              <a:t>		</a:t>
            </a:r>
            <a:r>
              <a:rPr lang="fr-FR" dirty="0" smtClean="0"/>
              <a:t>(</a:t>
            </a:r>
            <a:r>
              <a:rPr lang="fr-FR" dirty="0" err="1"/>
              <a:t>print</a:t>
            </a:r>
            <a:r>
              <a:rPr lang="fr-FR" dirty="0"/>
              <a:t> (</a:t>
            </a:r>
            <a:r>
              <a:rPr lang="fr-FR" dirty="0" err="1"/>
              <a:t>cdr</a:t>
            </a:r>
            <a:r>
              <a:rPr lang="fr-FR" dirty="0"/>
              <a:t> '(1 2 3 4 5 6 7 8 9 10</a:t>
            </a:r>
            <a:r>
              <a:rPr lang="fr-FR" dirty="0" smtClean="0"/>
              <a:t>)))</a:t>
            </a:r>
            <a:r>
              <a:rPr lang="bg-BG" dirty="0"/>
              <a:t/>
            </a:r>
            <a:br>
              <a:rPr lang="bg-BG" dirty="0"/>
            </a:br>
            <a:r>
              <a:rPr lang="bg-BG" dirty="0" smtClean="0"/>
              <a:t>		(</a:t>
            </a:r>
            <a:r>
              <a:rPr lang="bg-BG" dirty="0"/>
              <a:t>2 3 4 5 6 7 8 9 10</a:t>
            </a:r>
            <a:r>
              <a:rPr lang="bg-BG" dirty="0" smtClean="0"/>
              <a:t>)</a:t>
            </a:r>
          </a:p>
          <a:p>
            <a:r>
              <a:rPr lang="bg-BG" dirty="0" smtClean="0"/>
              <a:t>Възможност за комбиниране</a:t>
            </a:r>
          </a:p>
          <a:p>
            <a:pPr lvl="1"/>
            <a:r>
              <a:rPr lang="bg-BG" dirty="0" smtClean="0"/>
              <a:t>Втори елемент </a:t>
            </a:r>
            <a:r>
              <a:rPr lang="en-US" dirty="0" smtClean="0"/>
              <a:t>(car (</a:t>
            </a:r>
            <a:r>
              <a:rPr lang="en-US" dirty="0" err="1" smtClean="0"/>
              <a:t>cdr</a:t>
            </a:r>
            <a:r>
              <a:rPr lang="en-US" dirty="0" smtClean="0"/>
              <a:t> …))</a:t>
            </a:r>
            <a:r>
              <a:rPr lang="bg-BG" dirty="0" smtClean="0"/>
              <a:t> или </a:t>
            </a:r>
            <a:r>
              <a:rPr lang="en-US" dirty="0" smtClean="0"/>
              <a:t>(</a:t>
            </a:r>
            <a:r>
              <a:rPr lang="en-US" dirty="0" err="1" smtClean="0"/>
              <a:t>cadr</a:t>
            </a:r>
            <a:r>
              <a:rPr lang="en-US" dirty="0" smtClean="0"/>
              <a:t> …)</a:t>
            </a:r>
          </a:p>
          <a:p>
            <a:pPr lvl="1"/>
            <a:r>
              <a:rPr lang="bg-BG" dirty="0" smtClean="0"/>
              <a:t>Трети елемент (</a:t>
            </a:r>
            <a:r>
              <a:rPr lang="en-US" dirty="0" smtClean="0"/>
              <a:t>car (</a:t>
            </a:r>
            <a:r>
              <a:rPr lang="en-US" dirty="0" err="1" smtClean="0"/>
              <a:t>cdr</a:t>
            </a:r>
            <a:r>
              <a:rPr lang="en-US" dirty="0" smtClean="0"/>
              <a:t> (</a:t>
            </a:r>
            <a:r>
              <a:rPr lang="en-US" dirty="0" err="1" smtClean="0"/>
              <a:t>cdr</a:t>
            </a:r>
            <a:r>
              <a:rPr lang="en-US" dirty="0" smtClean="0"/>
              <a:t> …)))</a:t>
            </a:r>
            <a:r>
              <a:rPr lang="bg-BG" dirty="0" smtClean="0"/>
              <a:t> или </a:t>
            </a:r>
            <a:r>
              <a:rPr lang="en-US" dirty="0" smtClean="0"/>
              <a:t>(</a:t>
            </a:r>
            <a:r>
              <a:rPr lang="en-US" dirty="0" err="1" smtClean="0"/>
              <a:t>caddr</a:t>
            </a:r>
            <a:r>
              <a:rPr lang="en-US" dirty="0" smtClean="0"/>
              <a:t> …)</a:t>
            </a:r>
          </a:p>
        </p:txBody>
      </p:sp>
    </p:spTree>
    <p:extLst>
      <p:ext uri="{BB962C8B-B14F-4D97-AF65-F5344CB8AC3E}">
        <p14:creationId xmlns:p14="http://schemas.microsoft.com/office/powerpoint/2010/main" val="3259006383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Език за програмиране Лого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Лого</a:t>
            </a:r>
          </a:p>
          <a:p>
            <a:pPr lvl="1"/>
            <a:r>
              <a:rPr lang="bg-BG" dirty="0" smtClean="0"/>
              <a:t>Създаден на базата на Лисп</a:t>
            </a:r>
          </a:p>
          <a:p>
            <a:pPr lvl="1"/>
            <a:r>
              <a:rPr lang="bg-BG" dirty="0" smtClean="0"/>
              <a:t>Поддържа списъци</a:t>
            </a:r>
          </a:p>
          <a:p>
            <a:pPr lvl="1"/>
            <a:r>
              <a:rPr lang="bg-BG" dirty="0" smtClean="0"/>
              <a:t>Съществуват около 300 версии и диалекта</a:t>
            </a:r>
          </a:p>
          <a:p>
            <a:r>
              <a:rPr lang="bg-BG" dirty="0" smtClean="0"/>
              <a:t>Команди за списъци</a:t>
            </a:r>
          </a:p>
          <a:p>
            <a:pPr lvl="1"/>
            <a:r>
              <a:rPr lang="en-US" dirty="0" smtClean="0"/>
              <a:t>FIRST – </a:t>
            </a:r>
            <a:r>
              <a:rPr lang="bg-BG" dirty="0" smtClean="0"/>
              <a:t>първи елемент на списък (глава)</a:t>
            </a:r>
          </a:p>
          <a:p>
            <a:pPr lvl="1"/>
            <a:r>
              <a:rPr lang="en-US" dirty="0" smtClean="0"/>
              <a:t>BF </a:t>
            </a:r>
            <a:r>
              <a:rPr lang="bg-BG" dirty="0" smtClean="0"/>
              <a:t>или </a:t>
            </a:r>
            <a:r>
              <a:rPr lang="en-US" dirty="0" err="1" smtClean="0"/>
              <a:t>BUTFIRST</a:t>
            </a:r>
            <a:r>
              <a:rPr lang="en-US" dirty="0" smtClean="0"/>
              <a:t> – </a:t>
            </a:r>
            <a:r>
              <a:rPr lang="bg-BG" dirty="0" smtClean="0"/>
              <a:t>опашка на списък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42182279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Други езици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Поддръжка на списъци</a:t>
            </a:r>
          </a:p>
          <a:p>
            <a:pPr lvl="1"/>
            <a:r>
              <a:rPr lang="bg-BG" dirty="0" smtClean="0"/>
              <a:t>Чрез други типове данни и структури данни</a:t>
            </a:r>
          </a:p>
          <a:p>
            <a:pPr lvl="1"/>
            <a:r>
              <a:rPr lang="bg-BG" dirty="0" smtClean="0"/>
              <a:t>Чрез библиотечни функции</a:t>
            </a:r>
          </a:p>
          <a:p>
            <a:pPr lvl="1"/>
            <a:r>
              <a:rPr lang="bg-BG" dirty="0" smtClean="0"/>
              <a:t>Чрез шаблони (</a:t>
            </a:r>
            <a:r>
              <a:rPr lang="bg-BG" dirty="0" err="1" smtClean="0"/>
              <a:t>темплейти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И т.н.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5358786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със списък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57532290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Операции със списък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altLang="bg-BG" dirty="0" smtClean="0"/>
              <a:t>Основни операции:</a:t>
            </a:r>
          </a:p>
          <a:p>
            <a:pPr lvl="1"/>
            <a:r>
              <a:rPr lang="bg-BG" altLang="bg-BG" dirty="0" smtClean="0"/>
              <a:t>Създаване на празен списък</a:t>
            </a:r>
          </a:p>
          <a:p>
            <a:pPr lvl="1"/>
            <a:r>
              <a:rPr lang="bg-BG" altLang="bg-BG" dirty="0" smtClean="0"/>
              <a:t>Проверка за празен списък</a:t>
            </a:r>
          </a:p>
          <a:p>
            <a:pPr lvl="1"/>
            <a:r>
              <a:rPr lang="bg-BG" altLang="bg-BG" dirty="0" smtClean="0"/>
              <a:t>Глава и опашка на списък</a:t>
            </a:r>
          </a:p>
          <a:p>
            <a:pPr lvl="1"/>
            <a:r>
              <a:rPr lang="bg-BG" altLang="bg-BG" dirty="0" smtClean="0"/>
              <a:t>Добавяне и премахване на първи елемент</a:t>
            </a:r>
          </a:p>
        </p:txBody>
      </p:sp>
    </p:spTree>
    <p:extLst>
      <p:ext uri="{BB962C8B-B14F-4D97-AF65-F5344CB8AC3E}">
        <p14:creationId xmlns:p14="http://schemas.microsoft.com/office/powerpoint/2010/main" val="366457148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Основни операции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Създаване на списък</a:t>
            </a:r>
          </a:p>
          <a:p>
            <a:pPr lvl="1"/>
            <a:r>
              <a:rPr lang="bg-BG" dirty="0" smtClean="0"/>
              <a:t>Новосъздаденият списък е празен</a:t>
            </a:r>
          </a:p>
          <a:p>
            <a:pPr lvl="1"/>
            <a:r>
              <a:rPr lang="bg-BG" dirty="0" smtClean="0"/>
              <a:t>Ще използваме нулева стойност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 smtClean="0"/>
              <a:t>Проверка за празен списък</a:t>
            </a:r>
            <a:endParaRPr lang="bg-BG" dirty="0"/>
          </a:p>
          <a:p>
            <a:pPr lvl="1"/>
            <a:r>
              <a:rPr lang="bg-BG" dirty="0" smtClean="0"/>
              <a:t>Ако главата е празен елемент, значи е празен списък</a:t>
            </a:r>
            <a:endParaRPr lang="bg-BG" dirty="0"/>
          </a:p>
        </p:txBody>
      </p:sp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3657600" y="29026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>
            <a:hlinkClick r:id="rId3" action="ppaction://hlinkfile"/>
          </p:cNvPr>
          <p:cNvSpPr/>
          <p:nvPr/>
        </p:nvSpPr>
        <p:spPr>
          <a:xfrm>
            <a:off x="3657600" y="49600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739278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Списък</a:t>
            </a:r>
          </a:p>
          <a:p>
            <a:pPr lvl="1"/>
            <a:r>
              <a:rPr lang="bg-BG" dirty="0" smtClean="0"/>
              <a:t>Дефиниция. Данни в списъци. Видове </a:t>
            </a:r>
            <a:r>
              <a:rPr lang="bg-BG" dirty="0" err="1" smtClean="0"/>
              <a:t>вписъци</a:t>
            </a:r>
            <a:r>
              <a:rPr lang="bg-BG" dirty="0" smtClean="0"/>
              <a:t>. Езици със списъци.</a:t>
            </a:r>
          </a:p>
          <a:p>
            <a:r>
              <a:rPr lang="bg-BG" dirty="0" smtClean="0"/>
              <a:t>Операции със списъци</a:t>
            </a:r>
          </a:p>
          <a:p>
            <a:pPr lvl="1"/>
            <a:r>
              <a:rPr lang="bg-BG" altLang="bg-BG" dirty="0"/>
              <a:t>Създаване </a:t>
            </a:r>
            <a:r>
              <a:rPr lang="bg-BG" altLang="bg-BG" dirty="0" smtClean="0"/>
              <a:t>и проверка за </a:t>
            </a:r>
            <a:r>
              <a:rPr lang="bg-BG" altLang="bg-BG" dirty="0"/>
              <a:t>празен </a:t>
            </a:r>
            <a:r>
              <a:rPr lang="bg-BG" altLang="bg-BG" dirty="0" smtClean="0"/>
              <a:t>списък. Глава </a:t>
            </a:r>
            <a:r>
              <a:rPr lang="bg-BG" altLang="bg-BG" dirty="0"/>
              <a:t>и </a:t>
            </a:r>
            <a:r>
              <a:rPr lang="bg-BG" altLang="bg-BG" dirty="0" smtClean="0"/>
              <a:t>опашка. Работа с първи елемент. Обхождане. Отпечатване. Работа с последен и с вътрешен елемент. Копиране и обединяване.</a:t>
            </a:r>
          </a:p>
          <a:p>
            <a:r>
              <a:rPr lang="bg-BG" altLang="bg-BG" dirty="0" smtClean="0"/>
              <a:t>Алгоритми със списъци</a:t>
            </a:r>
          </a:p>
          <a:p>
            <a:pPr lvl="1"/>
            <a:r>
              <a:rPr lang="bg-BG" altLang="bg-BG" dirty="0" smtClean="0"/>
              <a:t>Цикличен и двойно свързан списък. Стек </a:t>
            </a:r>
            <a:r>
              <a:rPr lang="bg-BG" altLang="bg-BG" smtClean="0"/>
              <a:t>чрез списък. </a:t>
            </a:r>
            <a:r>
              <a:rPr lang="bg-BG" altLang="bg-BG" dirty="0" smtClean="0"/>
              <a:t>Размяна на елементи. Функция </a:t>
            </a:r>
            <a:r>
              <a:rPr lang="en-US" altLang="bg-BG" dirty="0" smtClean="0"/>
              <a:t>map.</a:t>
            </a:r>
            <a:endParaRPr lang="bg-BG" alt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Глава и опашка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Глава и опашка на списък</a:t>
            </a:r>
          </a:p>
          <a:p>
            <a:pPr lvl="1"/>
            <a:r>
              <a:rPr lang="bg-BG" dirty="0" smtClean="0"/>
              <a:t>Всеки елемент ще има две полета: </a:t>
            </a:r>
            <a:r>
              <a:rPr lang="en-US" dirty="0" smtClean="0"/>
              <a:t>data</a:t>
            </a:r>
            <a:r>
              <a:rPr lang="bg-BG" dirty="0" smtClean="0"/>
              <a:t> и </a:t>
            </a:r>
            <a:r>
              <a:rPr lang="en-US" dirty="0" smtClean="0"/>
              <a:t>next</a:t>
            </a:r>
          </a:p>
          <a:p>
            <a:pPr lvl="1"/>
            <a:r>
              <a:rPr lang="bg-BG" dirty="0" smtClean="0"/>
              <a:t>Функцията </a:t>
            </a:r>
            <a:r>
              <a:rPr lang="en-US" dirty="0" smtClean="0"/>
              <a:t>head</a:t>
            </a:r>
            <a:r>
              <a:rPr lang="bg-BG" dirty="0" smtClean="0"/>
              <a:t> връща стойността на първия елемент (може да е списък или да не е списък)</a:t>
            </a:r>
          </a:p>
          <a:p>
            <a:pPr lvl="1"/>
            <a:r>
              <a:rPr lang="bg-BG" dirty="0" smtClean="0"/>
              <a:t>Функцията </a:t>
            </a:r>
            <a:r>
              <a:rPr lang="en-US" dirty="0" smtClean="0"/>
              <a:t>tail </a:t>
            </a:r>
            <a:r>
              <a:rPr lang="bg-BG" dirty="0" smtClean="0"/>
              <a:t>връща опашката на списъка (тя също е списък)</a:t>
            </a:r>
          </a:p>
          <a:p>
            <a:r>
              <a:rPr lang="bg-BG" dirty="0" smtClean="0"/>
              <a:t>Невъзможност за изпълнение</a:t>
            </a:r>
          </a:p>
          <a:p>
            <a:pPr lvl="1"/>
            <a:r>
              <a:rPr lang="bg-BG" dirty="0" smtClean="0"/>
              <a:t>Ще използваме </a:t>
            </a:r>
            <a:r>
              <a:rPr lang="en-US" dirty="0" smtClean="0"/>
              <a:t>null</a:t>
            </a:r>
            <a:r>
              <a:rPr lang="bg-BG" dirty="0" smtClean="0"/>
              <a:t> за празен елемент/връзка</a:t>
            </a:r>
          </a:p>
          <a:p>
            <a:pPr lvl="1"/>
            <a:r>
              <a:rPr lang="bg-BG" dirty="0" smtClean="0"/>
              <a:t>Ще използваме </a:t>
            </a:r>
            <a:r>
              <a:rPr lang="en-US" dirty="0" smtClean="0"/>
              <a:t>undefined </a:t>
            </a:r>
            <a:r>
              <a:rPr lang="bg-BG" dirty="0" smtClean="0"/>
              <a:t>за невъзможна операция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39841351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Реализация на </a:t>
                </a:r>
                <a:r>
                  <a:rPr lang="en-US" dirty="0" smtClean="0"/>
                  <a:t>head</a:t>
                </a:r>
                <a:r>
                  <a:rPr lang="bg-BG" dirty="0" smtClean="0"/>
                  <a:t> и </a:t>
                </a:r>
                <a:r>
                  <a:rPr lang="en-US" dirty="0" smtClean="0"/>
                  <a:t>tail</a:t>
                </a:r>
                <a:endParaRPr lang="bg-BG" dirty="0" smtClean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en-US" dirty="0" smtClean="0"/>
                  <a:t>head(</a:t>
                </a:r>
                <a:r>
                  <a:rPr lang="bg-BG" dirty="0" smtClean="0"/>
                  <a:t>списък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е празно или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/>
                  <a:t> е </a:t>
                </a:r>
                <a:r>
                  <a:rPr lang="bg-BG" dirty="0" smtClean="0"/>
                  <a:t>празен списък</a:t>
                </a:r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𝑢𝑛𝑑𝑒𝑓𝑖𝑛𝑒𝑑</m:t>
                    </m:r>
                  </m:oMath>
                </a14:m>
                <a:endParaRPr lang="bg-BG" dirty="0" smtClean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</a:rPr>
                      <m:t>𝑑𝑎𝑡𝑎</m:t>
                    </m:r>
                  </m:oMath>
                </a14:m>
                <a:endParaRPr lang="en-GB" dirty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en-US" dirty="0" smtClean="0"/>
                  <a:t>tail(</a:t>
                </a:r>
                <a:r>
                  <a:rPr lang="bg-BG" dirty="0"/>
                  <a:t>списък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/>
                  <a:t> е </a:t>
                </a:r>
                <a:r>
                  <a:rPr lang="bg-BG" dirty="0" smtClean="0"/>
                  <a:t>празно или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/>
                  <a:t> е празен списък</a:t>
                </a:r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	тогава</a:t>
                </a:r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𝑢𝑛𝑑𝑒𝑓𝑖𝑛𝑒𝑑</m:t>
                    </m:r>
                  </m:oMath>
                </a14:m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𝑑𝑎𝑡𝑎</m:t>
                    </m:r>
                  </m:oMath>
                </a14:m>
                <a:endParaRPr lang="en-GB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12954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600200" y="3200400"/>
            <a:ext cx="381000" cy="12954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47244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429672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Работа с първи елемент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Добавяне на първи елемент</a:t>
            </a:r>
          </a:p>
          <a:p>
            <a:pPr lvl="1"/>
            <a:r>
              <a:rPr lang="bg-BG" dirty="0" smtClean="0"/>
              <a:t>Бърза операция с константна сложност </a:t>
            </a:r>
            <a:r>
              <a:rPr lang="en-US" dirty="0" smtClean="0"/>
              <a:t>O(1)</a:t>
            </a:r>
            <a:endParaRPr lang="bg-BG" dirty="0" smtClean="0"/>
          </a:p>
          <a:p>
            <a:pPr lvl="1"/>
            <a:r>
              <a:rPr lang="bg-BG" dirty="0" smtClean="0"/>
              <a:t>Създава се нов елемент, чийто следващ елемент е главата на списъка</a:t>
            </a:r>
          </a:p>
          <a:p>
            <a:pPr lvl="1"/>
            <a:r>
              <a:rPr lang="bg-BG" dirty="0" smtClean="0"/>
              <a:t>Указателят към главата на списъка се прехвърля да сочи към новия елемент</a:t>
            </a:r>
            <a:endParaRPr lang="bg-BG" dirty="0"/>
          </a:p>
        </p:txBody>
      </p:sp>
      <p:pic>
        <p:nvPicPr>
          <p:cNvPr id="6147" name="Picture 3" descr="D:\Pavel\Courses\Materials\Course.ALG 2019\Alg-11 Lists\Lecture\Figures\operatio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038600"/>
            <a:ext cx="653415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486664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добавяне на първи елемент</a:t>
                </a:r>
              </a:p>
              <a:p>
                <a:pPr lvl="1"/>
                <a:r>
                  <a:rPr lang="bg-BG" dirty="0" smtClean="0"/>
                  <a:t>Разширяваме функцията </a:t>
                </a:r>
                <a:r>
                  <a:rPr lang="en-US" dirty="0" smtClean="0"/>
                  <a:t>list</a:t>
                </a:r>
              </a:p>
              <a:p>
                <a:pPr lvl="1"/>
                <a:r>
                  <a:rPr lang="bg-BG" dirty="0" smtClean="0"/>
                  <a:t>Без аргументи – създава празен списък</a:t>
                </a:r>
              </a:p>
              <a:p>
                <a:pPr lvl="1"/>
                <a:r>
                  <a:rPr lang="bg-BG" dirty="0" smtClean="0"/>
                  <a:t>С един аргумент – създава списък от един елемент</a:t>
                </a:r>
              </a:p>
              <a:p>
                <a:pPr lvl="1"/>
                <a:r>
                  <a:rPr lang="bg-BG" dirty="0" smtClean="0"/>
                  <a:t>С два – добавя първия към списъка във втория</a:t>
                </a:r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en-US" dirty="0" smtClean="0"/>
                  <a:t>list(</a:t>
                </a:r>
                <a:r>
                  <a:rPr lang="bg-BG" dirty="0" smtClean="0"/>
                  <a:t>елемент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𝑣𝑎𝑙𝑢𝑒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списък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𝑣𝑎𝑙𝑢𝑒</m:t>
                    </m:r>
                  </m:oMath>
                </a14:m>
                <a:r>
                  <a:rPr lang="bg-BG" dirty="0" smtClean="0"/>
                  <a:t> не е дефинирано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	тогава</a:t>
                </a:r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</a:t>
                </a:r>
                <a:r>
                  <a:rPr lang="bg-BG" dirty="0" smtClean="0"/>
                  <a:t>е празен списък</a:t>
                </a:r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bg-BG" dirty="0"/>
                  <a:t> не е дефинирано</a:t>
                </a:r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	тогава</a:t>
                </a:r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</a:t>
                </a:r>
                <a:r>
                  <a:rPr lang="bg-BG" dirty="0" smtClean="0"/>
                  <a:t>е </a:t>
                </a:r>
                <a:r>
                  <a:rPr lang="en-US" dirty="0" smtClean="0"/>
                  <a:t>{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𝑑𝑎𝑡𝑎</m:t>
                    </m:r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𝑣𝑎𝑙𝑢𝑒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𝑛𝑒𝑥𝑡</m:t>
                    </m:r>
                  </m:oMath>
                </a14:m>
                <a:r>
                  <a:rPr lang="en-US" dirty="0" smtClean="0"/>
                  <a:t>=null}</a:t>
                </a:r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:r>
                  <a:rPr lang="en-US" dirty="0" smtClean="0"/>
                  <a:t>{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𝑑𝑎𝑡𝑎</m:t>
                    </m:r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𝑣𝑎𝑙𝑢𝑒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𝑛𝑒𝑥𝑡</m:t>
                    </m:r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en-US" dirty="0" smtClean="0"/>
                  <a:t>}</a:t>
                </a:r>
                <a:endParaRPr lang="bg-BG" dirty="0"/>
              </a:p>
              <a:p>
                <a:pPr marL="1208088" lvl="1" indent="0">
                  <a:buNone/>
                </a:pPr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3124200"/>
            <a:ext cx="381000" cy="21336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54934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396404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Премахване на първи елемент</a:t>
            </a:r>
          </a:p>
          <a:p>
            <a:pPr lvl="1"/>
            <a:r>
              <a:rPr lang="bg-BG" dirty="0" smtClean="0"/>
              <a:t>Бърза операция с константна сложност </a:t>
            </a:r>
            <a:r>
              <a:rPr lang="en-US" dirty="0" smtClean="0"/>
              <a:t>O(1)</a:t>
            </a:r>
            <a:endParaRPr lang="bg-BG" dirty="0" smtClean="0"/>
          </a:p>
          <a:p>
            <a:pPr lvl="1"/>
            <a:r>
              <a:rPr lang="bg-BG" dirty="0" smtClean="0"/>
              <a:t>Премества указателя към главата към следващия елемент</a:t>
            </a:r>
          </a:p>
          <a:p>
            <a:pPr lvl="1"/>
            <a:r>
              <a:rPr lang="bg-BG" dirty="0" smtClean="0"/>
              <a:t>Това прави функцията </a:t>
            </a:r>
            <a:r>
              <a:rPr lang="en-US" dirty="0" smtClean="0"/>
              <a:t>tail</a:t>
            </a:r>
            <a:endParaRPr lang="bg-BG" dirty="0"/>
          </a:p>
        </p:txBody>
      </p:sp>
      <p:pic>
        <p:nvPicPr>
          <p:cNvPr id="7170" name="Picture 2" descr="D:\Pavel\Courses\Materials\Course.ALG 2019\Alg-11 Lists\Lecture\Figures\operation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895600"/>
            <a:ext cx="654367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hlinkClick r:id="rId3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554400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Работа със списъци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19014561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Работа със списъци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altLang="bg-BG" dirty="0"/>
              <a:t>Работа със списъци</a:t>
            </a:r>
          </a:p>
          <a:p>
            <a:pPr lvl="1"/>
            <a:r>
              <a:rPr lang="bg-BG" altLang="bg-BG" dirty="0"/>
              <a:t>Дължина на списък и обхождане на </a:t>
            </a:r>
            <a:r>
              <a:rPr lang="bg-BG" altLang="bg-BG" dirty="0" smtClean="0"/>
              <a:t>списък</a:t>
            </a:r>
          </a:p>
          <a:p>
            <a:pPr lvl="1"/>
            <a:r>
              <a:rPr lang="bg-BG" altLang="bg-BG" dirty="0" smtClean="0"/>
              <a:t>Отпечатване на списък и вложени списъци</a:t>
            </a:r>
            <a:endParaRPr lang="bg-BG" altLang="bg-BG" dirty="0"/>
          </a:p>
          <a:p>
            <a:pPr lvl="1"/>
            <a:r>
              <a:rPr lang="bg-BG" altLang="bg-BG" dirty="0"/>
              <a:t>Добавяне и премахване на последен елемент</a:t>
            </a:r>
          </a:p>
          <a:p>
            <a:pPr lvl="1"/>
            <a:r>
              <a:rPr lang="bg-BG" altLang="bg-BG" dirty="0"/>
              <a:t>Добавяне и премахване на вътрешен елемент</a:t>
            </a:r>
          </a:p>
          <a:p>
            <a:pPr lvl="1"/>
            <a:r>
              <a:rPr lang="bg-BG" altLang="bg-BG" dirty="0"/>
              <a:t>Копиране и обединяване на списъци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30066527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Обхождане на списък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Обхождане на списък</a:t>
                </a:r>
              </a:p>
              <a:p>
                <a:pPr lvl="1"/>
                <a:r>
                  <a:rPr lang="bg-BG" dirty="0" smtClean="0"/>
                  <a:t>Списък е динамична структура</a:t>
                </a:r>
              </a:p>
              <a:p>
                <a:pPr lvl="1"/>
                <a:r>
                  <a:rPr lang="bg-BG" dirty="0" smtClean="0"/>
                  <a:t>За повечето операции се изисква обхождане</a:t>
                </a:r>
              </a:p>
              <a:p>
                <a:pPr lvl="1"/>
                <a:r>
                  <a:rPr lang="bg-BG" dirty="0" smtClean="0"/>
                  <a:t>Започване от първия елемент и чрез опашката се обхождат останалите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Алгоритъм</a:t>
                </a:r>
                <a:endParaRPr lang="en-US" dirty="0" smtClean="0">
                  <a:solidFill>
                    <a:srgbClr val="0070C0"/>
                  </a:solidFill>
                </a:endParaRPr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Докато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bg-BG" dirty="0"/>
                  <a:t> не е </a:t>
                </a:r>
                <a:r>
                  <a:rPr lang="bg-BG" dirty="0" smtClean="0"/>
                  <a:t>празен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	</a:t>
                </a:r>
                <a:r>
                  <a:rPr lang="bg-BG" dirty="0" smtClean="0"/>
                  <a:t>обработване на главата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𝑙𝑖𝑠𝑡</m:t>
                    </m:r>
                  </m:oMath>
                </a14:m>
                <a:endParaRPr lang="en-US" dirty="0" smtClean="0"/>
              </a:p>
              <a:p>
                <a:pPr marL="1208088" lvl="1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𝑙𝑖𝑠𝑡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= </a:t>
                </a:r>
                <a:r>
                  <a:rPr lang="bg-BG" dirty="0" smtClean="0"/>
                  <a:t>опашка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𝑙𝑖𝑠𝑡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981200" y="4343400"/>
            <a:ext cx="381000" cy="9144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8775740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Дължина на списък</a:t>
                </a:r>
              </a:p>
              <a:p>
                <a:pPr lvl="1"/>
                <a:r>
                  <a:rPr lang="bg-BG" dirty="0" smtClean="0"/>
                  <a:t>Дължината на списък не е фиксирана</a:t>
                </a:r>
              </a:p>
              <a:p>
                <a:pPr lvl="1"/>
                <a:r>
                  <a:rPr lang="bg-BG" dirty="0" smtClean="0"/>
                  <a:t>Намира се чрез обхождане на списъка и броене</a:t>
                </a:r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en-US" dirty="0" smtClean="0"/>
                  <a:t>length(</a:t>
                </a:r>
                <a:r>
                  <a:rPr lang="bg-BG" dirty="0" smtClean="0"/>
                  <a:t>списък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b="0" dirty="0" smtClean="0"/>
                  <a:t>Дължина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</a:t>
                </a:r>
                <a:r>
                  <a:rPr lang="en-US" dirty="0" smtClean="0"/>
                  <a:t>= 0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Докато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bg-BG" dirty="0"/>
                  <a:t> не е </a:t>
                </a:r>
                <a:r>
                  <a:rPr lang="bg-BG" dirty="0" smtClean="0"/>
                  <a:t>празен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++</a:t>
                </a:r>
              </a:p>
              <a:p>
                <a:pPr marL="1208088" lvl="1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𝑙𝑖𝑠𝑡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= </a:t>
                </a:r>
                <a:r>
                  <a:rPr lang="bg-BG" dirty="0" smtClean="0"/>
                  <a:t>опашка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𝑙𝑖𝑠𝑡</m:t>
                    </m:r>
                  </m:oMath>
                </a14:m>
                <a:endParaRPr lang="en-US" dirty="0" smtClean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2286000"/>
            <a:ext cx="381000" cy="21336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209800" y="3124200"/>
            <a:ext cx="381000" cy="9144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48006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700945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Отпечатване на списък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Отпечатване на списък</a:t>
            </a:r>
          </a:p>
          <a:p>
            <a:pPr lvl="1"/>
            <a:r>
              <a:rPr lang="bg-BG" dirty="0" smtClean="0"/>
              <a:t>Може да е отпечатване или преобразуване в низ</a:t>
            </a:r>
          </a:p>
          <a:p>
            <a:r>
              <a:rPr lang="bg-BG" dirty="0" smtClean="0"/>
              <a:t>Основни проблеми</a:t>
            </a:r>
          </a:p>
          <a:p>
            <a:pPr lvl="1"/>
            <a:r>
              <a:rPr lang="bg-BG" dirty="0" smtClean="0"/>
              <a:t>Може да е празен списък – изисква проверка</a:t>
            </a:r>
          </a:p>
          <a:p>
            <a:pPr lvl="1"/>
            <a:r>
              <a:rPr lang="bg-BG" dirty="0" smtClean="0"/>
              <a:t>Може елемент от списъка да е също списък  –  изисква рекурсивно обработване + проверка на типа</a:t>
            </a:r>
          </a:p>
          <a:p>
            <a:pPr lvl="1"/>
            <a:r>
              <a:rPr lang="bg-BG" dirty="0" smtClean="0"/>
              <a:t>Разделяне със запетайки – изисква разпознаване на последния елемент от списъка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1024473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Списък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34737809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en-US" dirty="0" smtClean="0"/>
                  <a:t>print(</a:t>
                </a:r>
                <a:r>
                  <a:rPr lang="bg-BG" dirty="0"/>
                  <a:t>списък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/>
                  <a:t> не е </a:t>
                </a:r>
                <a:r>
                  <a:rPr lang="bg-BG" dirty="0" smtClean="0"/>
                  <a:t>елемент от списък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endParaRPr lang="bg-BG" dirty="0">
                  <a:solidFill>
                    <a:srgbClr val="0070C0"/>
                  </a:solidFill>
                </a:endParaRPr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	Резултатът</a:t>
                </a:r>
                <a:r>
                  <a:rPr lang="bg-BG" dirty="0" smtClean="0"/>
                  <a:t> е съдържанието на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endParaRPr lang="bg-BG" dirty="0" smtClean="0"/>
              </a:p>
              <a:p>
                <a:pPr marL="1208088" lvl="1" indent="0">
                  <a:buNone/>
                </a:pPr>
                <a:r>
                  <a:rPr lang="bg-BG" dirty="0" smtClean="0"/>
                  <a:t>низ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</a:t>
                </a:r>
                <a:r>
                  <a:rPr lang="en-US" dirty="0" smtClean="0"/>
                  <a:t> ‘(‘</a:t>
                </a:r>
                <a:endParaRPr lang="bg-BG" dirty="0" smtClean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Докато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не е празен</a:t>
                </a:r>
              </a:p>
              <a:p>
                <a:pPr marL="1208088" lvl="1" indent="0">
                  <a:buNone/>
                </a:pPr>
                <a:r>
                  <a:rPr lang="bg-BG" dirty="0" smtClean="0"/>
                  <a:t>	долепи </a:t>
                </a:r>
                <a:r>
                  <a:rPr lang="en-US" dirty="0" smtClean="0"/>
                  <a:t>print(</a:t>
                </a:r>
                <a:r>
                  <a:rPr lang="bg-BG" dirty="0" smtClean="0"/>
                  <a:t>първия елемент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) </a:t>
                </a:r>
                <a:r>
                  <a:rPr lang="bg-BG" dirty="0" smtClean="0"/>
                  <a:t>към </a:t>
                </a:r>
                <a:r>
                  <a:rPr lang="en-US" dirty="0"/>
                  <a:t>s</a:t>
                </a:r>
              </a:p>
              <a:p>
                <a:pPr marL="1208088" lvl="1" indent="0">
                  <a:buNone/>
                </a:pPr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опашка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marL="1208088" lvl="1" indent="0">
                  <a:buNone/>
                </a:pPr>
                <a:r>
                  <a:rPr lang="en-US" dirty="0" smtClean="0">
                    <a:solidFill>
                      <a:srgbClr val="0070C0"/>
                    </a:solidFill>
                  </a:rPr>
                  <a:t>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/>
                  <a:t> не е </a:t>
                </a:r>
                <a:r>
                  <a:rPr lang="bg-BG" dirty="0" smtClean="0"/>
                  <a:t>празен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долепи </a:t>
                </a:r>
                <a:r>
                  <a:rPr lang="en-US" dirty="0" smtClean="0"/>
                  <a:t>‘</a:t>
                </a:r>
                <a:r>
                  <a:rPr lang="bg-BG" dirty="0" smtClean="0"/>
                  <a:t>,</a:t>
                </a:r>
                <a:r>
                  <a:rPr lang="en-US" dirty="0" smtClean="0"/>
                  <a:t>’</a:t>
                </a:r>
                <a:r>
                  <a:rPr lang="bg-BG" dirty="0" smtClean="0"/>
                  <a:t> </a:t>
                </a:r>
                <a:r>
                  <a:rPr lang="bg-BG" dirty="0"/>
                  <a:t>към </a:t>
                </a:r>
                <a:r>
                  <a:rPr lang="en-US" dirty="0"/>
                  <a:t>s</a:t>
                </a:r>
              </a:p>
              <a:p>
                <a:pPr marL="1208088" lvl="1" indent="0">
                  <a:buNone/>
                </a:pPr>
                <a:r>
                  <a:rPr lang="bg-BG" dirty="0" smtClean="0"/>
                  <a:t>долепи </a:t>
                </a:r>
                <a:r>
                  <a:rPr lang="en-US" dirty="0" smtClean="0"/>
                  <a:t>‘)’</a:t>
                </a:r>
                <a:r>
                  <a:rPr lang="bg-BG" dirty="0" smtClean="0"/>
                  <a:t> към </a:t>
                </a:r>
                <a:r>
                  <a:rPr lang="en-US" dirty="0" smtClean="0"/>
                  <a:t>s</a:t>
                </a:r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38862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43100" y="1676400"/>
            <a:ext cx="381000" cy="5334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981200" y="3048000"/>
            <a:ext cx="381000" cy="13716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067113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Последен елемент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Добавяне на последен елемент</a:t>
            </a:r>
          </a:p>
          <a:p>
            <a:pPr lvl="1"/>
            <a:r>
              <a:rPr lang="bg-BG" dirty="0" smtClean="0"/>
              <a:t>Списъкът позволява удобен достъп откъм главата</a:t>
            </a:r>
          </a:p>
          <a:p>
            <a:pPr lvl="1"/>
            <a:r>
              <a:rPr lang="bg-BG" dirty="0" smtClean="0"/>
              <a:t>За добавяне на последен елемент трябва обхождане</a:t>
            </a:r>
          </a:p>
          <a:p>
            <a:pPr lvl="1"/>
            <a:r>
              <a:rPr lang="bg-BG" dirty="0" smtClean="0"/>
              <a:t>Подменяме връзката на последния елемент да сочи към нов списъчен елемент</a:t>
            </a:r>
            <a:endParaRPr lang="bg-BG" dirty="0"/>
          </a:p>
        </p:txBody>
      </p:sp>
      <p:pic>
        <p:nvPicPr>
          <p:cNvPr id="8195" name="Picture 3" descr="D:\Pavel\Courses\Materials\Course.ALG 2019\Alg-11 Lists\Lecture\Figures\operation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57600"/>
            <a:ext cx="653415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751019"/>
      </p:ext>
    </p:extLst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en-US" dirty="0" err="1" smtClean="0"/>
                  <a:t>addLast</a:t>
                </a:r>
                <a:r>
                  <a:rPr lang="en-US" dirty="0" smtClean="0"/>
                  <a:t>(</a:t>
                </a:r>
                <a:r>
                  <a:rPr lang="bg-BG" dirty="0" smtClean="0"/>
                  <a:t>стойност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, списък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е празен списък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endParaRPr lang="bg-BG" dirty="0">
                  <a:solidFill>
                    <a:srgbClr val="0070C0"/>
                  </a:solidFill>
                </a:endParaRPr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	Резултатът</a:t>
                </a:r>
                <a:r>
                  <a:rPr lang="bg-BG" dirty="0" smtClean="0"/>
                  <a:t> е </a:t>
                </a:r>
                <a:r>
                  <a:rPr lang="en-US" dirty="0" smtClean="0"/>
                  <a:t>{</a:t>
                </a:r>
                <a:r>
                  <a:rPr lang="en-US" dirty="0" err="1" smtClean="0"/>
                  <a:t>data: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 err="1" smtClean="0"/>
                  <a:t>next:null</a:t>
                </a:r>
                <a:r>
                  <a:rPr lang="en-US" dirty="0" smtClean="0"/>
                  <a:t>}</a:t>
                </a:r>
                <a:endParaRPr lang="bg-BG" dirty="0" smtClean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Докато</a:t>
                </a:r>
                <a:r>
                  <a:rPr lang="bg-BG" dirty="0" smtClean="0"/>
                  <a:t> опашката на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bg-BG" dirty="0" smtClean="0"/>
                  <a:t> не е празен списък</a:t>
                </a:r>
              </a:p>
              <a:p>
                <a:pPr marL="1208088" lvl="1" indent="0">
                  <a:buNone/>
                </a:pPr>
                <a:r>
                  <a:rPr lang="bg-BG" dirty="0" smtClean="0"/>
                  <a:t>	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𝑙𝑖𝑠𝑡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опашка на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𝑙𝑖𝑠𝑡</m:t>
                    </m:r>
                  </m:oMath>
                </a14:m>
                <a:endParaRPr lang="en-US" dirty="0" smtClean="0"/>
              </a:p>
              <a:p>
                <a:pPr marL="1208088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𝑙𝑖𝑠𝑡</m:t>
                    </m:r>
                    <m:r>
                      <a:rPr lang="en-US" b="0" i="1" dirty="0" smtClean="0">
                        <a:latin typeface="Cambria Math"/>
                      </a:rPr>
                      <m:t>.</m:t>
                    </m:r>
                    <m:r>
                      <a:rPr lang="en-US" b="0" i="1" dirty="0" smtClean="0">
                        <a:latin typeface="Cambria Math"/>
                      </a:rPr>
                      <m:t>𝑛𝑒𝑥𝑡</m:t>
                    </m:r>
                  </m:oMath>
                </a14:m>
                <a:r>
                  <a:rPr lang="bg-BG" dirty="0"/>
                  <a:t> </a:t>
                </a:r>
                <a:r>
                  <a:rPr lang="en-US" dirty="0" smtClean="0"/>
                  <a:t>= </a:t>
                </a:r>
                <a:r>
                  <a:rPr lang="en-US" dirty="0"/>
                  <a:t>{</a:t>
                </a:r>
                <a:r>
                  <a:rPr lang="en-US" dirty="0" err="1"/>
                  <a:t>data: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/>
                  <a:t>, </a:t>
                </a:r>
                <a:r>
                  <a:rPr lang="en-US" dirty="0" err="1"/>
                  <a:t>next:null</a:t>
                </a:r>
                <a:r>
                  <a:rPr lang="en-US" dirty="0" smtClean="0"/>
                  <a:t>}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2209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43100" y="1676400"/>
            <a:ext cx="381000" cy="5334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990271" y="2616200"/>
            <a:ext cx="381000" cy="5080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4" action="ppaction://hlinkfile"/>
          </p:cNvPr>
          <p:cNvSpPr/>
          <p:nvPr/>
        </p:nvSpPr>
        <p:spPr>
          <a:xfrm>
            <a:off x="3657600" y="40456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006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Внимание</a:t>
            </a:r>
          </a:p>
          <a:p>
            <a:pPr lvl="1"/>
            <a:r>
              <a:rPr lang="bg-BG" dirty="0" smtClean="0"/>
              <a:t>Функцията за добавяне на последен елемент не връща стойност, а променя самия списък</a:t>
            </a:r>
          </a:p>
          <a:p>
            <a:pPr lvl="1"/>
            <a:r>
              <a:rPr lang="bg-BG" dirty="0" smtClean="0"/>
              <a:t>Ако опашката на списъка е споделена, добавянето ще промени и другите списъци</a:t>
            </a:r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57600" y="5801848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9218" name="Picture 2" descr="D:\Pavel\Courses\Materials\Course.ALG 2019\Alg-11 Lists\Lecture\Figures\operation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195" y="2555739"/>
            <a:ext cx="6096005" cy="321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221114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Изтриване на последен елемент</a:t>
            </a:r>
          </a:p>
          <a:p>
            <a:pPr lvl="1"/>
            <a:r>
              <a:rPr lang="bg-BG" dirty="0" smtClean="0"/>
              <a:t>Отново трябва обхождане</a:t>
            </a:r>
          </a:p>
          <a:p>
            <a:pPr lvl="1"/>
            <a:r>
              <a:rPr lang="bg-BG" dirty="0" smtClean="0"/>
              <a:t>Трябва да се внимава за споделени списъци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Намираме предпоследния елемент</a:t>
            </a:r>
          </a:p>
          <a:p>
            <a:pPr lvl="1"/>
            <a:r>
              <a:rPr lang="bg-BG" dirty="0" smtClean="0"/>
              <a:t>Прекъсваме връзката към него</a:t>
            </a:r>
          </a:p>
        </p:txBody>
      </p:sp>
      <p:pic>
        <p:nvPicPr>
          <p:cNvPr id="10242" name="Picture 2" descr="D:\Pavel\Courses\Materials\Course.ALG 2019\Alg-11 Lists\Lecture\Figures\operation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05000"/>
            <a:ext cx="59626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54864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768478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Вътрешен</a:t>
            </a:r>
            <a:r>
              <a:rPr lang="ru-RU" dirty="0" smtClean="0"/>
              <a:t> </a:t>
            </a:r>
            <a:r>
              <a:rPr lang="ru-RU" dirty="0" err="1" smtClean="0"/>
              <a:t>елемент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Добавяне и премахване на вътрешен елемент</a:t>
            </a:r>
          </a:p>
          <a:p>
            <a:pPr lvl="1"/>
            <a:r>
              <a:rPr lang="bg-BG" dirty="0" smtClean="0"/>
              <a:t>Осъществява се аналогично на последен елемент</a:t>
            </a:r>
          </a:p>
          <a:p>
            <a:pPr lvl="1"/>
            <a:r>
              <a:rPr lang="bg-BG" dirty="0" smtClean="0"/>
              <a:t>Разликата е в указателя, който се променя – не се занулява, а се пренасочва към по-следващия елемент (ако има такъв)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40382104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Копиране и обединение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Копиране на списък</a:t>
            </a:r>
          </a:p>
          <a:p>
            <a:pPr lvl="1"/>
            <a:r>
              <a:rPr lang="bg-BG" dirty="0" smtClean="0"/>
              <a:t>Налага се при модифициращи операции, за да се избегнат проблем при споделени списъци</a:t>
            </a:r>
          </a:p>
          <a:p>
            <a:pPr lvl="1"/>
            <a:r>
              <a:rPr lang="bg-BG" dirty="0" smtClean="0"/>
              <a:t>Ако няма споделяне, не се налага копиране</a:t>
            </a:r>
          </a:p>
          <a:p>
            <a:r>
              <a:rPr lang="bg-BG" dirty="0" smtClean="0"/>
              <a:t>Видове копирания</a:t>
            </a:r>
          </a:p>
          <a:p>
            <a:pPr lvl="1"/>
            <a:r>
              <a:rPr lang="bg-BG" dirty="0" smtClean="0"/>
              <a:t>Плитко копиране – копира се само главния списък</a:t>
            </a:r>
          </a:p>
          <a:p>
            <a:pPr lvl="1"/>
            <a:r>
              <a:rPr lang="bg-BG" dirty="0" smtClean="0"/>
              <a:t>Дълбоко копиране – копира се пълният списък, но без данните</a:t>
            </a:r>
          </a:p>
          <a:p>
            <a:pPr lvl="1"/>
            <a:r>
              <a:rPr lang="bg-BG" dirty="0" smtClean="0"/>
              <a:t>Пълно </a:t>
            </a:r>
            <a:r>
              <a:rPr lang="bg-BG" dirty="0"/>
              <a:t>копиране – копира се пълният </a:t>
            </a:r>
            <a:r>
              <a:rPr lang="bg-BG" dirty="0" smtClean="0"/>
              <a:t>списък, копират се и данните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5934383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Плитко копиране (</a:t>
            </a:r>
            <a:r>
              <a:rPr lang="en-US" dirty="0" smtClean="0"/>
              <a:t>shallow copy)</a:t>
            </a:r>
          </a:p>
          <a:p>
            <a:pPr lvl="1"/>
            <a:r>
              <a:rPr lang="bg-BG" dirty="0" smtClean="0"/>
              <a:t>Правят се копия само на основните елементи и техните връзки</a:t>
            </a:r>
          </a:p>
          <a:p>
            <a:pPr lvl="1"/>
            <a:r>
              <a:rPr lang="bg-BG" dirty="0" smtClean="0"/>
              <a:t>Връзките за данни </a:t>
            </a:r>
            <a:r>
              <a:rPr lang="bg-BG" dirty="0" err="1" smtClean="0"/>
              <a:t>преизползават</a:t>
            </a:r>
            <a:r>
              <a:rPr lang="bg-BG" dirty="0" smtClean="0"/>
              <a:t> същите данни</a:t>
            </a:r>
          </a:p>
          <a:p>
            <a:endParaRPr lang="bg-BG" dirty="0"/>
          </a:p>
        </p:txBody>
      </p:sp>
      <p:pic>
        <p:nvPicPr>
          <p:cNvPr id="11266" name="Picture 2" descr="D:\Pavel\Courses\Materials\Course.ALG 2019\Alg-11 Lists\Lecture\Figures\operation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00990"/>
            <a:ext cx="7239000" cy="310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319965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Дълбоко копиране (</a:t>
            </a:r>
            <a:r>
              <a:rPr lang="en-US" dirty="0" smtClean="0"/>
              <a:t>deep copy)</a:t>
            </a:r>
          </a:p>
          <a:p>
            <a:pPr lvl="1"/>
            <a:r>
              <a:rPr lang="bg-BG" dirty="0" smtClean="0"/>
              <a:t>Правят се копия на всички елементи на списъка</a:t>
            </a:r>
          </a:p>
          <a:p>
            <a:pPr lvl="1"/>
            <a:r>
              <a:rPr lang="bg-BG" dirty="0" smtClean="0"/>
              <a:t>Връзките за данни </a:t>
            </a:r>
            <a:r>
              <a:rPr lang="bg-BG" dirty="0" err="1" smtClean="0"/>
              <a:t>преизползават</a:t>
            </a:r>
            <a:r>
              <a:rPr lang="bg-BG" dirty="0" smtClean="0"/>
              <a:t> същите данни</a:t>
            </a:r>
          </a:p>
          <a:p>
            <a:endParaRPr lang="bg-BG" dirty="0"/>
          </a:p>
        </p:txBody>
      </p:sp>
      <p:pic>
        <p:nvPicPr>
          <p:cNvPr id="12290" name="Picture 2" descr="D:\Pavel\Courses\Materials\Course.ALG 2019\Alg-11 Lists\Lecture\Figures\operation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05202"/>
            <a:ext cx="6553200" cy="410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8744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500618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Пълно копиране (</a:t>
            </a:r>
            <a:r>
              <a:rPr lang="en-US" dirty="0" smtClean="0"/>
              <a:t>full copy)</a:t>
            </a:r>
          </a:p>
          <a:p>
            <a:pPr lvl="1"/>
            <a:r>
              <a:rPr lang="bg-BG" dirty="0" smtClean="0"/>
              <a:t>Правят се копия на всички елементи и данни</a:t>
            </a:r>
            <a:endParaRPr lang="bg-BG" dirty="0"/>
          </a:p>
        </p:txBody>
      </p:sp>
      <p:pic>
        <p:nvPicPr>
          <p:cNvPr id="1026" name="Picture 2" descr="D:\Pavel\Courses\Materials\Course.ALG 2019\Alg-11 Lists\Lecture\Figures\operation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28" y="1447800"/>
            <a:ext cx="7543800" cy="497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393554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е списък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Дефиниция</a:t>
            </a:r>
          </a:p>
          <a:p>
            <a:pPr lvl="1"/>
            <a:r>
              <a:rPr lang="bg-BG" altLang="bg-BG" dirty="0" smtClean="0"/>
              <a:t>Линейна структура </a:t>
            </a:r>
            <a:r>
              <a:rPr lang="bg-BG" altLang="bg-BG" dirty="0"/>
              <a:t>от </a:t>
            </a:r>
            <a:r>
              <a:rPr lang="bg-BG" altLang="bg-BG" dirty="0" smtClean="0"/>
              <a:t>данни – редица от последователни елементи без разклонения</a:t>
            </a:r>
          </a:p>
          <a:p>
            <a:pPr lvl="1"/>
            <a:r>
              <a:rPr lang="bg-BG" altLang="bg-BG" dirty="0" smtClean="0"/>
              <a:t>Динамична структура – може да се променя чрез добавяне и премахване на елементи</a:t>
            </a:r>
          </a:p>
          <a:p>
            <a:pPr lvl="1"/>
            <a:r>
              <a:rPr lang="bg-BG" altLang="bg-BG" dirty="0" smtClean="0"/>
              <a:t>Хомогенна структура – елементите са еднотипни като съдържание</a:t>
            </a:r>
          </a:p>
          <a:p>
            <a:pPr lvl="1"/>
            <a:r>
              <a:rPr lang="bg-BG" altLang="bg-BG" dirty="0" smtClean="0"/>
              <a:t>Елементите са подредени (има първи, втори, …)</a:t>
            </a:r>
          </a:p>
        </p:txBody>
      </p:sp>
      <p:pic>
        <p:nvPicPr>
          <p:cNvPr id="5" name="Picture 3" descr="D:\Pavel\Courses\Materials\Course.ALG 2019\Alg-11 Lists\Lecture\Figures\lis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257800"/>
            <a:ext cx="573405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417859"/>
      </p:ext>
    </p:extLst>
  </p:cSld>
  <p:clrMapOvr>
    <a:masterClrMapping/>
  </p:clrMapOvr>
  <p:transition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Обединение на списъци</a:t>
            </a:r>
          </a:p>
          <a:p>
            <a:pPr lvl="1"/>
            <a:r>
              <a:rPr lang="bg-BG" dirty="0" smtClean="0"/>
              <a:t>От два (или повече списъка) се получава един</a:t>
            </a:r>
          </a:p>
          <a:p>
            <a:pPr lvl="1"/>
            <a:r>
              <a:rPr lang="bg-BG" dirty="0" smtClean="0"/>
              <a:t>Двата списъка са подсписъци на новия списък</a:t>
            </a:r>
          </a:p>
          <a:p>
            <a:pPr lvl="1"/>
            <a:r>
              <a:rPr lang="bg-BG" dirty="0" smtClean="0"/>
              <a:t>Реализира се с константна сложност</a:t>
            </a:r>
            <a:endParaRPr lang="bg-BG" dirty="0"/>
          </a:p>
        </p:txBody>
      </p:sp>
      <p:pic>
        <p:nvPicPr>
          <p:cNvPr id="2050" name="Picture 2" descr="D:\Pavel\Courses\Materials\Course.ALG 2019\Alg-11 Lists\Lecture\Figures\operation-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"/>
          <a:stretch/>
        </p:blipFill>
        <p:spPr bwMode="auto">
          <a:xfrm>
            <a:off x="740228" y="2228850"/>
            <a:ext cx="7456273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491295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Обединение на списъци чрез сливане</a:t>
            </a:r>
          </a:p>
          <a:p>
            <a:pPr lvl="1"/>
            <a:r>
              <a:rPr lang="bg-BG" dirty="0" smtClean="0"/>
              <a:t>От два (или повече списъка) се получава един</a:t>
            </a:r>
          </a:p>
          <a:p>
            <a:pPr lvl="1"/>
            <a:r>
              <a:rPr lang="bg-BG" dirty="0" smtClean="0"/>
              <a:t>Елементите на списъците са елементи на резултата</a:t>
            </a:r>
          </a:p>
          <a:p>
            <a:pPr lvl="1"/>
            <a:r>
              <a:rPr lang="bg-BG" dirty="0" smtClean="0"/>
              <a:t>Без копиране на първия списък операцията е деструктивна</a:t>
            </a:r>
            <a:endParaRPr lang="bg-BG" dirty="0"/>
          </a:p>
        </p:txBody>
      </p:sp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3074" name="Picture 2" descr="D:\Pavel\Courses\Materials\Course.ALG 2019\Alg-11 Lists\Lecture\Figures\operation-1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"/>
          <a:stretch/>
        </p:blipFill>
        <p:spPr bwMode="auto">
          <a:xfrm>
            <a:off x="304800" y="2667000"/>
            <a:ext cx="8708571" cy="270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99115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en-US" dirty="0" smtClean="0"/>
                  <a:t>merge(</a:t>
                </a:r>
                <a:r>
                  <a:rPr lang="bg-BG" dirty="0" smtClean="0"/>
                  <a:t>списък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, списък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е празен списък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endParaRPr lang="bg-BG" dirty="0">
                  <a:solidFill>
                    <a:srgbClr val="0070C0"/>
                  </a:solidFill>
                </a:endParaRPr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	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:pPr marL="1208088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плитко копие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marL="1208088" lvl="1" indent="0">
                  <a:buNone/>
                </a:pPr>
                <a:r>
                  <a:rPr lang="bg-BG" dirty="0"/>
                  <a:t>п</a:t>
                </a:r>
                <a:r>
                  <a:rPr lang="bg-BG" dirty="0" smtClean="0"/>
                  <a:t>оследен елемент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𝑙𝑎𝑠𝑡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=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bg-BG" dirty="0" smtClean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Докато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𝑙𝑎𝑠𝑡</m:t>
                    </m:r>
                  </m:oMath>
                </a14:m>
                <a:r>
                  <a:rPr lang="bg-BG" dirty="0" smtClean="0"/>
                  <a:t> не е последен елемент</a:t>
                </a:r>
              </a:p>
              <a:p>
                <a:pPr marL="1208088" lvl="1" indent="0">
                  <a:buNone/>
                </a:pPr>
                <a:r>
                  <a:rPr lang="bg-BG" dirty="0" smtClean="0"/>
                  <a:t>	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𝑙𝑎𝑠𝑡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опашка на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𝑙𝑎𝑠𝑡</m:t>
                    </m:r>
                  </m:oMath>
                </a14:m>
                <a:endParaRPr lang="en-US" dirty="0" smtClean="0"/>
              </a:p>
              <a:p>
                <a:pPr marL="1208088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𝑙𝑎𝑠𝑡</m:t>
                    </m:r>
                    <m:r>
                      <a:rPr lang="en-US" b="0" i="1" dirty="0" smtClean="0">
                        <a:latin typeface="Cambria Math"/>
                      </a:rPr>
                      <m:t>.</m:t>
                    </m:r>
                    <m:r>
                      <a:rPr lang="en-US" b="0" i="1" dirty="0" smtClean="0">
                        <a:latin typeface="Cambria Math"/>
                      </a:rPr>
                      <m:t>𝑛𝑒𝑥𝑡</m:t>
                    </m:r>
                  </m:oMath>
                </a14:m>
                <a:r>
                  <a:rPr lang="bg-BG" dirty="0"/>
                  <a:t> </a:t>
                </a:r>
                <a:r>
                  <a:rPr lang="en-US" dirty="0" smtClean="0"/>
                  <a:t>= b</a:t>
                </a:r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35052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43100" y="1752600"/>
            <a:ext cx="381000" cy="5334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990271" y="3501572"/>
            <a:ext cx="381000" cy="5080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57600" y="5036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98358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Алгоритми със списъци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23234266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Цикличен списък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Кошмар при списъците</a:t>
            </a:r>
          </a:p>
          <a:p>
            <a:pPr lvl="1"/>
            <a:r>
              <a:rPr lang="bg-BG" dirty="0" smtClean="0"/>
              <a:t>Някои операции изискват копиране, иначе:</a:t>
            </a:r>
          </a:p>
          <a:p>
            <a:pPr lvl="1"/>
            <a:r>
              <a:rPr lang="bg-BG" dirty="0" smtClean="0"/>
              <a:t>Проблем №1 – разваля се списък</a:t>
            </a:r>
          </a:p>
          <a:p>
            <a:pPr lvl="1"/>
            <a:r>
              <a:rPr lang="bg-BG" dirty="0" smtClean="0"/>
              <a:t>Проблем №2 – получава се цикъл</a:t>
            </a:r>
          </a:p>
          <a:p>
            <a:pPr lvl="1"/>
            <a:r>
              <a:rPr lang="bg-BG" dirty="0" smtClean="0"/>
              <a:t>Циклите са опасни, ако алгоритмите не са ги предвидили</a:t>
            </a:r>
          </a:p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Пресмятане на дължина на списък ще е вечно</a:t>
            </a:r>
          </a:p>
          <a:p>
            <a:pPr lvl="1"/>
            <a:r>
              <a:rPr lang="bg-BG" dirty="0" smtClean="0"/>
              <a:t>Копиране на списък ще заеме всичката памет</a:t>
            </a:r>
          </a:p>
          <a:p>
            <a:pPr lvl="1"/>
            <a:r>
              <a:rPr lang="bg-BG" dirty="0" smtClean="0"/>
              <a:t>И т.н.</a:t>
            </a:r>
          </a:p>
        </p:txBody>
      </p:sp>
    </p:spTree>
    <p:extLst>
      <p:ext uri="{BB962C8B-B14F-4D97-AF65-F5344CB8AC3E}">
        <p14:creationId xmlns:p14="http://schemas.microsoft.com/office/powerpoint/2010/main" val="649991291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Цикличен списък</a:t>
            </a:r>
          </a:p>
          <a:p>
            <a:pPr lvl="1"/>
            <a:r>
              <a:rPr lang="bg-BG" dirty="0" smtClean="0"/>
              <a:t>Списък, на който точно един елемент има за </a:t>
            </a:r>
            <a:r>
              <a:rPr lang="bg-BG" dirty="0" err="1" smtClean="0"/>
              <a:t>следващнякой</a:t>
            </a:r>
            <a:r>
              <a:rPr lang="bg-BG" dirty="0" smtClean="0"/>
              <a:t> предходен елемент от списъка</a:t>
            </a:r>
          </a:p>
          <a:p>
            <a:pPr lvl="1"/>
            <a:r>
              <a:rPr lang="bg-BG" dirty="0" smtClean="0"/>
              <a:t>Ако връзката е към главата, тогава се нарича </a:t>
            </a:r>
            <a:r>
              <a:rPr lang="bg-BG" i="1" dirty="0" smtClean="0"/>
              <a:t>кръгов списък</a:t>
            </a:r>
            <a:r>
              <a:rPr lang="bg-BG" dirty="0" smtClean="0"/>
              <a:t> (</a:t>
            </a:r>
            <a:r>
              <a:rPr lang="en-US" i="1" dirty="0" smtClean="0"/>
              <a:t>circular list</a:t>
            </a:r>
            <a:r>
              <a:rPr lang="bg-BG" dirty="0" smtClean="0"/>
              <a:t>)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Няма последен елемент</a:t>
            </a:r>
          </a:p>
          <a:p>
            <a:pPr lvl="1"/>
            <a:r>
              <a:rPr lang="bg-BG" dirty="0" smtClean="0"/>
              <a:t>Някои от операциите с циклични списъци трябва да са с променени алгоритми</a:t>
            </a:r>
          </a:p>
          <a:p>
            <a:pPr lvl="1"/>
            <a:r>
              <a:rPr lang="bg-BG" dirty="0" smtClean="0"/>
              <a:t>В краен случай може да имат защита, като максимален брой елементи, които обработват</a:t>
            </a:r>
            <a:endParaRPr lang="bg-BG" dirty="0"/>
          </a:p>
        </p:txBody>
      </p:sp>
      <p:pic>
        <p:nvPicPr>
          <p:cNvPr id="4098" name="Picture 2" descr="D:\Pavel\Courses\Materials\Course.ALG 2019\Alg-11 Lists\Lecture\Figures\cyclic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2743200"/>
            <a:ext cx="8467725" cy="134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570774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Използване на кръгови списъци</a:t>
            </a:r>
          </a:p>
          <a:p>
            <a:pPr lvl="1"/>
            <a:r>
              <a:rPr lang="bg-BG" dirty="0" smtClean="0"/>
              <a:t>Всеки елемент може да е глава на списъка</a:t>
            </a:r>
          </a:p>
          <a:p>
            <a:pPr lvl="1"/>
            <a:r>
              <a:rPr lang="bg-BG" dirty="0" smtClean="0"/>
              <a:t>От всеки елемент може да се достигне до всеки друг</a:t>
            </a:r>
          </a:p>
          <a:p>
            <a:pPr lvl="1"/>
            <a:r>
              <a:rPr lang="bg-BG" dirty="0" smtClean="0"/>
              <a:t>Удобен за алгоритми, които обработват многократно списък от елементи – например, управление на контролираните от компютъра играчи в игра</a:t>
            </a:r>
          </a:p>
          <a:p>
            <a:r>
              <a:rPr lang="bg-BG" dirty="0" smtClean="0"/>
              <a:t>Внимание</a:t>
            </a:r>
          </a:p>
          <a:p>
            <a:pPr lvl="1"/>
            <a:r>
              <a:rPr lang="bg-BG" dirty="0" smtClean="0"/>
              <a:t>Както не всеки алгоритъм за линеен списък работи за кръгов, така и не всеки за кръгов работи за цикличен</a:t>
            </a:r>
          </a:p>
        </p:txBody>
      </p:sp>
    </p:spTree>
    <p:extLst>
      <p:ext uri="{BB962C8B-B14F-4D97-AF65-F5344CB8AC3E}">
        <p14:creationId xmlns:p14="http://schemas.microsoft.com/office/powerpoint/2010/main" val="3429280584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Базова защита</a:t>
                </a:r>
              </a:p>
              <a:p>
                <a:pPr lvl="1"/>
                <a:r>
                  <a:rPr lang="bg-BG" dirty="0" smtClean="0"/>
                  <a:t>Функциите с обхождане на списъци да имат максимален брой елементи, които да обработват</a:t>
                </a:r>
              </a:p>
              <a:p>
                <a:pPr lvl="1"/>
                <a:r>
                  <a:rPr lang="bg-BG" dirty="0" smtClean="0"/>
                  <a:t>Само защитава от вечен цикъл, нищо повече</a:t>
                </a:r>
              </a:p>
              <a:p>
                <a:r>
                  <a:rPr lang="bg-BG" dirty="0" smtClean="0"/>
                  <a:t>Алгоритъм за отпечатване със защита по брой</a:t>
                </a:r>
              </a:p>
              <a:p>
                <a:pPr lvl="1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</a:t>
                </a:r>
                <a:r>
                  <a:rPr lang="en-US" dirty="0" smtClean="0"/>
                  <a:t>= 1000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Докато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&gt;0</a:t>
                </a:r>
                <a:r>
                  <a:rPr lang="bg-BG" dirty="0" smtClean="0"/>
                  <a:t> и списък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не е празен списък</a:t>
                </a:r>
              </a:p>
              <a:p>
                <a:pPr marL="1208088" lvl="1" indent="0">
                  <a:buNone/>
                </a:pPr>
                <a:r>
                  <a:rPr lang="bg-BG" dirty="0" smtClean="0"/>
                  <a:t>Печатай </a:t>
                </a:r>
                <a:r>
                  <a:rPr lang="en-US" dirty="0" smtClean="0"/>
                  <a:t>a</a:t>
                </a:r>
                <a:endParaRPr lang="en-US" dirty="0"/>
              </a:p>
              <a:p>
                <a:pPr marL="1208088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/>
                  <a:t> = </a:t>
                </a:r>
                <a:r>
                  <a:rPr lang="bg-BG" dirty="0" smtClean="0"/>
                  <a:t>опашка </a:t>
                </a:r>
                <a:r>
                  <a:rPr lang="bg-BG" dirty="0"/>
                  <a:t>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endParaRPr lang="bg-BG" dirty="0" smtClean="0"/>
              </a:p>
              <a:p>
                <a:pPr marL="1208088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--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57600" y="54934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00200" y="3733800"/>
            <a:ext cx="381000" cy="13716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1983930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Дължина на кръгов списък</a:t>
                </a:r>
              </a:p>
              <a:p>
                <a:pPr lvl="1"/>
                <a:r>
                  <a:rPr lang="bg-BG" dirty="0"/>
                  <a:t>Започваме от произволен елемент</a:t>
                </a:r>
              </a:p>
              <a:p>
                <a:pPr lvl="1"/>
                <a:r>
                  <a:rPr lang="bg-BG" dirty="0"/>
                  <a:t>Обхождаме списъка </a:t>
                </a:r>
                <a:r>
                  <a:rPr lang="bg-BG" dirty="0" smtClean="0"/>
                  <a:t>докато се върнем до началния елемент</a:t>
                </a:r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r>
                  <a:rPr lang="bg-BG" dirty="0" smtClean="0"/>
                  <a:t>Алгоритъм</a:t>
                </a:r>
                <a:endParaRPr lang="bg-BG" dirty="0"/>
              </a:p>
              <a:p>
                <a:pPr marL="1208088" lvl="1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/>
                  <a:t> е </a:t>
                </a:r>
                <a:r>
                  <a:rPr lang="bg-BG" dirty="0" smtClean="0"/>
                  <a:t>кръгов списък,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bg-BG" dirty="0"/>
                  <a:t> </a:t>
                </a:r>
                <a:r>
                  <a:rPr lang="en-US" dirty="0" smtClean="0"/>
                  <a:t>= </a:t>
                </a:r>
                <a:r>
                  <a:rPr lang="bg-BG" dirty="0" smtClean="0"/>
                  <a:t>опашка на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,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е </a:t>
                </a:r>
                <a:r>
                  <a:rPr lang="en-US" dirty="0" smtClean="0"/>
                  <a:t>1</a:t>
                </a:r>
                <a:endParaRPr lang="bg-BG" dirty="0" smtClean="0">
                  <a:solidFill>
                    <a:srgbClr val="0070C0"/>
                  </a:solidFill>
                </a:endParaRPr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Докато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bg-BG" dirty="0" smtClean="0"/>
                  <a:t>е различно от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endParaRPr lang="bg-BG" dirty="0">
                  <a:solidFill>
                    <a:srgbClr val="0070C0"/>
                  </a:solidFill>
                </a:endParaRPr>
              </a:p>
              <a:p>
                <a:pPr marL="12080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m:rPr>
                        <m:nor/>
                      </m:rPr>
                      <a:rPr lang="bg-BG" dirty="0"/>
                      <m:t> </m:t>
                    </m:r>
                    <m:r>
                      <m:rPr>
                        <m:nor/>
                      </m:rPr>
                      <a:rPr lang="en-US" dirty="0"/>
                      <m:t>= </m:t>
                    </m:r>
                    <m:r>
                      <m:rPr>
                        <m:nor/>
                      </m:rPr>
                      <a:rPr lang="bg-BG" dirty="0"/>
                      <m:t>опашка на 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</m:oMath>
                </a14:m>
                <a:endParaRPr lang="bg-BG" dirty="0">
                  <a:solidFill>
                    <a:srgbClr val="0070C0"/>
                  </a:solidFill>
                </a:endParaRPr>
              </a:p>
              <a:p>
                <a:pPr marL="1822450" lvl="1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++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marL="1208088" lvl="1" indent="0">
                  <a:buNone/>
                </a:pPr>
                <a:endParaRPr lang="en-US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b="-7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981200" y="5029200"/>
            <a:ext cx="381000" cy="9144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3" name="Picture 3" descr="D:\Pavel\Courses\Materials\Course.ALG 2019\Alg-11 Lists\Lecture\Figures\cyclic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1" y="1750545"/>
            <a:ext cx="4191000" cy="20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hlinkClick r:id="rId4" action="ppaction://hlinkfile"/>
          </p:cNvPr>
          <p:cNvSpPr/>
          <p:nvPr/>
        </p:nvSpPr>
        <p:spPr>
          <a:xfrm>
            <a:off x="4191000" y="58674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978981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Двойно свързан списък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Двойно свързан </a:t>
            </a:r>
            <a:r>
              <a:rPr lang="bg-BG" dirty="0" smtClean="0"/>
              <a:t>списък</a:t>
            </a:r>
          </a:p>
          <a:p>
            <a:pPr lvl="1"/>
            <a:r>
              <a:rPr lang="bg-BG" dirty="0" smtClean="0"/>
              <a:t>Всеки елемент има връзка както към следващ, така и към предходен елемент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Алгоритмите за добавяне и премахване на елемент в началото и в края са с константна сложност</a:t>
            </a:r>
          </a:p>
          <a:p>
            <a:pPr lvl="1"/>
            <a:r>
              <a:rPr lang="bg-BG" dirty="0" smtClean="0"/>
              <a:t>Защо?</a:t>
            </a:r>
            <a:endParaRPr lang="bg-BG" dirty="0"/>
          </a:p>
        </p:txBody>
      </p:sp>
      <p:pic>
        <p:nvPicPr>
          <p:cNvPr id="6146" name="Picture 2" descr="D:\Pavel\Courses\Materials\Course.ALG 2019\Alg-11 Lists\Lecture\Figures\doubl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955925"/>
            <a:ext cx="7677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80328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Структура</a:t>
            </a:r>
          </a:p>
          <a:p>
            <a:pPr lvl="1"/>
            <a:r>
              <a:rPr lang="bg-BG" altLang="bg-BG" dirty="0" smtClean="0"/>
              <a:t>Първият елемент е </a:t>
            </a:r>
            <a:r>
              <a:rPr lang="bg-BG" altLang="bg-BG" i="1" dirty="0" smtClean="0"/>
              <a:t>глава на списъка</a:t>
            </a:r>
          </a:p>
          <a:p>
            <a:pPr lvl="1"/>
            <a:r>
              <a:rPr lang="bg-BG" altLang="bg-BG" dirty="0" smtClean="0"/>
              <a:t>Останалите елементи са </a:t>
            </a:r>
            <a:r>
              <a:rPr lang="bg-BG" altLang="bg-BG" i="1" dirty="0" smtClean="0"/>
              <a:t>опашка на списъка</a:t>
            </a:r>
          </a:p>
          <a:p>
            <a:pPr lvl="1"/>
            <a:r>
              <a:rPr lang="bg-BG" altLang="bg-BG" dirty="0" smtClean="0"/>
              <a:t>Опашката също е списък (т.е. подсписък)</a:t>
            </a:r>
          </a:p>
          <a:p>
            <a:pPr lvl="1"/>
            <a:endParaRPr lang="bg-BG" altLang="bg-BG" dirty="0"/>
          </a:p>
          <a:p>
            <a:pPr lvl="1"/>
            <a:endParaRPr lang="bg-BG" altLang="bg-BG" dirty="0" smtClean="0"/>
          </a:p>
          <a:p>
            <a:pPr lvl="1"/>
            <a:endParaRPr lang="bg-BG" altLang="bg-BG" dirty="0"/>
          </a:p>
          <a:p>
            <a:pPr lvl="1"/>
            <a:endParaRPr lang="bg-BG" altLang="bg-BG" dirty="0" smtClean="0"/>
          </a:p>
          <a:p>
            <a:pPr lvl="1"/>
            <a:endParaRPr lang="bg-BG" altLang="bg-BG" dirty="0" smtClean="0"/>
          </a:p>
          <a:p>
            <a:pPr lvl="1"/>
            <a:r>
              <a:rPr lang="bg-BG" altLang="bg-BG" dirty="0" smtClean="0"/>
              <a:t>Винаги има връзка към главата на списък</a:t>
            </a:r>
          </a:p>
          <a:p>
            <a:pPr lvl="1"/>
            <a:r>
              <a:rPr lang="bg-BG" altLang="bg-BG" dirty="0" smtClean="0"/>
              <a:t>Последният елемент е без връзка към следващ елемент (нулева връзка)</a:t>
            </a:r>
            <a:endParaRPr lang="bg-BG" altLang="bg-BG" dirty="0"/>
          </a:p>
        </p:txBody>
      </p:sp>
      <p:pic>
        <p:nvPicPr>
          <p:cNvPr id="4" name="Picture 2" descr="D:\Pavel\Courses\Materials\Course.ALG 2019\Alg-11 Lists\Lecture\Figures\lis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34843"/>
            <a:ext cx="9144000" cy="137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286709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Двойно свързан кръгов списък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Комбиниран списък</a:t>
            </a:r>
          </a:p>
          <a:p>
            <a:pPr lvl="1"/>
            <a:r>
              <a:rPr lang="bg-BG" dirty="0" smtClean="0"/>
              <a:t>Кръгов списък с двупосочни връзки</a:t>
            </a:r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Често се представя и като кръг,а не линейно</a:t>
            </a:r>
            <a:endParaRPr lang="bg-BG" dirty="0"/>
          </a:p>
        </p:txBody>
      </p:sp>
      <p:pic>
        <p:nvPicPr>
          <p:cNvPr id="7170" name="Picture 2" descr="D:\Pavel\Courses\Materials\Course.ALG 2019\Alg-11 Lists\Lecture\Figures\doubl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14" y="2419350"/>
            <a:ext cx="71056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646479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Стек чрез списък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Стек чрез линеен списък</a:t>
            </a:r>
          </a:p>
          <a:p>
            <a:pPr lvl="1"/>
            <a:r>
              <a:rPr lang="bg-BG" dirty="0" smtClean="0"/>
              <a:t>Стек – операции </a:t>
            </a:r>
            <a:r>
              <a:rPr lang="en-US" dirty="0" smtClean="0"/>
              <a:t>push</a:t>
            </a:r>
            <a:r>
              <a:rPr lang="bg-BG" dirty="0" smtClean="0"/>
              <a:t> и </a:t>
            </a:r>
            <a:r>
              <a:rPr lang="en-US" dirty="0" smtClean="0"/>
              <a:t>pop</a:t>
            </a:r>
          </a:p>
          <a:p>
            <a:pPr lvl="1"/>
            <a:r>
              <a:rPr lang="bg-BG" dirty="0" smtClean="0"/>
              <a:t>Списък – операции за работа с първи елемент</a:t>
            </a:r>
          </a:p>
          <a:p>
            <a:r>
              <a:rPr lang="bg-BG" dirty="0" smtClean="0"/>
              <a:t>Грешен път</a:t>
            </a:r>
          </a:p>
          <a:p>
            <a:pPr lvl="1"/>
            <a:r>
              <a:rPr lang="bg-BG" dirty="0" smtClean="0"/>
              <a:t>Стекът си е самият списък</a:t>
            </a:r>
          </a:p>
          <a:p>
            <a:pPr lvl="1"/>
            <a:r>
              <a:rPr lang="bg-BG" dirty="0" smtClean="0"/>
              <a:t>Проблем при операцията </a:t>
            </a:r>
            <a:r>
              <a:rPr lang="en-US" dirty="0" smtClean="0"/>
              <a:t>pop – </a:t>
            </a:r>
            <a:r>
              <a:rPr lang="bg-BG" dirty="0" smtClean="0"/>
              <a:t>трябва да станат две неща: да се върне стойност и да се върне новия стек (защото той може да стане нулев)</a:t>
            </a:r>
          </a:p>
          <a:p>
            <a:pPr lvl="1"/>
            <a:r>
              <a:rPr lang="bg-BG" dirty="0" smtClean="0"/>
              <a:t>Функциите връчат една стойност, а не две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6818272"/>
      </p:ext>
    </p:extLst>
  </p:cSld>
  <p:clrMapOvr>
    <a:masterClrMapping/>
  </p:clrMapOvr>
  <p:transition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на решението</a:t>
                </a:r>
              </a:p>
              <a:p>
                <a:pPr lvl="1"/>
                <a:r>
                  <a:rPr lang="bg-BG" dirty="0" smtClean="0"/>
                  <a:t>Пакетира се в обект, т.е. стекът е обект с един елемент </a:t>
                </a:r>
                <a:r>
                  <a:rPr lang="en-US" dirty="0" smtClean="0"/>
                  <a:t>data, </a:t>
                </a:r>
                <a:r>
                  <a:rPr lang="bg-BG" dirty="0" smtClean="0"/>
                  <a:t>който е реалният списък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en-US" dirty="0" smtClean="0"/>
                  <a:t>stack()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обект </a:t>
                </a:r>
                <a:r>
                  <a:rPr lang="en-US" dirty="0" smtClean="0"/>
                  <a:t>{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𝑑𝑎𝑡𝑎</m:t>
                    </m:r>
                  </m:oMath>
                </a14:m>
                <a:r>
                  <a:rPr lang="en-US" dirty="0" smtClean="0"/>
                  <a:t>: </a:t>
                </a:r>
                <a:r>
                  <a:rPr lang="bg-BG" dirty="0" smtClean="0"/>
                  <a:t>празен списък</a:t>
                </a:r>
                <a:r>
                  <a:rPr lang="en-US" dirty="0" smtClean="0"/>
                  <a:t>}</a:t>
                </a:r>
                <a:endParaRPr lang="bg-BG" dirty="0" smtClean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 </a:t>
                </a:r>
                <a:r>
                  <a:rPr lang="en-US" dirty="0" smtClean="0"/>
                  <a:t>push(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𝑠𝑡𝑎𝑐𝑘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𝑣𝑎𝑙𝑢𝑒</m:t>
                    </m:r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  <a:p>
                <a:pPr marL="1208088" lvl="1" indent="0">
                  <a:buNone/>
                </a:pPr>
                <a:r>
                  <a:rPr lang="bg-BG" dirty="0" smtClean="0"/>
                  <a:t>Добавяне на </a:t>
                </a:r>
                <a:r>
                  <a:rPr lang="en-US" dirty="0" smtClean="0"/>
                  <a:t>value</a:t>
                </a:r>
                <a:r>
                  <a:rPr lang="bg-BG" dirty="0" smtClean="0"/>
                  <a:t> в началото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𝑠𝑡𝑎𝑐𝑘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𝑑𝑎𝑡𝑎</m:t>
                    </m:r>
                  </m:oMath>
                </a14:m>
                <a:endParaRPr lang="en-US" dirty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en-US" dirty="0" smtClean="0"/>
                  <a:t>pop(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𝑠𝑡𝑎𝑐𝑘</m:t>
                    </m:r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  <a:p>
                <a:pPr marL="1208088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𝑣𝑎𝑙𝑢𝑒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= </a:t>
                </a:r>
                <a:r>
                  <a:rPr lang="bg-BG" dirty="0" smtClean="0"/>
                  <a:t>стойност в главата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𝑠𝑡𝑎𝑐𝑘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𝑑𝑎𝑡𝑎</m:t>
                    </m:r>
                  </m:oMath>
                </a14:m>
                <a:endParaRPr lang="bg-BG" dirty="0" smtClean="0"/>
              </a:p>
              <a:p>
                <a:pPr marL="1208088" lvl="1" indent="0">
                  <a:buNone/>
                </a:pPr>
                <a:r>
                  <a:rPr lang="bg-BG" dirty="0" smtClean="0"/>
                  <a:t>Премахване на първия елемент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𝑠𝑡𝑎𝑐𝑘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𝑑𝑎𝑡𝑎</m:t>
                    </m:r>
                  </m:oMath>
                </a14:m>
                <a:endParaRPr lang="en-US" dirty="0" smtClean="0"/>
              </a:p>
              <a:p>
                <a:pPr marL="12080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𝑣𝑎𝑙𝑢𝑒</m:t>
                    </m:r>
                  </m:oMath>
                </a14:m>
                <a:endParaRPr lang="en-US" dirty="0"/>
              </a:p>
              <a:p>
                <a:endParaRPr lang="bg-BG" dirty="0" smtClean="0"/>
              </a:p>
              <a:p>
                <a:pPr lvl="1"/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798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318966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Размяна на елементи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Размяна на два елемента</a:t>
            </a:r>
          </a:p>
          <a:p>
            <a:pPr lvl="1"/>
            <a:r>
              <a:rPr lang="bg-BG" dirty="0" smtClean="0"/>
              <a:t>Даден е линеен списък</a:t>
            </a:r>
          </a:p>
          <a:p>
            <a:pPr lvl="1"/>
            <a:r>
              <a:rPr lang="bg-BG" dirty="0" smtClean="0"/>
              <a:t>Указател сочи към непоследен елемент</a:t>
            </a:r>
          </a:p>
          <a:p>
            <a:pPr lvl="1"/>
            <a:r>
              <a:rPr lang="bg-BG" dirty="0" smtClean="0"/>
              <a:t>Да се размени този елемент със следващия</a:t>
            </a:r>
            <a:endParaRPr lang="bg-BG" dirty="0"/>
          </a:p>
        </p:txBody>
      </p:sp>
      <p:pic>
        <p:nvPicPr>
          <p:cNvPr id="8194" name="Picture 2" descr="D:\Pavel\Courses\Materials\Course.ALG 2019\Alg-11 Lists\Lecture\Figures\swap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3200400"/>
            <a:ext cx="76771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807318"/>
      </p:ext>
    </p:extLst>
  </p:cSld>
  <p:clrMapOvr>
    <a:masterClrMapping/>
  </p:clrMapOvr>
  <p:transition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№1</a:t>
            </a:r>
          </a:p>
          <a:p>
            <a:pPr lvl="1"/>
            <a:r>
              <a:rPr lang="bg-BG" dirty="0" smtClean="0"/>
              <a:t>Жонглираме с указателите към елементите</a:t>
            </a:r>
          </a:p>
          <a:p>
            <a:pPr lvl="1"/>
            <a:r>
              <a:rPr lang="bg-BG" dirty="0" smtClean="0"/>
              <a:t>Проблем – нужен ни е достъп до предходния елемент, ако няма обратна връзка се налага обхождане от началото на списъка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Равносметка – обхождане и смяна на три указателя</a:t>
            </a:r>
            <a:endParaRPr lang="bg-BG" dirty="0"/>
          </a:p>
        </p:txBody>
      </p:sp>
      <p:pic>
        <p:nvPicPr>
          <p:cNvPr id="9218" name="Picture 2" descr="D:\Pavel\Courses\Materials\Course.ALG 2019\Alg-11 Lists\Lecture\Figures\swap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8"/>
          <a:stretch/>
        </p:blipFill>
        <p:spPr bwMode="auto">
          <a:xfrm>
            <a:off x="537148" y="2514600"/>
            <a:ext cx="7677150" cy="289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512123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№2</a:t>
            </a:r>
          </a:p>
          <a:p>
            <a:pPr lvl="1"/>
            <a:r>
              <a:rPr lang="bg-BG" dirty="0" smtClean="0"/>
              <a:t>Жонглираме с указателите към данните</a:t>
            </a:r>
          </a:p>
          <a:p>
            <a:pPr lvl="1"/>
            <a:r>
              <a:rPr lang="bg-BG" dirty="0" smtClean="0"/>
              <a:t>Използваме, че данните са извън </a:t>
            </a:r>
            <a:r>
              <a:rPr lang="bg-BG" dirty="0" err="1" smtClean="0"/>
              <a:t>елементитеждане</a:t>
            </a:r>
            <a:r>
              <a:rPr lang="bg-BG" dirty="0" smtClean="0"/>
              <a:t> от началото на списъка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Равносметка – смяна на два указателя</a:t>
            </a:r>
            <a:endParaRPr lang="bg-BG" dirty="0"/>
          </a:p>
        </p:txBody>
      </p:sp>
      <p:pic>
        <p:nvPicPr>
          <p:cNvPr id="10242" name="Picture 2" descr="D:\Pavel\Courses\Materials\Course.ALG 2019\Alg-11 Lists\Lecture\Figures\swap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99" y="2152650"/>
            <a:ext cx="76771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hlinkClick r:id="rId3" action="ppaction://hlinkfile"/>
          </p:cNvPr>
          <p:cNvSpPr/>
          <p:nvPr/>
        </p:nvSpPr>
        <p:spPr>
          <a:xfrm>
            <a:off x="3657600" y="5798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558142"/>
      </p:ext>
    </p:extLst>
  </p:cSld>
  <p:clrMapOvr>
    <a:masterClrMapping/>
  </p:clrMapOvr>
  <p:transition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Функция </a:t>
            </a:r>
            <a:r>
              <a:rPr lang="en-US" smtClean="0"/>
              <a:t>map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altLang="en-US" dirty="0" smtClean="0"/>
                  <a:t>Функция </a:t>
                </a:r>
                <a:r>
                  <a:rPr lang="en-US" altLang="en-US" dirty="0" smtClean="0"/>
                  <a:t>map</a:t>
                </a:r>
              </a:p>
              <a:p>
                <a:pPr lvl="1"/>
                <a:r>
                  <a:rPr lang="bg-BG" altLang="en-US" dirty="0" smtClean="0"/>
                  <a:t>Изчислява функция над поредица от аргументи и записва резултата като нова поредица</a:t>
                </a:r>
              </a:p>
              <a:p>
                <a:r>
                  <a:rPr lang="bg-BG" altLang="en-US" dirty="0" smtClean="0"/>
                  <a:t>Входни данни</a:t>
                </a:r>
              </a:p>
              <a:p>
                <a:pPr lvl="1"/>
                <a:r>
                  <a:rPr lang="bg-BG" altLang="en-US" dirty="0" smtClean="0"/>
                  <a:t>Списък от стойности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en-US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en-US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altLang="en-US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i="1" dirty="0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altLang="en-US" i="1" dirty="0" smtClean="0">
                            <a:latin typeface="Cambria Math"/>
                          </a:rPr>
                          <m:t>,…</m:t>
                        </m:r>
                      </m:e>
                    </m:d>
                  </m:oMath>
                </a14:m>
                <a:endParaRPr lang="en-US" altLang="en-US" dirty="0" smtClean="0"/>
              </a:p>
              <a:p>
                <a:pPr lvl="1"/>
                <a:r>
                  <a:rPr lang="bg-BG" altLang="en-US" dirty="0" smtClean="0"/>
                  <a:t>Функция с един аргумент </a:t>
                </a:r>
                <a:r>
                  <a:rPr lang="en-US" altLang="en-US" dirty="0" smtClean="0"/>
                  <a:t>f(x)</a:t>
                </a:r>
              </a:p>
              <a:p>
                <a:r>
                  <a:rPr lang="bg-BG" altLang="en-US" dirty="0" smtClean="0"/>
                  <a:t>Изходни данни</a:t>
                </a:r>
              </a:p>
              <a:p>
                <a:pPr lvl="1"/>
                <a:r>
                  <a:rPr lang="bg-BG" altLang="en-US" dirty="0" smtClean="0"/>
                  <a:t>Списък от стойности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alt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n-US" b="0" i="1" dirty="0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alt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en-US" b="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b="0" i="1" dirty="0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en-US" b="0" i="1" dirty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alt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altLang="en-US" i="1" dirty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altLang="en-US" i="1" dirty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en-US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i="1" dirty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en-US" b="0" i="1" dirty="0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altLang="en-US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altLang="en-US" i="1" dirty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altLang="en-US" i="1" dirty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en-US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en-US" i="1" dirty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en-US" b="0" i="1" dirty="0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  <m:r>
                          <a:rPr lang="en-US" altLang="en-US" b="0" i="1" dirty="0" smtClean="0">
                            <a:latin typeface="Cambria Math"/>
                          </a:rPr>
                          <m:t>,…</m:t>
                        </m:r>
                      </m:e>
                    </m:d>
                  </m:oMath>
                </a14:m>
                <a:endParaRPr lang="en-US" altLang="en-US" dirty="0" smtClean="0"/>
              </a:p>
              <a:p>
                <a:pPr lvl="1"/>
                <a:r>
                  <a:rPr lang="bg-BG" altLang="en-US" dirty="0" smtClean="0"/>
                  <a:t>Работи за произволен брой стойности</a:t>
                </a:r>
                <a:endParaRPr lang="en-US" alt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9837048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Имплементация</a:t>
                </a:r>
              </a:p>
              <a:p>
                <a:pPr lvl="1"/>
                <a:r>
                  <a:rPr lang="bg-BG" dirty="0" smtClean="0"/>
                  <a:t>Стойностите са в линеен списък</a:t>
                </a:r>
              </a:p>
              <a:p>
                <a:pPr lvl="1"/>
                <a:r>
                  <a:rPr lang="bg-BG" dirty="0" smtClean="0"/>
                  <a:t>Резултатът от функцията са в друг линеен списък</a:t>
                </a:r>
              </a:p>
              <a:p>
                <a:r>
                  <a:rPr lang="bg-BG" dirty="0" smtClean="0"/>
                  <a:t>Алгоритъм №1</a:t>
                </a:r>
              </a:p>
              <a:p>
                <a:pPr lvl="1"/>
                <a:r>
                  <a:rPr lang="bg-BG" dirty="0" smtClean="0"/>
                  <a:t>Взимаме стойност от първия списък</a:t>
                </a:r>
              </a:p>
              <a:p>
                <a:pPr lvl="1"/>
                <a:r>
                  <a:rPr lang="bg-BG" dirty="0" smtClean="0"/>
                  <a:t>Пресмятаме стойността на функцията</a:t>
                </a:r>
              </a:p>
              <a:p>
                <a:pPr lvl="1"/>
                <a:r>
                  <a:rPr lang="bg-BG" dirty="0" smtClean="0"/>
                  <a:t>Слагаме резултата във втория списък</a:t>
                </a:r>
              </a:p>
              <a:p>
                <a:r>
                  <a:rPr lang="bg-BG" dirty="0" smtClean="0"/>
                  <a:t>Особеност</a:t>
                </a:r>
              </a:p>
              <a:p>
                <a:pPr lvl="1"/>
                <a:r>
                  <a:rPr lang="bg-BG" dirty="0" smtClean="0"/>
                  <a:t>Ако взимаме първия елемент и слагаме резултата като първи елемент ще се получи обърнат резултат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𝑚𝑎𝑝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/>
                          </a:rPr>
                          <m:t>,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1,2,3,4,5,6</m:t>
                            </m:r>
                          </m:e>
                        </m:d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36,25,16,9,4,1</m:t>
                        </m:r>
                      </m:e>
                    </m:d>
                  </m:oMath>
                </a14:m>
                <a:r>
                  <a:rPr lang="bg-BG" b="0" i="1" dirty="0" smtClean="0">
                    <a:latin typeface="Cambria Math"/>
                  </a:rPr>
                  <a:t> </a:t>
                </a:r>
              </a:p>
              <a:p>
                <a:pPr lvl="1"/>
                <a:r>
                  <a:rPr lang="bg-BG" dirty="0" smtClean="0">
                    <a:latin typeface="Cambria Math"/>
                  </a:rPr>
                  <a:t>Ако взимаме последен елемент, това е бавно </a:t>
                </a:r>
                <a:endParaRPr lang="en-US" b="0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6087132"/>
      </p:ext>
    </p:extLst>
  </p:cSld>
  <p:clrMapOvr>
    <a:masterClrMapping/>
  </p:clrMapOvr>
  <p:transition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№2</a:t>
            </a:r>
          </a:p>
          <a:p>
            <a:pPr lvl="1"/>
            <a:r>
              <a:rPr lang="bg-BG" dirty="0" smtClean="0"/>
              <a:t>Ползваме двойно-свързан списък</a:t>
            </a:r>
          </a:p>
          <a:p>
            <a:pPr lvl="1"/>
            <a:r>
              <a:rPr lang="bg-BG" dirty="0" smtClean="0"/>
              <a:t>Единият списък обработваме отпред-назад, а другият – отзад-напред (без значение кой </a:t>
            </a:r>
            <a:r>
              <a:rPr lang="bg-BG" dirty="0" err="1" smtClean="0"/>
              <a:t>кой</a:t>
            </a:r>
            <a:r>
              <a:rPr lang="bg-BG" dirty="0" smtClean="0"/>
              <a:t> е)</a:t>
            </a:r>
          </a:p>
          <a:p>
            <a:pPr lvl="1"/>
            <a:r>
              <a:rPr lang="bg-BG" dirty="0" smtClean="0"/>
              <a:t>Неудобство – повече данни, заради вторите връзки</a:t>
            </a:r>
          </a:p>
          <a:p>
            <a:r>
              <a:rPr lang="bg-BG" dirty="0" smtClean="0"/>
              <a:t>Алгоритъм №3</a:t>
            </a:r>
          </a:p>
          <a:p>
            <a:pPr lvl="1"/>
            <a:r>
              <a:rPr lang="bg-BG" dirty="0" smtClean="0"/>
              <a:t>Аналогично на копирането</a:t>
            </a:r>
          </a:p>
          <a:p>
            <a:pPr lvl="1"/>
            <a:r>
              <a:rPr lang="bg-BG" dirty="0" smtClean="0"/>
              <a:t>Входните данни четем отпред-назад</a:t>
            </a:r>
          </a:p>
          <a:p>
            <a:pPr lvl="1"/>
            <a:r>
              <a:rPr lang="bg-BG" dirty="0" smtClean="0"/>
              <a:t>При поставянето в изходния списък помним кой е последният елемент, така лесно добавяме отзад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97307652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Примери</a:t>
                </a:r>
              </a:p>
              <a:p>
                <a:pPr lvl="1"/>
                <a:r>
                  <a:rPr lang="bg-BG" dirty="0" smtClean="0"/>
                  <a:t>Списък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=(1, 2, 3</m:t>
                    </m:r>
                    <m:r>
                      <a:rPr lang="en-GB" i="1" dirty="0">
                        <a:latin typeface="Cambria Math"/>
                      </a:rPr>
                      <m:t>, 4, 5, 6, 7, 8, 9, 10)</m:t>
                    </m:r>
                  </m:oMath>
                </a14:m>
                <a:endParaRPr lang="bg-BG" dirty="0" smtClean="0"/>
              </a:p>
              <a:p>
                <a:pPr marL="739775" lvl="1" indent="-282575"/>
                <a:r>
                  <a:rPr lang="bg-BG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𝑖𝑛𝑐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) = 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GB" dirty="0"/>
                  <a:t/>
                </a:r>
                <a:br>
                  <a:rPr lang="en-GB" dirty="0"/>
                </a:b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𝑚𝑎𝑝</m:t>
                    </m:r>
                    <m:r>
                      <a:rPr lang="en-GB" i="1" dirty="0" smtClean="0">
                        <a:latin typeface="Cambria Math"/>
                      </a:rPr>
                      <m:t>(</m:t>
                    </m:r>
                    <m:r>
                      <a:rPr lang="en-GB" i="1" dirty="0" err="1" smtClean="0">
                        <a:latin typeface="Cambria Math"/>
                      </a:rPr>
                      <m:t>𝑖𝑛𝑐</m:t>
                    </m:r>
                    <m:r>
                      <a:rPr lang="en-GB" i="1" dirty="0" err="1" smtClean="0">
                        <a:latin typeface="Cambria Math"/>
                      </a:rPr>
                      <m:t>,</m:t>
                    </m:r>
                    <m:r>
                      <a:rPr lang="en-GB" i="1" dirty="0" err="1" smtClean="0">
                        <a:latin typeface="Cambria Math"/>
                      </a:rPr>
                      <m:t>𝑎</m:t>
                    </m:r>
                    <m:r>
                      <a:rPr lang="en-GB" i="1" dirty="0" smtClean="0">
                        <a:latin typeface="Cambria Math"/>
                      </a:rPr>
                      <m:t>)=(2</m:t>
                    </m:r>
                    <m:r>
                      <a:rPr lang="en-GB" i="1" dirty="0">
                        <a:latin typeface="Cambria Math"/>
                      </a:rPr>
                      <m:t>, 3, 4, 5, 6, 7, 8, 9, 10, </m:t>
                    </m:r>
                    <m:r>
                      <a:rPr lang="en-GB" i="1" dirty="0" smtClean="0">
                        <a:latin typeface="Cambria Math"/>
                      </a:rPr>
                      <m:t>11)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bg-BG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𝑠𝑞𝑟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/>
                </a:r>
                <a:br>
                  <a:rPr lang="en-GB" dirty="0"/>
                </a:b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𝑚𝑎𝑝</m:t>
                    </m:r>
                    <m:r>
                      <a:rPr lang="en-GB" i="1" dirty="0" smtClean="0">
                        <a:latin typeface="Cambria Math"/>
                      </a:rPr>
                      <m:t>(</m:t>
                    </m:r>
                    <m:r>
                      <a:rPr lang="en-GB" i="1" dirty="0" err="1" smtClean="0">
                        <a:latin typeface="Cambria Math"/>
                      </a:rPr>
                      <m:t>𝑠𝑞𝑟</m:t>
                    </m:r>
                    <m:r>
                      <a:rPr lang="en-GB" i="1" dirty="0" err="1" smtClean="0">
                        <a:latin typeface="Cambria Math"/>
                      </a:rPr>
                      <m:t>,</m:t>
                    </m:r>
                    <m:r>
                      <a:rPr lang="en-GB" i="1" dirty="0" err="1" smtClean="0">
                        <a:latin typeface="Cambria Math"/>
                      </a:rPr>
                      <m:t>𝑎</m:t>
                    </m:r>
                    <m:r>
                      <a:rPr lang="en-GB" i="1" dirty="0" smtClean="0">
                        <a:latin typeface="Cambria Math"/>
                      </a:rPr>
                      <m:t>) </m:t>
                    </m:r>
                    <m:r>
                      <a:rPr lang="en-GB" i="1" dirty="0">
                        <a:latin typeface="Cambria Math"/>
                      </a:rPr>
                      <m:t>= (1, 4, 9, 16, 25, 36, 49, 64, 81, </m:t>
                    </m:r>
                    <m:r>
                      <a:rPr lang="en-GB" i="1" dirty="0" smtClean="0">
                        <a:latin typeface="Cambria Math"/>
                      </a:rPr>
                      <m:t>100)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bg-BG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𝑏𝑖𝑛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)=двоичен запис на 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dirty="0"/>
                  <a:t/>
                </a:r>
                <a:br>
                  <a:rPr lang="en-GB" dirty="0"/>
                </a:b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𝑚𝑎𝑝</m:t>
                    </m:r>
                    <m:r>
                      <a:rPr lang="en-GB" i="1" dirty="0" smtClean="0">
                        <a:latin typeface="Cambria Math"/>
                      </a:rPr>
                      <m:t>(</m:t>
                    </m:r>
                    <m:r>
                      <a:rPr lang="en-GB" i="1" dirty="0" err="1" smtClean="0">
                        <a:latin typeface="Cambria Math"/>
                      </a:rPr>
                      <m:t>𝑏𝑖𝑛</m:t>
                    </m:r>
                    <m:r>
                      <a:rPr lang="en-GB" i="1" dirty="0" err="1" smtClean="0">
                        <a:latin typeface="Cambria Math"/>
                      </a:rPr>
                      <m:t>,</m:t>
                    </m:r>
                    <m:r>
                      <a:rPr lang="en-GB" i="1" dirty="0" err="1" smtClean="0">
                        <a:latin typeface="Cambria Math"/>
                      </a:rPr>
                      <m:t>𝑎</m:t>
                    </m:r>
                    <m:r>
                      <a:rPr lang="en-GB" i="1" dirty="0" smtClean="0">
                        <a:latin typeface="Cambria Math"/>
                      </a:rPr>
                      <m:t>) </m:t>
                    </m:r>
                    <m:r>
                      <a:rPr lang="en-GB" i="1" dirty="0">
                        <a:latin typeface="Cambria Math"/>
                      </a:rPr>
                      <m:t>= (1, 10, 11, 100, 101, 110, 111, 1000, 1001, </m:t>
                    </m:r>
                    <m:r>
                      <a:rPr lang="en-GB" i="1" dirty="0" smtClean="0">
                        <a:latin typeface="Cambria Math"/>
                      </a:rPr>
                      <m:t>1010)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57600" y="44196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131976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Данни в списък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Структура на елемент</a:t>
            </a:r>
          </a:p>
          <a:p>
            <a:pPr lvl="1"/>
            <a:r>
              <a:rPr lang="bg-BG" dirty="0" smtClean="0"/>
              <a:t>Всяка </a:t>
            </a:r>
            <a:r>
              <a:rPr lang="bg-BG" dirty="0" err="1" smtClean="0"/>
              <a:t>данна</a:t>
            </a:r>
            <a:r>
              <a:rPr lang="bg-BG" dirty="0" smtClean="0"/>
              <a:t> е в отделен блок памет</a:t>
            </a:r>
          </a:p>
          <a:p>
            <a:pPr lvl="1"/>
            <a:r>
              <a:rPr lang="bg-BG" dirty="0" smtClean="0"/>
              <a:t>Структурата на всеки елемент е една и съща</a:t>
            </a:r>
          </a:p>
          <a:p>
            <a:pPr lvl="1"/>
            <a:r>
              <a:rPr lang="bg-BG" dirty="0" smtClean="0"/>
              <a:t>Служебни данни – връзка към следващ елемент,</a:t>
            </a:r>
            <a:br>
              <a:rPr lang="bg-BG" dirty="0" smtClean="0"/>
            </a:br>
            <a:r>
              <a:rPr lang="bg-BG" dirty="0" smtClean="0"/>
              <a:t>най-често чрез указател към него</a:t>
            </a:r>
          </a:p>
          <a:p>
            <a:pPr lvl="1"/>
            <a:r>
              <a:rPr lang="bg-BG" dirty="0" smtClean="0"/>
              <a:t>Реални данни – вградени в елемента</a:t>
            </a:r>
          </a:p>
          <a:p>
            <a:pPr lvl="1"/>
            <a:endParaRPr lang="bg-BG" dirty="0"/>
          </a:p>
        </p:txBody>
      </p:sp>
      <p:pic>
        <p:nvPicPr>
          <p:cNvPr id="3075" name="Picture 3" descr="D:\Pavel\Courses\Materials\Course.ALG 2019\Alg-11 Lists\Lecture\Figures\list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133850"/>
            <a:ext cx="6000751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820044"/>
      </p:ext>
    </p:extLst>
  </p:cSld>
  <p:clrMapOvr>
    <a:masterClrMapping/>
  </p:clrMapOvr>
  <p:transition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11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Списък от числата 1, 4, 9, 16 и 25</a:t>
            </a:r>
          </a:p>
          <a:p>
            <a:pPr lvl="1"/>
            <a:r>
              <a:rPr lang="bg-BG" dirty="0" smtClean="0"/>
              <a:t>Списък от думите едно, две, три, четири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/>
              <a:t>Основен проблем</a:t>
            </a:r>
          </a:p>
          <a:p>
            <a:pPr lvl="1"/>
            <a:r>
              <a:rPr lang="bg-BG" dirty="0"/>
              <a:t>Ако данните са </a:t>
            </a:r>
            <a:r>
              <a:rPr lang="bg-BG" dirty="0" smtClean="0"/>
              <a:t>сложни, като низ</a:t>
            </a:r>
            <a:r>
              <a:rPr lang="bg-BG" dirty="0"/>
              <a:t>, </a:t>
            </a:r>
            <a:r>
              <a:rPr lang="bg-BG" dirty="0" smtClean="0"/>
              <a:t>масив или списък, ще е </a:t>
            </a:r>
            <a:r>
              <a:rPr lang="bg-BG" dirty="0"/>
              <a:t>трудно да се поддържа </a:t>
            </a:r>
            <a:r>
              <a:rPr lang="bg-BG" dirty="0" smtClean="0"/>
              <a:t>хетерогенност (еднаква структура и размер) на елементите</a:t>
            </a:r>
            <a:endParaRPr lang="bg-BG" dirty="0"/>
          </a:p>
          <a:p>
            <a:pPr lvl="1"/>
            <a:endParaRPr lang="bg-BG" dirty="0"/>
          </a:p>
        </p:txBody>
      </p:sp>
      <p:pic>
        <p:nvPicPr>
          <p:cNvPr id="4" name="Picture 2" descr="D:\Pavel\Courses\Materials\Course.ALG 2019\Alg-11 Lists\Lecture\Figures\lis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57400"/>
            <a:ext cx="65436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670604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Алтернативна структура</a:t>
            </a:r>
          </a:p>
          <a:p>
            <a:pPr lvl="1"/>
            <a:r>
              <a:rPr lang="bg-BG" dirty="0"/>
              <a:t>Компактна и хомогенна структура на елемент</a:t>
            </a:r>
          </a:p>
          <a:p>
            <a:pPr lvl="1"/>
            <a:r>
              <a:rPr lang="bg-BG" dirty="0" smtClean="0"/>
              <a:t>Указател и към данни, изнесени извън елементите</a:t>
            </a:r>
          </a:p>
        </p:txBody>
      </p:sp>
      <p:pic>
        <p:nvPicPr>
          <p:cNvPr id="4" name="Picture 2" descr="D:\Pavel\Courses\Materials\Course.ALG 2019\Alg-11 Lists\Lecture\Figures\list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17725"/>
            <a:ext cx="6534151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346808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Видове списъци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Линеен списък</a:t>
            </a:r>
          </a:p>
          <a:p>
            <a:pPr lvl="1"/>
            <a:r>
              <a:rPr lang="bg-BG" dirty="0" smtClean="0"/>
              <a:t>Всеки елемент сочи към следващия</a:t>
            </a:r>
          </a:p>
          <a:p>
            <a:pPr lvl="1"/>
            <a:r>
              <a:rPr lang="bg-BG" dirty="0" smtClean="0"/>
              <a:t>Последният елемент е с празен указател</a:t>
            </a:r>
          </a:p>
          <a:p>
            <a:pPr lvl="1"/>
            <a:r>
              <a:rPr lang="bg-BG" dirty="0" smtClean="0"/>
              <a:t>Класическа форма на списък</a:t>
            </a:r>
          </a:p>
          <a:p>
            <a:r>
              <a:rPr lang="bg-BG" dirty="0" smtClean="0"/>
              <a:t>Цикличен списък</a:t>
            </a:r>
          </a:p>
          <a:p>
            <a:pPr lvl="1"/>
            <a:r>
              <a:rPr lang="bg-BG" dirty="0" smtClean="0"/>
              <a:t>Като линеен списък</a:t>
            </a:r>
          </a:p>
          <a:p>
            <a:pPr lvl="1"/>
            <a:r>
              <a:rPr lang="bg-BG" dirty="0" smtClean="0"/>
              <a:t>Последният елемент сочи към първия</a:t>
            </a:r>
          </a:p>
          <a:p>
            <a:r>
              <a:rPr lang="bg-BG" dirty="0" smtClean="0"/>
              <a:t>Двойно-свързан списък</a:t>
            </a:r>
          </a:p>
          <a:p>
            <a:pPr lvl="1"/>
            <a:r>
              <a:rPr lang="bg-BG" dirty="0" smtClean="0"/>
              <a:t>Всеки елемент сочи към предходния и към следващия елемент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46346957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6361</TotalTime>
  <Words>2102</Words>
  <Application>Microsoft Office PowerPoint</Application>
  <PresentationFormat>On-screen Show (4:3)</PresentationFormat>
  <Paragraphs>479</Paragraphs>
  <Slides>61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Тема</vt:lpstr>
      <vt:lpstr>Съдържание</vt:lpstr>
      <vt:lpstr>Списък</vt:lpstr>
      <vt:lpstr>Какво е списък</vt:lpstr>
      <vt:lpstr>PowerPoint Presentation</vt:lpstr>
      <vt:lpstr>Данни в списък</vt:lpstr>
      <vt:lpstr>PowerPoint Presentation</vt:lpstr>
      <vt:lpstr>PowerPoint Presentation</vt:lpstr>
      <vt:lpstr>Видове списъци</vt:lpstr>
      <vt:lpstr>PowerPoint Presentation</vt:lpstr>
      <vt:lpstr>Край на списък</vt:lpstr>
      <vt:lpstr>Езици за програмиране със списъци</vt:lpstr>
      <vt:lpstr>Език за програмиране Lisp</vt:lpstr>
      <vt:lpstr>PowerPoint Presentation</vt:lpstr>
      <vt:lpstr>Език за програмиране Лого</vt:lpstr>
      <vt:lpstr>Други езици</vt:lpstr>
      <vt:lpstr>Операции със списък</vt:lpstr>
      <vt:lpstr>Операции със списък</vt:lpstr>
      <vt:lpstr>Основни операции</vt:lpstr>
      <vt:lpstr>Глава и опашка</vt:lpstr>
      <vt:lpstr>PowerPoint Presentation</vt:lpstr>
      <vt:lpstr>Работа с първи елемент</vt:lpstr>
      <vt:lpstr>PowerPoint Presentation</vt:lpstr>
      <vt:lpstr>PowerPoint Presentation</vt:lpstr>
      <vt:lpstr>Работа със списъци</vt:lpstr>
      <vt:lpstr>Работа със списъци</vt:lpstr>
      <vt:lpstr>Обхождане на списък</vt:lpstr>
      <vt:lpstr>PowerPoint Presentation</vt:lpstr>
      <vt:lpstr>Отпечатване на списък</vt:lpstr>
      <vt:lpstr>PowerPoint Presentation</vt:lpstr>
      <vt:lpstr>Последен елемент</vt:lpstr>
      <vt:lpstr>PowerPoint Presentation</vt:lpstr>
      <vt:lpstr>PowerPoint Presentation</vt:lpstr>
      <vt:lpstr>PowerPoint Presentation</vt:lpstr>
      <vt:lpstr>Вътрешен елемент</vt:lpstr>
      <vt:lpstr>Копиране и обединение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Алгоритми със списъци</vt:lpstr>
      <vt:lpstr>Цикличен списък</vt:lpstr>
      <vt:lpstr>PowerPoint Presentation</vt:lpstr>
      <vt:lpstr>PowerPoint Presentation</vt:lpstr>
      <vt:lpstr>PowerPoint Presentation</vt:lpstr>
      <vt:lpstr>PowerPoint Presentation</vt:lpstr>
      <vt:lpstr>Двойно свързан списък</vt:lpstr>
      <vt:lpstr>Двойно свързан кръгов списък</vt:lpstr>
      <vt:lpstr>Стек чрез списък</vt:lpstr>
      <vt:lpstr>PowerPoint Presentation</vt:lpstr>
      <vt:lpstr>Размяна на елементи</vt:lpstr>
      <vt:lpstr>PowerPoint Presentation</vt:lpstr>
      <vt:lpstr>PowerPoint Presentation</vt:lpstr>
      <vt:lpstr>Функция map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316</cp:revision>
  <dcterms:created xsi:type="dcterms:W3CDTF">2019-06-21T13:37:43Z</dcterms:created>
  <dcterms:modified xsi:type="dcterms:W3CDTF">2020-04-20T15:36:10Z</dcterms:modified>
</cp:coreProperties>
</file>