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394" r:id="rId5"/>
    <p:sldId id="395" r:id="rId6"/>
    <p:sldId id="396" r:id="rId7"/>
    <p:sldId id="393" r:id="rId8"/>
    <p:sldId id="265" r:id="rId9"/>
    <p:sldId id="271" r:id="rId10"/>
    <p:sldId id="391" r:id="rId11"/>
    <p:sldId id="397" r:id="rId12"/>
    <p:sldId id="399" r:id="rId13"/>
    <p:sldId id="400" r:id="rId14"/>
    <p:sldId id="356" r:id="rId15"/>
    <p:sldId id="323" r:id="rId16"/>
    <p:sldId id="326" r:id="rId17"/>
    <p:sldId id="401" r:id="rId18"/>
    <p:sldId id="402" r:id="rId19"/>
    <p:sldId id="403" r:id="rId20"/>
    <p:sldId id="404" r:id="rId21"/>
    <p:sldId id="405" r:id="rId22"/>
    <p:sldId id="406" r:id="rId23"/>
    <p:sldId id="407" r:id="rId24"/>
    <p:sldId id="408" r:id="rId25"/>
    <p:sldId id="409" r:id="rId26"/>
    <p:sldId id="410" r:id="rId27"/>
    <p:sldId id="411" r:id="rId28"/>
    <p:sldId id="412" r:id="rId29"/>
    <p:sldId id="415" r:id="rId30"/>
    <p:sldId id="413" r:id="rId31"/>
    <p:sldId id="414" r:id="rId32"/>
    <p:sldId id="429" r:id="rId33"/>
    <p:sldId id="416" r:id="rId34"/>
    <p:sldId id="419" r:id="rId35"/>
    <p:sldId id="417" r:id="rId36"/>
    <p:sldId id="420" r:id="rId37"/>
    <p:sldId id="418" r:id="rId38"/>
    <p:sldId id="421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318" r:id="rId47"/>
    <p:sldId id="355" r:id="rId48"/>
    <p:sldId id="430" r:id="rId49"/>
    <p:sldId id="32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90" d="100"/>
          <a:sy n="90" d="100"/>
        </p:scale>
        <p:origin x="-726" y="-1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601%20HTML%20Example/Example-0601%20HTML%20Example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602%20getElementById/Example-0602%20getElementById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603%20getElementByTagName/Example-0603%20getElementByTagName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604%20Element%20size/Example-0604%20Element%20siz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605%20Element%20align/Example-0605%20Element%20alig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606%20innerHTML/Example-0606%20innerHTML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607%20Textbox%20value/Example-0607%20Textbox%20value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608%20List%20value/Example-0608%20List%20value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609%20Attribute%20events/Example-0609%20Attribute%20event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610%20DOM%20events/Example-0610%20DOM%20event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611%20Event%20listeners/Example-0611%20Event%20listener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612%20Expandable%20items/Example-0612%20Expandable%20items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/dom_obj_event.asp" TargetMode="External"/><Relationship Id="rId2" Type="http://schemas.openxmlformats.org/officeDocument/2006/relationships/hyperlink" Target="http://www.w3schools.com/jsref/dom_obj_document.asp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w3schools.com/jsre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DOM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dirty="0" smtClean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structure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r>
              <a:rPr lang="bg-BG" dirty="0" smtClean="0"/>
              <a:t> </a:t>
            </a:r>
            <a:r>
              <a:rPr lang="en-US" dirty="0" smtClean="0"/>
              <a:t>as seen by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en-US" dirty="0" smtClean="0"/>
              <a:t>Fixed hierarchy</a:t>
            </a:r>
          </a:p>
          <a:p>
            <a:pPr lvl="1"/>
            <a:r>
              <a:rPr lang="en-US" dirty="0" smtClean="0"/>
              <a:t>Objects and properties in a tree-like structure</a:t>
            </a:r>
          </a:p>
          <a:p>
            <a:pPr lvl="1"/>
            <a:r>
              <a:rPr lang="en-US" dirty="0" smtClean="0"/>
              <a:t>The root is bound to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Full access to every nod in the tree for modification, addition or removal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287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Relations between</a:t>
            </a:r>
            <a:r>
              <a:rPr lang="bg-BG" dirty="0" smtClean="0"/>
              <a:t> </a:t>
            </a:r>
            <a:r>
              <a:rPr lang="en-US" dirty="0"/>
              <a:t>HTML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DOM</a:t>
            </a:r>
            <a:endParaRPr lang="bg-BG" dirty="0" smtClean="0"/>
          </a:p>
          <a:p>
            <a:pPr lvl="1"/>
            <a:r>
              <a:rPr lang="en-US" dirty="0" smtClean="0"/>
              <a:t>Every HTML element is represented as a DOM node</a:t>
            </a:r>
          </a:p>
          <a:p>
            <a:pPr lvl="1"/>
            <a:r>
              <a:rPr lang="en-US" dirty="0" smtClean="0"/>
              <a:t>Browsers provide tools to browse the DOM structure in a page</a:t>
            </a:r>
            <a:endParaRPr lang="bg-BG" dirty="0"/>
          </a:p>
        </p:txBody>
      </p:sp>
      <p:sp>
        <p:nvSpPr>
          <p:cNvPr id="20" name="Rectangle 19"/>
          <p:cNvSpPr/>
          <p:nvPr/>
        </p:nvSpPr>
        <p:spPr>
          <a:xfrm>
            <a:off x="365806" y="2114556"/>
            <a:ext cx="2011657" cy="256029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&lt;html&gt;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 0601: </a:t>
            </a:r>
            <a:endParaRPr lang="en-US" sz="1000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>
              <a:tabLst>
                <a:tab pos="111125" algn="l"/>
                <a:tab pos="231775" algn="l"/>
                <a:tab pos="341313" algn="l"/>
                <a:tab pos="633413" algn="l"/>
              </a:tabLst>
            </a:pPr>
            <a:r>
              <a:rPr lang="en-US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</a:t>
            </a:r>
            <a:r>
              <a:rPr lang="en-US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 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&lt;h1&gt;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Eleifend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porttitor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h1&gt;</a:t>
            </a:r>
          </a:p>
          <a:p>
            <a:pPr>
              <a:tabLst>
                <a:tab pos="111125" algn="l"/>
                <a:tab pos="231775" algn="l"/>
                <a:tab pos="341313" algn="l"/>
                <a:tab pos="46196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Duis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auctor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&lt;a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href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="#1"&gt; 				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Fringilla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Nulla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Dapibus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&lt;li&gt;Ligula&lt;/li&gt;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&lt;/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&lt;/html&gt;</a:t>
            </a:r>
            <a:endParaRPr lang="bg-BG" sz="10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Pentagon 24"/>
          <p:cNvSpPr/>
          <p:nvPr/>
        </p:nvSpPr>
        <p:spPr>
          <a:xfrm>
            <a:off x="6593707" y="2277338"/>
            <a:ext cx="822960" cy="365756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html</a:t>
            </a:r>
            <a:endParaRPr lang="bg-BG" b="1" dirty="0"/>
          </a:p>
        </p:txBody>
      </p:sp>
      <p:sp>
        <p:nvSpPr>
          <p:cNvPr id="26" name="Chevron 25"/>
          <p:cNvSpPr/>
          <p:nvPr/>
        </p:nvSpPr>
        <p:spPr>
          <a:xfrm>
            <a:off x="6035547" y="3191729"/>
            <a:ext cx="640080" cy="27431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head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6081137" y="3831797"/>
            <a:ext cx="548640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title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371587" y="3191728"/>
            <a:ext cx="640073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body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6776585" y="3831798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16658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7508097" y="4322989"/>
            <a:ext cx="36576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8056731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ul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7983324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8239148" y="4322988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Chevron 90"/>
          <p:cNvSpPr/>
          <p:nvPr/>
        </p:nvSpPr>
        <p:spPr>
          <a:xfrm>
            <a:off x="8482775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Elbow Connector 46"/>
          <p:cNvCxnSpPr>
            <a:stCxn id="26" idx="2"/>
            <a:endCxn id="27" idx="0"/>
          </p:cNvCxnSpPr>
          <p:nvPr/>
        </p:nvCxnSpPr>
        <p:spPr>
          <a:xfrm rot="5400000">
            <a:off x="6172646" y="3648856"/>
            <a:ext cx="365752" cy="13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" idx="2"/>
            <a:endCxn id="26" idx="0"/>
          </p:cNvCxnSpPr>
          <p:nvPr/>
        </p:nvCxnSpPr>
        <p:spPr>
          <a:xfrm rot="5400000">
            <a:off x="6406070" y="2592611"/>
            <a:ext cx="548635" cy="649600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5" idx="2"/>
            <a:endCxn id="46" idx="0"/>
          </p:cNvCxnSpPr>
          <p:nvPr/>
        </p:nvCxnSpPr>
        <p:spPr>
          <a:xfrm rot="5400000">
            <a:off x="7188389" y="3328562"/>
            <a:ext cx="365753" cy="640719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5" idx="2"/>
            <a:endCxn id="76" idx="0"/>
          </p:cNvCxnSpPr>
          <p:nvPr/>
        </p:nvCxnSpPr>
        <p:spPr>
          <a:xfrm rot="16200000" flipH="1">
            <a:off x="7828461" y="3329207"/>
            <a:ext cx="365752" cy="639427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45" idx="2"/>
            <a:endCxn id="48" idx="0"/>
          </p:cNvCxnSpPr>
          <p:nvPr/>
        </p:nvCxnSpPr>
        <p:spPr>
          <a:xfrm rot="5400000">
            <a:off x="7508425" y="3648598"/>
            <a:ext cx="365752" cy="646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76" idx="2"/>
            <a:endCxn id="88" idx="0"/>
          </p:cNvCxnSpPr>
          <p:nvPr/>
        </p:nvCxnSpPr>
        <p:spPr>
          <a:xfrm rot="5400000">
            <a:off x="8222385" y="4214321"/>
            <a:ext cx="216871" cy="46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endCxn id="84" idx="0"/>
          </p:cNvCxnSpPr>
          <p:nvPr/>
        </p:nvCxnSpPr>
        <p:spPr>
          <a:xfrm rot="10800000" flipV="1">
            <a:off x="8074764" y="4212569"/>
            <a:ext cx="255824" cy="10644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48" idx="2"/>
            <a:endCxn id="60" idx="0"/>
          </p:cNvCxnSpPr>
          <p:nvPr/>
        </p:nvCxnSpPr>
        <p:spPr>
          <a:xfrm rot="5400000">
            <a:off x="7582542" y="4214553"/>
            <a:ext cx="216872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endCxn id="91" idx="0"/>
          </p:cNvCxnSpPr>
          <p:nvPr/>
        </p:nvCxnSpPr>
        <p:spPr>
          <a:xfrm>
            <a:off x="8331052" y="4212568"/>
            <a:ext cx="243163" cy="106451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25" idx="2"/>
            <a:endCxn id="45" idx="0"/>
          </p:cNvCxnSpPr>
          <p:nvPr/>
        </p:nvCxnSpPr>
        <p:spPr>
          <a:xfrm rot="16200000" flipH="1">
            <a:off x="7074088" y="2574192"/>
            <a:ext cx="548634" cy="686437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hevron 110"/>
          <p:cNvSpPr/>
          <p:nvPr/>
        </p:nvSpPr>
        <p:spPr>
          <a:xfrm>
            <a:off x="5943586" y="2114557"/>
            <a:ext cx="2834608" cy="2547586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446" y="2114557"/>
            <a:ext cx="2962275" cy="256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6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7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19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</a:t>
            </a:r>
            <a:r>
              <a:rPr lang="bg-BG" dirty="0" smtClean="0"/>
              <a:t>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General algorithm</a:t>
            </a:r>
            <a:endParaRPr lang="bg-BG" dirty="0" smtClean="0"/>
          </a:p>
          <a:p>
            <a:pPr lvl="1"/>
            <a:r>
              <a:rPr lang="en-US" dirty="0" smtClean="0"/>
              <a:t>Locate needed element</a:t>
            </a:r>
            <a:endParaRPr lang="bg-BG" dirty="0" smtClean="0"/>
          </a:p>
          <a:p>
            <a:pPr lvl="1"/>
            <a:r>
              <a:rPr lang="en-US" dirty="0" smtClean="0"/>
              <a:t>Get its properties as </a:t>
            </a:r>
            <a:r>
              <a:rPr lang="en-US" dirty="0" err="1" smtClean="0"/>
              <a:t>JS</a:t>
            </a:r>
            <a:r>
              <a:rPr lang="en-US" dirty="0" smtClean="0"/>
              <a:t> object</a:t>
            </a:r>
            <a:endParaRPr lang="bg-BG" dirty="0" smtClean="0"/>
          </a:p>
          <a:p>
            <a:pPr lvl="1"/>
            <a:r>
              <a:rPr lang="en-US" dirty="0" smtClean="0"/>
              <a:t>Modify their values</a:t>
            </a:r>
          </a:p>
          <a:p>
            <a:r>
              <a:rPr lang="en-US" dirty="0" smtClean="0"/>
              <a:t>Synchronization with page loading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</a:t>
            </a:r>
            <a:r>
              <a:rPr lang="en-US" dirty="0" smtClean="0"/>
              <a:t>of element &lt;body&gt; </a:t>
            </a:r>
            <a:r>
              <a:rPr lang="en-US" dirty="0" smtClean="0"/>
              <a:t>– </a:t>
            </a:r>
            <a:r>
              <a:rPr lang="en-US" dirty="0" smtClean="0"/>
              <a:t>activates when the web page loading is complete (and DOM structure is generated)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element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Search via id</a:t>
            </a:r>
            <a:endParaRPr lang="bg-BG" dirty="0" smtClean="0"/>
          </a:p>
          <a:p>
            <a:pPr lvl="1"/>
            <a:r>
              <a:rPr lang="en-US" dirty="0" smtClean="0"/>
              <a:t>Search via the attribute id with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result is an object with the found element 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element style is in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bg-BG" dirty="0" smtClean="0"/>
              <a:t> </a:t>
            </a:r>
            <a:r>
              <a:rPr lang="en-US" dirty="0" smtClean="0"/>
              <a:t>in the object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r>
              <a:rPr lang="en-GB" dirty="0"/>
              <a:t>('one');</a:t>
            </a:r>
          </a:p>
          <a:p>
            <a:pPr algn="l"/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 smtClean="0"/>
              <a:t> </a:t>
            </a:r>
            <a:r>
              <a:rPr lang="en-GB" dirty="0"/>
              <a:t>= 'red</a:t>
            </a:r>
            <a:r>
              <a:rPr lang="en-GB" dirty="0" smtClean="0"/>
              <a:t>';</a:t>
            </a:r>
            <a:endParaRPr lang="bg-BG" dirty="0" smtClean="0"/>
          </a:p>
          <a:p>
            <a:pPr algn="l"/>
            <a:endParaRPr lang="bg-BG" dirty="0" smtClean="0"/>
          </a:p>
          <a:p>
            <a:pPr algn="l"/>
            <a:r>
              <a:rPr lang="en-GB" dirty="0" err="1" smtClean="0"/>
              <a:t>document.getElementById</a:t>
            </a:r>
            <a:r>
              <a:rPr lang="en-GB" dirty="0"/>
              <a:t>('three').</a:t>
            </a:r>
            <a:r>
              <a:rPr lang="en-GB" dirty="0" err="1"/>
              <a:t>style.color</a:t>
            </a:r>
            <a:r>
              <a:rPr lang="en-GB" dirty="0"/>
              <a:t> </a:t>
            </a:r>
            <a:r>
              <a:rPr lang="en-GB" dirty="0" smtClean="0"/>
              <a:t>=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'#</a:t>
            </a:r>
            <a:r>
              <a:rPr lang="en-GB" dirty="0"/>
              <a:t>0000FF';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Methods </a:t>
            </a:r>
            <a:r>
              <a:rPr lang="en-US" dirty="0" err="1" smtClean="0"/>
              <a:t>getElements</a:t>
            </a:r>
            <a:endParaRPr lang="bg-BG" dirty="0" smtClean="0"/>
          </a:p>
          <a:p>
            <a:pPr lvl="1"/>
            <a:r>
              <a:rPr lang="en-US" dirty="0" smtClean="0"/>
              <a:t>Search via the attribute class with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ByClassName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Search for the element’s type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result is an array of found elements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02311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li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r>
              <a:rPr lang="en-GB" dirty="0"/>
              <a:t>('li');</a:t>
            </a:r>
          </a:p>
          <a:p>
            <a:pPr algn="l">
              <a:tabLst>
                <a:tab pos="231775" algn="l"/>
              </a:tabLst>
            </a:pPr>
            <a:endParaRPr lang="bg-BG" dirty="0" smtClean="0"/>
          </a:p>
          <a:p>
            <a:pPr algn="l">
              <a:tabLst>
                <a:tab pos="23177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e=0; e&lt;</a:t>
            </a:r>
            <a:r>
              <a:rPr lang="en-GB" dirty="0" err="1"/>
              <a:t>li.length</a:t>
            </a:r>
            <a:r>
              <a:rPr lang="en-GB" dirty="0"/>
              <a:t>; e++)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li[e].</a:t>
            </a:r>
            <a:r>
              <a:rPr lang="en-GB" dirty="0" err="1"/>
              <a:t>style.backgroundColor</a:t>
            </a:r>
            <a:r>
              <a:rPr lang="en-GB" dirty="0"/>
              <a:t> = 'yellow';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48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9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Sizing elements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Extracting the size</a:t>
            </a:r>
            <a:endParaRPr lang="bg-BG" dirty="0" smtClean="0"/>
          </a:p>
          <a:p>
            <a:pPr lvl="1"/>
            <a:r>
              <a:rPr lang="en-US" dirty="0" smtClean="0"/>
              <a:t>With the border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Without the border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According to the style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028945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document.getElementById</a:t>
            </a:r>
            <a:r>
              <a:rPr lang="en-GB" dirty="0"/>
              <a:t>('box');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4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smtClean="0"/>
              <a:t>and the browser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6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Resizing</a:t>
            </a:r>
            <a:endParaRPr lang="bg-BG" dirty="0" smtClean="0"/>
          </a:p>
          <a:p>
            <a:pPr lvl="1"/>
            <a:r>
              <a:rPr lang="en-US" dirty="0" smtClean="0"/>
              <a:t>Several text elements with different sizes</a:t>
            </a:r>
            <a:endParaRPr lang="bg-BG" dirty="0" smtClean="0"/>
          </a:p>
          <a:p>
            <a:pPr lvl="1"/>
            <a:r>
              <a:rPr lang="en-US" dirty="0" smtClean="0"/>
              <a:t>Aligning them to the largest size with a button click</a:t>
            </a:r>
            <a:endParaRPr lang="bg-BG" dirty="0" smtClean="0"/>
          </a:p>
          <a:p>
            <a:pPr lvl="1"/>
            <a:r>
              <a:rPr lang="en-US" dirty="0" smtClean="0"/>
              <a:t>However </a:t>
            </a:r>
            <a:r>
              <a:rPr lang="en-US" dirty="0" err="1" smtClean="0"/>
              <a:t>clientWidth</a:t>
            </a:r>
            <a:r>
              <a:rPr lang="bg-BG" dirty="0" smtClean="0"/>
              <a:t> </a:t>
            </a:r>
            <a:r>
              <a:rPr lang="en-US" dirty="0" smtClean="0"/>
              <a:t>is read-only, so we modify </a:t>
            </a:r>
            <a:r>
              <a:rPr lang="en-US" dirty="0" err="1" smtClean="0"/>
              <a:t>style.width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spans = </a:t>
            </a:r>
            <a:r>
              <a:rPr lang="en-GB" dirty="0" err="1"/>
              <a:t>document.getElementsByTagName</a:t>
            </a:r>
            <a:r>
              <a:rPr lang="en-GB" dirty="0"/>
              <a:t>('span');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max = 0;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max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Math.max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max,spans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spans[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style.width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max+'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8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2" y="1291604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78" y="1281772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 content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en-US" dirty="0" smtClean="0"/>
              <a:t>content</a:t>
            </a:r>
            <a:endParaRPr lang="bg-BG" dirty="0" smtClean="0"/>
          </a:p>
          <a:p>
            <a:pPr lvl="1"/>
            <a:r>
              <a:rPr lang="en-US" dirty="0" smtClean="0"/>
              <a:t>The full content as HTML text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If there are nested elements, they are included as tags</a:t>
            </a:r>
            <a:endParaRPr lang="bg-BG" dirty="0" smtClean="0"/>
          </a:p>
          <a:p>
            <a:pPr lvl="1"/>
            <a:r>
              <a:rPr lang="en-US" dirty="0" smtClean="0"/>
              <a:t>Example: extract the content of one element and put is as content of another element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var</a:t>
            </a:r>
            <a:r>
              <a:rPr lang="en-GB" dirty="0"/>
              <a:t> q = '';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b = </a:t>
            </a:r>
            <a:r>
              <a:rPr lang="en-GB" dirty="0" err="1"/>
              <a:t>document.getElementsByTagName</a:t>
            </a:r>
            <a:r>
              <a:rPr lang="en-GB" dirty="0"/>
              <a:t>('b');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b.length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smtClean="0"/>
              <a:t>q </a:t>
            </a:r>
            <a:r>
              <a:rPr lang="en-GB" dirty="0"/>
              <a:t>+= </a:t>
            </a:r>
            <a:r>
              <a:rPr lang="en-GB" dirty="0" smtClean="0"/>
              <a:t>b[</a:t>
            </a:r>
            <a:r>
              <a:rPr lang="en-GB" dirty="0" err="1" smtClean="0"/>
              <a:t>i</a:t>
            </a:r>
            <a:r>
              <a:rPr lang="en-GB" dirty="0" smtClean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('result')</a:t>
            </a:r>
            <a:r>
              <a:rPr lang="en-GB" dirty="0" smtClean="0"/>
              <a:t>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 </a:t>
            </a:r>
            <a:r>
              <a:rPr lang="en-GB" dirty="0"/>
              <a:t>= q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68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1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Content of text elements</a:t>
            </a:r>
            <a:endParaRPr lang="bg-BG" dirty="0" smtClean="0"/>
          </a:p>
          <a:p>
            <a:pPr lvl="1"/>
            <a:r>
              <a:rPr lang="en-US" dirty="0" smtClean="0"/>
              <a:t>Shown text is in the 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If a number is needed, the tax can be converted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parseFloat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3001" y="2023116"/>
            <a:ext cx="7497997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n1=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('num1</a:t>
            </a:r>
            <a:r>
              <a:rPr lang="en-GB" spc="-20" dirty="0" smtClean="0"/>
              <a:t>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n2=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('num2').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  <a:p>
            <a:pPr algn="l">
              <a:tabLst>
                <a:tab pos="231775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('res').</a:t>
            </a:r>
            <a:r>
              <a:rPr lang="en-GB" dirty="0" err="1"/>
              <a:t>innerHTML</a:t>
            </a:r>
            <a:r>
              <a:rPr lang="en-GB" dirty="0"/>
              <a:t>=n1+n2;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20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21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List content</a:t>
            </a:r>
            <a:endParaRPr lang="bg-BG" dirty="0" smtClean="0"/>
          </a:p>
          <a:p>
            <a:pPr lvl="1"/>
            <a:r>
              <a:rPr lang="en-US" dirty="0" smtClean="0"/>
              <a:t>Elements are defined with tags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US" dirty="0" smtClean="0"/>
              <a:t>, </a:t>
            </a:r>
            <a:r>
              <a:rPr lang="en-US" dirty="0" smtClean="0"/>
              <a:t>the shown and the actual values could </a:t>
            </a:r>
            <a:r>
              <a:rPr lang="en-US" dirty="0" err="1" smtClean="0"/>
              <a:t>deffer</a:t>
            </a:r>
            <a:endParaRPr lang="bg-BG" dirty="0" smtClean="0"/>
          </a:p>
          <a:p>
            <a:pPr lvl="1"/>
            <a:r>
              <a:rPr lang="en-US" dirty="0" smtClean="0"/>
              <a:t>Element selection activates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bg-BG" sz="2800" dirty="0" smtClean="0"/>
          </a:p>
          <a:p>
            <a:pPr lvl="1"/>
            <a:r>
              <a:rPr lang="en-US" dirty="0" smtClean="0"/>
              <a:t>Access to the selected value is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4126213"/>
            <a:ext cx="7223681" cy="640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document.getElementById</a:t>
            </a:r>
            <a:r>
              <a:rPr lang="en-GB" dirty="0"/>
              <a:t>('list').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/>
              <a:t> id="list"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GB" dirty="0"/>
              <a:t>="</a:t>
            </a:r>
            <a:r>
              <a:rPr lang="en-GB" dirty="0" err="1"/>
              <a:t>newSelection</a:t>
            </a:r>
            <a:r>
              <a:rPr lang="en-GB" dirty="0"/>
              <a:t>()"&gt;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Morbi</a:t>
            </a:r>
            <a:r>
              <a:rPr lang="en-GB" dirty="0"/>
              <a:t> ipsum </a:t>
            </a:r>
            <a:r>
              <a:rPr lang="en-GB" dirty="0" err="1"/>
              <a:t>primis</a:t>
            </a:r>
            <a:r>
              <a:rPr lang="en-GB" dirty="0"/>
              <a:t>"&gt;</a:t>
            </a:r>
            <a:r>
              <a:rPr lang="en-GB" dirty="0" err="1"/>
              <a:t>Morbi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"&gt;</a:t>
            </a:r>
            <a:r>
              <a:rPr lang="en-GB" dirty="0" err="1"/>
              <a:t>Vel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 smtClean="0"/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62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7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8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bg-BG" dirty="0" smtClean="0"/>
              <a:t> </a:t>
            </a:r>
            <a:r>
              <a:rPr lang="en-US" dirty="0" smtClean="0"/>
              <a:t>BOM</a:t>
            </a:r>
          </a:p>
          <a:p>
            <a:pPr lvl="1"/>
            <a:r>
              <a:rPr lang="en-US" u="sng" dirty="0" smtClean="0"/>
              <a:t>B</a:t>
            </a:r>
            <a:r>
              <a:rPr lang="en-US" dirty="0" smtClean="0"/>
              <a:t>rowser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en-US" dirty="0" smtClean="0"/>
              <a:t>Programming interface to the browser</a:t>
            </a:r>
            <a:endParaRPr lang="bg-BG" dirty="0" smtClean="0"/>
          </a:p>
          <a:p>
            <a:pPr lvl="1"/>
            <a:r>
              <a:rPr lang="en-US" dirty="0" smtClean="0"/>
              <a:t>Allows </a:t>
            </a:r>
            <a:r>
              <a:rPr lang="en-US" dirty="0" err="1" smtClean="0"/>
              <a:t>JS</a:t>
            </a:r>
            <a:r>
              <a:rPr lang="en-US" dirty="0" smtClean="0"/>
              <a:t> access to</a:t>
            </a:r>
            <a:endParaRPr lang="bg-BG" dirty="0" smtClean="0"/>
          </a:p>
          <a:p>
            <a:pPr lvl="2"/>
            <a:r>
              <a:rPr lang="en-US" dirty="0" smtClean="0"/>
              <a:t>The content of the shown web page</a:t>
            </a:r>
            <a:endParaRPr lang="bg-BG" dirty="0" smtClean="0"/>
          </a:p>
          <a:p>
            <a:pPr lvl="2"/>
            <a:r>
              <a:rPr lang="en-US" dirty="0" smtClean="0"/>
              <a:t>The parameters of the browser window</a:t>
            </a:r>
            <a:endParaRPr lang="bg-BG" dirty="0" smtClean="0"/>
          </a:p>
          <a:p>
            <a:pPr lvl="2"/>
            <a:r>
              <a:rPr lang="en-US" dirty="0" smtClean="0"/>
              <a:t>Navigation history, </a:t>
            </a:r>
            <a:r>
              <a:rPr lang="en-US" dirty="0" err="1" smtClean="0"/>
              <a:t>coockies</a:t>
            </a:r>
            <a:r>
              <a:rPr lang="en-US" dirty="0" smtClean="0"/>
              <a:t>, etc.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of events</a:t>
            </a:r>
            <a:endParaRPr lang="bg-BG" dirty="0" smtClean="0"/>
          </a:p>
          <a:p>
            <a:pPr lvl="1"/>
            <a:r>
              <a:rPr lang="en-US" dirty="0" smtClean="0"/>
              <a:t>The mouse is moved</a:t>
            </a:r>
          </a:p>
          <a:p>
            <a:pPr lvl="1"/>
            <a:r>
              <a:rPr lang="en-US" dirty="0" smtClean="0"/>
              <a:t>An HTML element is activated</a:t>
            </a:r>
          </a:p>
          <a:p>
            <a:pPr lvl="1"/>
            <a:r>
              <a:rPr lang="en-US" dirty="0" smtClean="0"/>
              <a:t>The keyboard is used</a:t>
            </a:r>
          </a:p>
          <a:p>
            <a:pPr lvl="1"/>
            <a:r>
              <a:rPr lang="en-US" dirty="0" smtClean="0"/>
              <a:t>The window is resized</a:t>
            </a:r>
          </a:p>
          <a:p>
            <a:pPr lvl="1"/>
            <a:r>
              <a:rPr lang="en-US" dirty="0" smtClean="0"/>
              <a:t>The web page is loaded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0398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Properties of events</a:t>
            </a:r>
            <a:endParaRPr lang="bg-BG" dirty="0"/>
          </a:p>
          <a:p>
            <a:pPr lvl="1"/>
            <a:r>
              <a:rPr lang="en-US" dirty="0" smtClean="0"/>
              <a:t>Where – this is HTML</a:t>
            </a:r>
            <a:r>
              <a:rPr lang="bg-BG" dirty="0" smtClean="0"/>
              <a:t>, </a:t>
            </a:r>
            <a:r>
              <a:rPr lang="en-US" dirty="0" smtClean="0"/>
              <a:t>DOM </a:t>
            </a:r>
            <a:r>
              <a:rPr lang="en-US" dirty="0" smtClean="0"/>
              <a:t>or </a:t>
            </a:r>
            <a:r>
              <a:rPr lang="en-US" dirty="0" smtClean="0"/>
              <a:t>BOM</a:t>
            </a:r>
            <a:r>
              <a:rPr lang="bg-BG" dirty="0" smtClean="0"/>
              <a:t> </a:t>
            </a:r>
            <a:r>
              <a:rPr lang="en-US" dirty="0" smtClean="0"/>
              <a:t>element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JS</a:t>
            </a:r>
            <a:r>
              <a:rPr lang="en-US" dirty="0" smtClean="0"/>
              <a:t> function which will process the event</a:t>
            </a:r>
          </a:p>
          <a:p>
            <a:pPr lvl="1"/>
            <a:r>
              <a:rPr lang="en-US" dirty="0" smtClean="0"/>
              <a:t>Additional parameters of the event (depending on its type)</a:t>
            </a:r>
          </a:p>
          <a:p>
            <a:pPr lvl="1"/>
            <a:r>
              <a:rPr lang="en-US" dirty="0" smtClean="0"/>
              <a:t>Most events are applicable to many elements and are processed in an unified way</a:t>
            </a:r>
          </a:p>
          <a:p>
            <a:pPr lvl="1"/>
            <a:r>
              <a:rPr lang="en-US" dirty="0" smtClean="0"/>
              <a:t>Some elements have specific events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43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Frequently used events</a:t>
            </a:r>
            <a:endParaRPr lang="bg-BG" dirty="0" smtClean="0"/>
          </a:p>
          <a:p>
            <a:pPr lvl="1"/>
            <a:r>
              <a:rPr lang="en-US" dirty="0" smtClean="0"/>
              <a:t>General events</a:t>
            </a:r>
            <a:endParaRPr lang="bg-BG" dirty="0" smtClean="0"/>
          </a:p>
          <a:p>
            <a:pPr lvl="2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– </a:t>
            </a:r>
            <a:r>
              <a:rPr lang="en-US" dirty="0" smtClean="0"/>
              <a:t>the web page is loaded</a:t>
            </a:r>
            <a:endParaRPr lang="bg-BG" dirty="0" smtClean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bg-BG" dirty="0"/>
              <a:t> – </a:t>
            </a:r>
            <a:r>
              <a:rPr lang="en-US" dirty="0" smtClean="0"/>
              <a:t>the window is resized</a:t>
            </a:r>
            <a:endParaRPr lang="bg-BG" dirty="0" smtClean="0"/>
          </a:p>
          <a:p>
            <a:pPr lvl="1"/>
            <a:r>
              <a:rPr lang="en-US" dirty="0" smtClean="0"/>
              <a:t>Events for HTML</a:t>
            </a:r>
            <a:r>
              <a:rPr lang="bg-BG" dirty="0" smtClean="0"/>
              <a:t> </a:t>
            </a:r>
            <a:r>
              <a:rPr lang="en-US" dirty="0" smtClean="0"/>
              <a:t>elements</a:t>
            </a:r>
            <a:endParaRPr lang="bg-BG" dirty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bg-BG" dirty="0" smtClean="0"/>
              <a:t> – </a:t>
            </a:r>
            <a:r>
              <a:rPr lang="en-US" dirty="0" smtClean="0"/>
              <a:t>mouse click on an element</a:t>
            </a:r>
            <a:endParaRPr lang="bg-BG" dirty="0" smtClean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bg-BG" dirty="0"/>
              <a:t> – </a:t>
            </a:r>
            <a:r>
              <a:rPr lang="en-US" dirty="0" smtClean="0"/>
              <a:t>element content is changed</a:t>
            </a:r>
            <a:endParaRPr lang="bg-BG" dirty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onmousemove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mouse is moved over an element</a:t>
            </a:r>
            <a:endParaRPr lang="bg-BG" dirty="0" smtClean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onkeypress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a key is pressed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4435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Capturing events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Via an attribute of an HTML element</a:t>
            </a:r>
            <a:endParaRPr lang="bg-BG" dirty="0" smtClean="0"/>
          </a:p>
          <a:p>
            <a:pPr lvl="1"/>
            <a:r>
              <a:rPr lang="en-US" dirty="0" smtClean="0"/>
              <a:t>The name of the attribute is ‘on’ + the name of the event</a:t>
            </a:r>
            <a:endParaRPr lang="bg-BG" dirty="0" smtClean="0"/>
          </a:p>
          <a:p>
            <a:pPr lvl="1"/>
            <a:r>
              <a:rPr lang="en-US" dirty="0" smtClean="0"/>
              <a:t>The value of the attribute is the </a:t>
            </a:r>
            <a:r>
              <a:rPr lang="en-US" dirty="0" err="1" smtClean="0"/>
              <a:t>JS</a:t>
            </a:r>
            <a:r>
              <a:rPr lang="en-US" dirty="0" smtClean="0"/>
              <a:t> code to execute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571750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(0)"</a:t>
            </a:r>
            <a:r>
              <a:rPr lang="en-GB" dirty="0"/>
              <a:t>&gt;</a:t>
            </a:r>
            <a:r>
              <a:rPr lang="en-GB" dirty="0" err="1"/>
              <a:t>Rhoncus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(1)"</a:t>
            </a:r>
            <a:r>
              <a:rPr lang="en-GB" dirty="0"/>
              <a:t>&gt;</a:t>
            </a:r>
            <a:r>
              <a:rPr lang="en-GB" dirty="0" err="1"/>
              <a:t>Eleifend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(2)"</a:t>
            </a:r>
            <a:r>
              <a:rPr lang="en-GB" dirty="0"/>
              <a:t>&gt;Dictum&lt;/button&gt;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77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1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methods of the DOM</a:t>
            </a:r>
            <a:r>
              <a:rPr lang="bg-BG" dirty="0" smtClean="0"/>
              <a:t> </a:t>
            </a:r>
            <a:r>
              <a:rPr lang="en-US" dirty="0" smtClean="0"/>
              <a:t>element</a:t>
            </a:r>
            <a:endParaRPr lang="bg-BG" dirty="0" smtClean="0"/>
          </a:p>
          <a:p>
            <a:pPr lvl="1"/>
            <a:r>
              <a:rPr lang="en-US" dirty="0" smtClean="0"/>
              <a:t>Providing a value for element method</a:t>
            </a:r>
            <a:endParaRPr lang="bg-BG" dirty="0" smtClean="0"/>
          </a:p>
          <a:p>
            <a:pPr lvl="1"/>
            <a:r>
              <a:rPr lang="en-US" dirty="0" smtClean="0"/>
              <a:t>Using existing or anonymous function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function ()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{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};</a:t>
            </a:r>
          </a:p>
        </p:txBody>
      </p:sp>
    </p:spTree>
    <p:extLst>
      <p:ext uri="{BB962C8B-B14F-4D97-AF65-F5344CB8AC3E}">
        <p14:creationId xmlns:p14="http://schemas.microsoft.com/office/powerpoint/2010/main" val="26298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1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event listener</a:t>
            </a:r>
            <a:endParaRPr lang="en-US" dirty="0" smtClean="0"/>
          </a:p>
          <a:p>
            <a:pPr lvl="1"/>
            <a:r>
              <a:rPr lang="en-US" dirty="0" smtClean="0"/>
              <a:t>Syntax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GB" dirty="0" smtClean="0"/>
          </a:p>
          <a:p>
            <a:pPr lvl="1"/>
            <a:r>
              <a:rPr lang="en-US" dirty="0" smtClean="0"/>
              <a:t>The event name is without ‘on’ prefix</a:t>
            </a:r>
            <a:endParaRPr lang="en-US" dirty="0" smtClean="0"/>
          </a:p>
          <a:p>
            <a:pPr lvl="1"/>
            <a:r>
              <a:rPr lang="en-US" dirty="0" smtClean="0"/>
              <a:t>The function could be named or unnamed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023116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</a:tabLst>
            </a:pP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/>
              <a:t>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()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80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3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41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ontent Placeholder 7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object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</a:t>
            </a:r>
          </a:p>
          <a:p>
            <a:pPr lvl="1"/>
            <a:r>
              <a:rPr lang="en-US" dirty="0" smtClean="0"/>
              <a:t>Page content in object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Window’s properties in object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Current URL and history in objects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location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history</a:t>
            </a:r>
          </a:p>
          <a:p>
            <a:pPr lvl="1"/>
            <a:r>
              <a:rPr lang="en-US" dirty="0" smtClean="0"/>
              <a:t>Browser’s settings in object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navigator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hevron 2"/>
          <p:cNvSpPr/>
          <p:nvPr/>
        </p:nvSpPr>
        <p:spPr>
          <a:xfrm>
            <a:off x="1005879" y="3303262"/>
            <a:ext cx="7132242" cy="164590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Browser </a:t>
            </a:r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/ </a:t>
            </a:r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BOM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 structure</a:t>
            </a:r>
            <a:endParaRPr lang="bg-BG" dirty="0"/>
          </a:p>
        </p:txBody>
      </p:sp>
      <p:sp>
        <p:nvSpPr>
          <p:cNvPr id="20" name="Chevron 19"/>
          <p:cNvSpPr/>
          <p:nvPr/>
        </p:nvSpPr>
        <p:spPr>
          <a:xfrm>
            <a:off x="1097318" y="3669018"/>
            <a:ext cx="6949364" cy="1207902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Window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256034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Screen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393192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Location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530351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History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67509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Navigator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118875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Document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</a:t>
            </a:r>
            <a:endParaRPr lang="bg-BG" dirty="0" smtClean="0"/>
          </a:p>
          <a:p>
            <a:pPr lvl="1"/>
            <a:r>
              <a:rPr lang="en-US" dirty="0" smtClean="0"/>
              <a:t>A list of questions and answers</a:t>
            </a:r>
          </a:p>
          <a:p>
            <a:pPr lvl="1"/>
            <a:r>
              <a:rPr lang="en-US" dirty="0" smtClean="0"/>
              <a:t>Initially all answers are hidden</a:t>
            </a:r>
          </a:p>
          <a:p>
            <a:pPr lvl="1"/>
            <a:r>
              <a:rPr lang="en-US" dirty="0" smtClean="0"/>
              <a:t>When a question is clicked, its answer is shown</a:t>
            </a:r>
          </a:p>
          <a:p>
            <a:pPr lvl="1"/>
            <a:r>
              <a:rPr lang="en-US" dirty="0" smtClean="0"/>
              <a:t>A second click hides the answer</a:t>
            </a:r>
            <a:endParaRPr lang="en-US" dirty="0" smtClean="0"/>
          </a:p>
          <a:p>
            <a:pPr lvl="1"/>
            <a:r>
              <a:rPr lang="en-US" dirty="0" smtClean="0"/>
              <a:t>The number of questions and answers is not fixed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102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questions and answers</a:t>
            </a:r>
            <a:endParaRPr lang="bg-BG" dirty="0" smtClean="0"/>
          </a:p>
          <a:p>
            <a:pPr lvl="1"/>
            <a:r>
              <a:rPr lang="en-US" dirty="0" smtClean="0"/>
              <a:t>They will be in successive pairs of h3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p</a:t>
            </a:r>
            <a:r>
              <a:rPr lang="bg-BG" dirty="0" smtClean="0"/>
              <a:t> </a:t>
            </a:r>
            <a:r>
              <a:rPr lang="en-US" dirty="0" smtClean="0"/>
              <a:t>elements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en-US" dirty="0" smtClean="0"/>
              <a:t>Styling with </a:t>
            </a:r>
            <a:r>
              <a:rPr lang="en-US" dirty="0" err="1" smtClean="0"/>
              <a:t>CSS</a:t>
            </a:r>
            <a:r>
              <a:rPr lang="en-US" dirty="0" smtClean="0"/>
              <a:t>, each h3 has a new cursor image to </a:t>
            </a:r>
            <a:r>
              <a:rPr lang="en-US" dirty="0" err="1" smtClean="0"/>
              <a:t>immitate</a:t>
            </a:r>
            <a:r>
              <a:rPr lang="en-US" dirty="0" smtClean="0"/>
              <a:t> a clickable link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h3&gt;Q1.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Fusce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purus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enim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Scelerisque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aliquet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vitae,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 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h3&gt;Q2.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Rutrum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, </a:t>
            </a:r>
            <a:r>
              <a:rPr lang="en-GB" dirty="0" err="1"/>
              <a:t>volutpat</a:t>
            </a:r>
            <a:r>
              <a:rPr lang="en-GB" dirty="0"/>
              <a:t> a nisi</a:t>
            </a:r>
            <a:r>
              <a:rPr lang="en-GB" dirty="0" smtClean="0"/>
              <a:t>. …&lt;/p&gt;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577579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h3</a:t>
            </a:r>
            <a:r>
              <a:rPr lang="en-GB" dirty="0"/>
              <a:t>	{	</a:t>
            </a:r>
            <a:r>
              <a:rPr lang="en-GB" dirty="0" err="1"/>
              <a:t>color</a:t>
            </a:r>
            <a:r>
              <a:rPr lang="en-GB" dirty="0"/>
              <a:t>: #000080;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padding: 0.3em;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cursor: pointer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p</a:t>
            </a:r>
            <a:r>
              <a:rPr lang="en-GB" dirty="0"/>
              <a:t>	{	margin: 0.25em auto 0.75em 2.5em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Initial hiding</a:t>
            </a:r>
            <a:endParaRPr lang="bg-BG" dirty="0" smtClean="0"/>
          </a:p>
          <a:p>
            <a:pPr lvl="1"/>
            <a:r>
              <a:rPr lang="en-US" dirty="0" smtClean="0"/>
              <a:t>When the page is loaded all answers are hidden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108727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="main()"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body&gt;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2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Event processing</a:t>
            </a:r>
            <a:endParaRPr lang="bg-BG" dirty="0" smtClean="0"/>
          </a:p>
          <a:p>
            <a:pPr lvl="1"/>
            <a:r>
              <a:rPr lang="en-US" dirty="0" smtClean="0"/>
              <a:t>Each DOM element of a question has a link to the DOM element of its answer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1474482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h = </a:t>
            </a:r>
            <a:r>
              <a:rPr lang="en-GB" dirty="0" err="1"/>
              <a:t>document.getElementsByTagName</a:t>
            </a:r>
            <a:r>
              <a:rPr lang="en-GB" dirty="0"/>
              <a:t>('h3');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p[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p[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The event listener of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shows or hides an answer</a:t>
            </a:r>
            <a:endParaRPr lang="bg-BG" dirty="0" smtClean="0"/>
          </a:p>
          <a:p>
            <a:pPr lvl="1"/>
            <a:r>
              <a:rPr lang="en-US" dirty="0" smtClean="0"/>
              <a:t>The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bg-BG" dirty="0" smtClean="0"/>
              <a:t> </a:t>
            </a:r>
            <a:r>
              <a:rPr lang="en-US" dirty="0" smtClean="0"/>
              <a:t>object contains data about the event</a:t>
            </a:r>
            <a:endParaRPr lang="bg-BG" dirty="0" smtClean="0"/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dirty="0" smtClean="0"/>
              <a:t> </a:t>
            </a:r>
            <a:r>
              <a:rPr lang="en-US" dirty="0" smtClean="0"/>
              <a:t>is the DOM element when the event happened, and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bg-BG" dirty="0" smtClean="0"/>
              <a:t> </a:t>
            </a:r>
            <a:r>
              <a:rPr lang="en-US" dirty="0" smtClean="0"/>
              <a:t>is the stored DOM answer to show or hide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1931677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GB" dirty="0" err="1"/>
              <a:t>',function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event.target.elem</a:t>
            </a:r>
            <a:r>
              <a:rPr lang="en-GB" dirty="0" err="1"/>
              <a:t>.style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 err="1"/>
              <a:t>style.display</a:t>
            </a:r>
            <a:r>
              <a:rPr lang="en-GB" dirty="0"/>
              <a:t>=='none')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'block';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1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object model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 models</a:t>
            </a:r>
            <a:endParaRPr lang="en-US" dirty="0" smtClean="0"/>
          </a:p>
          <a:p>
            <a:pPr lvl="1"/>
            <a:r>
              <a:rPr lang="en-GB" dirty="0" smtClean="0"/>
              <a:t>BOM</a:t>
            </a:r>
            <a:r>
              <a:rPr lang="en-US" dirty="0" smtClean="0"/>
              <a:t> – Browser </a:t>
            </a:r>
            <a:r>
              <a:rPr lang="en-US" dirty="0" smtClean="0"/>
              <a:t>Object </a:t>
            </a:r>
            <a:r>
              <a:rPr lang="en-US" dirty="0" smtClean="0"/>
              <a:t>Model</a:t>
            </a:r>
            <a:endParaRPr lang="en-US" dirty="0" smtClean="0"/>
          </a:p>
          <a:p>
            <a:pPr lvl="1"/>
            <a:r>
              <a:rPr lang="en-US" dirty="0"/>
              <a:t>DOM – </a:t>
            </a:r>
            <a:r>
              <a:rPr lang="en-GB" dirty="0" smtClean="0"/>
              <a:t>Document </a:t>
            </a:r>
            <a:r>
              <a:rPr lang="en-GB" dirty="0" smtClean="0"/>
              <a:t>Object </a:t>
            </a:r>
            <a:r>
              <a:rPr lang="en-GB" dirty="0" smtClean="0"/>
              <a:t>Model</a:t>
            </a:r>
            <a:endParaRPr lang="en-GB" dirty="0" smtClean="0"/>
          </a:p>
          <a:p>
            <a:pPr lvl="1"/>
            <a:r>
              <a:rPr lang="en-US" dirty="0" smtClean="0"/>
              <a:t>Programming access from </a:t>
            </a:r>
            <a:r>
              <a:rPr lang="en-US" dirty="0" err="1" smtClean="0"/>
              <a:t>JS</a:t>
            </a:r>
            <a:r>
              <a:rPr lang="en-US" dirty="0" smtClean="0"/>
              <a:t> to the web page and its elements</a:t>
            </a:r>
          </a:p>
          <a:p>
            <a:pPr lvl="1"/>
            <a:r>
              <a:rPr lang="en-US" dirty="0" smtClean="0"/>
              <a:t>Object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{window.}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is the root of HTML elements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Working with elements</a:t>
            </a:r>
            <a:endParaRPr lang="bg-BG" dirty="0" smtClean="0"/>
          </a:p>
          <a:p>
            <a:pPr lvl="1"/>
            <a:r>
              <a:rPr lang="en-US" dirty="0" smtClean="0"/>
              <a:t>Search by identifier, class or tag name</a:t>
            </a:r>
            <a:endParaRPr lang="bg-BG" dirty="0" smtClean="0"/>
          </a:p>
          <a:p>
            <a:pPr lvl="1"/>
            <a:r>
              <a:rPr lang="en-US" dirty="0" smtClean="0"/>
              <a:t>Search for specific element or for all elements of a given type</a:t>
            </a:r>
            <a:endParaRPr lang="bg-BG" dirty="0" smtClean="0"/>
          </a:p>
          <a:p>
            <a:pPr lvl="1"/>
            <a:r>
              <a:rPr lang="en-US" dirty="0" smtClean="0"/>
              <a:t>Setting the size of elements</a:t>
            </a:r>
          </a:p>
          <a:p>
            <a:pPr lvl="1"/>
            <a:r>
              <a:rPr lang="en-US" dirty="0" smtClean="0"/>
              <a:t>Access to elements’ content</a:t>
            </a:r>
          </a:p>
          <a:p>
            <a:pPr lvl="1"/>
            <a:r>
              <a:rPr lang="en-US" dirty="0" smtClean="0"/>
              <a:t>Reacting on events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information</a:t>
            </a:r>
            <a:endParaRPr lang="bg-BG" dirty="0" smtClean="0"/>
          </a:p>
          <a:p>
            <a:pPr lvl="1"/>
            <a:r>
              <a:rPr lang="en-US" dirty="0" smtClean="0"/>
              <a:t>Elements and events in DOM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www.w3schools.com/jsref/dom_obj_document.asp</a:t>
            </a:r>
            <a:r>
              <a:rPr lang="bg-BG" dirty="0" smtClean="0"/>
              <a:t> </a:t>
            </a: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www.w3schools.com/jsref/dom_obj_event.asp</a:t>
            </a:r>
            <a:r>
              <a:rPr lang="bg-BG" dirty="0" smtClean="0"/>
              <a:t>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More about BOM</a:t>
            </a:r>
            <a:endParaRPr lang="en-US" dirty="0" smtClean="0"/>
          </a:p>
          <a:p>
            <a:pPr lvl="1"/>
            <a:r>
              <a:rPr lang="en-US" dirty="0" smtClean="0"/>
              <a:t>Formally there is no standard</a:t>
            </a:r>
          </a:p>
          <a:p>
            <a:pPr lvl="1"/>
            <a:r>
              <a:rPr lang="en-US" dirty="0" smtClean="0"/>
              <a:t>All browsers support it</a:t>
            </a:r>
          </a:p>
          <a:p>
            <a:pPr lvl="1"/>
            <a:r>
              <a:rPr lang="en-US" dirty="0" smtClean="0"/>
              <a:t>Some functions might differ</a:t>
            </a:r>
            <a:endParaRPr lang="bg-BG" dirty="0" smtClean="0"/>
          </a:p>
          <a:p>
            <a:r>
              <a:rPr lang="en-US" dirty="0" smtClean="0"/>
              <a:t>In this course</a:t>
            </a:r>
            <a:endParaRPr lang="bg-BG" dirty="0" smtClean="0"/>
          </a:p>
          <a:p>
            <a:pPr lvl="1"/>
            <a:r>
              <a:rPr lang="en-US" dirty="0" smtClean="0"/>
              <a:t>We will mostly user object document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74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36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DOM</a:t>
            </a:r>
            <a:endParaRPr lang="en-US" dirty="0" smtClean="0"/>
          </a:p>
          <a:p>
            <a:pPr lvl="1"/>
            <a:r>
              <a:rPr lang="en-US" u="sng" dirty="0" smtClean="0"/>
              <a:t>D</a:t>
            </a:r>
            <a:r>
              <a:rPr lang="en-US" dirty="0" smtClean="0"/>
              <a:t>ocument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en-US" dirty="0" smtClean="0"/>
              <a:t>A model for representing HTML documents as objects</a:t>
            </a:r>
          </a:p>
          <a:p>
            <a:pPr lvl="1"/>
            <a:r>
              <a:rPr lang="en-US" dirty="0" smtClean="0"/>
              <a:t>Browsers provide programming interface to DOM via their BOM object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bg-BG" dirty="0" smtClean="0"/>
          </a:p>
          <a:p>
            <a:pPr lvl="1"/>
            <a:r>
              <a:rPr lang="en-US" dirty="0" smtClean="0"/>
              <a:t>1995 –</a:t>
            </a:r>
            <a:r>
              <a:rPr lang="bg-BG" dirty="0" smtClean="0"/>
              <a:t> </a:t>
            </a:r>
            <a:r>
              <a:rPr lang="en-US" dirty="0" smtClean="0"/>
              <a:t>Legacy DOM / DOM level 0, </a:t>
            </a:r>
            <a:r>
              <a:rPr lang="en-US" dirty="0" smtClean="0"/>
              <a:t>no standard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Intermediate DOM, </a:t>
            </a:r>
            <a:r>
              <a:rPr lang="en-US" dirty="0" smtClean="0"/>
              <a:t>still no standard</a:t>
            </a:r>
            <a:endParaRPr lang="en-US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DOM Level 1 – </a:t>
            </a:r>
            <a:r>
              <a:rPr lang="en-US" dirty="0" smtClean="0"/>
              <a:t>first standard</a:t>
            </a:r>
            <a:endParaRPr lang="en-US" dirty="0" smtClean="0"/>
          </a:p>
          <a:p>
            <a:pPr lvl="1"/>
            <a:r>
              <a:rPr lang="en-US" dirty="0" smtClean="0"/>
              <a:t>2000 – DOM Level 2</a:t>
            </a:r>
            <a:endParaRPr lang="bg-BG" dirty="0" smtClean="0"/>
          </a:p>
          <a:p>
            <a:pPr lvl="1"/>
            <a:r>
              <a:rPr lang="bg-BG" dirty="0" smtClean="0"/>
              <a:t>200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3</a:t>
            </a:r>
            <a:endParaRPr lang="bg-BG" dirty="0" smtClean="0"/>
          </a:p>
          <a:p>
            <a:pPr lvl="1"/>
            <a:r>
              <a:rPr lang="bg-BG" dirty="0" smtClean="0"/>
              <a:t>201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functionality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Capabilities</a:t>
            </a:r>
            <a:endParaRPr lang="bg-BG" dirty="0" smtClean="0"/>
          </a:p>
          <a:p>
            <a:pPr lvl="1"/>
            <a:r>
              <a:rPr lang="en-US" dirty="0" smtClean="0"/>
              <a:t>Access and modification of HTML elements</a:t>
            </a:r>
          </a:p>
          <a:p>
            <a:pPr lvl="1"/>
            <a:r>
              <a:rPr lang="en-US" dirty="0" smtClean="0"/>
              <a:t>Access and modification of </a:t>
            </a:r>
            <a:r>
              <a:rPr lang="en-US" dirty="0" err="1" smtClean="0"/>
              <a:t>CSS</a:t>
            </a:r>
            <a:r>
              <a:rPr lang="en-US" dirty="0" smtClean="0"/>
              <a:t> styles and rules</a:t>
            </a:r>
          </a:p>
          <a:p>
            <a:pPr lvl="1"/>
            <a:r>
              <a:rPr lang="en-US" dirty="0" smtClean="0"/>
              <a:t>Access and modification of events caused by the browser or the user interactions</a:t>
            </a:r>
            <a:endParaRPr lang="bg-BG" dirty="0" smtClean="0"/>
          </a:p>
          <a:p>
            <a:r>
              <a:rPr lang="en-US" dirty="0" smtClean="0"/>
              <a:t>However</a:t>
            </a:r>
            <a:endParaRPr lang="bg-BG" dirty="0" smtClean="0"/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</a:t>
            </a:r>
            <a:r>
              <a:rPr lang="en-US" dirty="0" smtClean="0"/>
              <a:t>only provides access</a:t>
            </a:r>
            <a:endParaRPr lang="en-US" dirty="0" smtClean="0"/>
          </a:p>
          <a:p>
            <a:pPr lvl="1"/>
            <a:r>
              <a:rPr lang="en-US" dirty="0" smtClean="0"/>
              <a:t>The actual access and modification is done in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7981</TotalTime>
  <Words>1293</Words>
  <Application>Microsoft Office PowerPoint</Application>
  <PresentationFormat>On-screen Show (16:9)</PresentationFormat>
  <Paragraphs>310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DOM</vt:lpstr>
      <vt:lpstr>JS and the browser</vt:lpstr>
      <vt:lpstr>BOM</vt:lpstr>
      <vt:lpstr>BOM structure</vt:lpstr>
      <vt:lpstr>PowerPoint Presentation</vt:lpstr>
      <vt:lpstr>DOM</vt:lpstr>
      <vt:lpstr>DOM</vt:lpstr>
      <vt:lpstr>History of DOM</vt:lpstr>
      <vt:lpstr>DOM functionality</vt:lpstr>
      <vt:lpstr>DOM structure</vt:lpstr>
      <vt:lpstr>PowerPoint Presentation</vt:lpstr>
      <vt:lpstr>PowerPoint Presentation</vt:lpstr>
      <vt:lpstr>Working with DOM</vt:lpstr>
      <vt:lpstr>Working with DOM</vt:lpstr>
      <vt:lpstr>Finding element</vt:lpstr>
      <vt:lpstr>PowerPoint Presentation</vt:lpstr>
      <vt:lpstr>PowerPoint Presentation</vt:lpstr>
      <vt:lpstr>PowerPoint Presentation</vt:lpstr>
      <vt:lpstr>Sizing elements</vt:lpstr>
      <vt:lpstr>PowerPoint Presentation</vt:lpstr>
      <vt:lpstr>PowerPoint Presentation</vt:lpstr>
      <vt:lpstr>PowerPoint Presentation</vt:lpstr>
      <vt:lpstr>Element 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Events</vt:lpstr>
      <vt:lpstr>Events</vt:lpstr>
      <vt:lpstr>PowerPoint Presentation</vt:lpstr>
      <vt:lpstr>PowerPoint Presentation</vt:lpstr>
      <vt:lpstr>Capturing events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</vt:lpstr>
      <vt:lpstr>Questions and answers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Document object model</vt:lpstr>
      <vt:lpstr>PowerPoint Presentation</vt:lpstr>
      <vt:lpstr>Information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SUICA-06</dc:title>
  <dc:creator>Pavel Boytchev</dc:creator>
  <cp:lastModifiedBy>Anon</cp:lastModifiedBy>
  <cp:revision>300</cp:revision>
  <dcterms:created xsi:type="dcterms:W3CDTF">2015-02-10T15:00:35Z</dcterms:created>
  <dcterms:modified xsi:type="dcterms:W3CDTF">2020-03-31T17:56:55Z</dcterms:modified>
</cp:coreProperties>
</file>