
<file path=[Content_Types].xml><?xml version="1.0" encoding="utf-8"?>
<Types xmlns="http://schemas.openxmlformats.org/package/2006/content-types">
  <Default Extension="png" ContentType="image/png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481" r:id="rId3"/>
    <p:sldId id="935" r:id="rId4"/>
    <p:sldId id="942" r:id="rId5"/>
    <p:sldId id="318" r:id="rId6"/>
    <p:sldId id="261" r:id="rId7"/>
  </p:sldIdLst>
  <p:sldSz cx="9144000" cy="5143500" type="screen16x9"/>
  <p:notesSz cx="6858000" cy="9144000"/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E3EB"/>
    <a:srgbClr val="638CAE"/>
    <a:srgbClr val="FF0000"/>
    <a:srgbClr val="E3E5ED"/>
    <a:srgbClr val="000000"/>
    <a:srgbClr val="AAB0C8"/>
    <a:srgbClr val="727CA3"/>
    <a:srgbClr val="D39FA0"/>
    <a:srgbClr val="8B8B9D"/>
    <a:srgbClr val="0070C0"/>
  </p:clrMru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565" autoAdjust="0"/>
    <p:restoredTop sz="94590" autoAdjust="0"/>
  </p:normalViewPr>
  <p:slideViewPr>
    <p:cSldViewPr>
      <p:cViewPr varScale="1">
        <p:scale>
          <a:sx n="95" d="100"/>
          <a:sy n="95" d="100"/>
        </p:scale>
        <p:origin x="-588" y="-96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22908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91439" cy="91439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3.png>
</file>

<file path=ppt/media/image4.png>
</file>

<file path=ppt/media/image5.png>
</file>

<file path=ppt/media/image6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2914650"/>
            <a:ext cx="6858000" cy="742950"/>
          </a:xfrm>
          <a:ln>
            <a:noFill/>
          </a:ln>
        </p:spPr>
        <p:txBody>
          <a:bodyPr anchor="t" anchorCtr="0">
            <a:normAutofit/>
          </a:bodyPr>
          <a:lstStyle>
            <a:lvl1pPr algn="l">
              <a:defRPr sz="3600">
                <a:solidFill>
                  <a:schemeClr val="tx1"/>
                </a:solidFill>
              </a:defRPr>
            </a:lvl1pPr>
          </a:lstStyle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3843338"/>
            <a:ext cx="6858000" cy="400050"/>
          </a:xfrm>
        </p:spPr>
        <p:txBody>
          <a:bodyPr/>
          <a:lstStyle>
            <a:lvl1pPr marL="0" indent="0" algn="l">
              <a:buNone/>
              <a:defRPr sz="2000" b="0">
                <a:solidFill>
                  <a:schemeClr val="tx2"/>
                </a:solidFill>
                <a:latin typeface="Candara" panose="020E0502030303020204" pitchFamily="34" charset="0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1" name="Rectangle 20"/>
          <p:cNvSpPr/>
          <p:nvPr/>
        </p:nvSpPr>
        <p:spPr>
          <a:xfrm>
            <a:off x="904875" y="2736056"/>
            <a:ext cx="7315200" cy="96012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angle 32"/>
          <p:cNvSpPr/>
          <p:nvPr/>
        </p:nvSpPr>
        <p:spPr>
          <a:xfrm>
            <a:off x="904875" y="3786188"/>
            <a:ext cx="7315200" cy="51435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2736056"/>
            <a:ext cx="228600" cy="96012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>
            <a:off x="904875" y="3786188"/>
            <a:ext cx="228600" cy="51435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pic>
        <p:nvPicPr>
          <p:cNvPr id="10" name="Picture 2" descr="D:\Pavel\Courses\Materials\Course.SUICA 2015\Lectures(EN)\logo-en.emf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3429000" y="285750"/>
            <a:ext cx="2438400" cy="247222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2914650"/>
            <a:ext cx="6858000" cy="742950"/>
          </a:xfrm>
          <a:ln>
            <a:noFill/>
          </a:ln>
        </p:spPr>
        <p:txBody>
          <a:bodyPr anchor="t" anchorCtr="0">
            <a:normAutofit/>
          </a:bodyPr>
          <a:lstStyle>
            <a:lvl1pPr algn="l">
              <a:defRPr sz="3600">
                <a:solidFill>
                  <a:schemeClr val="tx1"/>
                </a:solidFill>
              </a:defRPr>
            </a:lvl1pPr>
          </a:lstStyle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21" name="Rectangle 20"/>
          <p:cNvSpPr/>
          <p:nvPr/>
        </p:nvSpPr>
        <p:spPr>
          <a:xfrm>
            <a:off x="904875" y="2736056"/>
            <a:ext cx="7315200" cy="96012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2736056"/>
            <a:ext cx="228600" cy="96012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8257830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"/>
            <a:ext cx="8534400" cy="74295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047750"/>
            <a:ext cx="8534400" cy="40386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33350"/>
            <a:ext cx="8534400" cy="49530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18800805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1450"/>
            <a:ext cx="8534400" cy="6858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33350"/>
            <a:ext cx="7955238" cy="723900"/>
          </a:xfrm>
          <a:prstGeom prst="rect">
            <a:avLst/>
          </a:prstGeom>
          <a:ln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914400"/>
            <a:ext cx="8534400" cy="417195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dirty="0" smtClean="0"/>
              <a:t>Click to edit Master text styles</a:t>
            </a:r>
            <a:r>
              <a:rPr kumimoji="0" lang="bg-BG" dirty="0" smtClean="0"/>
              <a:t>кирилица</a:t>
            </a:r>
            <a:endParaRPr kumimoji="0" lang="en-US" dirty="0" smtClean="0"/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86800" y="4869180"/>
            <a:ext cx="457200" cy="27432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1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EC4667DF-4D84-4B1F-9010-1E7FCEE5EE25}" type="slidenum">
              <a:rPr lang="bg-BG" smtClean="0"/>
              <a:pPr/>
              <a:t>‹#›</a:t>
            </a:fld>
            <a:endParaRPr lang="bg-BG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857250"/>
            <a:ext cx="85344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Rectangle 1"/>
          <p:cNvSpPr/>
          <p:nvPr/>
        </p:nvSpPr>
        <p:spPr>
          <a:xfrm>
            <a:off x="0" y="133350"/>
            <a:ext cx="152400" cy="7239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8492947" y="244789"/>
            <a:ext cx="498653" cy="498161"/>
            <a:chOff x="354013" y="322263"/>
            <a:chExt cx="1608138" cy="1606550"/>
          </a:xfrm>
        </p:grpSpPr>
        <p:sp>
          <p:nvSpPr>
            <p:cNvPr id="8" name="Freeform 49"/>
            <p:cNvSpPr>
              <a:spLocks/>
            </p:cNvSpPr>
            <p:nvPr/>
          </p:nvSpPr>
          <p:spPr bwMode="auto">
            <a:xfrm>
              <a:off x="588963" y="615950"/>
              <a:ext cx="465138" cy="254000"/>
            </a:xfrm>
            <a:custGeom>
              <a:avLst/>
              <a:gdLst>
                <a:gd name="T0" fmla="*/ 542 w 1818"/>
                <a:gd name="T1" fmla="*/ 10 h 992"/>
                <a:gd name="T2" fmla="*/ 1818 w 1818"/>
                <a:gd name="T3" fmla="*/ 404 h 992"/>
                <a:gd name="T4" fmla="*/ 1757 w 1818"/>
                <a:gd name="T5" fmla="*/ 425 h 992"/>
                <a:gd name="T6" fmla="*/ 1675 w 1818"/>
                <a:gd name="T7" fmla="*/ 465 h 992"/>
                <a:gd name="T8" fmla="*/ 224 w 1818"/>
                <a:gd name="T9" fmla="*/ 223 h 992"/>
                <a:gd name="T10" fmla="*/ 630 w 1818"/>
                <a:gd name="T11" fmla="*/ 992 h 992"/>
                <a:gd name="T12" fmla="*/ 478 w 1818"/>
                <a:gd name="T13" fmla="*/ 992 h 992"/>
                <a:gd name="T14" fmla="*/ 107 w 1818"/>
                <a:gd name="T15" fmla="*/ 152 h 992"/>
                <a:gd name="T16" fmla="*/ 542 w 1818"/>
                <a:gd name="T17" fmla="*/ 1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2">
                  <a:moveTo>
                    <a:pt x="542" y="10"/>
                  </a:moveTo>
                  <a:cubicBezTo>
                    <a:pt x="861" y="26"/>
                    <a:pt x="1315" y="163"/>
                    <a:pt x="1818" y="404"/>
                  </a:cubicBezTo>
                  <a:cubicBezTo>
                    <a:pt x="1798" y="409"/>
                    <a:pt x="1777" y="417"/>
                    <a:pt x="1757" y="425"/>
                  </a:cubicBezTo>
                  <a:lnTo>
                    <a:pt x="1675" y="465"/>
                  </a:lnTo>
                  <a:cubicBezTo>
                    <a:pt x="940" y="124"/>
                    <a:pt x="352" y="13"/>
                    <a:pt x="224" y="223"/>
                  </a:cubicBezTo>
                  <a:cubicBezTo>
                    <a:pt x="132" y="374"/>
                    <a:pt x="295" y="659"/>
                    <a:pt x="630" y="992"/>
                  </a:cubicBezTo>
                  <a:lnTo>
                    <a:pt x="478" y="992"/>
                  </a:lnTo>
                  <a:cubicBezTo>
                    <a:pt x="150" y="637"/>
                    <a:pt x="0" y="328"/>
                    <a:pt x="107" y="152"/>
                  </a:cubicBezTo>
                  <a:cubicBezTo>
                    <a:pt x="173" y="45"/>
                    <a:pt x="326" y="0"/>
                    <a:pt x="542" y="10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9" name="Freeform 50"/>
            <p:cNvSpPr>
              <a:spLocks/>
            </p:cNvSpPr>
            <p:nvPr/>
          </p:nvSpPr>
          <p:spPr bwMode="auto">
            <a:xfrm>
              <a:off x="1270000" y="617538"/>
              <a:ext cx="466725" cy="254000"/>
            </a:xfrm>
            <a:custGeom>
              <a:avLst/>
              <a:gdLst>
                <a:gd name="T0" fmla="*/ 1276 w 1818"/>
                <a:gd name="T1" fmla="*/ 11 h 993"/>
                <a:gd name="T2" fmla="*/ 0 w 1818"/>
                <a:gd name="T3" fmla="*/ 405 h 993"/>
                <a:gd name="T4" fmla="*/ 61 w 1818"/>
                <a:gd name="T5" fmla="*/ 426 h 993"/>
                <a:gd name="T6" fmla="*/ 143 w 1818"/>
                <a:gd name="T7" fmla="*/ 465 h 993"/>
                <a:gd name="T8" fmla="*/ 1594 w 1818"/>
                <a:gd name="T9" fmla="*/ 224 h 993"/>
                <a:gd name="T10" fmla="*/ 1188 w 1818"/>
                <a:gd name="T11" fmla="*/ 993 h 993"/>
                <a:gd name="T12" fmla="*/ 1340 w 1818"/>
                <a:gd name="T13" fmla="*/ 993 h 993"/>
                <a:gd name="T14" fmla="*/ 1711 w 1818"/>
                <a:gd name="T15" fmla="*/ 153 h 993"/>
                <a:gd name="T16" fmla="*/ 1276 w 1818"/>
                <a:gd name="T17" fmla="*/ 11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3">
                  <a:moveTo>
                    <a:pt x="1276" y="11"/>
                  </a:moveTo>
                  <a:cubicBezTo>
                    <a:pt x="957" y="26"/>
                    <a:pt x="503" y="163"/>
                    <a:pt x="0" y="405"/>
                  </a:cubicBezTo>
                  <a:cubicBezTo>
                    <a:pt x="21" y="410"/>
                    <a:pt x="41" y="418"/>
                    <a:pt x="61" y="426"/>
                  </a:cubicBezTo>
                  <a:lnTo>
                    <a:pt x="143" y="465"/>
                  </a:lnTo>
                  <a:cubicBezTo>
                    <a:pt x="878" y="125"/>
                    <a:pt x="1466" y="14"/>
                    <a:pt x="1594" y="224"/>
                  </a:cubicBezTo>
                  <a:cubicBezTo>
                    <a:pt x="1686" y="375"/>
                    <a:pt x="1523" y="660"/>
                    <a:pt x="1188" y="993"/>
                  </a:cubicBezTo>
                  <a:lnTo>
                    <a:pt x="1340" y="993"/>
                  </a:lnTo>
                  <a:cubicBezTo>
                    <a:pt x="1668" y="638"/>
                    <a:pt x="1818" y="329"/>
                    <a:pt x="1711" y="153"/>
                  </a:cubicBezTo>
                  <a:cubicBezTo>
                    <a:pt x="1645" y="45"/>
                    <a:pt x="1492" y="0"/>
                    <a:pt x="1276" y="11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0" name="Freeform 51"/>
            <p:cNvSpPr>
              <a:spLocks/>
            </p:cNvSpPr>
            <p:nvPr/>
          </p:nvSpPr>
          <p:spPr bwMode="auto">
            <a:xfrm>
              <a:off x="354013" y="322263"/>
              <a:ext cx="1608138" cy="1606550"/>
            </a:xfrm>
            <a:custGeom>
              <a:avLst/>
              <a:gdLst>
                <a:gd name="T0" fmla="*/ 3133 w 6277"/>
                <a:gd name="T1" fmla="*/ 0 h 6272"/>
                <a:gd name="T2" fmla="*/ 6272 w 6277"/>
                <a:gd name="T3" fmla="*/ 1044 h 6272"/>
                <a:gd name="T4" fmla="*/ 3130 w 6277"/>
                <a:gd name="T5" fmla="*/ 6272 h 6272"/>
                <a:gd name="T6" fmla="*/ 0 w 6277"/>
                <a:gd name="T7" fmla="*/ 1042 h 6272"/>
                <a:gd name="T8" fmla="*/ 3133 w 6277"/>
                <a:gd name="T9" fmla="*/ 0 h 6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77" h="6272">
                  <a:moveTo>
                    <a:pt x="3133" y="0"/>
                  </a:moveTo>
                  <a:lnTo>
                    <a:pt x="6272" y="1044"/>
                  </a:lnTo>
                  <a:cubicBezTo>
                    <a:pt x="6277" y="2620"/>
                    <a:pt x="5633" y="5021"/>
                    <a:pt x="3130" y="6272"/>
                  </a:cubicBezTo>
                  <a:cubicBezTo>
                    <a:pt x="625" y="5017"/>
                    <a:pt x="5" y="2615"/>
                    <a:pt x="0" y="1042"/>
                  </a:cubicBezTo>
                  <a:lnTo>
                    <a:pt x="3133" y="0"/>
                  </a:lnTo>
                  <a:close/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1" name="Freeform 52"/>
            <p:cNvSpPr>
              <a:spLocks/>
            </p:cNvSpPr>
            <p:nvPr/>
          </p:nvSpPr>
          <p:spPr bwMode="auto">
            <a:xfrm>
              <a:off x="1114326" y="1754188"/>
              <a:ext cx="88900" cy="88900"/>
            </a:xfrm>
            <a:custGeom>
              <a:avLst/>
              <a:gdLst>
                <a:gd name="T0" fmla="*/ 62 w 348"/>
                <a:gd name="T1" fmla="*/ 286 h 348"/>
                <a:gd name="T2" fmla="*/ 62 w 348"/>
                <a:gd name="T3" fmla="*/ 62 h 348"/>
                <a:gd name="T4" fmla="*/ 286 w 348"/>
                <a:gd name="T5" fmla="*/ 62 h 348"/>
                <a:gd name="T6" fmla="*/ 286 w 348"/>
                <a:gd name="T7" fmla="*/ 286 h 348"/>
                <a:gd name="T8" fmla="*/ 62 w 348"/>
                <a:gd name="T9" fmla="*/ 286 h 3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8" h="348">
                  <a:moveTo>
                    <a:pt x="62" y="286"/>
                  </a:moveTo>
                  <a:cubicBezTo>
                    <a:pt x="0" y="224"/>
                    <a:pt x="0" y="124"/>
                    <a:pt x="62" y="62"/>
                  </a:cubicBezTo>
                  <a:cubicBezTo>
                    <a:pt x="124" y="0"/>
                    <a:pt x="224" y="0"/>
                    <a:pt x="286" y="62"/>
                  </a:cubicBezTo>
                  <a:cubicBezTo>
                    <a:pt x="348" y="124"/>
                    <a:pt x="348" y="224"/>
                    <a:pt x="286" y="286"/>
                  </a:cubicBezTo>
                  <a:cubicBezTo>
                    <a:pt x="224" y="348"/>
                    <a:pt x="124" y="348"/>
                    <a:pt x="62" y="286"/>
                  </a:cubicBezTo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2" name="Freeform 53"/>
            <p:cNvSpPr>
              <a:spLocks/>
            </p:cNvSpPr>
            <p:nvPr/>
          </p:nvSpPr>
          <p:spPr bwMode="auto">
            <a:xfrm>
              <a:off x="1089720" y="1690688"/>
              <a:ext cx="138113" cy="41275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4" name="Freeform 56"/>
            <p:cNvSpPr>
              <a:spLocks/>
            </p:cNvSpPr>
            <p:nvPr/>
          </p:nvSpPr>
          <p:spPr bwMode="auto">
            <a:xfrm>
              <a:off x="896938" y="722313"/>
              <a:ext cx="539750" cy="668338"/>
            </a:xfrm>
            <a:custGeom>
              <a:avLst/>
              <a:gdLst>
                <a:gd name="T0" fmla="*/ 574 w 2109"/>
                <a:gd name="T1" fmla="*/ 2608 h 2608"/>
                <a:gd name="T2" fmla="*/ 1530 w 2109"/>
                <a:gd name="T3" fmla="*/ 2607 h 2608"/>
                <a:gd name="T4" fmla="*/ 2101 w 2109"/>
                <a:gd name="T5" fmla="*/ 876 h 2608"/>
                <a:gd name="T6" fmla="*/ 1050 w 2109"/>
                <a:gd name="T7" fmla="*/ 0 h 2608"/>
                <a:gd name="T8" fmla="*/ 6 w 2109"/>
                <a:gd name="T9" fmla="*/ 868 h 2608"/>
                <a:gd name="T10" fmla="*/ 574 w 2109"/>
                <a:gd name="T11" fmla="*/ 2608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09" h="2608">
                  <a:moveTo>
                    <a:pt x="574" y="2608"/>
                  </a:moveTo>
                  <a:lnTo>
                    <a:pt x="1530" y="2607"/>
                  </a:lnTo>
                  <a:cubicBezTo>
                    <a:pt x="1528" y="1512"/>
                    <a:pt x="2109" y="1438"/>
                    <a:pt x="2101" y="876"/>
                  </a:cubicBezTo>
                  <a:cubicBezTo>
                    <a:pt x="2094" y="313"/>
                    <a:pt x="1558" y="2"/>
                    <a:pt x="1050" y="0"/>
                  </a:cubicBezTo>
                  <a:cubicBezTo>
                    <a:pt x="563" y="10"/>
                    <a:pt x="0" y="287"/>
                    <a:pt x="6" y="868"/>
                  </a:cubicBezTo>
                  <a:cubicBezTo>
                    <a:pt x="11" y="1448"/>
                    <a:pt x="570" y="1525"/>
                    <a:pt x="574" y="2608"/>
                  </a:cubicBezTo>
                  <a:close/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5" name="Freeform 57"/>
            <p:cNvSpPr>
              <a:spLocks/>
            </p:cNvSpPr>
            <p:nvPr/>
          </p:nvSpPr>
          <p:spPr bwMode="auto">
            <a:xfrm>
              <a:off x="962025" y="804863"/>
              <a:ext cx="138113" cy="138113"/>
            </a:xfrm>
            <a:custGeom>
              <a:avLst/>
              <a:gdLst>
                <a:gd name="T0" fmla="*/ 0 w 87"/>
                <a:gd name="T1" fmla="*/ 87 h 87"/>
                <a:gd name="T2" fmla="*/ 87 w 87"/>
                <a:gd name="T3" fmla="*/ 0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87" h="87">
                  <a:moveTo>
                    <a:pt x="0" y="87"/>
                  </a:moveTo>
                  <a:cubicBezTo>
                    <a:pt x="5" y="47"/>
                    <a:pt x="40" y="12"/>
                    <a:pt x="87" y="0"/>
                  </a:cubicBezTo>
                </a:path>
              </a:pathLst>
            </a:custGeom>
            <a:noFill/>
            <a:ln w="12700" cap="rnd">
              <a:solidFill>
                <a:schemeClr val="accent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6" name="Oval 58"/>
            <p:cNvSpPr>
              <a:spLocks noChangeArrowheads="1"/>
            </p:cNvSpPr>
            <p:nvPr/>
          </p:nvSpPr>
          <p:spPr bwMode="auto">
            <a:xfrm>
              <a:off x="1530350" y="806450"/>
              <a:ext cx="131763" cy="130175"/>
            </a:xfrm>
            <a:prstGeom prst="ellipse">
              <a:avLst/>
            </a:pr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7" name="Oval 59"/>
            <p:cNvSpPr>
              <a:spLocks noChangeArrowheads="1"/>
            </p:cNvSpPr>
            <p:nvPr/>
          </p:nvSpPr>
          <p:spPr bwMode="auto">
            <a:xfrm>
              <a:off x="654050" y="798513"/>
              <a:ext cx="131763" cy="130175"/>
            </a:xfrm>
            <a:prstGeom prst="ellipse">
              <a:avLst/>
            </a:pr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8" name="Freeform 60"/>
            <p:cNvSpPr>
              <a:spLocks/>
            </p:cNvSpPr>
            <p:nvPr/>
          </p:nvSpPr>
          <p:spPr bwMode="auto">
            <a:xfrm>
              <a:off x="688975" y="847725"/>
              <a:ext cx="1038225" cy="547688"/>
            </a:xfrm>
            <a:custGeom>
              <a:avLst/>
              <a:gdLst>
                <a:gd name="T0" fmla="*/ 0 w 4051"/>
                <a:gd name="T1" fmla="*/ 0 h 2143"/>
                <a:gd name="T2" fmla="*/ 145 w 4051"/>
                <a:gd name="T3" fmla="*/ 0 h 2143"/>
                <a:gd name="T4" fmla="*/ 1481 w 4051"/>
                <a:gd name="T5" fmla="*/ 1035 h 2143"/>
                <a:gd name="T6" fmla="*/ 3784 w 4051"/>
                <a:gd name="T7" fmla="*/ 1728 h 2143"/>
                <a:gd name="T8" fmla="*/ 2968 w 4051"/>
                <a:gd name="T9" fmla="*/ 595 h 2143"/>
                <a:gd name="T10" fmla="*/ 3062 w 4051"/>
                <a:gd name="T11" fmla="*/ 524 h 2143"/>
                <a:gd name="T12" fmla="*/ 3901 w 4051"/>
                <a:gd name="T13" fmla="*/ 1799 h 2143"/>
                <a:gd name="T14" fmla="*/ 1418 w 4051"/>
                <a:gd name="T15" fmla="*/ 1139 h 2143"/>
                <a:gd name="T16" fmla="*/ 0 w 4051"/>
                <a:gd name="T17" fmla="*/ 0 h 2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51" h="2143">
                  <a:moveTo>
                    <a:pt x="0" y="0"/>
                  </a:moveTo>
                  <a:lnTo>
                    <a:pt x="145" y="0"/>
                  </a:lnTo>
                  <a:cubicBezTo>
                    <a:pt x="446" y="320"/>
                    <a:pt x="918" y="691"/>
                    <a:pt x="1481" y="1035"/>
                  </a:cubicBezTo>
                  <a:cubicBezTo>
                    <a:pt x="2578" y="1704"/>
                    <a:pt x="3609" y="2014"/>
                    <a:pt x="3784" y="1728"/>
                  </a:cubicBezTo>
                  <a:cubicBezTo>
                    <a:pt x="3908" y="1525"/>
                    <a:pt x="3568" y="1076"/>
                    <a:pt x="2968" y="595"/>
                  </a:cubicBezTo>
                  <a:lnTo>
                    <a:pt x="3062" y="524"/>
                  </a:lnTo>
                  <a:cubicBezTo>
                    <a:pt x="3700" y="1048"/>
                    <a:pt x="4051" y="1554"/>
                    <a:pt x="3901" y="1799"/>
                  </a:cubicBezTo>
                  <a:cubicBezTo>
                    <a:pt x="3691" y="2143"/>
                    <a:pt x="2580" y="1847"/>
                    <a:pt x="1418" y="1139"/>
                  </a:cubicBezTo>
                  <a:cubicBezTo>
                    <a:pt x="810" y="768"/>
                    <a:pt x="308" y="358"/>
                    <a:pt x="0" y="0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9" name="Freeform 61"/>
            <p:cNvSpPr>
              <a:spLocks/>
            </p:cNvSpPr>
            <p:nvPr/>
          </p:nvSpPr>
          <p:spPr bwMode="auto">
            <a:xfrm>
              <a:off x="598488" y="869950"/>
              <a:ext cx="1017588" cy="525463"/>
            </a:xfrm>
            <a:custGeom>
              <a:avLst/>
              <a:gdLst>
                <a:gd name="T0" fmla="*/ 3816 w 3969"/>
                <a:gd name="T1" fmla="*/ 0 h 2052"/>
                <a:gd name="T2" fmla="*/ 3969 w 3969"/>
                <a:gd name="T3" fmla="*/ 0 h 2052"/>
                <a:gd name="T4" fmla="*/ 2632 w 3969"/>
                <a:gd name="T5" fmla="*/ 1048 h 2052"/>
                <a:gd name="T6" fmla="*/ 149 w 3969"/>
                <a:gd name="T7" fmla="*/ 1708 h 2052"/>
                <a:gd name="T8" fmla="*/ 983 w 3969"/>
                <a:gd name="T9" fmla="*/ 437 h 2052"/>
                <a:gd name="T10" fmla="*/ 1083 w 3969"/>
                <a:gd name="T11" fmla="*/ 504 h 2052"/>
                <a:gd name="T12" fmla="*/ 266 w 3969"/>
                <a:gd name="T13" fmla="*/ 1637 h 2052"/>
                <a:gd name="T14" fmla="*/ 2569 w 3969"/>
                <a:gd name="T15" fmla="*/ 944 h 2052"/>
                <a:gd name="T16" fmla="*/ 3816 w 3969"/>
                <a:gd name="T17" fmla="*/ 0 h 20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969" h="2052">
                  <a:moveTo>
                    <a:pt x="3816" y="0"/>
                  </a:moveTo>
                  <a:lnTo>
                    <a:pt x="3969" y="0"/>
                  </a:lnTo>
                  <a:cubicBezTo>
                    <a:pt x="3657" y="335"/>
                    <a:pt x="3189" y="708"/>
                    <a:pt x="2632" y="1048"/>
                  </a:cubicBezTo>
                  <a:cubicBezTo>
                    <a:pt x="1470" y="1756"/>
                    <a:pt x="359" y="2052"/>
                    <a:pt x="149" y="1708"/>
                  </a:cubicBezTo>
                  <a:cubicBezTo>
                    <a:pt x="0" y="1463"/>
                    <a:pt x="348" y="960"/>
                    <a:pt x="983" y="437"/>
                  </a:cubicBezTo>
                  <a:lnTo>
                    <a:pt x="1083" y="504"/>
                  </a:lnTo>
                  <a:cubicBezTo>
                    <a:pt x="482" y="985"/>
                    <a:pt x="142" y="1434"/>
                    <a:pt x="266" y="1637"/>
                  </a:cubicBezTo>
                  <a:cubicBezTo>
                    <a:pt x="441" y="1923"/>
                    <a:pt x="1472" y="1613"/>
                    <a:pt x="2569" y="944"/>
                  </a:cubicBezTo>
                  <a:cubicBezTo>
                    <a:pt x="3080" y="633"/>
                    <a:pt x="3515" y="298"/>
                    <a:pt x="3816" y="0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20" name="Freeform 53"/>
            <p:cNvSpPr>
              <a:spLocks/>
            </p:cNvSpPr>
            <p:nvPr/>
          </p:nvSpPr>
          <p:spPr bwMode="auto">
            <a:xfrm>
              <a:off x="1036439" y="1593055"/>
              <a:ext cx="244675" cy="80433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21" name="Freeform 53"/>
            <p:cNvSpPr>
              <a:spLocks/>
            </p:cNvSpPr>
            <p:nvPr/>
          </p:nvSpPr>
          <p:spPr bwMode="auto">
            <a:xfrm>
              <a:off x="961751" y="1492947"/>
              <a:ext cx="394053" cy="129539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81" r:id="rId2"/>
    <p:sldLayoutId id="2147483674" r:id="rId3"/>
    <p:sldLayoutId id="2147483680" r:id="rId4"/>
    <p:sldLayoutId id="2147483678" r:id="rId5"/>
    <p:sldLayoutId id="2147483679" r:id="rId6"/>
  </p:sldLayoutIdLst>
  <p:txStyles>
    <p:titleStyle>
      <a:lvl1pPr algn="l" rtl="0" eaLnBrk="1" latinLnBrk="0" hangingPunct="1">
        <a:spcBef>
          <a:spcPct val="0"/>
        </a:spcBef>
        <a:buNone/>
        <a:defRPr kumimoji="0" sz="3200" b="1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j-ea"/>
          <a:cs typeface="+mj-cs"/>
        </a:defRPr>
      </a:lvl1pPr>
    </p:titleStyle>
    <p:bodyStyle>
      <a:lvl1pPr marL="0" indent="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None/>
        <a:defRPr kumimoji="0" sz="2600" b="1" kern="1200">
          <a:solidFill>
            <a:schemeClr val="tx1"/>
          </a:solidFill>
          <a:effectLst>
            <a:outerShdw blurRad="63500" algn="ctr" rotWithShape="0">
              <a:schemeClr val="tx1">
                <a:lumMod val="65000"/>
                <a:lumOff val="35000"/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1pPr>
      <a:lvl2pPr marL="457200" indent="-182563" algn="l" rtl="0" eaLnBrk="1" latinLnBrk="0" hangingPunct="1">
        <a:spcBef>
          <a:spcPts val="500"/>
        </a:spcBef>
        <a:buClr>
          <a:schemeClr val="accent1">
            <a:lumMod val="75000"/>
          </a:schemeClr>
        </a:buClr>
        <a:buSzPct val="100000"/>
        <a:buFont typeface="Arial" panose="020B0604020202020204" pitchFamily="34" charset="0"/>
        <a:buChar char="•"/>
        <a:defRPr kumimoji="0" sz="2300" kern="1200">
          <a:solidFill>
            <a:schemeClr val="tx2"/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2pPr>
      <a:lvl3pPr marL="594360" indent="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None/>
        <a:defRPr kumimoji="0" sz="20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3pPr>
      <a:lvl4pPr marL="868680" indent="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None/>
        <a:defRPr kumimoji="0" sz="18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4pPr>
      <a:lvl5pPr marL="1143000" indent="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None/>
        <a:defRPr kumimoji="0" sz="16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hyperlink" Target="Ballistic%20cannon/Ballistic.html" TargetMode="External"/><Relationship Id="rId1" Type="http://schemas.openxmlformats.org/officeDocument/2006/relationships/slideLayout" Target="../slideLayouts/slideLayout6.xml"/><Relationship Id="rId6" Type="http://schemas.openxmlformats.org/officeDocument/2006/relationships/image" Target="../media/image6.png"/><Relationship Id="rId5" Type="http://schemas.openxmlformats.org/officeDocument/2006/relationships/image" Target="../media/image5.png"/><Relationship Id="rId4" Type="http://schemas.openxmlformats.org/officeDocument/2006/relationships/image" Target="../media/image4.pn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Example project in Physics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noProof="0" dirty="0" smtClean="0"/>
              <a:t>Lesson </a:t>
            </a:r>
            <a:r>
              <a:rPr lang="bg-BG" noProof="0" dirty="0" smtClean="0"/>
              <a:t>№2</a:t>
            </a:r>
            <a:r>
              <a:rPr lang="en-US" noProof="0" dirty="0" smtClean="0"/>
              <a:t>6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1727343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19200" y="2914650"/>
            <a:ext cx="6827482" cy="742950"/>
          </a:xfrm>
        </p:spPr>
        <p:txBody>
          <a:bodyPr>
            <a:normAutofit/>
          </a:bodyPr>
          <a:lstStyle/>
          <a:p>
            <a:r>
              <a:rPr lang="en-US" noProof="0" dirty="0" smtClean="0"/>
              <a:t>Demonstration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37864299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Demonstration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Example project </a:t>
            </a:r>
            <a:r>
              <a:rPr lang="bg-BG" dirty="0" smtClean="0"/>
              <a:t>„</a:t>
            </a:r>
            <a:r>
              <a:rPr lang="en-US" dirty="0" smtClean="0"/>
              <a:t>Ballistic cannon</a:t>
            </a:r>
            <a:r>
              <a:rPr lang="bg-BG" dirty="0" smtClean="0"/>
              <a:t>“</a:t>
            </a:r>
          </a:p>
          <a:p>
            <a:pPr lvl="1"/>
            <a:r>
              <a:rPr lang="en-US" dirty="0" err="1"/>
              <a:t>Minilesson</a:t>
            </a:r>
            <a:endParaRPr lang="en-US" dirty="0"/>
          </a:p>
          <a:p>
            <a:pPr lvl="1"/>
            <a:r>
              <a:rPr lang="en-US" dirty="0"/>
              <a:t>Interactive part</a:t>
            </a:r>
          </a:p>
          <a:p>
            <a:pPr lvl="1"/>
            <a:r>
              <a:rPr lang="en-US" dirty="0"/>
              <a:t>Instructions</a:t>
            </a:r>
          </a:p>
          <a:p>
            <a:pPr lvl="1"/>
            <a:r>
              <a:rPr lang="en-US" dirty="0"/>
              <a:t>Problems</a:t>
            </a:r>
          </a:p>
          <a:p>
            <a:pPr lvl="1"/>
            <a:r>
              <a:rPr lang="en-US" dirty="0"/>
              <a:t>Solutions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1626837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hlinkClick r:id="rId2" action="ppaction://hlinkfile"/>
          </p:cNvPr>
          <p:cNvSpPr txBox="1"/>
          <p:nvPr/>
        </p:nvSpPr>
        <p:spPr>
          <a:xfrm>
            <a:off x="3657610" y="4674847"/>
            <a:ext cx="1828780" cy="2743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txBody>
          <a:bodyPr wrap="none" rtlCol="0" anchor="t" anchorCtr="0">
            <a:noAutofit/>
          </a:bodyPr>
          <a:lstStyle>
            <a:defPPr>
              <a:defRPr lang="bg-BG"/>
            </a:defPPr>
            <a:lvl1pPr algn="ctr">
              <a:defRPr sz="2000"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onsolas" panose="020B0609020204030204" pitchFamily="49" charset="0"/>
                <a:cs typeface="Consolas" panose="020B0609020204030204" pitchFamily="49" charset="0"/>
              </a:defRPr>
            </a:lvl1pPr>
          </a:lstStyle>
          <a:p>
            <a:r>
              <a:rPr lang="en-US" sz="1400" b="1" dirty="0" smtClean="0">
                <a:solidFill>
                  <a:schemeClr val="tx2"/>
                </a:solidFill>
                <a:latin typeface="Candara" panose="020E0502030303020204" pitchFamily="34" charset="0"/>
                <a:cs typeface="+mn-cs"/>
              </a:rPr>
              <a:t>TRY IT</a:t>
            </a:r>
            <a:endParaRPr lang="bg-BG" sz="1400" b="1" dirty="0">
              <a:solidFill>
                <a:schemeClr val="tx2"/>
              </a:solidFill>
              <a:latin typeface="Candara" panose="020E0502030303020204" pitchFamily="34" charset="0"/>
              <a:cs typeface="+mn-cs"/>
            </a:endParaRPr>
          </a:p>
        </p:txBody>
      </p:sp>
      <p:pic>
        <p:nvPicPr>
          <p:cNvPr id="2" name="Picture 2">
            <a:hlinkClick r:id="rId2" action="ppaction://hlinkfile"/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6882" y="194701"/>
            <a:ext cx="3503679" cy="21031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6" name="Picture 3">
            <a:hlinkClick r:id="rId2" action="ppaction://hlinkfile"/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65467" y="194701"/>
            <a:ext cx="3503678" cy="21031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028" name="Picture 4">
            <a:hlinkClick r:id="rId2" action="ppaction://hlinkfile"/>
          </p:cNvPr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6881" y="2439135"/>
            <a:ext cx="3503679" cy="21031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029" name="Picture 5">
            <a:hlinkClick r:id="rId2" action="ppaction://hlinkfile"/>
          </p:cNvPr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65466" y="2439135"/>
            <a:ext cx="3503679" cy="21031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1281850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noProof="0" dirty="0" smtClean="0"/>
              <a:t>Discussion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751762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noProof="0" dirty="0" smtClean="0"/>
              <a:t>The end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noProof="0" dirty="0" smtClean="0"/>
              <a:t>Comments</a:t>
            </a:r>
            <a:r>
              <a:rPr lang="en-US" noProof="0" smtClean="0"/>
              <a:t>, questions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3547593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SUICA COurse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0070C0"/>
      </a:hlink>
      <a:folHlink>
        <a:srgbClr val="0070C0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23812</TotalTime>
  <Words>30</Words>
  <Application>Microsoft Office PowerPoint</Application>
  <PresentationFormat>On-screen Show (16:9)</PresentationFormat>
  <Paragraphs>14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Origin</vt:lpstr>
      <vt:lpstr>Example project in Physics</vt:lpstr>
      <vt:lpstr>Demonstration</vt:lpstr>
      <vt:lpstr>Demonstration</vt:lpstr>
      <vt:lpstr>PowerPoint Presentation</vt:lpstr>
      <vt:lpstr>Discussion</vt:lpstr>
      <vt:lpstr>The end</vt:lpstr>
    </vt:vector>
  </TitlesOfParts>
  <Company>FMI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SUICA-27-28</dc:title>
  <dc:creator>Pavel Boytchev</dc:creator>
  <cp:lastModifiedBy>Anon</cp:lastModifiedBy>
  <cp:revision>775</cp:revision>
  <dcterms:created xsi:type="dcterms:W3CDTF">2015-02-10T15:00:35Z</dcterms:created>
  <dcterms:modified xsi:type="dcterms:W3CDTF">2020-04-12T14:37:06Z</dcterms:modified>
</cp:coreProperties>
</file>