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2"/>
  </p:sldMasterIdLst>
  <p:notesMasterIdLst>
    <p:notesMasterId r:id="rId48"/>
  </p:notesMasterIdLst>
  <p:handoutMasterIdLst>
    <p:handoutMasterId r:id="rId49"/>
  </p:handoutMasterIdLst>
  <p:sldIdLst>
    <p:sldId id="274" r:id="rId3"/>
    <p:sldId id="517" r:id="rId4"/>
    <p:sldId id="544" r:id="rId5"/>
    <p:sldId id="545" r:id="rId6"/>
    <p:sldId id="546" r:id="rId7"/>
    <p:sldId id="547" r:id="rId8"/>
    <p:sldId id="548" r:id="rId9"/>
    <p:sldId id="549" r:id="rId10"/>
    <p:sldId id="550" r:id="rId11"/>
    <p:sldId id="551" r:id="rId12"/>
    <p:sldId id="552" r:id="rId13"/>
    <p:sldId id="553" r:id="rId14"/>
    <p:sldId id="554" r:id="rId15"/>
    <p:sldId id="555" r:id="rId16"/>
    <p:sldId id="557" r:id="rId17"/>
    <p:sldId id="558" r:id="rId18"/>
    <p:sldId id="559" r:id="rId19"/>
    <p:sldId id="560" r:id="rId20"/>
    <p:sldId id="564" r:id="rId21"/>
    <p:sldId id="565" r:id="rId22"/>
    <p:sldId id="566" r:id="rId23"/>
    <p:sldId id="567" r:id="rId24"/>
    <p:sldId id="569" r:id="rId25"/>
    <p:sldId id="519" r:id="rId26"/>
    <p:sldId id="520" r:id="rId27"/>
    <p:sldId id="521" r:id="rId28"/>
    <p:sldId id="522" r:id="rId29"/>
    <p:sldId id="523" r:id="rId30"/>
    <p:sldId id="524" r:id="rId31"/>
    <p:sldId id="525" r:id="rId32"/>
    <p:sldId id="542" r:id="rId33"/>
    <p:sldId id="527" r:id="rId34"/>
    <p:sldId id="528" r:id="rId35"/>
    <p:sldId id="529" r:id="rId36"/>
    <p:sldId id="530" r:id="rId37"/>
    <p:sldId id="531" r:id="rId38"/>
    <p:sldId id="578" r:id="rId39"/>
    <p:sldId id="579" r:id="rId40"/>
    <p:sldId id="570" r:id="rId41"/>
    <p:sldId id="571" r:id="rId42"/>
    <p:sldId id="572" r:id="rId43"/>
    <p:sldId id="573" r:id="rId44"/>
    <p:sldId id="574" r:id="rId45"/>
    <p:sldId id="498" r:id="rId46"/>
    <p:sldId id="577" r:id="rId4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E60"/>
    <a:srgbClr val="C4ADA0"/>
    <a:srgbClr val="A5644E"/>
    <a:srgbClr val="603A14"/>
    <a:srgbClr val="FBEEDC"/>
    <a:srgbClr val="F0A22E"/>
    <a:srgbClr val="E85C0E"/>
    <a:srgbClr val="BAB398"/>
    <a:srgbClr val="ADA485"/>
    <a:srgbClr val="C6C0A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90847" autoAdjust="0"/>
  </p:normalViewPr>
  <p:slideViewPr>
    <p:cSldViewPr>
      <p:cViewPr varScale="1">
        <p:scale>
          <a:sx n="71" d="100"/>
          <a:sy n="71" d="100"/>
        </p:scale>
        <p:origin x="294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5/23/2016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 smtClean="0"/>
              <a:t>© Software University Foundation – </a:t>
            </a:r>
            <a:r>
              <a:rPr lang="en-US" sz="1000" u="sng" dirty="0" smtClean="0">
                <a:hlinkClick r:id="rId2"/>
              </a:rPr>
              <a:t>http://softuni.org</a:t>
            </a:r>
            <a:endParaRPr lang="en-US" sz="1000" dirty="0" smtClean="0"/>
          </a:p>
          <a:p>
            <a:r>
              <a:rPr lang="en-US" sz="1000" dirty="0" smtClean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SLAIDA</a:t>
            </a:r>
            <a:r>
              <a:rPr lang="en-US" baseline="0" dirty="0" smtClean="0"/>
              <a:t> OT ITALY ZA row / page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1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46525" y="76200"/>
            <a:ext cx="3370263" cy="1897063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314325" y="2239108"/>
            <a:ext cx="6286500" cy="6789005"/>
          </a:xfrm>
          <a:noFill/>
          <a:ln/>
        </p:spPr>
        <p:txBody>
          <a:bodyPr/>
          <a:lstStyle/>
          <a:p>
            <a:r>
              <a:rPr lang="en-US" u="sng" dirty="0" smtClean="0">
                <a:latin typeface="Arial" charset="0"/>
                <a:cs typeface="Arial" charset="0"/>
              </a:rPr>
              <a:t>Mention try</a:t>
            </a:r>
            <a:r>
              <a:rPr lang="en-US" u="sng" baseline="0" dirty="0" smtClean="0">
                <a:latin typeface="Arial" charset="0"/>
                <a:cs typeface="Arial" charset="0"/>
              </a:rPr>
              <a:t> - catch</a:t>
            </a:r>
            <a:endParaRPr lang="en-US" u="sng" dirty="0" smtClean="0">
              <a:latin typeface="Arial" charset="0"/>
              <a:cs typeface="Arial" charset="0"/>
            </a:endParaRP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012D1-6353-4F62-A519-8E3B1B4206F8}" type="slidenum">
              <a:rPr lang="en-US" smtClean="0">
                <a:latin typeface="Arial" charset="0"/>
              </a:rPr>
              <a:pPr/>
              <a:t>21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0" y="238125"/>
            <a:ext cx="3038475" cy="3476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Module 13: </a:t>
            </a:r>
            <a:r>
              <a:rPr lang="en-AU" dirty="0"/>
              <a:t>Creating Highly </a:t>
            </a:r>
            <a:r>
              <a:rPr lang="fr-FR" dirty="0" smtClean="0"/>
              <a:t>Concurrent SQL Server 2012 Applications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0" y="0"/>
            <a:ext cx="3038475" cy="222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10776A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7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51275" y="74613"/>
            <a:ext cx="3316288" cy="18669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307492" y="2317710"/>
            <a:ext cx="6149837" cy="6562402"/>
          </a:xfrm>
          <a:noFill/>
          <a:ln/>
        </p:spPr>
        <p:txBody>
          <a:bodyPr/>
          <a:lstStyle/>
          <a:p>
            <a:pPr marL="168244" indent="-168244">
              <a:buFontTx/>
              <a:buChar char="-"/>
            </a:pPr>
            <a:r>
              <a:rPr lang="en-US" baseline="0" dirty="0" smtClean="0">
                <a:latin typeface="Arial" charset="0"/>
                <a:cs typeface="Arial" charset="0"/>
              </a:rPr>
              <a:t>How SQL Server controls the access between your users to the resources inside the database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>
                <a:latin typeface="Arial" charset="0"/>
                <a:cs typeface="Arial" charset="0"/>
              </a:rPr>
              <a:t>In pessimistic you are worried that someone will modify the data you work with and that’s why SQL helps with locks. Thus ensuring the consistency of the data between the users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>
                <a:latin typeface="Arial" charset="0"/>
                <a:cs typeface="Arial" charset="0"/>
              </a:rPr>
              <a:t>In Optimistic you have your own version of the data and quite less locks, but you hit </a:t>
            </a:r>
            <a:r>
              <a:rPr lang="en-US" baseline="0" dirty="0" err="1" smtClean="0">
                <a:latin typeface="Arial" charset="0"/>
                <a:cs typeface="Arial" charset="0"/>
              </a:rPr>
              <a:t>tempdb</a:t>
            </a:r>
            <a:r>
              <a:rPr lang="en-US" baseline="0" dirty="0" smtClean="0">
                <a:latin typeface="Arial" charset="0"/>
                <a:cs typeface="Arial" charset="0"/>
              </a:rPr>
              <a:t> and some update conflicts which we will talk later for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2A556-E9D4-4650-962F-B52B2F412E87}" type="slidenum">
              <a:rPr lang="en-US" smtClean="0">
                <a:latin typeface="Arial" charset="0"/>
              </a:rPr>
              <a:pPr/>
              <a:t>24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Module 13: </a:t>
            </a:r>
            <a:r>
              <a:rPr lang="en-AU" dirty="0"/>
              <a:t>Creating Highly </a:t>
            </a:r>
            <a:r>
              <a:rPr lang="fr-FR" dirty="0" smtClean="0"/>
              <a:t>Concurrent SQL Server 2012 Applications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10776A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86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51275" y="74613"/>
            <a:ext cx="3316288" cy="18669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307492" y="2398427"/>
            <a:ext cx="6149837" cy="6481685"/>
          </a:xfrm>
          <a:noFill/>
          <a:ln/>
        </p:spPr>
        <p:txBody>
          <a:bodyPr/>
          <a:lstStyle/>
          <a:p>
            <a:pPr marL="168244" indent="-168244">
              <a:buFontTx/>
              <a:buChar char="-"/>
            </a:pPr>
            <a:r>
              <a:rPr lang="en-US" baseline="0" dirty="0" smtClean="0">
                <a:latin typeface="Arial" charset="0"/>
                <a:cs typeface="Arial" charset="0"/>
              </a:rPr>
              <a:t>Once we know the concurrency levels and that they are using locks to guarantee data consistency what are locks?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>
                <a:latin typeface="Arial" charset="0"/>
                <a:cs typeface="Arial" charset="0"/>
              </a:rPr>
              <a:t>Locks – Am I reading, Am I writing?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>
                <a:latin typeface="Arial" charset="0"/>
                <a:cs typeface="Arial" charset="0"/>
              </a:rPr>
              <a:t>Locks – up to 60% of the buffer pool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>
                <a:latin typeface="Arial" charset="0"/>
                <a:cs typeface="Arial" charset="0"/>
              </a:rPr>
              <a:t>Each is taking around 100 bytes per lock (32 bit – 64, 64 bit – 128)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>
                <a:latin typeface="Arial" charset="0"/>
                <a:cs typeface="Arial" charset="0"/>
              </a:rPr>
              <a:t>How much memory is used – locks on server level (decommissioned) – 2500 or 2% of the memory</a:t>
            </a:r>
          </a:p>
          <a:p>
            <a:endParaRPr lang="en-US" baseline="0" dirty="0" smtClean="0">
              <a:latin typeface="Arial" charset="0"/>
              <a:cs typeface="Arial" charset="0"/>
            </a:endParaRP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08732-32F5-4BD2-9DF9-6E0999C10668}" type="slidenum">
              <a:rPr lang="en-US" smtClean="0">
                <a:latin typeface="Arial" charset="0"/>
              </a:rPr>
              <a:pPr/>
              <a:t>25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Module 13: </a:t>
            </a:r>
            <a:r>
              <a:rPr lang="en-AU" dirty="0"/>
              <a:t>Creating Highly </a:t>
            </a:r>
            <a:r>
              <a:rPr lang="fr-FR" dirty="0" smtClean="0"/>
              <a:t>Concurrent SQL Server 2012 Applications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10776A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0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1275" y="74613"/>
            <a:ext cx="3316288" cy="186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Tx/>
              <a:buChar char="-"/>
            </a:pPr>
            <a:r>
              <a:rPr lang="en-US" u="none" dirty="0" smtClean="0"/>
              <a:t>Shared – reading / depends how long will</a:t>
            </a:r>
            <a:r>
              <a:rPr lang="en-US" u="none" baseline="0" dirty="0" smtClean="0"/>
              <a:t> be held and when will be released</a:t>
            </a:r>
          </a:p>
          <a:p>
            <a:pPr marL="168244" indent="-168244">
              <a:buFontTx/>
              <a:buChar char="-"/>
            </a:pPr>
            <a:r>
              <a:rPr lang="en-US" u="none" baseline="0" dirty="0" smtClean="0"/>
              <a:t>Exclusive – modify / always till the end – why? Example with rollback!</a:t>
            </a:r>
          </a:p>
          <a:p>
            <a:pPr marL="168244" indent="-168244">
              <a:buFontTx/>
              <a:buChar char="-"/>
            </a:pPr>
            <a:r>
              <a:rPr lang="en-US" u="none" baseline="0" dirty="0" smtClean="0"/>
              <a:t>Update – preparing to modify – while searching which rows needs to be updated it puts update lock. Always convert to exclusive</a:t>
            </a:r>
          </a:p>
          <a:p>
            <a:pPr marL="168244" indent="-168244">
              <a:buFontTx/>
              <a:buChar char="-"/>
            </a:pPr>
            <a:r>
              <a:rPr lang="en-US" u="none" baseline="0" dirty="0" smtClean="0"/>
              <a:t>Intent lock – used for letting now the Lock Manager that someone works with the DB in some way in the higher level in the hierarchy</a:t>
            </a:r>
            <a:br>
              <a:rPr lang="en-US" u="none" baseline="0" dirty="0" smtClean="0"/>
            </a:br>
            <a:endParaRPr lang="en-US" u="none" baseline="0" dirty="0" smtClean="0"/>
          </a:p>
          <a:p>
            <a:r>
              <a:rPr lang="en-US" u="none" baseline="0" dirty="0" smtClean="0"/>
              <a:t>And there are a lot more locks – schema locks, Bulk update locks and more, but we definitely do not have time for that! (combinations too) </a:t>
            </a:r>
            <a:endParaRPr lang="ru-RU" u="none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4: Managing Security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2786B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D145-17A8-454E-9AC4-066C4616686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39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51275" y="74613"/>
            <a:ext cx="3316288" cy="18669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307492" y="2050218"/>
            <a:ext cx="6149837" cy="6829893"/>
          </a:xfrm>
          <a:noFill/>
          <a:ln/>
        </p:spPr>
        <p:txBody>
          <a:bodyPr/>
          <a:lstStyle/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r>
              <a:rPr lang="en-US" baseline="0" dirty="0" smtClean="0">
                <a:latin typeface="Arial" charset="0"/>
                <a:cs typeface="Arial" charset="0"/>
                <a:sym typeface="Wingdings" pitchFamily="2" charset="2"/>
              </a:rPr>
              <a:t>Not all are compatible with one another and that’s why we wait sometimes (there’s blocking)</a:t>
            </a:r>
          </a:p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r>
              <a:rPr lang="en-US" baseline="0" dirty="0" smtClean="0">
                <a:latin typeface="Arial" charset="0"/>
                <a:cs typeface="Arial" charset="0"/>
                <a:sym typeface="Wingdings" pitchFamily="2" charset="2"/>
              </a:rPr>
              <a:t>Update is friendly enough with the shared – it will not make sense otherwise</a:t>
            </a:r>
          </a:p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r>
              <a:rPr lang="en-US" baseline="0" dirty="0" smtClean="0">
                <a:latin typeface="Arial" charset="0"/>
                <a:cs typeface="Arial" charset="0"/>
                <a:sym typeface="Wingdings" pitchFamily="2" charset="2"/>
              </a:rPr>
              <a:t>Exclusive – not that much</a:t>
            </a:r>
          </a:p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r>
              <a:rPr lang="en-US" baseline="0" dirty="0" smtClean="0">
                <a:latin typeface="Arial" charset="0"/>
                <a:cs typeface="Arial" charset="0"/>
                <a:sym typeface="Wingdings" pitchFamily="2" charset="2"/>
              </a:rPr>
              <a:t>More on the link</a:t>
            </a:r>
            <a:br>
              <a:rPr lang="en-US" baseline="0" dirty="0" smtClean="0">
                <a:latin typeface="Arial" charset="0"/>
                <a:cs typeface="Arial" charset="0"/>
                <a:sym typeface="Wingdings" pitchFamily="2" charset="2"/>
              </a:rPr>
            </a:br>
            <a:r>
              <a:rPr lang="en-US" baseline="0" dirty="0" smtClean="0">
                <a:latin typeface="Arial" charset="0"/>
                <a:cs typeface="Arial" charset="0"/>
                <a:sym typeface="Wingdings" pitchFamily="2" charset="2"/>
              </a:rPr>
              <a:t/>
            </a:r>
            <a:br>
              <a:rPr lang="en-US" baseline="0" dirty="0" smtClean="0">
                <a:latin typeface="Arial" charset="0"/>
                <a:cs typeface="Arial" charset="0"/>
                <a:sym typeface="Wingdings" pitchFamily="2" charset="2"/>
              </a:rPr>
            </a:b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SIX</a:t>
            </a:r>
            <a:r>
              <a:rPr lang="en-US" baseline="0" dirty="0" smtClean="0">
                <a:latin typeface="Arial" charset="0"/>
                <a:cs typeface="Arial" charset="0"/>
              </a:rPr>
              <a:t>  - convert lock. Example – shared lock on a row now has to become X lock. However, for the exclusive to occur, we </a:t>
            </a:r>
            <a:r>
              <a:rPr lang="en-US" baseline="0" dirty="0" err="1" smtClean="0">
                <a:latin typeface="Arial" charset="0"/>
                <a:cs typeface="Arial" charset="0"/>
              </a:rPr>
              <a:t>ed</a:t>
            </a:r>
            <a:r>
              <a:rPr lang="en-US" baseline="0" dirty="0" smtClean="0">
                <a:latin typeface="Arial" charset="0"/>
                <a:cs typeface="Arial" charset="0"/>
              </a:rPr>
              <a:t> IX in the upper levels – that is the moment when we convert our S and IS locks to X and SIX locks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409D4-5530-436B-BD96-A9D58B0D770D}" type="slidenum">
              <a:rPr lang="en-US" smtClean="0">
                <a:latin typeface="Arial" charset="0"/>
              </a:rPr>
              <a:pPr/>
              <a:t>27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Module 13: </a:t>
            </a:r>
            <a:r>
              <a:rPr lang="en-AU" dirty="0"/>
              <a:t>Creating Highly </a:t>
            </a:r>
            <a:r>
              <a:rPr lang="fr-FR" dirty="0" smtClean="0"/>
              <a:t>Concurrent SQL Server 2012 Applications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10776A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62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51275" y="74613"/>
            <a:ext cx="3316288" cy="18669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307492" y="2398427"/>
            <a:ext cx="6149837" cy="6481685"/>
          </a:xfrm>
          <a:noFill/>
          <a:ln/>
        </p:spPr>
        <p:txBody>
          <a:bodyPr/>
          <a:lstStyle/>
          <a:p>
            <a:pPr marL="168244" indent="-168244">
              <a:buFontTx/>
              <a:buChar char="-"/>
            </a:pPr>
            <a:r>
              <a:rPr lang="en-US" dirty="0" smtClean="0">
                <a:latin typeface="Arial" charset="0"/>
                <a:cs typeface="Arial" charset="0"/>
              </a:rPr>
              <a:t>Every transaction you issue has to put locks on all of the levels </a:t>
            </a:r>
          </a:p>
          <a:p>
            <a:pPr marL="168244" indent="-168244">
              <a:buFontTx/>
              <a:buChar char="-"/>
            </a:pPr>
            <a:r>
              <a:rPr lang="en-US" dirty="0" smtClean="0">
                <a:latin typeface="Arial" charset="0"/>
                <a:cs typeface="Arial" charset="0"/>
              </a:rPr>
              <a:t>Why? Because otherwise SQL Server and Lock manager will not be</a:t>
            </a:r>
            <a:r>
              <a:rPr lang="en-US" baseline="0" dirty="0" smtClean="0">
                <a:latin typeface="Arial" charset="0"/>
                <a:cs typeface="Arial" charset="0"/>
              </a:rPr>
              <a:t> aware what’s going on in this database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>
                <a:latin typeface="Arial" charset="0"/>
                <a:cs typeface="Arial" charset="0"/>
              </a:rPr>
              <a:t>What will stop me, what will tell me that someone is modifying a row if I don’t place a locks above in the hierarchy?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>
                <a:latin typeface="Arial" charset="0"/>
                <a:cs typeface="Arial" charset="0"/>
              </a:rPr>
              <a:t>Shared lock always on the database – tell the exclusions – mater and </a:t>
            </a:r>
            <a:r>
              <a:rPr lang="en-US" baseline="0" dirty="0" err="1" smtClean="0">
                <a:latin typeface="Arial" charset="0"/>
                <a:cs typeface="Arial" charset="0"/>
              </a:rPr>
              <a:t>tempdb</a:t>
            </a:r>
            <a:r>
              <a:rPr lang="en-US" baseline="0" dirty="0" smtClean="0">
                <a:latin typeface="Arial" charset="0"/>
                <a:cs typeface="Arial" charset="0"/>
              </a:rPr>
              <a:t> – SHARED_TRANSACTION_WORKSPACE and EXCLUSIVE_TRANSACTION_WORKSPACE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>
                <a:latin typeface="Arial" charset="0"/>
                <a:cs typeface="Arial" charset="0"/>
              </a:rPr>
              <a:t>No way to drop / restore / put the master / </a:t>
            </a:r>
            <a:r>
              <a:rPr lang="en-US" baseline="0" dirty="0" err="1" smtClean="0">
                <a:latin typeface="Arial" charset="0"/>
                <a:cs typeface="Arial" charset="0"/>
              </a:rPr>
              <a:t>tempdb</a:t>
            </a:r>
            <a:r>
              <a:rPr lang="en-US" baseline="0" dirty="0" smtClean="0">
                <a:latin typeface="Arial" charset="0"/>
                <a:cs typeface="Arial" charset="0"/>
              </a:rPr>
              <a:t> to </a:t>
            </a:r>
            <a:r>
              <a:rPr lang="en-US" baseline="0" smtClean="0">
                <a:latin typeface="Arial" charset="0"/>
                <a:cs typeface="Arial" charset="0"/>
              </a:rPr>
              <a:t>read_only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08732-32F5-4BD2-9DF9-6E0999C10668}" type="slidenum">
              <a:rPr lang="en-US" smtClean="0">
                <a:latin typeface="Arial" charset="0"/>
              </a:rPr>
              <a:pPr/>
              <a:t>28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Module 13: </a:t>
            </a:r>
            <a:r>
              <a:rPr lang="en-AU" dirty="0"/>
              <a:t>Creating Highly </a:t>
            </a:r>
            <a:r>
              <a:rPr lang="fr-FR" dirty="0" smtClean="0"/>
              <a:t>Concurrent SQL Server 2012 Applications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10776A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00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51275" y="74613"/>
            <a:ext cx="3316288" cy="18669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xfrm>
            <a:off x="307492" y="2062710"/>
            <a:ext cx="6149837" cy="6817402"/>
          </a:xfrm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A1287-B68C-45B2-8DB9-2AE1F15FAC75}" type="slidenum">
              <a:rPr lang="en-US" smtClean="0">
                <a:latin typeface="Arial" charset="0"/>
              </a:rPr>
              <a:pPr/>
              <a:t>29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Module 13: </a:t>
            </a:r>
            <a:r>
              <a:rPr lang="en-AU" dirty="0"/>
              <a:t>Creating Highly </a:t>
            </a:r>
            <a:r>
              <a:rPr lang="fr-FR" dirty="0" smtClean="0"/>
              <a:t>Concurrent SQL Server 2012 Applications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10776A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6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51275" y="74613"/>
            <a:ext cx="3316288" cy="18669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xfrm>
            <a:off x="307492" y="2111115"/>
            <a:ext cx="6149837" cy="6768996"/>
          </a:xfrm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Various</a:t>
            </a:r>
            <a:r>
              <a:rPr lang="en-US" baseline="0" dirty="0" smtClean="0">
                <a:latin typeface="Arial" charset="0"/>
                <a:cs typeface="Arial" charset="0"/>
              </a:rPr>
              <a:t>, various ways… </a:t>
            </a:r>
            <a:r>
              <a:rPr lang="en-US" baseline="0" dirty="0" err="1" smtClean="0">
                <a:latin typeface="Arial" charset="0"/>
                <a:cs typeface="Arial" charset="0"/>
              </a:rPr>
              <a:t>sp_whoisactive</a:t>
            </a:r>
            <a:endParaRPr lang="en-US" b="1" baseline="0" dirty="0" smtClean="0">
              <a:latin typeface="Arial" charset="0"/>
              <a:cs typeface="Arial" charset="0"/>
            </a:endParaRPr>
          </a:p>
          <a:p>
            <a:endParaRPr lang="en-US" b="1" baseline="0" dirty="0" smtClean="0">
              <a:latin typeface="Arial" charset="0"/>
              <a:cs typeface="Arial" charset="0"/>
            </a:endParaRPr>
          </a:p>
          <a:p>
            <a:r>
              <a:rPr lang="en-US" dirty="0" smtClean="0"/>
              <a:t>Dynamic Management Views</a:t>
            </a:r>
          </a:p>
          <a:p>
            <a:r>
              <a:rPr lang="en-US" dirty="0" smtClean="0"/>
              <a:t>System stored procedures</a:t>
            </a:r>
          </a:p>
          <a:p>
            <a:r>
              <a:rPr lang="en-US" dirty="0" smtClean="0"/>
              <a:t>SQL Profiler</a:t>
            </a:r>
          </a:p>
          <a:p>
            <a:r>
              <a:rPr lang="en-US" dirty="0" smtClean="0"/>
              <a:t>Performance Monitor counters</a:t>
            </a:r>
          </a:p>
          <a:p>
            <a:r>
              <a:rPr lang="en-US" dirty="0" smtClean="0"/>
              <a:t>Blocked Process Report</a:t>
            </a:r>
          </a:p>
          <a:p>
            <a:r>
              <a:rPr lang="en-US" dirty="0" smtClean="0"/>
              <a:t>Deadlock events and trace flag 1222</a:t>
            </a:r>
          </a:p>
          <a:p>
            <a:r>
              <a:rPr lang="en-US" dirty="0" smtClean="0"/>
              <a:t>SQL Server 2008 adds</a:t>
            </a:r>
          </a:p>
          <a:p>
            <a:pPr lvl="1"/>
            <a:r>
              <a:rPr lang="en-US" dirty="0" smtClean="0"/>
              <a:t>Performance Data Collection</a:t>
            </a:r>
          </a:p>
          <a:p>
            <a:pPr lvl="1"/>
            <a:r>
              <a:rPr lang="en-US" dirty="0" smtClean="0"/>
              <a:t>Extended Events</a:t>
            </a:r>
          </a:p>
          <a:p>
            <a:endParaRPr 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E0858-6D4D-450B-ADAB-A895C6581F5A}" type="slidenum">
              <a:rPr lang="en-US" smtClean="0">
                <a:latin typeface="Arial" charset="0"/>
              </a:rPr>
              <a:pPr/>
              <a:t>30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Module 13: </a:t>
            </a:r>
            <a:r>
              <a:rPr lang="en-AU" dirty="0"/>
              <a:t>Creating Highly </a:t>
            </a:r>
            <a:r>
              <a:rPr lang="fr-FR" dirty="0" smtClean="0"/>
              <a:t>Concurrent SQL Server 2012 Applications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10776A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08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51275" y="74613"/>
            <a:ext cx="3316288" cy="18669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307492" y="2629045"/>
            <a:ext cx="6149837" cy="6251067"/>
          </a:xfrm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LOCK_TIMEOUT -&gt; next statement continues!</a:t>
            </a:r>
            <a:r>
              <a:rPr lang="en-US" baseline="0" dirty="0" smtClean="0">
                <a:latin typeface="Arial" charset="0"/>
                <a:cs typeface="Arial" charset="0"/>
              </a:rPr>
              <a:t>!! Session level option! Throws 1222</a:t>
            </a:r>
          </a:p>
          <a:p>
            <a:endParaRPr lang="en-US" baseline="0" dirty="0" smtClean="0">
              <a:latin typeface="Arial" charset="0"/>
              <a:cs typeface="Arial" charset="0"/>
            </a:endParaRPr>
          </a:p>
          <a:p>
            <a:r>
              <a:rPr lang="en-US" baseline="0" dirty="0" smtClean="0">
                <a:latin typeface="Arial" charset="0"/>
                <a:cs typeface="Arial" charset="0"/>
              </a:rPr>
              <a:t>(READPAST) hint – reads what it is able to and moves forward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2A556-E9D4-4650-962F-B52B2F412E87}" type="slidenum">
              <a:rPr lang="en-US" smtClean="0">
                <a:latin typeface="Arial" charset="0"/>
              </a:rPr>
              <a:pPr/>
              <a:t>32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Module 13: </a:t>
            </a:r>
            <a:r>
              <a:rPr lang="en-AU" dirty="0"/>
              <a:t>Creating Highly </a:t>
            </a:r>
            <a:r>
              <a:rPr lang="fr-FR" dirty="0" smtClean="0"/>
              <a:t>Concurrent SQL Server 2012 Applications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10776A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41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51275" y="74613"/>
            <a:ext cx="3316288" cy="18669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xfrm>
            <a:off x="307492" y="2062710"/>
            <a:ext cx="6149837" cy="6817402"/>
          </a:xfrm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with what</a:t>
            </a: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escalation is! 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FontTx/>
              <a:buNone/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FontTx/>
              <a:buNone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 Server decides (during compilation) the granularity of locks to be used: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</a:t>
            </a:r>
          </a:p>
          <a:p>
            <a:pPr marL="0">
              <a:buNone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Lock granularity can be controlled via LOCK HINTS (PAGLOCK, TABLOCKX…)</a:t>
            </a:r>
            <a:b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>
              <a:buNone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Escalation </a:t>
            </a:r>
            <a:r>
              <a:rPr lang="en-US" sz="18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always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happens this way:</a:t>
            </a:r>
          </a:p>
          <a:p>
            <a:pPr marL="0">
              <a:buNone/>
            </a:pPr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 -&gt; table lock (or partition lock if possible)</a:t>
            </a:r>
          </a:p>
          <a:p>
            <a:pPr marL="0">
              <a:buNone/>
            </a:pPr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 -&gt; table lock (or partition lock if possible)</a:t>
            </a:r>
          </a:p>
          <a:p>
            <a:pPr marL="0">
              <a:buNone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Lock escalation can be disabled: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Trace flag 1211 – disables lock escalation on server 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Trace flag 1224 – disables lock escalation on server level until 40% of the memory used is consumed</a:t>
            </a:r>
          </a:p>
          <a:p>
            <a:endParaRPr lang="en-US" baseline="0" dirty="0" smtClean="0">
              <a:latin typeface="Arial" charset="0"/>
              <a:cs typeface="Arial" charset="0"/>
            </a:endParaRPr>
          </a:p>
          <a:p>
            <a:endParaRPr lang="en-US" baseline="0" dirty="0" smtClean="0">
              <a:latin typeface="Arial" charset="0"/>
              <a:cs typeface="Arial" charset="0"/>
            </a:endParaRPr>
          </a:p>
          <a:p>
            <a:r>
              <a:rPr lang="en-US" baseline="0" dirty="0" smtClean="0">
                <a:latin typeface="Arial" charset="0"/>
                <a:cs typeface="Arial" charset="0"/>
              </a:rPr>
              <a:t>-   Or 5000 locks on one object / index / table scan!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>
                <a:latin typeface="Arial" charset="0"/>
                <a:cs typeface="Arial" charset="0"/>
              </a:rPr>
              <a:t>If escalation fails because of incompatible lock – </a:t>
            </a:r>
            <a:r>
              <a:rPr lang="en-US" baseline="0" dirty="0" err="1" smtClean="0">
                <a:latin typeface="Arial" charset="0"/>
                <a:cs typeface="Arial" charset="0"/>
              </a:rPr>
              <a:t>sql</a:t>
            </a:r>
            <a:r>
              <a:rPr lang="en-US" baseline="0" dirty="0" smtClean="0">
                <a:latin typeface="Arial" charset="0"/>
                <a:cs typeface="Arial" charset="0"/>
              </a:rPr>
              <a:t> server waits for another 1250 locks 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>
                <a:latin typeface="Arial" charset="0"/>
                <a:cs typeface="Arial" charset="0"/>
              </a:rPr>
              <a:t>(partitioning) – </a:t>
            </a:r>
            <a:r>
              <a:rPr lang="en-US" u="sng" baseline="0" dirty="0" smtClean="0">
                <a:latin typeface="Arial" charset="0"/>
                <a:cs typeface="Arial" charset="0"/>
              </a:rPr>
              <a:t>auto to partition from 2008 + enterprise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Escalating</a:t>
            </a:r>
            <a:r>
              <a:rPr lang="en-US" baseline="0" dirty="0" smtClean="0">
                <a:latin typeface="Arial" charset="0"/>
                <a:cs typeface="Arial" charset="0"/>
              </a:rPr>
              <a:t> in case of 40% of the memory used for locks if the locks option is not set to 0</a:t>
            </a:r>
          </a:p>
          <a:p>
            <a:r>
              <a:rPr lang="en-US" baseline="0" dirty="0" smtClean="0">
                <a:latin typeface="Arial" charset="0"/>
                <a:cs typeface="Arial" charset="0"/>
              </a:rPr>
              <a:t>Escalating in case of 24% of the memory used for locks if the locks option is set to 0 </a:t>
            </a:r>
          </a:p>
          <a:p>
            <a:r>
              <a:rPr lang="en-US" baseline="0" dirty="0" smtClean="0">
                <a:latin typeface="Arial" charset="0"/>
                <a:cs typeface="Arial" charset="0"/>
              </a:rPr>
              <a:t/>
            </a:r>
            <a:br>
              <a:rPr lang="en-US" baseline="0" dirty="0" smtClean="0">
                <a:latin typeface="Arial" charset="0"/>
                <a:cs typeface="Arial" charset="0"/>
              </a:rPr>
            </a:br>
            <a:endParaRPr lang="en-US" u="sng" baseline="0" dirty="0" smtClean="0">
              <a:latin typeface="Arial" charset="0"/>
              <a:cs typeface="Arial" charset="0"/>
            </a:endParaRP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A1287-B68C-45B2-8DB9-2AE1F15FAC75}" type="slidenum">
              <a:rPr lang="en-US" smtClean="0">
                <a:latin typeface="Arial" charset="0"/>
              </a:rPr>
              <a:pPr/>
              <a:t>33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Module 13: </a:t>
            </a:r>
            <a:r>
              <a:rPr lang="en-AU" dirty="0"/>
              <a:t>Creating Highly </a:t>
            </a:r>
            <a:r>
              <a:rPr lang="fr-FR" dirty="0" smtClean="0"/>
              <a:t>Concurrent SQL Server 2012 Applications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10776A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2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92703-69CB-4317-8A94-4C668805A879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1275" y="74613"/>
            <a:ext cx="3316288" cy="1866900"/>
          </a:xfrm>
          <a:ln/>
        </p:spPr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7492" y="2218858"/>
            <a:ext cx="6149837" cy="6661254"/>
          </a:xfrm>
          <a:noFill/>
          <a:ln/>
        </p:spPr>
        <p:txBody>
          <a:bodyPr/>
          <a:lstStyle/>
          <a:p>
            <a:pPr marL="168244" indent="-168244">
              <a:buFontTx/>
              <a:buChar char="-"/>
            </a:pPr>
            <a:r>
              <a:rPr lang="en-US" baseline="0" dirty="0" smtClean="0"/>
              <a:t>Why do we have them what so ever and how they work?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/>
              <a:t>What problems they cause and how to fix those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/>
              <a:t>What every isolation level can do for us and how may it help!</a:t>
            </a:r>
            <a:endParaRPr lang="en-US" dirty="0" smtClean="0"/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Module 13: </a:t>
            </a:r>
            <a:r>
              <a:rPr lang="en-AU" dirty="0"/>
              <a:t>Creating Highly </a:t>
            </a:r>
            <a:r>
              <a:rPr lang="fr-FR" dirty="0" smtClean="0"/>
              <a:t>Concurrent SQL Server 2012 Applications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10776A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36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51275" y="74613"/>
            <a:ext cx="3316288" cy="18669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307492" y="2629045"/>
            <a:ext cx="6149837" cy="6251067"/>
          </a:xfrm>
          <a:noFill/>
          <a:ln/>
        </p:spPr>
        <p:txBody>
          <a:bodyPr/>
          <a:lstStyle/>
          <a:p>
            <a:pPr marL="168244" indent="-168244">
              <a:buFontTx/>
              <a:buChar char="-"/>
            </a:pPr>
            <a:r>
              <a:rPr lang="en-US" u="sng" dirty="0" smtClean="0">
                <a:latin typeface="Arial" charset="0"/>
                <a:cs typeface="Arial" charset="0"/>
              </a:rPr>
              <a:t>Disable</a:t>
            </a:r>
            <a:r>
              <a:rPr lang="en-US" u="sng" baseline="0" dirty="0" smtClean="0">
                <a:latin typeface="Arial" charset="0"/>
                <a:cs typeface="Arial" charset="0"/>
              </a:rPr>
              <a:t> – in case of serialization isolation level and table scan – table lock will be acquired</a:t>
            </a:r>
          </a:p>
          <a:p>
            <a:pPr marL="0" indent="0">
              <a:buFontTx/>
              <a:buNone/>
            </a:pPr>
            <a:endParaRPr lang="en-US" u="sng" baseline="0" dirty="0" smtClean="0">
              <a:latin typeface="Arial" charset="0"/>
              <a:cs typeface="Arial" charset="0"/>
            </a:endParaRPr>
          </a:p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r>
              <a:rPr lang="en-US" u="sng" dirty="0" smtClean="0">
                <a:latin typeface="Arial" charset="0"/>
                <a:cs typeface="Arial" charset="0"/>
              </a:rPr>
              <a:t>Not the way to</a:t>
            </a:r>
            <a:r>
              <a:rPr lang="en-US" u="sng" baseline="0" dirty="0" smtClean="0">
                <a:latin typeface="Arial" charset="0"/>
                <a:cs typeface="Arial" charset="0"/>
              </a:rPr>
              <a:t> resolve your problems, just a workaround!</a:t>
            </a:r>
          </a:p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endParaRPr lang="en-US" u="sng" baseline="0" dirty="0" smtClean="0">
              <a:latin typeface="Arial" charset="0"/>
              <a:cs typeface="Arial" charset="0"/>
            </a:endParaRPr>
          </a:p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endParaRPr lang="en-US" u="sng" baseline="0" dirty="0" smtClean="0">
              <a:latin typeface="Arial" charset="0"/>
              <a:cs typeface="Arial" charset="0"/>
            </a:endParaRPr>
          </a:p>
          <a:p>
            <a:pPr defTabSz="897301" eaLnBrk="0" fontAlgn="base" hangingPunct="0">
              <a:spcBef>
                <a:spcPct val="0"/>
              </a:spcBef>
              <a:spcAft>
                <a:spcPct val="60000"/>
              </a:spcAft>
              <a:defRPr/>
            </a:pPr>
            <a:r>
              <a:rPr lang="en-US" u="sng" baseline="0" dirty="0" smtClean="0">
                <a:latin typeface="Arial" charset="0"/>
                <a:cs typeface="Arial" charset="0"/>
              </a:rPr>
              <a:t>Auto not default in partitioning because can cause deadlocks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2A556-E9D4-4650-962F-B52B2F412E87}" type="slidenum">
              <a:rPr lang="en-US" smtClean="0">
                <a:latin typeface="Arial" charset="0"/>
              </a:rPr>
              <a:pPr/>
              <a:t>34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Module 13: </a:t>
            </a:r>
            <a:r>
              <a:rPr lang="en-AU" dirty="0"/>
              <a:t>Creating Highly </a:t>
            </a:r>
            <a:r>
              <a:rPr lang="fr-FR" dirty="0" smtClean="0"/>
              <a:t>Concurrent SQL Server 2012 Applications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10776A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33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51275" y="74613"/>
            <a:ext cx="3316288" cy="18669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xfrm>
            <a:off x="307492" y="2014303"/>
            <a:ext cx="6149837" cy="6865808"/>
          </a:xfrm>
          <a:noFill/>
          <a:ln/>
        </p:spPr>
        <p:txBody>
          <a:bodyPr/>
          <a:lstStyle/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r>
              <a:rPr lang="en-GB" baseline="0" dirty="0" smtClean="0">
                <a:latin typeface="Arial" charset="0"/>
                <a:cs typeface="Arial" charset="0"/>
              </a:rPr>
              <a:t>Priorities -&gt; cost -&gt; random</a:t>
            </a:r>
          </a:p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r>
              <a:rPr lang="en-GB" dirty="0" smtClean="0">
                <a:latin typeface="Arial" charset="0"/>
                <a:cs typeface="Arial" charset="0"/>
              </a:rPr>
              <a:t>LOCK_MONITOR</a:t>
            </a:r>
            <a:r>
              <a:rPr lang="en-GB" baseline="0" dirty="0" smtClean="0">
                <a:latin typeface="Arial" charset="0"/>
                <a:cs typeface="Arial" charset="0"/>
              </a:rPr>
              <a:t> checks every 5 seconds for deadlock and every 100ms if one is detected till no others are detected</a:t>
            </a:r>
          </a:p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r>
              <a:rPr lang="en-GB" baseline="0" dirty="0" smtClean="0">
                <a:latin typeface="Arial" charset="0"/>
                <a:cs typeface="Arial" charset="0"/>
              </a:rPr>
              <a:t>Some operations cannot be chosen for deadlock victims (rollbacks) </a:t>
            </a:r>
          </a:p>
          <a:p>
            <a:endParaRPr lang="en-GB" baseline="0" dirty="0" smtClean="0">
              <a:latin typeface="Arial" charset="0"/>
              <a:cs typeface="Arial" charset="0"/>
            </a:endParaRPr>
          </a:p>
          <a:p>
            <a:r>
              <a:rPr lang="en-GB" baseline="0" dirty="0" smtClean="0">
                <a:latin typeface="Arial" charset="0"/>
                <a:cs typeface="Arial" charset="0"/>
              </a:rPr>
              <a:t>Error 1205 should be handled, 1204 and 1222 </a:t>
            </a:r>
          </a:p>
          <a:p>
            <a:r>
              <a:rPr lang="en-GB" baseline="0" dirty="0" smtClean="0">
                <a:latin typeface="Arial" charset="0"/>
                <a:cs typeface="Arial" charset="0"/>
              </a:rPr>
              <a:t>Cycle and conversion deadlocks</a:t>
            </a:r>
          </a:p>
          <a:p>
            <a:r>
              <a:rPr lang="en-GB" baseline="0" dirty="0" smtClean="0">
                <a:latin typeface="Arial" charset="0"/>
                <a:cs typeface="Arial" charset="0"/>
              </a:rPr>
              <a:t/>
            </a:r>
            <a:br>
              <a:rPr lang="en-GB" baseline="0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BC3A7-9951-4F66-92A2-E33EB983E86A}" type="slidenum">
              <a:rPr lang="en-US" smtClean="0">
                <a:latin typeface="Arial" charset="0"/>
              </a:rPr>
              <a:pPr/>
              <a:t>35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1" y="234222"/>
            <a:ext cx="2972421" cy="34196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Module 13: </a:t>
            </a:r>
            <a:r>
              <a:rPr lang="en-AU" dirty="0"/>
              <a:t>Creating Highly </a:t>
            </a:r>
            <a:r>
              <a:rPr lang="fr-FR" dirty="0" smtClean="0"/>
              <a:t>Concurrent SQL Server 2012 Applications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1" y="0"/>
            <a:ext cx="2972421" cy="21860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10776A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86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1275" y="74613"/>
            <a:ext cx="3316288" cy="186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latin typeface="Arial" charset="0"/>
                <a:cs typeface="Arial" charset="0"/>
              </a:rPr>
              <a:t>Cursors – when it takes lock and on what and when it releases them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4: Managing Security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2786B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D145-17A8-454E-9AC4-066C4616686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22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600" dirty="0" smtClean="0">
                <a:latin typeface="Arial" charset="0"/>
              </a:rPr>
              <a:t>START THE LIVE DATA + BLOCKED PROCESSES REPORT </a:t>
            </a:r>
          </a:p>
          <a:p>
            <a:endParaRPr lang="en-AU" sz="1600" dirty="0" smtClean="0">
              <a:latin typeface="Arial" charset="0"/>
            </a:endParaRPr>
          </a:p>
          <a:p>
            <a:r>
              <a:rPr lang="en-AU" sz="1600" dirty="0" smtClean="0">
                <a:latin typeface="Arial" charset="0"/>
              </a:rPr>
              <a:t>So we are going to see:</a:t>
            </a:r>
          </a:p>
          <a:p>
            <a:pPr marL="168244" indent="-168244">
              <a:buFontTx/>
              <a:buChar char="-"/>
            </a:pPr>
            <a:r>
              <a:rPr lang="en-AU" sz="1600" dirty="0" smtClean="0">
                <a:latin typeface="Arial" charset="0"/>
              </a:rPr>
              <a:t>monitoring (Remind that the events in Profiler are the same)</a:t>
            </a:r>
          </a:p>
          <a:p>
            <a:pPr marL="168244" indent="-168244">
              <a:buFontTx/>
              <a:buChar char="-"/>
            </a:pPr>
            <a:r>
              <a:rPr lang="en-AU" sz="1600" dirty="0" smtClean="0">
                <a:latin typeface="Arial" charset="0"/>
              </a:rPr>
              <a:t>lock escalation</a:t>
            </a:r>
          </a:p>
          <a:p>
            <a:pPr marL="168244" indent="-168244">
              <a:buFontTx/>
              <a:buChar char="-"/>
            </a:pPr>
            <a:r>
              <a:rPr lang="en-AU" sz="1600" dirty="0" smtClean="0">
                <a:latin typeface="Arial" charset="0"/>
              </a:rPr>
              <a:t>deadlock control</a:t>
            </a:r>
            <a:br>
              <a:rPr lang="en-AU" sz="1600" dirty="0" smtClean="0">
                <a:latin typeface="Arial" charset="0"/>
              </a:rPr>
            </a:br>
            <a:r>
              <a:rPr lang="en-AU" sz="1600" dirty="0" smtClean="0">
                <a:latin typeface="Arial" charset="0"/>
              </a:rPr>
              <a:t>scribe other alternatives – </a:t>
            </a:r>
            <a:r>
              <a:rPr lang="en-AU" sz="1600" dirty="0" err="1" smtClean="0">
                <a:latin typeface="Arial" charset="0"/>
              </a:rPr>
              <a:t>perfmon</a:t>
            </a:r>
            <a:r>
              <a:rPr lang="en-AU" sz="1600" dirty="0" smtClean="0">
                <a:latin typeface="Arial" charset="0"/>
              </a:rPr>
              <a:t>, activity monitor, </a:t>
            </a:r>
            <a:r>
              <a:rPr lang="en-AU" sz="1600" dirty="0" err="1" smtClean="0">
                <a:latin typeface="Arial" charset="0"/>
              </a:rPr>
              <a:t>sp_whoIsActive</a:t>
            </a:r>
            <a:r>
              <a:rPr lang="en-AU" sz="1600" dirty="0" smtClean="0">
                <a:latin typeface="Arial" charset="0"/>
              </a:rPr>
              <a:t>, sp_who2</a:t>
            </a:r>
            <a:endParaRPr lang="en-US" sz="1600" dirty="0" smtClean="0">
              <a:latin typeface="Arial" charset="0"/>
            </a:endParaRPr>
          </a:p>
          <a:p>
            <a:endParaRPr lang="en-US" sz="1600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35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with all levels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sp_whoisactive</a:t>
            </a:r>
            <a:r>
              <a:rPr lang="en-US" baseline="0" dirty="0" smtClean="0"/>
              <a:t> @</a:t>
            </a:r>
            <a:r>
              <a:rPr lang="en-US" baseline="0" dirty="0" err="1" smtClean="0"/>
              <a:t>get_additional_info</a:t>
            </a:r>
            <a:r>
              <a:rPr lang="en-US" baseline="0" dirty="0" smtClean="0"/>
              <a:t>=1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07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1275" y="74613"/>
            <a:ext cx="3316288" cy="186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Going down</a:t>
            </a:r>
            <a:r>
              <a:rPr lang="en-US" baseline="0" dirty="0" smtClean="0"/>
              <a:t> the concurrency first – seeing data that is not committed</a:t>
            </a:r>
            <a:endParaRPr lang="en-US" dirty="0" smtClean="0"/>
          </a:p>
          <a:p>
            <a:r>
              <a:rPr lang="en-US" dirty="0" smtClean="0"/>
              <a:t>- Dirty read – when you read uncommitted data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4: Managing Security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2786B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D145-17A8-454E-9AC4-066C4616686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70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1275" y="74613"/>
            <a:ext cx="3316288" cy="186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Go higher</a:t>
            </a:r>
            <a:r>
              <a:rPr lang="en-US" baseline="0" dirty="0" smtClean="0"/>
              <a:t> – more locks! that’s the prize</a:t>
            </a:r>
          </a:p>
          <a:p>
            <a:r>
              <a:rPr lang="en-US" baseline="0" dirty="0" smtClean="0"/>
              <a:t>- No </a:t>
            </a:r>
            <a:r>
              <a:rPr lang="en-US" baseline="0" dirty="0" err="1" smtClean="0"/>
              <a:t>nonrepeatable</a:t>
            </a:r>
            <a:r>
              <a:rPr lang="en-US" baseline="0" dirty="0" smtClean="0"/>
              <a:t> reads</a:t>
            </a:r>
          </a:p>
          <a:p>
            <a:pPr fontAlgn="auto"/>
            <a:r>
              <a:rPr lang="en-US" b="0" baseline="0" dirty="0" smtClean="0"/>
              <a:t>- </a:t>
            </a:r>
            <a:r>
              <a:rPr lang="en-US" b="0" dirty="0" smtClean="0"/>
              <a:t>S lock is held until the end of the transaction in order to read the same data</a:t>
            </a:r>
          </a:p>
          <a:p>
            <a:pPr fontAlgn="auto"/>
            <a:r>
              <a:rPr lang="en-US" b="0" dirty="0" smtClean="0"/>
              <a:t>- Every transaction that has to update rows has to wait until T1 completes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4: Managing Security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2786B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D145-17A8-454E-9AC4-066C4616686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4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1275" y="74613"/>
            <a:ext cx="3316288" cy="186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 eaLnBrk="0" fontAlgn="base" hangingPunct="0">
              <a:spcBef>
                <a:spcPct val="0"/>
              </a:spcBef>
              <a:spcAft>
                <a:spcPct val="60000"/>
              </a:spcAft>
              <a:defRPr/>
            </a:pPr>
            <a:r>
              <a:rPr lang="en-US" b="0" dirty="0" smtClean="0"/>
              <a:t>-</a:t>
            </a:r>
            <a:r>
              <a:rPr lang="en-US" b="0" baseline="0" dirty="0" smtClean="0"/>
              <a:t> Go higher - </a:t>
            </a:r>
            <a:r>
              <a:rPr lang="en-US" b="0" dirty="0" smtClean="0"/>
              <a:t>Repeatable Read + Holding the locks for a zone of rows</a:t>
            </a:r>
          </a:p>
          <a:p>
            <a:r>
              <a:rPr lang="en-US" dirty="0" smtClean="0"/>
              <a:t>- + 1 and</a:t>
            </a:r>
            <a:r>
              <a:rPr lang="en-US" baseline="0" dirty="0" smtClean="0"/>
              <a:t> – 1 in the range, but you have to have a good index for this to happen otherwise table scan! </a:t>
            </a:r>
          </a:p>
          <a:p>
            <a:r>
              <a:rPr lang="en-US" baseline="0" dirty="0" smtClean="0"/>
              <a:t>-  Cannot insert more data in the range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Entity Framework and LYNC – EF does it automatically without you stating it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4: Managing Security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2786B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D145-17A8-454E-9AC4-066C4616686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32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1275" y="74613"/>
            <a:ext cx="3316288" cy="186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r>
              <a:rPr lang="en-US" dirty="0" smtClean="0"/>
              <a:t>Old version goes to </a:t>
            </a:r>
            <a:r>
              <a:rPr lang="en-US" dirty="0" err="1" smtClean="0"/>
              <a:t>tempdb</a:t>
            </a:r>
            <a:r>
              <a:rPr lang="en-US" dirty="0" smtClean="0"/>
              <a:t> – per row 14</a:t>
            </a:r>
            <a:r>
              <a:rPr lang="en-US" baseline="0" dirty="0" smtClean="0"/>
              <a:t> bytes for the new writes only (not KB, bytes!)</a:t>
            </a:r>
          </a:p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r>
              <a:rPr lang="en-US" baseline="0" dirty="0" smtClean="0"/>
              <a:t>- consist the XSN of the </a:t>
            </a:r>
            <a:r>
              <a:rPr lang="en-US" baseline="0" dirty="0" err="1" smtClean="0"/>
              <a:t>transation</a:t>
            </a:r>
            <a:r>
              <a:rPr lang="en-US" baseline="0" dirty="0" smtClean="0"/>
              <a:t> that generated the version + the pointer to the old version in </a:t>
            </a:r>
            <a:r>
              <a:rPr lang="en-US" baseline="0" dirty="0" err="1" smtClean="0"/>
              <a:t>tempdb</a:t>
            </a:r>
            <a:endParaRPr lang="en-US" baseline="0" dirty="0" smtClean="0"/>
          </a:p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r>
              <a:rPr lang="en-US" dirty="0" smtClean="0"/>
              <a:t>Committed versions go into database</a:t>
            </a:r>
          </a:p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r>
              <a:rPr lang="en-US" baseline="0" dirty="0" smtClean="0"/>
              <a:t>Every single modification is versioned! (with the exception of inserts)</a:t>
            </a:r>
          </a:p>
          <a:p>
            <a:pPr marL="168244" indent="-168244" defTabSz="897301" eaLnBrk="0" fontAlgn="base" hangingPunct="0">
              <a:spcBef>
                <a:spcPct val="0"/>
              </a:spcBef>
              <a:spcAft>
                <a:spcPct val="60000"/>
              </a:spcAft>
              <a:buFontTx/>
              <a:buChar char="-"/>
              <a:defRPr/>
            </a:pPr>
            <a:r>
              <a:rPr lang="en-US" baseline="0" dirty="0" err="1" smtClean="0"/>
              <a:t>AlwaysOn</a:t>
            </a:r>
            <a:r>
              <a:rPr lang="en-US" baseline="0" dirty="0" smtClean="0"/>
              <a:t> readable secondary turns on Snapshot isolation level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4: Managing Security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2786B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D145-17A8-454E-9AC4-066C4616686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11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1275" y="74613"/>
            <a:ext cx="3316288" cy="186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Tx/>
              <a:buChar char="-"/>
            </a:pPr>
            <a:r>
              <a:rPr lang="en-US" dirty="0" smtClean="0"/>
              <a:t>Statement level versions</a:t>
            </a:r>
          </a:p>
          <a:p>
            <a:pPr marL="168244" indent="-168244">
              <a:buFontTx/>
              <a:buChar char="-"/>
            </a:pPr>
            <a:r>
              <a:rPr lang="en-US" dirty="0" smtClean="0"/>
              <a:t>RCSI</a:t>
            </a:r>
            <a:r>
              <a:rPr lang="en-US" baseline="0" dirty="0" smtClean="0"/>
              <a:t> – Read Committed, but with versions</a:t>
            </a:r>
            <a:endParaRPr lang="en-US" dirty="0" smtClean="0"/>
          </a:p>
          <a:p>
            <a:pPr marL="168244" indent="-168244">
              <a:buFontTx/>
              <a:buChar char="-"/>
            </a:pPr>
            <a:r>
              <a:rPr lang="en-US" dirty="0" smtClean="0"/>
              <a:t>No</a:t>
            </a:r>
            <a:r>
              <a:rPr lang="en-US" baseline="0" dirty="0" smtClean="0"/>
              <a:t> code changes, but you have to throw everyone from the </a:t>
            </a:r>
            <a:r>
              <a:rPr lang="en-US" baseline="0" dirty="0" err="1" smtClean="0"/>
              <a:t>db</a:t>
            </a:r>
            <a:endParaRPr lang="en-US" baseline="0" dirty="0" smtClean="0"/>
          </a:p>
          <a:p>
            <a:pPr marL="168244" indent="-168244">
              <a:buFontTx/>
              <a:buChar char="-"/>
            </a:pPr>
            <a:r>
              <a:rPr lang="en-US" baseline="0" dirty="0" smtClean="0"/>
              <a:t>SI – Repeatable read – a lot more </a:t>
            </a:r>
            <a:r>
              <a:rPr lang="en-US" baseline="0" dirty="0" err="1" smtClean="0"/>
              <a:t>tempdb</a:t>
            </a:r>
            <a:r>
              <a:rPr lang="en-US" baseline="0" dirty="0" smtClean="0"/>
              <a:t> usage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/>
              <a:t>Transaction level versions</a:t>
            </a:r>
          </a:p>
          <a:p>
            <a:pPr marL="168244" indent="-168244">
              <a:buFontTx/>
              <a:buChar char="-"/>
            </a:pPr>
            <a:r>
              <a:rPr lang="en-US" baseline="0" dirty="0" smtClean="0"/>
              <a:t>Requires code change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</a:t>
            </a:r>
            <a:r>
              <a:rPr lang="en-US" baseline="0" dirty="0" smtClean="0"/>
              <a:t> be used together </a:t>
            </a:r>
            <a:endParaRPr lang="en-US" dirty="0" smtClean="0"/>
          </a:p>
          <a:p>
            <a:r>
              <a:rPr lang="en-US" dirty="0" smtClean="0"/>
              <a:t>Only SI ON – using still locks,</a:t>
            </a:r>
            <a:r>
              <a:rPr lang="en-US" baseline="0" dirty="0" smtClean="0"/>
              <a:t> but with versions generated you have to REQUEST it with Set transaction…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4: Managing Security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2786B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D145-17A8-454E-9AC4-066C4616686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2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40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with all levels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sp_whoisactive</a:t>
            </a:r>
            <a:r>
              <a:rPr lang="en-US" baseline="0" dirty="0" smtClean="0"/>
              <a:t> @</a:t>
            </a:r>
            <a:r>
              <a:rPr lang="en-US" baseline="0" dirty="0" err="1" smtClean="0"/>
              <a:t>get_additional_info</a:t>
            </a:r>
            <a:r>
              <a:rPr lang="en-US" baseline="0" dirty="0" smtClean="0"/>
              <a:t>=1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looked at as one transaction -&gt; transferring money from one place</a:t>
            </a:r>
            <a:r>
              <a:rPr lang="en-US" baseline="0" dirty="0" smtClean="0"/>
              <a:t> to another (without step 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7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B7829E0-F923-4198-B3E5-4DD2525C58C8}" type="datetime1">
              <a:rPr lang="en-US"/>
              <a:pPr/>
              <a:t>5/23/2016</a:t>
            </a:fld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(c) 2005 National Academy for Software Development - http://academy.devbg.org. All rights reserved. Unauthorized copying or re-distribution is strictly prohibited.*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D1116-BD6A-4F06-8155-84B4653F15C0}" type="slidenum">
              <a:rPr lang="en-US"/>
              <a:pPr/>
              <a:t>8</a:t>
            </a:fld>
            <a:r>
              <a:rPr lang="en-US"/>
              <a:t>##</a:t>
            </a:r>
            <a:endParaRPr lang="en-US" sz="1200" i="0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50888"/>
            <a:ext cx="6589713" cy="3708400"/>
          </a:xfrm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Use transfer example, not cash machine for failing to complete</a:t>
            </a:r>
          </a:p>
        </p:txBody>
      </p:sp>
    </p:spTree>
    <p:extLst>
      <p:ext uri="{BB962C8B-B14F-4D97-AF65-F5344CB8AC3E}">
        <p14:creationId xmlns:p14="http://schemas.microsoft.com/office/powerpoint/2010/main" val="9630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Checks if the number of returned rows is more than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7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46525" y="76200"/>
            <a:ext cx="3370263" cy="1897063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xfrm>
            <a:off x="314325" y="2206625"/>
            <a:ext cx="6286500" cy="6821488"/>
          </a:xfrm>
          <a:noFill/>
          <a:ln/>
        </p:spPr>
        <p:txBody>
          <a:bodyPr/>
          <a:lstStyle/>
          <a:p>
            <a:endParaRPr lang="bg-BG" baseline="0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effectLst/>
              </a:rPr>
              <a:t>Every Transact-SQL statement is committed or rolled back when it completes. If a statement completes successfully, it is committed; if it encounters any error, it is rolled back.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8C123-11F5-402C-8350-AF2B90D660F8}" type="slidenum">
              <a:rPr lang="en-US" smtClean="0">
                <a:latin typeface="Arial" charset="0"/>
              </a:rPr>
              <a:pPr/>
              <a:t>19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0" y="238125"/>
            <a:ext cx="3038475" cy="3476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Module 13: </a:t>
            </a:r>
            <a:r>
              <a:rPr lang="en-AU" dirty="0"/>
              <a:t>Creating Highly </a:t>
            </a:r>
            <a:r>
              <a:rPr lang="fr-FR" dirty="0" smtClean="0"/>
              <a:t>Concurrent SQL Server 2012 Applications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0" y="0"/>
            <a:ext cx="3038475" cy="222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10776A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83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46525" y="76200"/>
            <a:ext cx="3370263" cy="1897063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xfrm>
            <a:off x="314325" y="2024063"/>
            <a:ext cx="6286500" cy="7004050"/>
          </a:xfrm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4C504-E34C-4FAF-A396-44650B9DA1E0}" type="slidenum">
              <a:rPr lang="en-US" smtClean="0">
                <a:latin typeface="Arial" charset="0"/>
              </a:rPr>
              <a:pPr/>
              <a:t>20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Header Placeholder 3"/>
          <p:cNvSpPr>
            <a:spLocks noGrp="1"/>
          </p:cNvSpPr>
          <p:nvPr>
            <p:ph type="hdr" sz="quarter"/>
          </p:nvPr>
        </p:nvSpPr>
        <p:spPr>
          <a:xfrm>
            <a:off x="0" y="238125"/>
            <a:ext cx="3038475" cy="3476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Module 13: </a:t>
            </a:r>
            <a:r>
              <a:rPr lang="en-AU" dirty="0"/>
              <a:t>Creating Highly </a:t>
            </a:r>
            <a:r>
              <a:rPr lang="fr-FR" dirty="0" smtClean="0"/>
              <a:t>Concurrent SQL Server 2012 Applications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idx="1"/>
          </p:nvPr>
        </p:nvSpPr>
        <p:spPr>
          <a:xfrm>
            <a:off x="0" y="0"/>
            <a:ext cx="3038475" cy="222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10776A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1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0D66-0241-4022-BDA5-8AA3F1F26A8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546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0D66-0241-4022-BDA5-8AA3F1F26A8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3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5764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0D66-0241-4022-BDA5-8AA3F1F26A8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7161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0D66-0241-4022-BDA5-8AA3F1F26A8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33651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0D66-0241-4022-BDA5-8AA3F1F26A8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6113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0D66-0241-4022-BDA5-8AA3F1F26A8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985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0D66-0241-4022-BDA5-8AA3F1F26A8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9020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bg bwMode="grayWhite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a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8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8E146-04EF-46DA-8A8F-FDC71CA2E001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 smtClean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E146-04EF-46DA-8A8F-FDC71CA2E001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0D66-0241-4022-BDA5-8AA3F1F26A8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401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0D66-0241-4022-BDA5-8AA3F1F26A8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06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0D66-0241-4022-BDA5-8AA3F1F26A8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49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15248" y="1299672"/>
            <a:ext cx="11579384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9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0D66-0241-4022-BDA5-8AA3F1F26A8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1951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0D66-0241-4022-BDA5-8AA3F1F26A8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5004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0D66-0241-4022-BDA5-8AA3F1F26A8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522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D0D66-0241-4022-BDA5-8AA3F1F26A83}" type="datetime1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6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212" y="3606978"/>
            <a:ext cx="3680931" cy="20705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957263"/>
            <a:ext cx="6391275" cy="1087437"/>
          </a:xfrm>
        </p:spPr>
        <p:txBody>
          <a:bodyPr>
            <a:normAutofit/>
          </a:bodyPr>
          <a:lstStyle/>
          <a:p>
            <a:r>
              <a:rPr lang="en-US" dirty="0" smtClean="0"/>
              <a:t>Database Transactions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0" y="2057400"/>
            <a:ext cx="7305675" cy="1281113"/>
          </a:xfrm>
        </p:spPr>
        <p:txBody>
          <a:bodyPr>
            <a:normAutofit/>
          </a:bodyPr>
          <a:lstStyle/>
          <a:p>
            <a:r>
              <a:rPr lang="en-US" dirty="0" smtClean="0"/>
              <a:t>Transaction Management</a:t>
            </a:r>
            <a:br>
              <a:rPr lang="en-US" dirty="0" smtClean="0"/>
            </a:br>
            <a:r>
              <a:rPr lang="en-US" dirty="0" smtClean="0"/>
              <a:t>and Concurrency Control</a:t>
            </a:r>
          </a:p>
        </p:txBody>
      </p:sp>
      <p:pic>
        <p:nvPicPr>
          <p:cNvPr id="19" name="Picture 2" descr="database, stora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4292483"/>
            <a:ext cx="1715156" cy="17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acrimadvisory.com/SiteAssets/representative-transaction-space/transaction-guy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4114800"/>
            <a:ext cx="2575649" cy="213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2" y="194847"/>
            <a:ext cx="8594429" cy="1320800"/>
          </a:xfrm>
        </p:spPr>
        <p:txBody>
          <a:bodyPr/>
          <a:lstStyle/>
          <a:p>
            <a:r>
              <a:rPr lang="en-US" sz="3800" dirty="0"/>
              <a:t>Transactions Properties</a:t>
            </a:r>
            <a:endParaRPr lang="bg-BG" sz="3800" dirty="0"/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188815" y="985846"/>
            <a:ext cx="11804822" cy="5570355"/>
          </a:xfrm>
        </p:spPr>
        <p:txBody>
          <a:bodyPr>
            <a:normAutofit/>
          </a:bodyPr>
          <a:lstStyle/>
          <a:p>
            <a:r>
              <a:rPr lang="en-US" dirty="0" smtClean="0"/>
              <a:t>Modern DBMS </a:t>
            </a:r>
            <a:r>
              <a:rPr lang="en-US" dirty="0"/>
              <a:t>servers have built-in transaction support</a:t>
            </a:r>
          </a:p>
          <a:p>
            <a:pPr lvl="1"/>
            <a:r>
              <a:rPr lang="en-US" dirty="0" smtClean="0"/>
              <a:t>Implement </a:t>
            </a:r>
            <a:r>
              <a:rPr lang="en-US" dirty="0"/>
              <a:t>“ACID”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E.g. MS SQL Server, Oracle, MySQL, …</a:t>
            </a:r>
            <a:endParaRPr lang="en-US" dirty="0"/>
          </a:p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ACID</a:t>
            </a:r>
            <a:r>
              <a:rPr lang="en-US" dirty="0"/>
              <a:t> means:</a:t>
            </a:r>
          </a:p>
          <a:p>
            <a:pPr lvl="1"/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/>
              <a:t>tomicity</a:t>
            </a:r>
            <a:endParaRPr lang="bg-BG" dirty="0"/>
          </a:p>
          <a:p>
            <a:pPr lvl="1"/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/>
              <a:t>onsistency</a:t>
            </a:r>
            <a:r>
              <a:rPr lang="bg-BG" dirty="0"/>
              <a:t> </a:t>
            </a:r>
          </a:p>
          <a:p>
            <a:pPr lvl="1"/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dirty="0"/>
              <a:t>solation</a:t>
            </a:r>
            <a:endParaRPr lang="bg-BG" dirty="0"/>
          </a:p>
          <a:p>
            <a:pPr lvl="1"/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n-US" dirty="0"/>
              <a:t>urability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97357" y="3336435"/>
            <a:ext cx="5832649" cy="2736304"/>
            <a:chOff x="5671963" y="3352800"/>
            <a:chExt cx="5832649" cy="2736304"/>
          </a:xfrm>
        </p:grpSpPr>
        <p:pic>
          <p:nvPicPr>
            <p:cNvPr id="3076" name="Picture 4" descr="http://www.icondig.com/data/icons/REALVISTA/database/png/400/databas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963" y="3352800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67575" y="3822154"/>
              <a:ext cx="4237037" cy="2266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72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2" y="129687"/>
            <a:ext cx="8594429" cy="1320800"/>
          </a:xfrm>
        </p:spPr>
        <p:txBody>
          <a:bodyPr/>
          <a:lstStyle/>
          <a:p>
            <a:r>
              <a:rPr lang="en-US" dirty="0"/>
              <a:t>Atomicity</a:t>
            </a:r>
            <a:endParaRPr lang="bg-BG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idx="1"/>
          </p:nvPr>
        </p:nvSpPr>
        <p:spPr>
          <a:xfrm>
            <a:off x="188815" y="985846"/>
            <a:ext cx="11804822" cy="5570355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Atomicity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means that</a:t>
            </a:r>
            <a:endParaRPr lang="en-US" dirty="0"/>
          </a:p>
          <a:p>
            <a:pPr lvl="1">
              <a:spcBef>
                <a:spcPct val="30000"/>
              </a:spcBef>
            </a:pPr>
            <a:r>
              <a:rPr lang="en-US" dirty="0"/>
              <a:t>Transactions execute as a </a:t>
            </a:r>
            <a:r>
              <a:rPr lang="en-US" dirty="0" smtClean="0"/>
              <a:t>whole</a:t>
            </a:r>
            <a:endParaRPr lang="en-US" dirty="0"/>
          </a:p>
          <a:p>
            <a:pPr lvl="1">
              <a:spcBef>
                <a:spcPct val="30000"/>
              </a:spcBef>
            </a:pPr>
            <a:r>
              <a:rPr lang="en-US" dirty="0"/>
              <a:t>DBMS to guarantee that either all of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operations </a:t>
            </a:r>
            <a:r>
              <a:rPr lang="en-US" dirty="0"/>
              <a:t>are performed or none of </a:t>
            </a:r>
            <a:r>
              <a:rPr lang="en-US" dirty="0" smtClean="0"/>
              <a:t>them</a:t>
            </a:r>
            <a:endParaRPr lang="en-US" dirty="0"/>
          </a:p>
          <a:p>
            <a:pPr>
              <a:spcBef>
                <a:spcPct val="30000"/>
              </a:spcBef>
            </a:pPr>
            <a:r>
              <a:rPr lang="en-US" dirty="0"/>
              <a:t>Atomicity example: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Transfer funds between bank </a:t>
            </a:r>
            <a:r>
              <a:rPr lang="en-US" dirty="0" smtClean="0"/>
              <a:t>accounts</a:t>
            </a:r>
            <a:endParaRPr lang="en-US" dirty="0"/>
          </a:p>
          <a:p>
            <a:pPr lvl="2">
              <a:spcBef>
                <a:spcPct val="30000"/>
              </a:spcBef>
            </a:pPr>
            <a:r>
              <a:rPr lang="en-US" dirty="0"/>
              <a:t>Either withdraw </a:t>
            </a:r>
            <a:r>
              <a:rPr lang="en-US" dirty="0" smtClean="0"/>
              <a:t>+ deposit </a:t>
            </a:r>
            <a:r>
              <a:rPr lang="en-US" dirty="0"/>
              <a:t>both execute successfully or none of them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In case of failure </a:t>
            </a:r>
            <a:r>
              <a:rPr lang="en-US" dirty="0" smtClean="0"/>
              <a:t>the DB </a:t>
            </a:r>
            <a:r>
              <a:rPr lang="en-US" dirty="0"/>
              <a:t>stays unchanged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 descr="http://mail.colonial.net/~hkaiter/astronomyimages1011/John-Dalton-Atomic-Model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012" y="3771023"/>
            <a:ext cx="2729287" cy="2050465"/>
          </a:xfrm>
          <a:prstGeom prst="roundRect">
            <a:avLst>
              <a:gd name="adj" fmla="val 516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  <a:endParaRPr lang="bg-BG" dirty="0"/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>
          <a:xfrm>
            <a:off x="188815" y="1100146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98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Consistency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means that</a:t>
            </a:r>
          </a:p>
          <a:p>
            <a:pPr lvl="1">
              <a:lnSpc>
                <a:spcPct val="98000"/>
              </a:lnSpc>
            </a:pPr>
            <a:r>
              <a:rPr lang="en-US" dirty="0"/>
              <a:t>The database is in a legal state when the transaction begins and when it ends</a:t>
            </a:r>
          </a:p>
          <a:p>
            <a:pPr lvl="1">
              <a:lnSpc>
                <a:spcPct val="98000"/>
              </a:lnSpc>
            </a:pPr>
            <a:r>
              <a:rPr lang="en-US" dirty="0"/>
              <a:t>Only valid data will be written in the DB</a:t>
            </a:r>
          </a:p>
          <a:p>
            <a:pPr lvl="1">
              <a:lnSpc>
                <a:spcPct val="98000"/>
              </a:lnSpc>
            </a:pPr>
            <a:r>
              <a:rPr lang="en-US" dirty="0"/>
              <a:t>Transaction cannot break the rules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database, e.g. integrity constraints</a:t>
            </a:r>
          </a:p>
          <a:p>
            <a:pPr lvl="2">
              <a:lnSpc>
                <a:spcPct val="98000"/>
              </a:lnSpc>
            </a:pPr>
            <a:r>
              <a:rPr lang="en-US" dirty="0" smtClean="0"/>
              <a:t>Primary keys, foreign keys, alternate keys</a:t>
            </a:r>
          </a:p>
          <a:p>
            <a:pPr>
              <a:lnSpc>
                <a:spcPct val="98000"/>
              </a:lnSpc>
            </a:pPr>
            <a:r>
              <a:rPr lang="en-US" dirty="0" smtClean="0"/>
              <a:t>Consistency example:</a:t>
            </a:r>
          </a:p>
          <a:p>
            <a:pPr lvl="1">
              <a:lnSpc>
                <a:spcPct val="98000"/>
              </a:lnSpc>
            </a:pPr>
            <a:r>
              <a:rPr lang="en-US" dirty="0"/>
              <a:t>Transaction cannot end </a:t>
            </a:r>
            <a:r>
              <a:rPr lang="en-US" dirty="0" smtClean="0"/>
              <a:t>with a </a:t>
            </a:r>
            <a:r>
              <a:rPr lang="en-US" dirty="0"/>
              <a:t>duplicate primary key in a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 descr="http://askheatherblythe.com/wp-content/uploads/2012/05/consistenc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720" y="4226751"/>
            <a:ext cx="2651011" cy="1997174"/>
          </a:xfrm>
          <a:prstGeom prst="roundRect">
            <a:avLst>
              <a:gd name="adj" fmla="val 577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2" y="152400"/>
            <a:ext cx="8594429" cy="1320800"/>
          </a:xfrm>
        </p:spPr>
        <p:txBody>
          <a:bodyPr/>
          <a:lstStyle/>
          <a:p>
            <a:r>
              <a:rPr lang="en-US" dirty="0"/>
              <a:t>Isolation</a:t>
            </a:r>
            <a:endParaRPr lang="bg-BG" dirty="0"/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>
          <a:xfrm>
            <a:off x="188815" y="985846"/>
            <a:ext cx="11804822" cy="557035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Isolation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means that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dirty="0" smtClean="0"/>
              <a:t>Multiple transactions running at the same time do not impact each other’s execution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dirty="0" smtClean="0"/>
              <a:t>Transactions don’t see other</a:t>
            </a:r>
            <a:br>
              <a:rPr lang="en-US" dirty="0" smtClean="0"/>
            </a:br>
            <a:r>
              <a:rPr lang="en-US" dirty="0" smtClean="0"/>
              <a:t>transaction’s uncommitted changes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dirty="0" smtClean="0"/>
              <a:t>Isolation level defines how deep</a:t>
            </a:r>
            <a:br>
              <a:rPr lang="en-US" dirty="0" smtClean="0"/>
            </a:br>
            <a:r>
              <a:rPr lang="en-US" dirty="0" smtClean="0"/>
              <a:t>transactions isolate from one another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dirty="0" smtClean="0"/>
              <a:t>Isolation example: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dirty="0" smtClean="0"/>
              <a:t>If two or more people try to buy the last copy of a product, just one of them will succeed.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 descr="http://icons.iconseeker.com/png/fullsize/banking-stuff/pole-separato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0" t="4229" r="13449" b="1398"/>
          <a:stretch/>
        </p:blipFill>
        <p:spPr bwMode="auto">
          <a:xfrm>
            <a:off x="5866376" y="3784683"/>
            <a:ext cx="1895112" cy="22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2" y="152400"/>
            <a:ext cx="8594429" cy="1320800"/>
          </a:xfrm>
        </p:spPr>
        <p:txBody>
          <a:bodyPr/>
          <a:lstStyle/>
          <a:p>
            <a:r>
              <a:rPr lang="en-US" dirty="0"/>
              <a:t>Durability</a:t>
            </a:r>
            <a:endParaRPr lang="bg-BG" dirty="0"/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>
          <a:xfrm>
            <a:off x="188815" y="971555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Durability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means that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If a transaction is committed it becomes persistent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Cannot be lost or undone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Ensured by use of database transaction logs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Durability example: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After funds are transferred and committed the power supply at the DB server is lost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Transaction stays persistent (no data is lost)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 descr="http://toxipedia.org/download/attachments/3255/554px-Hexachlorobenzene-3D-vdW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6532" y="3748599"/>
            <a:ext cx="2092152" cy="226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4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2084" y="5199200"/>
            <a:ext cx="9806728" cy="820600"/>
          </a:xfrm>
        </p:spPr>
        <p:txBody>
          <a:bodyPr/>
          <a:lstStyle/>
          <a:p>
            <a:r>
              <a:rPr lang="en-GB" dirty="0" smtClean="0"/>
              <a:t>Managing Transactions in SQL</a:t>
            </a:r>
            <a:endParaRPr lang="en-GB" dirty="0"/>
          </a:p>
        </p:txBody>
      </p:sp>
      <p:pic>
        <p:nvPicPr>
          <p:cNvPr id="4" name="Picture 2" descr="http://www.exponent.com/files/Uploads/Images/Energy/trans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292" y="1952624"/>
            <a:ext cx="4746376" cy="269557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ocument, file, sql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940" y="1371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ccept, databas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460" y="1371600"/>
            <a:ext cx="2366392" cy="23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2" y="228600"/>
            <a:ext cx="8594429" cy="1320800"/>
          </a:xfrm>
        </p:spPr>
        <p:txBody>
          <a:bodyPr/>
          <a:lstStyle/>
          <a:p>
            <a:r>
              <a:rPr lang="en-US" dirty="0"/>
              <a:t>Transactions and SQL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idx="1"/>
          </p:nvPr>
        </p:nvSpPr>
        <p:spPr>
          <a:xfrm>
            <a:off x="188815" y="985846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98000"/>
              </a:lnSpc>
            </a:pPr>
            <a:r>
              <a:rPr lang="en-US" dirty="0"/>
              <a:t>Start a transaction</a:t>
            </a:r>
          </a:p>
          <a:p>
            <a:pPr lvl="1">
              <a:lnSpc>
                <a:spcPct val="98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cs typeface="Consolas" pitchFamily="49" charset="0"/>
              </a:rPr>
              <a:t>BEGIN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cs typeface="Consolas" pitchFamily="49" charset="0"/>
              </a:rPr>
              <a:t>TRANSACTION</a:t>
            </a:r>
          </a:p>
          <a:p>
            <a:pPr lvl="1">
              <a:lnSpc>
                <a:spcPct val="98000"/>
              </a:lnSpc>
            </a:pPr>
            <a:r>
              <a:rPr lang="en-US" dirty="0"/>
              <a:t>Some </a:t>
            </a:r>
            <a:r>
              <a:rPr lang="en-US" dirty="0" smtClean="0"/>
              <a:t>RDBMS use </a:t>
            </a:r>
            <a:r>
              <a:rPr lang="en-US" dirty="0"/>
              <a:t>implicit </a:t>
            </a:r>
            <a:r>
              <a:rPr lang="en-US" dirty="0" smtClean="0"/>
              <a:t>start, e.g. Oracle</a:t>
            </a:r>
            <a:endParaRPr lang="en-US" dirty="0"/>
          </a:p>
          <a:p>
            <a:pPr>
              <a:lnSpc>
                <a:spcPct val="98000"/>
              </a:lnSpc>
            </a:pPr>
            <a:r>
              <a:rPr lang="en-US" dirty="0" smtClean="0"/>
              <a:t>Ending </a:t>
            </a:r>
            <a:r>
              <a:rPr lang="en-US" dirty="0"/>
              <a:t>a transaction</a:t>
            </a:r>
          </a:p>
          <a:p>
            <a:pPr lvl="1">
              <a:lnSpc>
                <a:spcPct val="98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cs typeface="Consolas" pitchFamily="49" charset="0"/>
              </a:rPr>
              <a:t>COMMIT</a:t>
            </a:r>
          </a:p>
          <a:p>
            <a:pPr lvl="2">
              <a:lnSpc>
                <a:spcPct val="98000"/>
              </a:lnSpc>
            </a:pPr>
            <a:r>
              <a:rPr lang="en-US" dirty="0" smtClean="0"/>
              <a:t>Complete </a:t>
            </a:r>
            <a:r>
              <a:rPr lang="en-US" dirty="0"/>
              <a:t>a successful transaction </a:t>
            </a:r>
            <a:r>
              <a:rPr lang="en-US" dirty="0" smtClean="0"/>
              <a:t>and persist all changes made</a:t>
            </a:r>
            <a:endParaRPr lang="en-US" dirty="0"/>
          </a:p>
          <a:p>
            <a:pPr lvl="1">
              <a:lnSpc>
                <a:spcPct val="98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cs typeface="Consolas" pitchFamily="49" charset="0"/>
              </a:rPr>
              <a:t>ROLLBACK</a:t>
            </a:r>
          </a:p>
          <a:p>
            <a:pPr lvl="2">
              <a:lnSpc>
                <a:spcPct val="98000"/>
              </a:lnSpc>
            </a:pPr>
            <a:r>
              <a:rPr lang="en-US" dirty="0"/>
              <a:t>“Undo” changes from an aborted transaction</a:t>
            </a:r>
          </a:p>
          <a:p>
            <a:pPr lvl="2">
              <a:lnSpc>
                <a:spcPct val="98000"/>
              </a:lnSpc>
            </a:pPr>
            <a:r>
              <a:rPr lang="en-US" dirty="0"/>
              <a:t>May be done automatically when failure occurs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Transactions </a:t>
            </a:r>
            <a:r>
              <a:rPr lang="en-US" sz="3800" dirty="0" smtClean="0"/>
              <a:t>in SQL </a:t>
            </a:r>
            <a:r>
              <a:rPr lang="en-US" sz="3800" dirty="0"/>
              <a:t>Server: Example</a:t>
            </a:r>
            <a:endParaRPr lang="bg-BG" sz="3800" dirty="0"/>
          </a:p>
        </p:txBody>
      </p:sp>
      <p:sp>
        <p:nvSpPr>
          <p:cNvPr id="651267" name="Rectangle 3"/>
          <p:cNvSpPr>
            <a:spLocks noGrp="1" noChangeArrowheads="1"/>
          </p:cNvSpPr>
          <p:nvPr>
            <p:ph idx="1"/>
          </p:nvPr>
        </p:nvSpPr>
        <p:spPr>
          <a:xfrm>
            <a:off x="657641" y="1278965"/>
            <a:ext cx="8594429" cy="38807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We have a table with bank accounts</a:t>
            </a:r>
            <a:r>
              <a:rPr lang="bg-BG" sz="3000" dirty="0"/>
              <a:t>:</a:t>
            </a:r>
            <a:endParaRPr lang="en-US" sz="3000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marL="457063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3000" dirty="0"/>
              <a:t>We use a transaction to transfer money from one account into another</a:t>
            </a:r>
            <a:endParaRPr lang="bg-BG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760412" y="1957294"/>
            <a:ext cx="7608887" cy="105721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latin typeface="Consolas" pitchFamily="49" charset="0"/>
                <a:cs typeface="Consolas" pitchFamily="49" charset="0"/>
              </a:rPr>
              <a:t>CREATE TABLE Accounts(</a:t>
            </a:r>
          </a:p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latin typeface="Consolas" pitchFamily="49" charset="0"/>
                <a:cs typeface="Consolas" pitchFamily="49" charset="0"/>
              </a:rPr>
              <a:t>  Id int NOT NULL PRIMARY KEY,</a:t>
            </a:r>
          </a:p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latin typeface="Consolas" pitchFamily="49" charset="0"/>
                <a:cs typeface="Consolas" pitchFamily="49" charset="0"/>
              </a:rPr>
              <a:t>  Balance decimal NOT NULL)</a:t>
            </a:r>
          </a:p>
        </p:txBody>
      </p:sp>
      <p:sp>
        <p:nvSpPr>
          <p:cNvPr id="651269" name="Rectangle 5"/>
          <p:cNvSpPr>
            <a:spLocks noChangeArrowheads="1"/>
          </p:cNvSpPr>
          <p:nvPr/>
        </p:nvSpPr>
        <p:spPr bwMode="auto">
          <a:xfrm>
            <a:off x="736599" y="4267200"/>
            <a:ext cx="7632700" cy="23437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latin typeface="Consolas" pitchFamily="49" charset="0"/>
                <a:cs typeface="Consolas" pitchFamily="49" charset="0"/>
              </a:rPr>
              <a:t>CREATE PROCEDURE sp_Transfer_Funds(</a:t>
            </a:r>
          </a:p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latin typeface="Consolas" pitchFamily="49" charset="0"/>
                <a:cs typeface="Consolas" pitchFamily="49" charset="0"/>
              </a:rPr>
              <a:t>  @from_account INT,</a:t>
            </a:r>
          </a:p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latin typeface="Consolas" pitchFamily="49" charset="0"/>
                <a:cs typeface="Consolas" pitchFamily="49" charset="0"/>
              </a:rPr>
              <a:t>  @to_account INT, </a:t>
            </a:r>
          </a:p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latin typeface="Consolas" pitchFamily="49" charset="0"/>
                <a:cs typeface="Consolas" pitchFamily="49" charset="0"/>
              </a:rPr>
              <a:t>  @amount MONEY) AS</a:t>
            </a:r>
          </a:p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latin typeface="Consolas" pitchFamily="49" charset="0"/>
                <a:cs typeface="Consolas" pitchFamily="49" charset="0"/>
              </a:rPr>
              <a:t>BEGIN</a:t>
            </a:r>
          </a:p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latin typeface="Consolas" pitchFamily="49" charset="0"/>
                <a:cs typeface="Consolas" pitchFamily="49" charset="0"/>
              </a:rPr>
              <a:t>  BEGIN TRAN;</a:t>
            </a:r>
          </a:p>
          <a:p>
            <a:pPr algn="r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i="1" noProof="1">
                <a:latin typeface="Consolas" pitchFamily="49" charset="0"/>
                <a:cs typeface="Consolas" pitchFamily="49" charset="0"/>
              </a:rPr>
              <a:t>(</a:t>
            </a:r>
            <a:r>
              <a:rPr lang="en-US" sz="1900" b="1" i="1" dirty="0">
                <a:latin typeface="Consolas" pitchFamily="49" charset="0"/>
                <a:cs typeface="Consolas" pitchFamily="49" charset="0"/>
              </a:rPr>
              <a:t>example continues</a:t>
            </a:r>
            <a:r>
              <a:rPr lang="en-US" sz="1900" b="1" i="1" noProof="1">
                <a:latin typeface="Consolas" pitchFamily="49" charset="0"/>
                <a:cs typeface="Consolas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03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158" y="228600"/>
            <a:ext cx="8594429" cy="1320800"/>
          </a:xfrm>
        </p:spPr>
        <p:txBody>
          <a:bodyPr>
            <a:normAutofit/>
          </a:bodyPr>
          <a:lstStyle/>
          <a:p>
            <a:r>
              <a:rPr lang="en-US" sz="3800" dirty="0"/>
              <a:t>Transactions </a:t>
            </a:r>
            <a:r>
              <a:rPr lang="en-US" sz="3800" dirty="0" smtClean="0"/>
              <a:t>in SQL </a:t>
            </a:r>
            <a:r>
              <a:rPr lang="en-US" sz="3800" dirty="0"/>
              <a:t>Server: Example (2)</a:t>
            </a:r>
            <a:endParaRPr lang="bg-BG" sz="3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52291" name="Rectangle 3"/>
          <p:cNvSpPr>
            <a:spLocks noChangeArrowheads="1"/>
          </p:cNvSpPr>
          <p:nvPr/>
        </p:nvSpPr>
        <p:spPr bwMode="auto">
          <a:xfrm>
            <a:off x="1446212" y="942466"/>
            <a:ext cx="8208912" cy="538609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UPDATE Accounts SET Balance = Balance - @amount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WHERE Id = @from_account;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IF @@ROWCOUNT &lt;&gt; 1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BEGIN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  ROLLBACK;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  RAISERROR('Invalid src account!', 16, 1);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  RETURN;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END;  </a:t>
            </a:r>
          </a:p>
          <a:p>
            <a:pPr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UPDATE Accounts SET Balance = Balance + @amount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WHERE Id = @to_account;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IF @@ROWCOUNT &lt;&gt; 1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BEGIN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  ROLLBACK;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  RAISERROR('Invalid dest account!', 16, 1);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  RETURN;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END;  </a:t>
            </a:r>
          </a:p>
          <a:p>
            <a:pPr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  COMMIT;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END;</a:t>
            </a:r>
          </a:p>
        </p:txBody>
      </p:sp>
    </p:spTree>
    <p:extLst>
      <p:ext uri="{BB962C8B-B14F-4D97-AF65-F5344CB8AC3E}">
        <p14:creationId xmlns:p14="http://schemas.microsoft.com/office/powerpoint/2010/main" val="35001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849923"/>
          <p:cNvSpPr>
            <a:spLocks noChangeArrowheads="1"/>
          </p:cNvSpPr>
          <p:nvPr/>
        </p:nvSpPr>
        <p:spPr bwMode="auto">
          <a:xfrm>
            <a:off x="847834" y="890649"/>
            <a:ext cx="10533474" cy="5441840"/>
          </a:xfrm>
          <a:prstGeom prst="roundRect">
            <a:avLst>
              <a:gd name="adj" fmla="val 4167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dirty="0">
              <a:latin typeface="+mj-lt"/>
              <a:cs typeface="Arial" charset="0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619871" y="0"/>
            <a:ext cx="8594429" cy="1320800"/>
          </a:xfrm>
        </p:spPr>
        <p:txBody>
          <a:bodyPr>
            <a:normAutofit/>
          </a:bodyPr>
          <a:lstStyle/>
          <a:p>
            <a:r>
              <a:rPr lang="en-AU" dirty="0" smtClean="0"/>
              <a:t>Auto Commit Transactions</a:t>
            </a:r>
            <a:endParaRPr lang="en-US" dirty="0" smtClean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531812" y="593738"/>
            <a:ext cx="8594429" cy="38807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Default transaction mode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Every TSQL </a:t>
            </a:r>
            <a:r>
              <a:rPr lang="en-US" sz="2400" b="1" dirty="0">
                <a:latin typeface="+mj-lt"/>
              </a:rPr>
              <a:t>statement</a:t>
            </a:r>
            <a:r>
              <a:rPr lang="en-US" sz="2400" dirty="0">
                <a:latin typeface="+mj-lt"/>
              </a:rPr>
              <a:t> is committed or rolled back on completion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Compile errors result in entire batch not being executed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Run time errors may allow part of the batch to commit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1812" y="3080122"/>
            <a:ext cx="10697096" cy="31393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---run time error - partially executed 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USE AdventureWorks2012;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GO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CREATE TABLE TestBatch (Cola INT PRIMARY KEY, Colb CHAR(3));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GO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INSERT INTO TestBatch VALUES (1, 'aaa');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INSERT INTO TestBatch VALUES (2, 'bbb');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INSERT INTO TestBatch VALUES (1, 'ccc');  -- Duplicate key error.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GO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SELECT * FROM TestBatch;  -- Returns rows 1 and 2.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4803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</a:p>
          <a:p>
            <a:r>
              <a:rPr lang="en-US" dirty="0" smtClean="0"/>
              <a:t>The Magical “ACID” Word</a:t>
            </a:r>
          </a:p>
          <a:p>
            <a:r>
              <a:rPr lang="en-US" dirty="0" smtClean="0"/>
              <a:t>Locks and SQL Server Concurrency</a:t>
            </a:r>
          </a:p>
          <a:p>
            <a:r>
              <a:rPr lang="en-US" dirty="0" smtClean="0"/>
              <a:t>Troubleshooting Locking Problems</a:t>
            </a:r>
          </a:p>
          <a:p>
            <a:r>
              <a:rPr lang="en-US" dirty="0" smtClean="0"/>
              <a:t>Transaction </a:t>
            </a:r>
            <a:r>
              <a:rPr lang="en-US" dirty="0"/>
              <a:t>Isolation Levels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80" y="534142"/>
            <a:ext cx="2522646" cy="25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b, statu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51" y="3460112"/>
            <a:ext cx="2206202" cy="21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49923"/>
          <p:cNvSpPr>
            <a:spLocks noChangeArrowheads="1"/>
          </p:cNvSpPr>
          <p:nvPr/>
        </p:nvSpPr>
        <p:spPr bwMode="auto">
          <a:xfrm>
            <a:off x="1047339" y="985059"/>
            <a:ext cx="10533474" cy="5441840"/>
          </a:xfrm>
          <a:prstGeom prst="roundRect">
            <a:avLst>
              <a:gd name="adj" fmla="val 4167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defTabSz="822960">
              <a:lnSpc>
                <a:spcPct val="90000"/>
              </a:lnSpc>
              <a:spcBef>
                <a:spcPts val="1080"/>
              </a:spcBef>
              <a:spcAft>
                <a:spcPts val="180"/>
              </a:spcAft>
              <a:buClr>
                <a:schemeClr val="accent1"/>
              </a:buClr>
              <a:buSzPct val="100000"/>
              <a:defRPr/>
            </a:pPr>
            <a:endParaRPr lang="en-US" sz="288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657641" y="287394"/>
            <a:ext cx="8594429" cy="1320800"/>
          </a:xfrm>
        </p:spPr>
        <p:txBody>
          <a:bodyPr>
            <a:noAutofit/>
          </a:bodyPr>
          <a:lstStyle/>
          <a:p>
            <a:r>
              <a:rPr lang="en-US" sz="3840" dirty="0"/>
              <a:t>Implicit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316" y="1138570"/>
            <a:ext cx="11804822" cy="5570355"/>
          </a:xfrm>
        </p:spPr>
        <p:txBody>
          <a:bodyPr>
            <a:normAutofit/>
          </a:bodyPr>
          <a:lstStyle/>
          <a:p>
            <a:pPr defTabSz="822960">
              <a:lnSpc>
                <a:spcPct val="90000"/>
              </a:lnSpc>
              <a:spcBef>
                <a:spcPts val="1080"/>
              </a:spcBef>
              <a:spcAft>
                <a:spcPts val="180"/>
              </a:spcAft>
              <a:buClr>
                <a:schemeClr val="accent1"/>
              </a:buCl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SQL Server is responsible for opening the transaction</a:t>
            </a:r>
          </a:p>
          <a:p>
            <a:pPr defTabSz="822960">
              <a:lnSpc>
                <a:spcPct val="90000"/>
              </a:lnSpc>
              <a:spcBef>
                <a:spcPts val="1080"/>
              </a:spcBef>
              <a:spcAft>
                <a:spcPts val="180"/>
              </a:spcAft>
              <a:buClr>
                <a:schemeClr val="accent1"/>
              </a:buCl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are responsible for committing or rolling it back</a:t>
            </a:r>
          </a:p>
          <a:p>
            <a:pPr defTabSz="822960">
              <a:lnSpc>
                <a:spcPct val="90000"/>
              </a:lnSpc>
              <a:spcBef>
                <a:spcPts val="1080"/>
              </a:spcBef>
              <a:spcAft>
                <a:spcPts val="180"/>
              </a:spcAft>
              <a:buClr>
                <a:schemeClr val="accent1"/>
              </a:buCl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be turned on from Connections tab in Server Properties</a:t>
            </a:r>
          </a:p>
          <a:p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8014" y="3434477"/>
            <a:ext cx="5332791" cy="25853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SET IMPLICIT_TRANSACTIONS ON 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USE AdventureWorks2012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GO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UPDATE [</a:t>
            </a:r>
            <a:r>
              <a:rPr lang="en-US" sz="1800" b="1" noProof="1" smtClean="0">
                <a:latin typeface="Consolas" pitchFamily="49" charset="0"/>
                <a:cs typeface="Consolas" pitchFamily="49" charset="0"/>
              </a:rPr>
              <a:t>Paerson</a:t>
            </a:r>
            <a:r>
              <a:rPr lang="en-US" sz="1800" b="1" noProof="1">
                <a:latin typeface="Consolas" pitchFamily="49" charset="0"/>
                <a:cs typeface="Consolas" pitchFamily="49" charset="0"/>
              </a:rPr>
              <a:t>].[Address]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SET AddressLine1='SoftUni, Sofia' 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WHERE AddressID=2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COMMIT </a:t>
            </a:r>
            <a:endParaRPr lang="en-US" sz="1800" b="1" noProof="1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latin typeface="Consolas" pitchFamily="49" charset="0"/>
                <a:cs typeface="Consolas" pitchFamily="49" charset="0"/>
              </a:rPr>
              <a:t>– </a:t>
            </a:r>
            <a:r>
              <a:rPr lang="en-US" sz="1800" b="1" noProof="1">
                <a:latin typeface="Consolas" pitchFamily="49" charset="0"/>
                <a:cs typeface="Consolas" pitchFamily="49" charset="0"/>
              </a:rPr>
              <a:t>this will write a change to the db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800" b="1" noProof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96056" y="3434476"/>
            <a:ext cx="5332792" cy="25853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SET IMPLICIT_TRANSACTIONS ON 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USE AdventureWorks2012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GO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UPDATE [Person].[Address]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SET </a:t>
            </a:r>
            <a:r>
              <a:rPr lang="en-US" sz="1800" b="1" noProof="1" smtClean="0">
                <a:latin typeface="Consolas" pitchFamily="49" charset="0"/>
                <a:cs typeface="Consolas" pitchFamily="49" charset="0"/>
              </a:rPr>
              <a:t>AddressLine1=</a:t>
            </a:r>
            <a:r>
              <a:rPr lang="en-US" sz="1800" b="1" noProof="1">
                <a:latin typeface="Consolas" pitchFamily="49" charset="0"/>
                <a:cs typeface="Consolas" pitchFamily="49" charset="0"/>
              </a:rPr>
              <a:t>'SoftUni, Sofia' 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latin typeface="Consolas" pitchFamily="49" charset="0"/>
                <a:cs typeface="Consolas" pitchFamily="49" charset="0"/>
              </a:rPr>
              <a:t>WHERE </a:t>
            </a:r>
            <a:r>
              <a:rPr lang="en-US" sz="1800" b="1" noProof="1">
                <a:latin typeface="Consolas" pitchFamily="49" charset="0"/>
                <a:cs typeface="Consolas" pitchFamily="49" charset="0"/>
              </a:rPr>
              <a:t>AddressID=2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ROLLBACK </a:t>
            </a:r>
            <a:endParaRPr lang="en-US" sz="1800" b="1" noProof="1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latin typeface="Consolas" pitchFamily="49" charset="0"/>
                <a:cs typeface="Consolas" pitchFamily="49" charset="0"/>
              </a:rPr>
              <a:t>– </a:t>
            </a:r>
            <a:r>
              <a:rPr lang="en-US" sz="1800" b="1" noProof="1">
                <a:latin typeface="Consolas" pitchFamily="49" charset="0"/>
                <a:cs typeface="Consolas" pitchFamily="49" charset="0"/>
              </a:rPr>
              <a:t>this will  not write a change to the db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800" b="1" noProof="1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49923"/>
          <p:cNvSpPr>
            <a:spLocks noChangeArrowheads="1"/>
          </p:cNvSpPr>
          <p:nvPr/>
        </p:nvSpPr>
        <p:spPr bwMode="auto">
          <a:xfrm>
            <a:off x="847834" y="890650"/>
            <a:ext cx="10533474" cy="2152589"/>
          </a:xfrm>
          <a:prstGeom prst="roundRect">
            <a:avLst>
              <a:gd name="adj" fmla="val 4167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dirty="0"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608012" y="37369"/>
            <a:ext cx="8594429" cy="1320800"/>
          </a:xfrm>
        </p:spPr>
        <p:txBody>
          <a:bodyPr>
            <a:noAutofit/>
          </a:bodyPr>
          <a:lstStyle/>
          <a:p>
            <a:r>
              <a:rPr lang="en-AU" sz="3840" dirty="0"/>
              <a:t>Explicit Transactions</a:t>
            </a:r>
            <a:endParaRPr lang="en-US" sz="384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2160" y="990601"/>
            <a:ext cx="11804822" cy="2438400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+mj-lt"/>
              </a:rPr>
              <a:t>A transaction in which start and end of transaction is explicitly declared</a:t>
            </a:r>
          </a:p>
          <a:p>
            <a:r>
              <a:rPr lang="en-US" sz="2600" dirty="0">
                <a:latin typeface="+mj-lt"/>
              </a:rPr>
              <a:t>BEGIN TRANSACTION</a:t>
            </a:r>
          </a:p>
          <a:p>
            <a:r>
              <a:rPr lang="en-US" sz="2600" dirty="0">
                <a:latin typeface="+mj-lt"/>
              </a:rPr>
              <a:t>COMMIT TRANSACTION OR ROLLBACK TRANSACTION</a:t>
            </a:r>
          </a:p>
          <a:p>
            <a:r>
              <a:rPr lang="en-US" sz="2600" dirty="0">
                <a:latin typeface="+mj-lt"/>
              </a:rPr>
              <a:t>XACT_ABORT ON/OFF – control the rollback behavior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8012" y="3429001"/>
            <a:ext cx="10697096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SET XACT_ABORT ON – if run time error is generated everything is rolled back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USE AdventureWorks2012</a:t>
            </a:r>
            <a:br>
              <a:rPr lang="en-US" sz="1800" b="1" noProof="1">
                <a:latin typeface="Consolas" pitchFamily="49" charset="0"/>
                <a:cs typeface="Consolas" pitchFamily="49" charset="0"/>
              </a:rPr>
            </a:br>
            <a:r>
              <a:rPr lang="en-US" sz="1800" b="1" noProof="1">
                <a:latin typeface="Consolas" pitchFamily="49" charset="0"/>
                <a:cs typeface="Consolas" pitchFamily="49" charset="0"/>
              </a:rPr>
              <a:t>GO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BEGIN TRANSACTION FundsTransfer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GO</a:t>
            </a:r>
            <a:br>
              <a:rPr lang="en-US" sz="1800" b="1" noProof="1">
                <a:latin typeface="Consolas" pitchFamily="49" charset="0"/>
                <a:cs typeface="Consolas" pitchFamily="49" charset="0"/>
              </a:rPr>
            </a:br>
            <a:endParaRPr lang="en-US" sz="1800" b="1" noProof="1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EXEC HumanResources.DebitAccount '100', 'account1';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>EXEC HumanResources.CreditAccount '100', 'account2';</a:t>
            </a:r>
          </a:p>
          <a:p>
            <a:pPr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noProof="1">
                <a:latin typeface="Consolas" pitchFamily="49" charset="0"/>
                <a:cs typeface="Consolas" pitchFamily="49" charset="0"/>
              </a:rPr>
            </a:br>
            <a:r>
              <a:rPr lang="en-US" sz="1800" b="1" noProof="1">
                <a:latin typeface="Consolas" pitchFamily="49" charset="0"/>
                <a:cs typeface="Consolas" pitchFamily="49" charset="0"/>
              </a:rPr>
              <a:t>COMMIT TRANSACTION;</a:t>
            </a:r>
          </a:p>
        </p:txBody>
      </p:sp>
    </p:spTree>
    <p:extLst>
      <p:ext uri="{BB962C8B-B14F-4D97-AF65-F5344CB8AC3E}">
        <p14:creationId xmlns:p14="http://schemas.microsoft.com/office/powerpoint/2010/main" val="181731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Managing Transactions in SQL</a:t>
            </a:r>
            <a:endParaRPr lang="en-GB" dirty="0"/>
          </a:p>
        </p:txBody>
      </p:sp>
      <p:pic>
        <p:nvPicPr>
          <p:cNvPr id="4" name="Picture 2" descr="http://www.exponent.com/files/Uploads/Images/Energy/trans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292" y="1952624"/>
            <a:ext cx="4746376" cy="269557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ocument, file, sql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940" y="16958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ccept, databas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460" y="1695872"/>
            <a:ext cx="2366392" cy="23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2588" y="4191000"/>
            <a:ext cx="10363198" cy="1752600"/>
          </a:xfrm>
        </p:spPr>
        <p:txBody>
          <a:bodyPr/>
          <a:lstStyle/>
          <a:p>
            <a:r>
              <a:rPr lang="en-US" dirty="0"/>
              <a:t>Locks and SQL Server Concurrency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228600"/>
            <a:ext cx="5105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363"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AU" dirty="0" smtClean="0">
                <a:ea typeface="Segoe UI" pitchFamily="34" charset="0"/>
                <a:cs typeface="Segoe UI" pitchFamily="34" charset="0"/>
              </a:rPr>
              <a:t>Methods of Concurrency Control</a:t>
            </a:r>
            <a:endParaRPr lang="en-US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Pessimistic</a:t>
            </a:r>
          </a:p>
          <a:p>
            <a:pPr lvl="1"/>
            <a:r>
              <a:rPr lang="en-US" dirty="0" smtClean="0"/>
              <a:t>Data is locked to prevent concurrency problems</a:t>
            </a:r>
          </a:p>
          <a:p>
            <a:pPr lvl="1"/>
            <a:r>
              <a:rPr lang="en-US" dirty="0" smtClean="0"/>
              <a:t>SQL </a:t>
            </a:r>
            <a:r>
              <a:rPr lang="en-US" dirty="0"/>
              <a:t>Server uses locks, causes blocks and who said deadlocks? </a:t>
            </a: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Optimistic</a:t>
            </a:r>
          </a:p>
          <a:p>
            <a:pPr lvl="1"/>
            <a:r>
              <a:rPr lang="en-US" dirty="0" smtClean="0"/>
              <a:t>SQL </a:t>
            </a:r>
            <a:r>
              <a:rPr lang="en-US" dirty="0"/>
              <a:t>Server generates versions for everyone, but the updates…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What Are Locks and </a:t>
            </a:r>
            <a:r>
              <a:rPr lang="en-US" dirty="0" smtClean="0"/>
              <a:t>What is Locking?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8815" y="1174429"/>
            <a:ext cx="11804822" cy="5570355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Lock</a:t>
            </a:r>
            <a:r>
              <a:rPr lang="en-US" sz="3200" dirty="0"/>
              <a:t> – internal memory structure that “tells” us what we all do with the resources inside the system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Locking</a:t>
            </a:r>
            <a:r>
              <a:rPr lang="en-US" sz="3200" dirty="0"/>
              <a:t> – mechanism to protect the resources and guarantee consistent </a:t>
            </a:r>
            <a:r>
              <a:rPr lang="en-US" sz="3200" dirty="0" smtClean="0"/>
              <a:t>data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55878" y="3771266"/>
            <a:ext cx="6967534" cy="2477134"/>
            <a:chOff x="3187703" y="3772535"/>
            <a:chExt cx="5703884" cy="1617664"/>
          </a:xfrm>
        </p:grpSpPr>
        <p:pic>
          <p:nvPicPr>
            <p:cNvPr id="8197" name="Picture 4" descr="Application_Softwar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7703" y="3772535"/>
              <a:ext cx="1069975" cy="779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5" descr="Databas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5575" y="4247199"/>
              <a:ext cx="1116012" cy="90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8" descr="Record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24750" y="3904299"/>
              <a:ext cx="792162" cy="866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/>
            <p:nvPr/>
          </p:nvCxnSpPr>
          <p:spPr bwMode="auto">
            <a:xfrm>
              <a:off x="4257675" y="4161473"/>
              <a:ext cx="3300412" cy="190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201" name="Picture 6" descr="Security_Secured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51700" y="4197987"/>
              <a:ext cx="406400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6" descr="Application_Softwar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9928" y="4610735"/>
              <a:ext cx="1069975" cy="779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 bwMode="auto">
            <a:xfrm flipV="1">
              <a:off x="4279900" y="4523423"/>
              <a:ext cx="2971800" cy="4762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204" name="Picture 20" descr="Threat_Yellow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19925" y="4399599"/>
              <a:ext cx="423862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Arrow Connector 2"/>
            <p:cNvCxnSpPr>
              <a:endCxn id="8204" idx="1"/>
            </p:cNvCxnSpPr>
            <p:nvPr/>
          </p:nvCxnSpPr>
          <p:spPr>
            <a:xfrm>
              <a:off x="4257675" y="4180523"/>
              <a:ext cx="2762250" cy="342901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202" idx="3"/>
              <a:endCxn id="8204" idx="1"/>
            </p:cNvCxnSpPr>
            <p:nvPr/>
          </p:nvCxnSpPr>
          <p:spPr>
            <a:xfrm flipV="1">
              <a:off x="4279903" y="4523424"/>
              <a:ext cx="2740022" cy="477043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00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50196"/>
              </p:ext>
            </p:extLst>
          </p:nvPr>
        </p:nvGraphicFramePr>
        <p:xfrm>
          <a:off x="851014" y="1211591"/>
          <a:ext cx="10715398" cy="5189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7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7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16367">
                <a:tc>
                  <a:txBody>
                    <a:bodyPr/>
                    <a:lstStyle/>
                    <a:p>
                      <a:pPr algn="ctr"/>
                      <a:endParaRPr lang="en-US" sz="2200" b="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54864" marB="5486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 smtClean="0">
                        <a:latin typeface="+mj-lt"/>
                      </a:endParaRPr>
                    </a:p>
                  </a:txBody>
                  <a:tcPr marT="54864" marB="5486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2842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+mj-lt"/>
                      </a:endParaRPr>
                    </a:p>
                  </a:txBody>
                  <a:tcPr marT="54864" marB="5486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+mj-lt"/>
                      </a:endParaRPr>
                    </a:p>
                  </a:txBody>
                  <a:tcPr marT="54864" marB="5486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399212" y="4040933"/>
            <a:ext cx="486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Intent</a:t>
            </a:r>
            <a:r>
              <a:rPr lang="en-US" dirty="0">
                <a:solidFill>
                  <a:srgbClr val="75982F"/>
                </a:solidFill>
                <a:latin typeface="+mj-lt"/>
              </a:rPr>
              <a:t/>
            </a:r>
            <a:br>
              <a:rPr lang="en-US" dirty="0">
                <a:solidFill>
                  <a:srgbClr val="75982F"/>
                </a:solidFill>
                <a:latin typeface="+mj-lt"/>
              </a:rPr>
            </a:br>
            <a:r>
              <a:rPr lang="en-US" sz="1200" dirty="0">
                <a:solidFill>
                  <a:schemeClr val="dk1"/>
                </a:solidFill>
                <a:latin typeface="+mj-lt"/>
              </a:rPr>
              <a:t/>
            </a:r>
            <a:br>
              <a:rPr lang="en-US" sz="1200" dirty="0">
                <a:solidFill>
                  <a:schemeClr val="dk1"/>
                </a:solidFill>
                <a:latin typeface="+mj-lt"/>
              </a:rPr>
            </a:br>
            <a:r>
              <a:rPr lang="en-US" sz="2800" dirty="0">
                <a:latin typeface="Calibri"/>
                <a:cs typeface="Calibri"/>
              </a:rPr>
              <a:t>Used for:  Preventing incompatible locks</a:t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>Duration: End of the </a:t>
            </a:r>
            <a:r>
              <a:rPr lang="en-US" sz="2800" dirty="0" smtClean="0">
                <a:latin typeface="Calibri"/>
                <a:cs typeface="Calibri"/>
              </a:rPr>
              <a:t>transaction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8065" y="1287791"/>
            <a:ext cx="52577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Shared (S)</a:t>
            </a:r>
          </a:p>
          <a:p>
            <a:pPr algn="ctr" defTabSz="685800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 defTabSz="685800"/>
            <a:r>
              <a:rPr lang="en-US" sz="2600" dirty="0">
                <a:latin typeface="Calibri"/>
              </a:rPr>
              <a:t>Used for: Reading</a:t>
            </a:r>
          </a:p>
          <a:p>
            <a:pPr algn="ctr" defTabSz="685800"/>
            <a:r>
              <a:rPr lang="en-US" sz="2600" dirty="0">
                <a:latin typeface="Calibri"/>
              </a:rPr>
              <a:t>Duration: Released almost immediately</a:t>
            </a:r>
            <a:br>
              <a:rPr lang="en-US" sz="2600" dirty="0">
                <a:latin typeface="Calibri"/>
              </a:rPr>
            </a:br>
            <a:r>
              <a:rPr lang="en-US" sz="2600" dirty="0">
                <a:latin typeface="Calibri"/>
              </a:rPr>
              <a:t>(depends on the isolation level</a:t>
            </a:r>
            <a:r>
              <a:rPr lang="en-US" sz="2600" dirty="0" smtClean="0">
                <a:latin typeface="Calibri"/>
              </a:rPr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5412" y="1516391"/>
            <a:ext cx="4842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Update (U)</a:t>
            </a:r>
            <a:r>
              <a:rPr lang="en-US" sz="1200" dirty="0">
                <a:solidFill>
                  <a:srgbClr val="75982F"/>
                </a:solidFill>
                <a:latin typeface="Calibri"/>
              </a:rPr>
              <a:t/>
            </a:r>
            <a:br>
              <a:rPr lang="en-US" sz="1200" dirty="0">
                <a:solidFill>
                  <a:srgbClr val="75982F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2600" dirty="0">
                <a:latin typeface="Calibri"/>
              </a:rPr>
              <a:t>Used for: Preparing to modify</a:t>
            </a:r>
            <a:br>
              <a:rPr lang="en-US" sz="2600" dirty="0">
                <a:latin typeface="Calibri"/>
              </a:rPr>
            </a:br>
            <a:r>
              <a:rPr lang="en-US" sz="2600" dirty="0">
                <a:latin typeface="Calibri"/>
              </a:rPr>
              <a:t>Duration: End of the transaction or until converted to exclusive (X)</a:t>
            </a:r>
            <a:endParaRPr lang="en-US" sz="2600" dirty="0"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9572" y="4319420"/>
            <a:ext cx="48424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Exclusive (X)</a:t>
            </a:r>
          </a:p>
          <a:p>
            <a:pPr algn="ctr" defTabSz="685800"/>
            <a:endParaRPr lang="en-US" sz="1200" dirty="0">
              <a:solidFill>
                <a:srgbClr val="163764"/>
              </a:solidFill>
              <a:latin typeface="Calibri"/>
            </a:endParaRPr>
          </a:p>
          <a:p>
            <a:pPr algn="ctr" defTabSz="685800"/>
            <a:r>
              <a:rPr lang="en-US" sz="2800" dirty="0">
                <a:latin typeface="Calibri"/>
              </a:rPr>
              <a:t>Used for: Modifying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Duration: End of the transaction</a:t>
            </a:r>
            <a:endParaRPr lang="en-US" sz="2800" dirty="0">
              <a:latin typeface="Calibri Light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Lock Types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Lock Compatibility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2123" y="1524000"/>
            <a:ext cx="8594429" cy="3880773"/>
          </a:xfrm>
        </p:spPr>
        <p:txBody>
          <a:bodyPr/>
          <a:lstStyle/>
          <a:p>
            <a:r>
              <a:rPr lang="en-US" dirty="0"/>
              <a:t>Not all locks are compatible with other </a:t>
            </a:r>
            <a:r>
              <a:rPr lang="en-US" dirty="0" smtClean="0"/>
              <a:t>locks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888214"/>
              </p:ext>
            </p:extLst>
          </p:nvPr>
        </p:nvGraphicFramePr>
        <p:xfrm>
          <a:off x="647088" y="2100954"/>
          <a:ext cx="9032367" cy="3769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7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45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5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7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Shared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Exclusive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7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Shared 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25B21E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5400" b="1" dirty="0" smtClean="0">
                        <a:solidFill>
                          <a:srgbClr val="25B21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25B21E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5400" b="1" dirty="0" smtClean="0">
                        <a:solidFill>
                          <a:srgbClr val="25B21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3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Update (U)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25B21E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5400" b="1" dirty="0" smtClean="0">
                        <a:solidFill>
                          <a:srgbClr val="25B21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8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Exclusive 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0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 12"/>
          <p:cNvSpPr/>
          <p:nvPr/>
        </p:nvSpPr>
        <p:spPr>
          <a:xfrm>
            <a:off x="3094903" y="1606813"/>
            <a:ext cx="2369126" cy="4264949"/>
          </a:xfrm>
          <a:prstGeom prst="can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Multidocument 1"/>
          <p:cNvSpPr/>
          <p:nvPr/>
        </p:nvSpPr>
        <p:spPr>
          <a:xfrm>
            <a:off x="3621377" y="2591306"/>
            <a:ext cx="1381991" cy="1109749"/>
          </a:xfrm>
          <a:prstGeom prst="flowChartMultidocument">
            <a:avLst/>
          </a:prstGeom>
          <a:solidFill>
            <a:srgbClr val="F3BE6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ingle Corner Rectangle 13"/>
          <p:cNvSpPr/>
          <p:nvPr/>
        </p:nvSpPr>
        <p:spPr>
          <a:xfrm>
            <a:off x="3621375" y="4429065"/>
            <a:ext cx="353292" cy="575657"/>
          </a:xfrm>
          <a:prstGeom prst="snip1Rect">
            <a:avLst/>
          </a:prstGeom>
          <a:solidFill>
            <a:srgbClr val="F3BE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nip Single Corner Rectangle 14"/>
          <p:cNvSpPr/>
          <p:nvPr/>
        </p:nvSpPr>
        <p:spPr>
          <a:xfrm>
            <a:off x="3773775" y="4611945"/>
            <a:ext cx="353292" cy="575657"/>
          </a:xfrm>
          <a:prstGeom prst="snip1Rect">
            <a:avLst/>
          </a:prstGeom>
          <a:solidFill>
            <a:srgbClr val="F3BE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3926175" y="4794825"/>
            <a:ext cx="353292" cy="575657"/>
          </a:xfrm>
          <a:prstGeom prst="snip1Rect">
            <a:avLst/>
          </a:prstGeom>
          <a:solidFill>
            <a:srgbClr val="F3BE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nip Single Corner Rectangle 18"/>
          <p:cNvSpPr/>
          <p:nvPr/>
        </p:nvSpPr>
        <p:spPr>
          <a:xfrm>
            <a:off x="4296783" y="4432183"/>
            <a:ext cx="353292" cy="575657"/>
          </a:xfrm>
          <a:prstGeom prst="snip1Rect">
            <a:avLst/>
          </a:prstGeom>
          <a:solidFill>
            <a:srgbClr val="F3BE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4078575" y="4977705"/>
            <a:ext cx="353292" cy="575657"/>
          </a:xfrm>
          <a:prstGeom prst="snip1Rect">
            <a:avLst/>
          </a:prstGeom>
          <a:solidFill>
            <a:srgbClr val="F3BE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nip Single Corner Rectangle 19"/>
          <p:cNvSpPr/>
          <p:nvPr/>
        </p:nvSpPr>
        <p:spPr>
          <a:xfrm>
            <a:off x="4449183" y="4615063"/>
            <a:ext cx="353292" cy="575657"/>
          </a:xfrm>
          <a:prstGeom prst="snip1Rect">
            <a:avLst/>
          </a:prstGeom>
          <a:solidFill>
            <a:srgbClr val="F3BE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nip Single Corner Rectangle 20"/>
          <p:cNvSpPr/>
          <p:nvPr/>
        </p:nvSpPr>
        <p:spPr>
          <a:xfrm>
            <a:off x="4601583" y="4797943"/>
            <a:ext cx="353292" cy="575657"/>
          </a:xfrm>
          <a:prstGeom prst="snip1Rect">
            <a:avLst/>
          </a:prstGeom>
          <a:solidFill>
            <a:srgbClr val="F3BE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nip Single Corner Rectangle 21"/>
          <p:cNvSpPr/>
          <p:nvPr/>
        </p:nvSpPr>
        <p:spPr>
          <a:xfrm>
            <a:off x="4753983" y="4980823"/>
            <a:ext cx="353292" cy="575657"/>
          </a:xfrm>
          <a:prstGeom prst="snip1Rect">
            <a:avLst/>
          </a:prstGeom>
          <a:solidFill>
            <a:srgbClr val="F3BE6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3909341" y="3140612"/>
            <a:ext cx="740255" cy="1937607"/>
          </a:xfrm>
          <a:prstGeom prst="leftBrace">
            <a:avLst/>
          </a:prstGeom>
          <a:ln w="28575">
            <a:solidFill>
              <a:schemeClr val="tx2">
                <a:lumMod val="9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72820" y="5187603"/>
            <a:ext cx="323849" cy="138637"/>
          </a:xfrm>
          <a:prstGeom prst="rect">
            <a:avLst/>
          </a:prstGeom>
          <a:solidFill>
            <a:srgbClr val="F3BE6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64029" y="1928494"/>
            <a:ext cx="1373334" cy="259213"/>
          </a:xfrm>
          <a:prstGeom prst="straightConnector1">
            <a:avLst/>
          </a:prstGeom>
          <a:ln w="28575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065712" y="2980055"/>
            <a:ext cx="1200150" cy="4073"/>
          </a:xfrm>
          <a:prstGeom prst="straightConnector1">
            <a:avLst/>
          </a:prstGeom>
          <a:ln w="28575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096667" y="4142453"/>
            <a:ext cx="1199718" cy="835252"/>
          </a:xfrm>
          <a:prstGeom prst="straightConnector1">
            <a:avLst/>
          </a:prstGeom>
          <a:ln w="28575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143641" y="5266403"/>
            <a:ext cx="1200150" cy="4073"/>
          </a:xfrm>
          <a:prstGeom prst="straightConnector1">
            <a:avLst/>
          </a:prstGeom>
          <a:ln w="28575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37365" y="1592839"/>
            <a:ext cx="188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Database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65863" y="2668046"/>
            <a:ext cx="188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Table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5864" y="3791721"/>
            <a:ext cx="188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Page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43793" y="4976923"/>
            <a:ext cx="188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Row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Lock Hierarchy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AU" dirty="0"/>
              <a:t>Let’s </a:t>
            </a:r>
            <a:r>
              <a:rPr lang="en-AU" dirty="0" smtClean="0"/>
              <a:t>Update a Row! What Do We Need?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Can 1"/>
          <p:cNvSpPr/>
          <p:nvPr/>
        </p:nvSpPr>
        <p:spPr>
          <a:xfrm>
            <a:off x="8328350" y="1205836"/>
            <a:ext cx="935182" cy="1159625"/>
          </a:xfrm>
          <a:prstGeom prst="ca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982416"/>
              </p:ext>
            </p:extLst>
          </p:nvPr>
        </p:nvGraphicFramePr>
        <p:xfrm>
          <a:off x="8221843" y="2793549"/>
          <a:ext cx="1188028" cy="99146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9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5733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733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048204"/>
              </p:ext>
            </p:extLst>
          </p:nvPr>
        </p:nvGraphicFramePr>
        <p:xfrm>
          <a:off x="8220385" y="4187952"/>
          <a:ext cx="1267556" cy="22890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7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Header</a:t>
                      </a:r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Row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Row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Row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Row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Row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690692" y="2256188"/>
            <a:ext cx="6851520" cy="29361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USE AdventureWorks2012</a:t>
            </a:r>
          </a:p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latin typeface="Consolas" pitchFamily="49" charset="0"/>
                <a:cs typeface="Consolas" pitchFamily="49" charset="0"/>
              </a:rPr>
              <a:t>GO</a:t>
            </a:r>
          </a:p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800" b="1" noProof="1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UPDATE [Person].[Address]</a:t>
            </a:r>
          </a:p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SET AddressLine1</a:t>
            </a:r>
            <a:r>
              <a:rPr lang="en-US" sz="2800" b="1" noProof="1" smtClean="0">
                <a:latin typeface="Consolas" pitchFamily="49" charset="0"/>
                <a:cs typeface="Consolas" pitchFamily="49" charset="0"/>
              </a:rPr>
              <a:t>='SoftUni, </a:t>
            </a:r>
            <a:r>
              <a:rPr lang="en-US" sz="2800" b="1" noProof="1">
                <a:latin typeface="Consolas" pitchFamily="49" charset="0"/>
                <a:cs typeface="Consolas" pitchFamily="49" charset="0"/>
              </a:rPr>
              <a:t>Sofia' </a:t>
            </a:r>
          </a:p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WHERE AddressID=2</a:t>
            </a:r>
          </a:p>
        </p:txBody>
      </p:sp>
      <p:grpSp>
        <p:nvGrpSpPr>
          <p:cNvPr id="31" name="Group 211"/>
          <p:cNvGrpSpPr>
            <a:grpSpLocks/>
          </p:cNvGrpSpPr>
          <p:nvPr/>
        </p:nvGrpSpPr>
        <p:grpSpPr bwMode="auto">
          <a:xfrm>
            <a:off x="9261033" y="2358831"/>
            <a:ext cx="514350" cy="854857"/>
            <a:chOff x="2408" y="2240"/>
            <a:chExt cx="848" cy="1296"/>
          </a:xfrm>
        </p:grpSpPr>
        <p:sp>
          <p:nvSpPr>
            <p:cNvPr id="32" name="Freeform 200"/>
            <p:cNvSpPr>
              <a:spLocks/>
            </p:cNvSpPr>
            <p:nvPr/>
          </p:nvSpPr>
          <p:spPr bwMode="auto">
            <a:xfrm>
              <a:off x="2408" y="2771"/>
              <a:ext cx="848" cy="765"/>
            </a:xfrm>
            <a:custGeom>
              <a:avLst/>
              <a:gdLst>
                <a:gd name="T0" fmla="*/ 0 w 848"/>
                <a:gd name="T1" fmla="*/ 699 h 765"/>
                <a:gd name="T2" fmla="*/ 80 w 848"/>
                <a:gd name="T3" fmla="*/ 741 h 765"/>
                <a:gd name="T4" fmla="*/ 80 w 848"/>
                <a:gd name="T5" fmla="*/ 741 h 765"/>
                <a:gd name="T6" fmla="*/ 380 w 848"/>
                <a:gd name="T7" fmla="*/ 763 h 765"/>
                <a:gd name="T8" fmla="*/ 848 w 848"/>
                <a:gd name="T9" fmla="*/ 672 h 765"/>
                <a:gd name="T10" fmla="*/ 848 w 848"/>
                <a:gd name="T11" fmla="*/ 15 h 765"/>
                <a:gd name="T12" fmla="*/ 742 w 848"/>
                <a:gd name="T13" fmla="*/ 0 h 765"/>
                <a:gd name="T14" fmla="*/ 0 w 848"/>
                <a:gd name="T15" fmla="*/ 53 h 765"/>
                <a:gd name="T16" fmla="*/ 0 w 848"/>
                <a:gd name="T17" fmla="*/ 69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" h="765">
                  <a:moveTo>
                    <a:pt x="0" y="699"/>
                  </a:moveTo>
                  <a:lnTo>
                    <a:pt x="80" y="741"/>
                  </a:lnTo>
                  <a:cubicBezTo>
                    <a:pt x="130" y="745"/>
                    <a:pt x="266" y="765"/>
                    <a:pt x="380" y="763"/>
                  </a:cubicBezTo>
                  <a:cubicBezTo>
                    <a:pt x="494" y="761"/>
                    <a:pt x="736" y="719"/>
                    <a:pt x="848" y="672"/>
                  </a:cubicBezTo>
                  <a:cubicBezTo>
                    <a:pt x="848" y="343"/>
                    <a:pt x="848" y="15"/>
                    <a:pt x="848" y="15"/>
                  </a:cubicBezTo>
                  <a:lnTo>
                    <a:pt x="742" y="0"/>
                  </a:lnTo>
                  <a:lnTo>
                    <a:pt x="0" y="53"/>
                  </a:lnTo>
                  <a:lnTo>
                    <a:pt x="0" y="6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1400" dirty="0" smtClean="0"/>
                <a:t> IX</a:t>
              </a:r>
              <a:endParaRPr lang="en-US" sz="1400" dirty="0"/>
            </a:p>
          </p:txBody>
        </p:sp>
        <p:sp>
          <p:nvSpPr>
            <p:cNvPr id="33" name="Freeform 201"/>
            <p:cNvSpPr>
              <a:spLocks/>
            </p:cNvSpPr>
            <p:nvPr/>
          </p:nvSpPr>
          <p:spPr bwMode="auto">
            <a:xfrm>
              <a:off x="2502" y="2798"/>
              <a:ext cx="746" cy="687"/>
            </a:xfrm>
            <a:custGeom>
              <a:avLst/>
              <a:gdLst>
                <a:gd name="T0" fmla="*/ 0 w 746"/>
                <a:gd name="T1" fmla="*/ 687 h 687"/>
                <a:gd name="T2" fmla="*/ 0 w 746"/>
                <a:gd name="T3" fmla="*/ 76 h 687"/>
                <a:gd name="T4" fmla="*/ 0 w 746"/>
                <a:gd name="T5" fmla="*/ 76 h 687"/>
                <a:gd name="T6" fmla="*/ 294 w 746"/>
                <a:gd name="T7" fmla="*/ 82 h 687"/>
                <a:gd name="T8" fmla="*/ 746 w 746"/>
                <a:gd name="T9" fmla="*/ 0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6" h="687">
                  <a:moveTo>
                    <a:pt x="0" y="687"/>
                  </a:moveTo>
                  <a:lnTo>
                    <a:pt x="0" y="76"/>
                  </a:lnTo>
                  <a:cubicBezTo>
                    <a:pt x="49" y="77"/>
                    <a:pt x="165" y="86"/>
                    <a:pt x="294" y="82"/>
                  </a:cubicBezTo>
                  <a:cubicBezTo>
                    <a:pt x="423" y="78"/>
                    <a:pt x="524" y="74"/>
                    <a:pt x="74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02"/>
            <p:cNvSpPr>
              <a:spLocks/>
            </p:cNvSpPr>
            <p:nvPr/>
          </p:nvSpPr>
          <p:spPr bwMode="auto">
            <a:xfrm>
              <a:off x="2503" y="2240"/>
              <a:ext cx="669" cy="622"/>
            </a:xfrm>
            <a:custGeom>
              <a:avLst/>
              <a:gdLst>
                <a:gd name="T0" fmla="*/ 551 w 669"/>
                <a:gd name="T1" fmla="*/ 560 h 622"/>
                <a:gd name="T2" fmla="*/ 551 w 669"/>
                <a:gd name="T3" fmla="*/ 560 h 622"/>
                <a:gd name="T4" fmla="*/ 669 w 669"/>
                <a:gd name="T5" fmla="*/ 556 h 622"/>
                <a:gd name="T6" fmla="*/ 669 w 669"/>
                <a:gd name="T7" fmla="*/ 277 h 622"/>
                <a:gd name="T8" fmla="*/ 587 w 669"/>
                <a:gd name="T9" fmla="*/ 88 h 622"/>
                <a:gd name="T10" fmla="*/ 349 w 669"/>
                <a:gd name="T11" fmla="*/ 0 h 622"/>
                <a:gd name="T12" fmla="*/ 55 w 669"/>
                <a:gd name="T13" fmla="*/ 154 h 622"/>
                <a:gd name="T14" fmla="*/ 7 w 669"/>
                <a:gd name="T15" fmla="*/ 330 h 622"/>
                <a:gd name="T16" fmla="*/ 7 w 669"/>
                <a:gd name="T17" fmla="*/ 598 h 622"/>
                <a:gd name="T18" fmla="*/ 7 w 669"/>
                <a:gd name="T19" fmla="*/ 598 h 622"/>
                <a:gd name="T20" fmla="*/ 136 w 669"/>
                <a:gd name="T21" fmla="*/ 591 h 622"/>
                <a:gd name="T22" fmla="*/ 136 w 669"/>
                <a:gd name="T23" fmla="*/ 338 h 622"/>
                <a:gd name="T24" fmla="*/ 145 w 669"/>
                <a:gd name="T25" fmla="*/ 236 h 622"/>
                <a:gd name="T26" fmla="*/ 349 w 669"/>
                <a:gd name="T27" fmla="*/ 114 h 622"/>
                <a:gd name="T28" fmla="*/ 536 w 669"/>
                <a:gd name="T29" fmla="*/ 213 h 622"/>
                <a:gd name="T30" fmla="*/ 551 w 669"/>
                <a:gd name="T31" fmla="*/ 277 h 622"/>
                <a:gd name="T32" fmla="*/ 551 w 669"/>
                <a:gd name="T33" fmla="*/ 277 h 622"/>
                <a:gd name="T34" fmla="*/ 551 w 669"/>
                <a:gd name="T35" fmla="*/ 560 h 622"/>
                <a:gd name="T36" fmla="*/ 551 w 669"/>
                <a:gd name="T37" fmla="*/ 560 h 6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9" h="622">
                  <a:moveTo>
                    <a:pt x="551" y="560"/>
                  </a:moveTo>
                  <a:lnTo>
                    <a:pt x="551" y="560"/>
                  </a:lnTo>
                  <a:cubicBezTo>
                    <a:pt x="551" y="560"/>
                    <a:pt x="615" y="582"/>
                    <a:pt x="669" y="556"/>
                  </a:cubicBezTo>
                  <a:cubicBezTo>
                    <a:pt x="665" y="484"/>
                    <a:pt x="667" y="368"/>
                    <a:pt x="669" y="277"/>
                  </a:cubicBezTo>
                  <a:cubicBezTo>
                    <a:pt x="669" y="212"/>
                    <a:pt x="635" y="132"/>
                    <a:pt x="587" y="88"/>
                  </a:cubicBezTo>
                  <a:cubicBezTo>
                    <a:pt x="539" y="44"/>
                    <a:pt x="489" y="0"/>
                    <a:pt x="349" y="0"/>
                  </a:cubicBezTo>
                  <a:cubicBezTo>
                    <a:pt x="209" y="0"/>
                    <a:pt x="110" y="62"/>
                    <a:pt x="55" y="154"/>
                  </a:cubicBezTo>
                  <a:cubicBezTo>
                    <a:pt x="0" y="246"/>
                    <a:pt x="7" y="278"/>
                    <a:pt x="7" y="330"/>
                  </a:cubicBezTo>
                  <a:cubicBezTo>
                    <a:pt x="7" y="464"/>
                    <a:pt x="7" y="598"/>
                    <a:pt x="7" y="598"/>
                  </a:cubicBezTo>
                  <a:cubicBezTo>
                    <a:pt x="7" y="598"/>
                    <a:pt x="73" y="622"/>
                    <a:pt x="136" y="591"/>
                  </a:cubicBezTo>
                  <a:cubicBezTo>
                    <a:pt x="133" y="508"/>
                    <a:pt x="135" y="397"/>
                    <a:pt x="136" y="338"/>
                  </a:cubicBezTo>
                  <a:cubicBezTo>
                    <a:pt x="137" y="279"/>
                    <a:pt x="135" y="248"/>
                    <a:pt x="145" y="236"/>
                  </a:cubicBezTo>
                  <a:cubicBezTo>
                    <a:pt x="155" y="224"/>
                    <a:pt x="211" y="114"/>
                    <a:pt x="349" y="114"/>
                  </a:cubicBezTo>
                  <a:cubicBezTo>
                    <a:pt x="487" y="114"/>
                    <a:pt x="525" y="192"/>
                    <a:pt x="536" y="213"/>
                  </a:cubicBezTo>
                  <a:cubicBezTo>
                    <a:pt x="547" y="234"/>
                    <a:pt x="549" y="266"/>
                    <a:pt x="551" y="277"/>
                  </a:cubicBezTo>
                  <a:lnTo>
                    <a:pt x="551" y="5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211"/>
          <p:cNvGrpSpPr>
            <a:grpSpLocks/>
          </p:cNvGrpSpPr>
          <p:nvPr/>
        </p:nvGrpSpPr>
        <p:grpSpPr bwMode="auto">
          <a:xfrm>
            <a:off x="9244759" y="846176"/>
            <a:ext cx="514350" cy="854857"/>
            <a:chOff x="2408" y="2240"/>
            <a:chExt cx="848" cy="1296"/>
          </a:xfrm>
        </p:grpSpPr>
        <p:sp>
          <p:nvSpPr>
            <p:cNvPr id="36" name="Freeform 200"/>
            <p:cNvSpPr>
              <a:spLocks/>
            </p:cNvSpPr>
            <p:nvPr/>
          </p:nvSpPr>
          <p:spPr bwMode="auto">
            <a:xfrm>
              <a:off x="2408" y="2771"/>
              <a:ext cx="848" cy="765"/>
            </a:xfrm>
            <a:custGeom>
              <a:avLst/>
              <a:gdLst>
                <a:gd name="T0" fmla="*/ 0 w 848"/>
                <a:gd name="T1" fmla="*/ 699 h 765"/>
                <a:gd name="T2" fmla="*/ 80 w 848"/>
                <a:gd name="T3" fmla="*/ 741 h 765"/>
                <a:gd name="T4" fmla="*/ 80 w 848"/>
                <a:gd name="T5" fmla="*/ 741 h 765"/>
                <a:gd name="T6" fmla="*/ 380 w 848"/>
                <a:gd name="T7" fmla="*/ 763 h 765"/>
                <a:gd name="T8" fmla="*/ 848 w 848"/>
                <a:gd name="T9" fmla="*/ 672 h 765"/>
                <a:gd name="T10" fmla="*/ 848 w 848"/>
                <a:gd name="T11" fmla="*/ 15 h 765"/>
                <a:gd name="T12" fmla="*/ 742 w 848"/>
                <a:gd name="T13" fmla="*/ 0 h 765"/>
                <a:gd name="T14" fmla="*/ 0 w 848"/>
                <a:gd name="T15" fmla="*/ 53 h 765"/>
                <a:gd name="T16" fmla="*/ 0 w 848"/>
                <a:gd name="T17" fmla="*/ 69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" h="765">
                  <a:moveTo>
                    <a:pt x="0" y="699"/>
                  </a:moveTo>
                  <a:lnTo>
                    <a:pt x="80" y="741"/>
                  </a:lnTo>
                  <a:cubicBezTo>
                    <a:pt x="130" y="745"/>
                    <a:pt x="266" y="765"/>
                    <a:pt x="380" y="763"/>
                  </a:cubicBezTo>
                  <a:cubicBezTo>
                    <a:pt x="494" y="761"/>
                    <a:pt x="736" y="719"/>
                    <a:pt x="848" y="672"/>
                  </a:cubicBezTo>
                  <a:cubicBezTo>
                    <a:pt x="848" y="343"/>
                    <a:pt x="848" y="15"/>
                    <a:pt x="848" y="15"/>
                  </a:cubicBezTo>
                  <a:lnTo>
                    <a:pt x="742" y="0"/>
                  </a:lnTo>
                  <a:lnTo>
                    <a:pt x="0" y="53"/>
                  </a:lnTo>
                  <a:lnTo>
                    <a:pt x="0" y="6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1400" dirty="0" smtClean="0"/>
                <a:t> S</a:t>
              </a:r>
              <a:endParaRPr lang="en-US" sz="1400" dirty="0"/>
            </a:p>
          </p:txBody>
        </p:sp>
        <p:sp>
          <p:nvSpPr>
            <p:cNvPr id="37" name="Freeform 201"/>
            <p:cNvSpPr>
              <a:spLocks/>
            </p:cNvSpPr>
            <p:nvPr/>
          </p:nvSpPr>
          <p:spPr bwMode="auto">
            <a:xfrm>
              <a:off x="2502" y="2798"/>
              <a:ext cx="746" cy="687"/>
            </a:xfrm>
            <a:custGeom>
              <a:avLst/>
              <a:gdLst>
                <a:gd name="T0" fmla="*/ 0 w 746"/>
                <a:gd name="T1" fmla="*/ 687 h 687"/>
                <a:gd name="T2" fmla="*/ 0 w 746"/>
                <a:gd name="T3" fmla="*/ 76 h 687"/>
                <a:gd name="T4" fmla="*/ 0 w 746"/>
                <a:gd name="T5" fmla="*/ 76 h 687"/>
                <a:gd name="T6" fmla="*/ 294 w 746"/>
                <a:gd name="T7" fmla="*/ 82 h 687"/>
                <a:gd name="T8" fmla="*/ 746 w 746"/>
                <a:gd name="T9" fmla="*/ 0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6" h="687">
                  <a:moveTo>
                    <a:pt x="0" y="687"/>
                  </a:moveTo>
                  <a:lnTo>
                    <a:pt x="0" y="76"/>
                  </a:lnTo>
                  <a:cubicBezTo>
                    <a:pt x="49" y="77"/>
                    <a:pt x="165" y="86"/>
                    <a:pt x="294" y="82"/>
                  </a:cubicBezTo>
                  <a:cubicBezTo>
                    <a:pt x="423" y="78"/>
                    <a:pt x="524" y="74"/>
                    <a:pt x="74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02"/>
            <p:cNvSpPr>
              <a:spLocks/>
            </p:cNvSpPr>
            <p:nvPr/>
          </p:nvSpPr>
          <p:spPr bwMode="auto">
            <a:xfrm>
              <a:off x="2503" y="2240"/>
              <a:ext cx="669" cy="622"/>
            </a:xfrm>
            <a:custGeom>
              <a:avLst/>
              <a:gdLst>
                <a:gd name="T0" fmla="*/ 551 w 669"/>
                <a:gd name="T1" fmla="*/ 560 h 622"/>
                <a:gd name="T2" fmla="*/ 551 w 669"/>
                <a:gd name="T3" fmla="*/ 560 h 622"/>
                <a:gd name="T4" fmla="*/ 669 w 669"/>
                <a:gd name="T5" fmla="*/ 556 h 622"/>
                <a:gd name="T6" fmla="*/ 669 w 669"/>
                <a:gd name="T7" fmla="*/ 277 h 622"/>
                <a:gd name="T8" fmla="*/ 587 w 669"/>
                <a:gd name="T9" fmla="*/ 88 h 622"/>
                <a:gd name="T10" fmla="*/ 349 w 669"/>
                <a:gd name="T11" fmla="*/ 0 h 622"/>
                <a:gd name="T12" fmla="*/ 55 w 669"/>
                <a:gd name="T13" fmla="*/ 154 h 622"/>
                <a:gd name="T14" fmla="*/ 7 w 669"/>
                <a:gd name="T15" fmla="*/ 330 h 622"/>
                <a:gd name="T16" fmla="*/ 7 w 669"/>
                <a:gd name="T17" fmla="*/ 598 h 622"/>
                <a:gd name="T18" fmla="*/ 7 w 669"/>
                <a:gd name="T19" fmla="*/ 598 h 622"/>
                <a:gd name="T20" fmla="*/ 136 w 669"/>
                <a:gd name="T21" fmla="*/ 591 h 622"/>
                <a:gd name="T22" fmla="*/ 136 w 669"/>
                <a:gd name="T23" fmla="*/ 338 h 622"/>
                <a:gd name="T24" fmla="*/ 145 w 669"/>
                <a:gd name="T25" fmla="*/ 236 h 622"/>
                <a:gd name="T26" fmla="*/ 349 w 669"/>
                <a:gd name="T27" fmla="*/ 114 h 622"/>
                <a:gd name="T28" fmla="*/ 536 w 669"/>
                <a:gd name="T29" fmla="*/ 213 h 622"/>
                <a:gd name="T30" fmla="*/ 551 w 669"/>
                <a:gd name="T31" fmla="*/ 277 h 622"/>
                <a:gd name="T32" fmla="*/ 551 w 669"/>
                <a:gd name="T33" fmla="*/ 277 h 622"/>
                <a:gd name="T34" fmla="*/ 551 w 669"/>
                <a:gd name="T35" fmla="*/ 560 h 622"/>
                <a:gd name="T36" fmla="*/ 551 w 669"/>
                <a:gd name="T37" fmla="*/ 560 h 6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9" h="622">
                  <a:moveTo>
                    <a:pt x="551" y="560"/>
                  </a:moveTo>
                  <a:lnTo>
                    <a:pt x="551" y="560"/>
                  </a:lnTo>
                  <a:cubicBezTo>
                    <a:pt x="551" y="560"/>
                    <a:pt x="615" y="582"/>
                    <a:pt x="669" y="556"/>
                  </a:cubicBezTo>
                  <a:cubicBezTo>
                    <a:pt x="665" y="484"/>
                    <a:pt x="667" y="368"/>
                    <a:pt x="669" y="277"/>
                  </a:cubicBezTo>
                  <a:cubicBezTo>
                    <a:pt x="669" y="212"/>
                    <a:pt x="635" y="132"/>
                    <a:pt x="587" y="88"/>
                  </a:cubicBezTo>
                  <a:cubicBezTo>
                    <a:pt x="539" y="44"/>
                    <a:pt x="489" y="0"/>
                    <a:pt x="349" y="0"/>
                  </a:cubicBezTo>
                  <a:cubicBezTo>
                    <a:pt x="209" y="0"/>
                    <a:pt x="110" y="62"/>
                    <a:pt x="55" y="154"/>
                  </a:cubicBezTo>
                  <a:cubicBezTo>
                    <a:pt x="0" y="246"/>
                    <a:pt x="7" y="278"/>
                    <a:pt x="7" y="330"/>
                  </a:cubicBezTo>
                  <a:cubicBezTo>
                    <a:pt x="7" y="464"/>
                    <a:pt x="7" y="598"/>
                    <a:pt x="7" y="598"/>
                  </a:cubicBezTo>
                  <a:cubicBezTo>
                    <a:pt x="7" y="598"/>
                    <a:pt x="73" y="622"/>
                    <a:pt x="136" y="591"/>
                  </a:cubicBezTo>
                  <a:cubicBezTo>
                    <a:pt x="133" y="508"/>
                    <a:pt x="135" y="397"/>
                    <a:pt x="136" y="338"/>
                  </a:cubicBezTo>
                  <a:cubicBezTo>
                    <a:pt x="137" y="279"/>
                    <a:pt x="135" y="248"/>
                    <a:pt x="145" y="236"/>
                  </a:cubicBezTo>
                  <a:cubicBezTo>
                    <a:pt x="155" y="224"/>
                    <a:pt x="211" y="114"/>
                    <a:pt x="349" y="114"/>
                  </a:cubicBezTo>
                  <a:cubicBezTo>
                    <a:pt x="487" y="114"/>
                    <a:pt x="525" y="192"/>
                    <a:pt x="536" y="213"/>
                  </a:cubicBezTo>
                  <a:cubicBezTo>
                    <a:pt x="547" y="234"/>
                    <a:pt x="549" y="266"/>
                    <a:pt x="551" y="277"/>
                  </a:cubicBezTo>
                  <a:lnTo>
                    <a:pt x="551" y="5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211"/>
          <p:cNvGrpSpPr>
            <a:grpSpLocks/>
          </p:cNvGrpSpPr>
          <p:nvPr/>
        </p:nvGrpSpPr>
        <p:grpSpPr bwMode="auto">
          <a:xfrm>
            <a:off x="9313862" y="3835559"/>
            <a:ext cx="514350" cy="854857"/>
            <a:chOff x="2408" y="2240"/>
            <a:chExt cx="848" cy="1296"/>
          </a:xfrm>
        </p:grpSpPr>
        <p:sp>
          <p:nvSpPr>
            <p:cNvPr id="40" name="Freeform 200"/>
            <p:cNvSpPr>
              <a:spLocks/>
            </p:cNvSpPr>
            <p:nvPr/>
          </p:nvSpPr>
          <p:spPr bwMode="auto">
            <a:xfrm>
              <a:off x="2408" y="2771"/>
              <a:ext cx="848" cy="765"/>
            </a:xfrm>
            <a:custGeom>
              <a:avLst/>
              <a:gdLst>
                <a:gd name="T0" fmla="*/ 0 w 848"/>
                <a:gd name="T1" fmla="*/ 699 h 765"/>
                <a:gd name="T2" fmla="*/ 80 w 848"/>
                <a:gd name="T3" fmla="*/ 741 h 765"/>
                <a:gd name="T4" fmla="*/ 80 w 848"/>
                <a:gd name="T5" fmla="*/ 741 h 765"/>
                <a:gd name="T6" fmla="*/ 380 w 848"/>
                <a:gd name="T7" fmla="*/ 763 h 765"/>
                <a:gd name="T8" fmla="*/ 848 w 848"/>
                <a:gd name="T9" fmla="*/ 672 h 765"/>
                <a:gd name="T10" fmla="*/ 848 w 848"/>
                <a:gd name="T11" fmla="*/ 15 h 765"/>
                <a:gd name="T12" fmla="*/ 742 w 848"/>
                <a:gd name="T13" fmla="*/ 0 h 765"/>
                <a:gd name="T14" fmla="*/ 0 w 848"/>
                <a:gd name="T15" fmla="*/ 53 h 765"/>
                <a:gd name="T16" fmla="*/ 0 w 848"/>
                <a:gd name="T17" fmla="*/ 69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" h="765">
                  <a:moveTo>
                    <a:pt x="0" y="699"/>
                  </a:moveTo>
                  <a:lnTo>
                    <a:pt x="80" y="741"/>
                  </a:lnTo>
                  <a:cubicBezTo>
                    <a:pt x="130" y="745"/>
                    <a:pt x="266" y="765"/>
                    <a:pt x="380" y="763"/>
                  </a:cubicBezTo>
                  <a:cubicBezTo>
                    <a:pt x="494" y="761"/>
                    <a:pt x="736" y="719"/>
                    <a:pt x="848" y="672"/>
                  </a:cubicBezTo>
                  <a:cubicBezTo>
                    <a:pt x="848" y="343"/>
                    <a:pt x="848" y="15"/>
                    <a:pt x="848" y="15"/>
                  </a:cubicBezTo>
                  <a:lnTo>
                    <a:pt x="742" y="0"/>
                  </a:lnTo>
                  <a:lnTo>
                    <a:pt x="0" y="53"/>
                  </a:lnTo>
                  <a:lnTo>
                    <a:pt x="0" y="6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1400" dirty="0" smtClean="0"/>
                <a:t> IX</a:t>
              </a:r>
              <a:endParaRPr lang="en-US" sz="1400" dirty="0"/>
            </a:p>
          </p:txBody>
        </p:sp>
        <p:sp>
          <p:nvSpPr>
            <p:cNvPr id="41" name="Freeform 201"/>
            <p:cNvSpPr>
              <a:spLocks/>
            </p:cNvSpPr>
            <p:nvPr/>
          </p:nvSpPr>
          <p:spPr bwMode="auto">
            <a:xfrm>
              <a:off x="2502" y="2798"/>
              <a:ext cx="746" cy="687"/>
            </a:xfrm>
            <a:custGeom>
              <a:avLst/>
              <a:gdLst>
                <a:gd name="T0" fmla="*/ 0 w 746"/>
                <a:gd name="T1" fmla="*/ 687 h 687"/>
                <a:gd name="T2" fmla="*/ 0 w 746"/>
                <a:gd name="T3" fmla="*/ 76 h 687"/>
                <a:gd name="T4" fmla="*/ 0 w 746"/>
                <a:gd name="T5" fmla="*/ 76 h 687"/>
                <a:gd name="T6" fmla="*/ 294 w 746"/>
                <a:gd name="T7" fmla="*/ 82 h 687"/>
                <a:gd name="T8" fmla="*/ 746 w 746"/>
                <a:gd name="T9" fmla="*/ 0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6" h="687">
                  <a:moveTo>
                    <a:pt x="0" y="687"/>
                  </a:moveTo>
                  <a:lnTo>
                    <a:pt x="0" y="76"/>
                  </a:lnTo>
                  <a:cubicBezTo>
                    <a:pt x="49" y="77"/>
                    <a:pt x="165" y="86"/>
                    <a:pt x="294" y="82"/>
                  </a:cubicBezTo>
                  <a:cubicBezTo>
                    <a:pt x="423" y="78"/>
                    <a:pt x="524" y="74"/>
                    <a:pt x="74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02"/>
            <p:cNvSpPr>
              <a:spLocks/>
            </p:cNvSpPr>
            <p:nvPr/>
          </p:nvSpPr>
          <p:spPr bwMode="auto">
            <a:xfrm>
              <a:off x="2503" y="2240"/>
              <a:ext cx="669" cy="622"/>
            </a:xfrm>
            <a:custGeom>
              <a:avLst/>
              <a:gdLst>
                <a:gd name="T0" fmla="*/ 551 w 669"/>
                <a:gd name="T1" fmla="*/ 560 h 622"/>
                <a:gd name="T2" fmla="*/ 551 w 669"/>
                <a:gd name="T3" fmla="*/ 560 h 622"/>
                <a:gd name="T4" fmla="*/ 669 w 669"/>
                <a:gd name="T5" fmla="*/ 556 h 622"/>
                <a:gd name="T6" fmla="*/ 669 w 669"/>
                <a:gd name="T7" fmla="*/ 277 h 622"/>
                <a:gd name="T8" fmla="*/ 587 w 669"/>
                <a:gd name="T9" fmla="*/ 88 h 622"/>
                <a:gd name="T10" fmla="*/ 349 w 669"/>
                <a:gd name="T11" fmla="*/ 0 h 622"/>
                <a:gd name="T12" fmla="*/ 55 w 669"/>
                <a:gd name="T13" fmla="*/ 154 h 622"/>
                <a:gd name="T14" fmla="*/ 7 w 669"/>
                <a:gd name="T15" fmla="*/ 330 h 622"/>
                <a:gd name="T16" fmla="*/ 7 w 669"/>
                <a:gd name="T17" fmla="*/ 598 h 622"/>
                <a:gd name="T18" fmla="*/ 7 w 669"/>
                <a:gd name="T19" fmla="*/ 598 h 622"/>
                <a:gd name="T20" fmla="*/ 136 w 669"/>
                <a:gd name="T21" fmla="*/ 591 h 622"/>
                <a:gd name="T22" fmla="*/ 136 w 669"/>
                <a:gd name="T23" fmla="*/ 338 h 622"/>
                <a:gd name="T24" fmla="*/ 145 w 669"/>
                <a:gd name="T25" fmla="*/ 236 h 622"/>
                <a:gd name="T26" fmla="*/ 349 w 669"/>
                <a:gd name="T27" fmla="*/ 114 h 622"/>
                <a:gd name="T28" fmla="*/ 536 w 669"/>
                <a:gd name="T29" fmla="*/ 213 h 622"/>
                <a:gd name="T30" fmla="*/ 551 w 669"/>
                <a:gd name="T31" fmla="*/ 277 h 622"/>
                <a:gd name="T32" fmla="*/ 551 w 669"/>
                <a:gd name="T33" fmla="*/ 277 h 622"/>
                <a:gd name="T34" fmla="*/ 551 w 669"/>
                <a:gd name="T35" fmla="*/ 560 h 622"/>
                <a:gd name="T36" fmla="*/ 551 w 669"/>
                <a:gd name="T37" fmla="*/ 560 h 6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9" h="622">
                  <a:moveTo>
                    <a:pt x="551" y="560"/>
                  </a:moveTo>
                  <a:lnTo>
                    <a:pt x="551" y="560"/>
                  </a:lnTo>
                  <a:cubicBezTo>
                    <a:pt x="551" y="560"/>
                    <a:pt x="615" y="582"/>
                    <a:pt x="669" y="556"/>
                  </a:cubicBezTo>
                  <a:cubicBezTo>
                    <a:pt x="665" y="484"/>
                    <a:pt x="667" y="368"/>
                    <a:pt x="669" y="277"/>
                  </a:cubicBezTo>
                  <a:cubicBezTo>
                    <a:pt x="669" y="212"/>
                    <a:pt x="635" y="132"/>
                    <a:pt x="587" y="88"/>
                  </a:cubicBezTo>
                  <a:cubicBezTo>
                    <a:pt x="539" y="44"/>
                    <a:pt x="489" y="0"/>
                    <a:pt x="349" y="0"/>
                  </a:cubicBezTo>
                  <a:cubicBezTo>
                    <a:pt x="209" y="0"/>
                    <a:pt x="110" y="62"/>
                    <a:pt x="55" y="154"/>
                  </a:cubicBezTo>
                  <a:cubicBezTo>
                    <a:pt x="0" y="246"/>
                    <a:pt x="7" y="278"/>
                    <a:pt x="7" y="330"/>
                  </a:cubicBezTo>
                  <a:cubicBezTo>
                    <a:pt x="7" y="464"/>
                    <a:pt x="7" y="598"/>
                    <a:pt x="7" y="598"/>
                  </a:cubicBezTo>
                  <a:cubicBezTo>
                    <a:pt x="7" y="598"/>
                    <a:pt x="73" y="622"/>
                    <a:pt x="136" y="591"/>
                  </a:cubicBezTo>
                  <a:cubicBezTo>
                    <a:pt x="133" y="508"/>
                    <a:pt x="135" y="397"/>
                    <a:pt x="136" y="338"/>
                  </a:cubicBezTo>
                  <a:cubicBezTo>
                    <a:pt x="137" y="279"/>
                    <a:pt x="135" y="248"/>
                    <a:pt x="145" y="236"/>
                  </a:cubicBezTo>
                  <a:cubicBezTo>
                    <a:pt x="155" y="224"/>
                    <a:pt x="211" y="114"/>
                    <a:pt x="349" y="114"/>
                  </a:cubicBezTo>
                  <a:cubicBezTo>
                    <a:pt x="487" y="114"/>
                    <a:pt x="525" y="192"/>
                    <a:pt x="536" y="213"/>
                  </a:cubicBezTo>
                  <a:cubicBezTo>
                    <a:pt x="547" y="234"/>
                    <a:pt x="549" y="266"/>
                    <a:pt x="551" y="277"/>
                  </a:cubicBezTo>
                  <a:lnTo>
                    <a:pt x="551" y="5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211"/>
          <p:cNvGrpSpPr>
            <a:grpSpLocks/>
          </p:cNvGrpSpPr>
          <p:nvPr/>
        </p:nvGrpSpPr>
        <p:grpSpPr bwMode="auto">
          <a:xfrm>
            <a:off x="9442359" y="5562426"/>
            <a:ext cx="381000" cy="538543"/>
            <a:chOff x="2408" y="2240"/>
            <a:chExt cx="848" cy="1296"/>
          </a:xfrm>
        </p:grpSpPr>
        <p:sp>
          <p:nvSpPr>
            <p:cNvPr id="44" name="Freeform 200"/>
            <p:cNvSpPr>
              <a:spLocks/>
            </p:cNvSpPr>
            <p:nvPr/>
          </p:nvSpPr>
          <p:spPr bwMode="auto">
            <a:xfrm>
              <a:off x="2408" y="2771"/>
              <a:ext cx="848" cy="765"/>
            </a:xfrm>
            <a:custGeom>
              <a:avLst/>
              <a:gdLst>
                <a:gd name="T0" fmla="*/ 0 w 848"/>
                <a:gd name="T1" fmla="*/ 699 h 765"/>
                <a:gd name="T2" fmla="*/ 80 w 848"/>
                <a:gd name="T3" fmla="*/ 741 h 765"/>
                <a:gd name="T4" fmla="*/ 80 w 848"/>
                <a:gd name="T5" fmla="*/ 741 h 765"/>
                <a:gd name="T6" fmla="*/ 380 w 848"/>
                <a:gd name="T7" fmla="*/ 763 h 765"/>
                <a:gd name="T8" fmla="*/ 848 w 848"/>
                <a:gd name="T9" fmla="*/ 672 h 765"/>
                <a:gd name="T10" fmla="*/ 848 w 848"/>
                <a:gd name="T11" fmla="*/ 15 h 765"/>
                <a:gd name="T12" fmla="*/ 742 w 848"/>
                <a:gd name="T13" fmla="*/ 0 h 765"/>
                <a:gd name="T14" fmla="*/ 0 w 848"/>
                <a:gd name="T15" fmla="*/ 53 h 765"/>
                <a:gd name="T16" fmla="*/ 0 w 848"/>
                <a:gd name="T17" fmla="*/ 69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" h="765">
                  <a:moveTo>
                    <a:pt x="0" y="699"/>
                  </a:moveTo>
                  <a:lnTo>
                    <a:pt x="80" y="741"/>
                  </a:lnTo>
                  <a:cubicBezTo>
                    <a:pt x="130" y="745"/>
                    <a:pt x="266" y="765"/>
                    <a:pt x="380" y="763"/>
                  </a:cubicBezTo>
                  <a:cubicBezTo>
                    <a:pt x="494" y="761"/>
                    <a:pt x="736" y="719"/>
                    <a:pt x="848" y="672"/>
                  </a:cubicBezTo>
                  <a:cubicBezTo>
                    <a:pt x="848" y="343"/>
                    <a:pt x="848" y="15"/>
                    <a:pt x="848" y="15"/>
                  </a:cubicBezTo>
                  <a:lnTo>
                    <a:pt x="742" y="0"/>
                  </a:lnTo>
                  <a:lnTo>
                    <a:pt x="0" y="53"/>
                  </a:lnTo>
                  <a:lnTo>
                    <a:pt x="0" y="6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1400" dirty="0" smtClean="0"/>
                <a:t> X</a:t>
              </a:r>
              <a:endParaRPr lang="en-US" sz="1400" dirty="0"/>
            </a:p>
          </p:txBody>
        </p:sp>
        <p:sp>
          <p:nvSpPr>
            <p:cNvPr id="45" name="Freeform 201"/>
            <p:cNvSpPr>
              <a:spLocks/>
            </p:cNvSpPr>
            <p:nvPr/>
          </p:nvSpPr>
          <p:spPr bwMode="auto">
            <a:xfrm>
              <a:off x="2502" y="2798"/>
              <a:ext cx="746" cy="687"/>
            </a:xfrm>
            <a:custGeom>
              <a:avLst/>
              <a:gdLst>
                <a:gd name="T0" fmla="*/ 0 w 746"/>
                <a:gd name="T1" fmla="*/ 687 h 687"/>
                <a:gd name="T2" fmla="*/ 0 w 746"/>
                <a:gd name="T3" fmla="*/ 76 h 687"/>
                <a:gd name="T4" fmla="*/ 0 w 746"/>
                <a:gd name="T5" fmla="*/ 76 h 687"/>
                <a:gd name="T6" fmla="*/ 294 w 746"/>
                <a:gd name="T7" fmla="*/ 82 h 687"/>
                <a:gd name="T8" fmla="*/ 746 w 746"/>
                <a:gd name="T9" fmla="*/ 0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6" h="687">
                  <a:moveTo>
                    <a:pt x="0" y="687"/>
                  </a:moveTo>
                  <a:lnTo>
                    <a:pt x="0" y="76"/>
                  </a:lnTo>
                  <a:cubicBezTo>
                    <a:pt x="49" y="77"/>
                    <a:pt x="165" y="86"/>
                    <a:pt x="294" y="82"/>
                  </a:cubicBezTo>
                  <a:cubicBezTo>
                    <a:pt x="423" y="78"/>
                    <a:pt x="524" y="74"/>
                    <a:pt x="74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02"/>
            <p:cNvSpPr>
              <a:spLocks/>
            </p:cNvSpPr>
            <p:nvPr/>
          </p:nvSpPr>
          <p:spPr bwMode="auto">
            <a:xfrm>
              <a:off x="2503" y="2240"/>
              <a:ext cx="669" cy="622"/>
            </a:xfrm>
            <a:custGeom>
              <a:avLst/>
              <a:gdLst>
                <a:gd name="T0" fmla="*/ 551 w 669"/>
                <a:gd name="T1" fmla="*/ 560 h 622"/>
                <a:gd name="T2" fmla="*/ 551 w 669"/>
                <a:gd name="T3" fmla="*/ 560 h 622"/>
                <a:gd name="T4" fmla="*/ 669 w 669"/>
                <a:gd name="T5" fmla="*/ 556 h 622"/>
                <a:gd name="T6" fmla="*/ 669 w 669"/>
                <a:gd name="T7" fmla="*/ 277 h 622"/>
                <a:gd name="T8" fmla="*/ 587 w 669"/>
                <a:gd name="T9" fmla="*/ 88 h 622"/>
                <a:gd name="T10" fmla="*/ 349 w 669"/>
                <a:gd name="T11" fmla="*/ 0 h 622"/>
                <a:gd name="T12" fmla="*/ 55 w 669"/>
                <a:gd name="T13" fmla="*/ 154 h 622"/>
                <a:gd name="T14" fmla="*/ 7 w 669"/>
                <a:gd name="T15" fmla="*/ 330 h 622"/>
                <a:gd name="T16" fmla="*/ 7 w 669"/>
                <a:gd name="T17" fmla="*/ 598 h 622"/>
                <a:gd name="T18" fmla="*/ 7 w 669"/>
                <a:gd name="T19" fmla="*/ 598 h 622"/>
                <a:gd name="T20" fmla="*/ 136 w 669"/>
                <a:gd name="T21" fmla="*/ 591 h 622"/>
                <a:gd name="T22" fmla="*/ 136 w 669"/>
                <a:gd name="T23" fmla="*/ 338 h 622"/>
                <a:gd name="T24" fmla="*/ 145 w 669"/>
                <a:gd name="T25" fmla="*/ 236 h 622"/>
                <a:gd name="T26" fmla="*/ 349 w 669"/>
                <a:gd name="T27" fmla="*/ 114 h 622"/>
                <a:gd name="T28" fmla="*/ 536 w 669"/>
                <a:gd name="T29" fmla="*/ 213 h 622"/>
                <a:gd name="T30" fmla="*/ 551 w 669"/>
                <a:gd name="T31" fmla="*/ 277 h 622"/>
                <a:gd name="T32" fmla="*/ 551 w 669"/>
                <a:gd name="T33" fmla="*/ 277 h 622"/>
                <a:gd name="T34" fmla="*/ 551 w 669"/>
                <a:gd name="T35" fmla="*/ 560 h 622"/>
                <a:gd name="T36" fmla="*/ 551 w 669"/>
                <a:gd name="T37" fmla="*/ 560 h 6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9" h="622">
                  <a:moveTo>
                    <a:pt x="551" y="560"/>
                  </a:moveTo>
                  <a:lnTo>
                    <a:pt x="551" y="560"/>
                  </a:lnTo>
                  <a:cubicBezTo>
                    <a:pt x="551" y="560"/>
                    <a:pt x="615" y="582"/>
                    <a:pt x="669" y="556"/>
                  </a:cubicBezTo>
                  <a:cubicBezTo>
                    <a:pt x="665" y="484"/>
                    <a:pt x="667" y="368"/>
                    <a:pt x="669" y="277"/>
                  </a:cubicBezTo>
                  <a:cubicBezTo>
                    <a:pt x="669" y="212"/>
                    <a:pt x="635" y="132"/>
                    <a:pt x="587" y="88"/>
                  </a:cubicBezTo>
                  <a:cubicBezTo>
                    <a:pt x="539" y="44"/>
                    <a:pt x="489" y="0"/>
                    <a:pt x="349" y="0"/>
                  </a:cubicBezTo>
                  <a:cubicBezTo>
                    <a:pt x="209" y="0"/>
                    <a:pt x="110" y="62"/>
                    <a:pt x="55" y="154"/>
                  </a:cubicBezTo>
                  <a:cubicBezTo>
                    <a:pt x="0" y="246"/>
                    <a:pt x="7" y="278"/>
                    <a:pt x="7" y="330"/>
                  </a:cubicBezTo>
                  <a:cubicBezTo>
                    <a:pt x="7" y="464"/>
                    <a:pt x="7" y="598"/>
                    <a:pt x="7" y="598"/>
                  </a:cubicBezTo>
                  <a:cubicBezTo>
                    <a:pt x="7" y="598"/>
                    <a:pt x="73" y="622"/>
                    <a:pt x="136" y="591"/>
                  </a:cubicBezTo>
                  <a:cubicBezTo>
                    <a:pt x="133" y="508"/>
                    <a:pt x="135" y="397"/>
                    <a:pt x="136" y="338"/>
                  </a:cubicBezTo>
                  <a:cubicBezTo>
                    <a:pt x="137" y="279"/>
                    <a:pt x="135" y="248"/>
                    <a:pt x="145" y="236"/>
                  </a:cubicBezTo>
                  <a:cubicBezTo>
                    <a:pt x="155" y="224"/>
                    <a:pt x="211" y="114"/>
                    <a:pt x="349" y="114"/>
                  </a:cubicBezTo>
                  <a:cubicBezTo>
                    <a:pt x="487" y="114"/>
                    <a:pt x="525" y="192"/>
                    <a:pt x="536" y="213"/>
                  </a:cubicBezTo>
                  <a:cubicBezTo>
                    <a:pt x="547" y="234"/>
                    <a:pt x="549" y="266"/>
                    <a:pt x="551" y="277"/>
                  </a:cubicBezTo>
                  <a:lnTo>
                    <a:pt x="551" y="5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0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212" y="5123000"/>
            <a:ext cx="8938472" cy="820600"/>
          </a:xfrm>
        </p:spPr>
        <p:txBody>
          <a:bodyPr/>
          <a:lstStyle/>
          <a:p>
            <a:r>
              <a:rPr lang="en-GB" dirty="0" smtClean="0"/>
              <a:t>What is a Transaction?</a:t>
            </a:r>
            <a:endParaRPr lang="en-GB" dirty="0"/>
          </a:p>
        </p:txBody>
      </p:sp>
      <p:pic>
        <p:nvPicPr>
          <p:cNvPr id="4" name="Picture 2" descr="http://www.elkhouryandpartners.com/hosting/elkhourypartners/images/Transaction_pi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540" y="1534608"/>
            <a:ext cx="4387104" cy="30956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en/7/78/DB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981" y="1260673"/>
            <a:ext cx="2505481" cy="177763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congal.com/gallery/image/11555/blue_databas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0573">
            <a:off x="7657855" y="2953316"/>
            <a:ext cx="18002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to View Locking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62231" y="1524000"/>
            <a:ext cx="9204182" cy="4598574"/>
            <a:chOff x="2777473" y="1668487"/>
            <a:chExt cx="6573697" cy="3247134"/>
          </a:xfrm>
        </p:grpSpPr>
        <p:sp>
          <p:nvSpPr>
            <p:cNvPr id="34" name="Round Same Side Corner Rectangle 33"/>
            <p:cNvSpPr/>
            <p:nvPr/>
          </p:nvSpPr>
          <p:spPr bwMode="auto">
            <a:xfrm rot="10800000">
              <a:off x="3186909" y="3717059"/>
              <a:ext cx="1908175" cy="1198562"/>
            </a:xfrm>
            <a:prstGeom prst="round2Same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37" name="Round Same Side Corner Rectangle 36"/>
            <p:cNvSpPr/>
            <p:nvPr/>
          </p:nvSpPr>
          <p:spPr bwMode="auto">
            <a:xfrm rot="10800000">
              <a:off x="5172871" y="3717059"/>
              <a:ext cx="1908175" cy="1198562"/>
            </a:xfrm>
            <a:prstGeom prst="round2Same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38" name="Round Same Side Corner Rectangle 37"/>
            <p:cNvSpPr/>
            <p:nvPr/>
          </p:nvSpPr>
          <p:spPr bwMode="auto">
            <a:xfrm rot="10800000">
              <a:off x="7169946" y="3717059"/>
              <a:ext cx="1908175" cy="1198562"/>
            </a:xfrm>
            <a:prstGeom prst="round2Same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2777473" y="1668487"/>
              <a:ext cx="6573697" cy="204946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28680" name="Rounded Rectangle 12"/>
            <p:cNvSpPr>
              <a:spLocks noChangeArrowheads="1"/>
            </p:cNvSpPr>
            <p:nvPr/>
          </p:nvSpPr>
          <p:spPr bwMode="auto">
            <a:xfrm>
              <a:off x="7127084" y="1851048"/>
              <a:ext cx="1939925" cy="1708150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28681" name="Rounded Rectangle 15"/>
            <p:cNvSpPr>
              <a:spLocks noChangeArrowheads="1"/>
            </p:cNvSpPr>
            <p:nvPr/>
          </p:nvSpPr>
          <p:spPr bwMode="auto">
            <a:xfrm>
              <a:off x="5120484" y="1851048"/>
              <a:ext cx="1938337" cy="1708150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28682" name="Rounded Rectangle 16"/>
            <p:cNvSpPr>
              <a:spLocks noChangeArrowheads="1"/>
            </p:cNvSpPr>
            <p:nvPr/>
          </p:nvSpPr>
          <p:spPr bwMode="auto">
            <a:xfrm>
              <a:off x="3128171" y="1851048"/>
              <a:ext cx="1939925" cy="1708150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28686" name="TextBox 24"/>
            <p:cNvSpPr txBox="1">
              <a:spLocks noChangeArrowheads="1"/>
            </p:cNvSpPr>
            <p:nvPr/>
          </p:nvSpPr>
          <p:spPr bwMode="auto">
            <a:xfrm>
              <a:off x="3186906" y="3811275"/>
              <a:ext cx="1881188" cy="977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2800" dirty="0">
                  <a:latin typeface="Calibri"/>
                </a:rPr>
                <a:t>Dynamic Management Views</a:t>
              </a:r>
              <a:endParaRPr lang="en-GB" sz="2800" dirty="0">
                <a:latin typeface="Calibri"/>
              </a:endParaRPr>
            </a:p>
          </p:txBody>
        </p:sp>
        <p:sp>
          <p:nvSpPr>
            <p:cNvPr id="28687" name="TextBox 25"/>
            <p:cNvSpPr txBox="1">
              <a:spLocks noChangeArrowheads="1"/>
            </p:cNvSpPr>
            <p:nvPr/>
          </p:nvSpPr>
          <p:spPr bwMode="auto">
            <a:xfrm>
              <a:off x="5168108" y="3811275"/>
              <a:ext cx="1890712" cy="977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2800" dirty="0">
                  <a:latin typeface="Calibri"/>
                </a:rPr>
                <a:t>SQL Server Profiler or Extended Events</a:t>
              </a:r>
              <a:endParaRPr lang="en-GB" sz="2800" dirty="0">
                <a:latin typeface="Calibri"/>
              </a:endParaRPr>
            </a:p>
          </p:txBody>
        </p:sp>
        <p:sp>
          <p:nvSpPr>
            <p:cNvPr id="28688" name="TextBox 26"/>
            <p:cNvSpPr txBox="1">
              <a:spLocks noChangeArrowheads="1"/>
            </p:cNvSpPr>
            <p:nvPr/>
          </p:nvSpPr>
          <p:spPr bwMode="auto">
            <a:xfrm>
              <a:off x="7138193" y="3811275"/>
              <a:ext cx="2001838" cy="977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685800"/>
              <a:r>
                <a:rPr lang="en-US" sz="2800" dirty="0">
                  <a:latin typeface="Calibri"/>
                </a:rPr>
                <a:t>Performance monitor or Activity Monitor</a:t>
              </a:r>
              <a:endParaRPr lang="en-GB" sz="2800" dirty="0">
                <a:latin typeface="Calibri"/>
              </a:endParaRPr>
            </a:p>
          </p:txBody>
        </p:sp>
        <p:pic>
          <p:nvPicPr>
            <p:cNvPr id="28690" name="Picture 6" descr="C:\Users\karlm\Pictures\MSL\SQLTool_DynamicManagementView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0704" y="2000295"/>
              <a:ext cx="1941518" cy="1412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1" name="Picture 8" descr="C:\Users\karlm\Pictures\MSL\Debuggin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4681" y="2065554"/>
              <a:ext cx="1219779" cy="1420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C:\Users\karlm\Pictures\MSL\Featur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7158" y="2065555"/>
              <a:ext cx="1708359" cy="124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6679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20788" y="4114800"/>
            <a:ext cx="10210800" cy="1676400"/>
          </a:xfrm>
        </p:spPr>
        <p:txBody>
          <a:bodyPr/>
          <a:lstStyle/>
          <a:p>
            <a:r>
              <a:rPr lang="en-GB" dirty="0" smtClean="0"/>
              <a:t>Troubleshooting Locking Problems</a:t>
            </a:r>
            <a:endParaRPr lang="en-GB" dirty="0"/>
          </a:p>
        </p:txBody>
      </p:sp>
      <p:pic>
        <p:nvPicPr>
          <p:cNvPr id="4" name="Picture 2" descr="http://wpcore.3dcadtips.s3.amazonaws.com/wp-content/uploads/2012/06/pic117168_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212" y="228600"/>
            <a:ext cx="3903948" cy="32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and </a:t>
            </a:r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3BE60"/>
                </a:solidFill>
              </a:rPr>
              <a:t>Locking and blocking are often confused!</a:t>
            </a:r>
          </a:p>
          <a:p>
            <a:r>
              <a:rPr lang="en-US" sz="3200" dirty="0" smtClean="0">
                <a:solidFill>
                  <a:srgbClr val="F3BE60"/>
                </a:solidFill>
              </a:rPr>
              <a:t>Locking</a:t>
            </a:r>
          </a:p>
          <a:p>
            <a:pPr lvl="1"/>
            <a:r>
              <a:rPr lang="en-US" dirty="0" smtClean="0"/>
              <a:t>The action of taking and potentially holding locks</a:t>
            </a:r>
          </a:p>
          <a:p>
            <a:pPr lvl="1"/>
            <a:r>
              <a:rPr lang="en-US" dirty="0" smtClean="0"/>
              <a:t>Used to implement concurrency control</a:t>
            </a:r>
          </a:p>
          <a:p>
            <a:r>
              <a:rPr lang="en-US" sz="3200" dirty="0" smtClean="0">
                <a:solidFill>
                  <a:srgbClr val="F3BE60"/>
                </a:solidFill>
              </a:rPr>
              <a:t>Blocking is result of locking!</a:t>
            </a:r>
          </a:p>
          <a:p>
            <a:pPr lvl="1"/>
            <a:r>
              <a:rPr lang="en-US" dirty="0" smtClean="0"/>
              <a:t>One process needs to wait for another process to release locked resources</a:t>
            </a:r>
          </a:p>
          <a:p>
            <a:pPr lvl="1"/>
            <a:r>
              <a:rPr lang="en-US" dirty="0" smtClean="0"/>
              <a:t>In a multiuser environment, there is always, always blocking!</a:t>
            </a:r>
          </a:p>
          <a:p>
            <a:pPr lvl="1"/>
            <a:r>
              <a:rPr lang="en-US" dirty="0" smtClean="0"/>
              <a:t>Only a problem if it lasts too long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66774"/>
              </p:ext>
            </p:extLst>
          </p:nvPr>
        </p:nvGraphicFramePr>
        <p:xfrm>
          <a:off x="3624398" y="2519398"/>
          <a:ext cx="1188028" cy="99146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9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5733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733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</a:t>
            </a:r>
            <a:r>
              <a:rPr lang="en-US" dirty="0" smtClean="0"/>
              <a:t>Escalation</a:t>
            </a:r>
            <a:endParaRPr lang="en-US" dirty="0"/>
          </a:p>
        </p:txBody>
      </p:sp>
      <p:sp>
        <p:nvSpPr>
          <p:cNvPr id="2" name="Can 1"/>
          <p:cNvSpPr/>
          <p:nvPr/>
        </p:nvSpPr>
        <p:spPr>
          <a:xfrm>
            <a:off x="3682392" y="1026851"/>
            <a:ext cx="935182" cy="1159625"/>
          </a:xfrm>
          <a:prstGeom prst="ca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29"/>
          <p:cNvSpPr/>
          <p:nvPr/>
        </p:nvSpPr>
        <p:spPr>
          <a:xfrm>
            <a:off x="8280840" y="2096709"/>
            <a:ext cx="935182" cy="1159625"/>
          </a:xfrm>
          <a:prstGeom prst="ca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446711" y="3202257"/>
            <a:ext cx="2205990" cy="482166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4971178" y="4393336"/>
            <a:ext cx="475535" cy="19822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50530" y="5105314"/>
            <a:ext cx="1569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&gt;= 5000</a:t>
            </a:r>
          </a:p>
        </p:txBody>
      </p:sp>
      <p:grpSp>
        <p:nvGrpSpPr>
          <p:cNvPr id="17" name="Group 211"/>
          <p:cNvGrpSpPr>
            <a:grpSpLocks/>
          </p:cNvGrpSpPr>
          <p:nvPr/>
        </p:nvGrpSpPr>
        <p:grpSpPr bwMode="auto">
          <a:xfrm>
            <a:off x="4435598" y="2160274"/>
            <a:ext cx="514350" cy="854857"/>
            <a:chOff x="2408" y="2240"/>
            <a:chExt cx="848" cy="1296"/>
          </a:xfrm>
        </p:grpSpPr>
        <p:sp>
          <p:nvSpPr>
            <p:cNvPr id="18" name="Freeform 200"/>
            <p:cNvSpPr>
              <a:spLocks/>
            </p:cNvSpPr>
            <p:nvPr/>
          </p:nvSpPr>
          <p:spPr bwMode="auto">
            <a:xfrm>
              <a:off x="2408" y="2771"/>
              <a:ext cx="848" cy="765"/>
            </a:xfrm>
            <a:custGeom>
              <a:avLst/>
              <a:gdLst>
                <a:gd name="T0" fmla="*/ 0 w 848"/>
                <a:gd name="T1" fmla="*/ 699 h 765"/>
                <a:gd name="T2" fmla="*/ 80 w 848"/>
                <a:gd name="T3" fmla="*/ 741 h 765"/>
                <a:gd name="T4" fmla="*/ 80 w 848"/>
                <a:gd name="T5" fmla="*/ 741 h 765"/>
                <a:gd name="T6" fmla="*/ 380 w 848"/>
                <a:gd name="T7" fmla="*/ 763 h 765"/>
                <a:gd name="T8" fmla="*/ 848 w 848"/>
                <a:gd name="T9" fmla="*/ 672 h 765"/>
                <a:gd name="T10" fmla="*/ 848 w 848"/>
                <a:gd name="T11" fmla="*/ 15 h 765"/>
                <a:gd name="T12" fmla="*/ 742 w 848"/>
                <a:gd name="T13" fmla="*/ 0 h 765"/>
                <a:gd name="T14" fmla="*/ 0 w 848"/>
                <a:gd name="T15" fmla="*/ 53 h 765"/>
                <a:gd name="T16" fmla="*/ 0 w 848"/>
                <a:gd name="T17" fmla="*/ 69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" h="765">
                  <a:moveTo>
                    <a:pt x="0" y="699"/>
                  </a:moveTo>
                  <a:lnTo>
                    <a:pt x="80" y="741"/>
                  </a:lnTo>
                  <a:cubicBezTo>
                    <a:pt x="130" y="745"/>
                    <a:pt x="266" y="765"/>
                    <a:pt x="380" y="763"/>
                  </a:cubicBezTo>
                  <a:cubicBezTo>
                    <a:pt x="494" y="761"/>
                    <a:pt x="736" y="719"/>
                    <a:pt x="848" y="672"/>
                  </a:cubicBezTo>
                  <a:cubicBezTo>
                    <a:pt x="848" y="343"/>
                    <a:pt x="848" y="15"/>
                    <a:pt x="848" y="15"/>
                  </a:cubicBezTo>
                  <a:lnTo>
                    <a:pt x="742" y="0"/>
                  </a:lnTo>
                  <a:lnTo>
                    <a:pt x="0" y="53"/>
                  </a:lnTo>
                  <a:lnTo>
                    <a:pt x="0" y="6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1400" dirty="0" smtClean="0"/>
                <a:t> IX</a:t>
              </a:r>
              <a:endParaRPr lang="en-US" sz="1400" dirty="0"/>
            </a:p>
          </p:txBody>
        </p:sp>
        <p:sp>
          <p:nvSpPr>
            <p:cNvPr id="19" name="Freeform 201"/>
            <p:cNvSpPr>
              <a:spLocks/>
            </p:cNvSpPr>
            <p:nvPr/>
          </p:nvSpPr>
          <p:spPr bwMode="auto">
            <a:xfrm>
              <a:off x="2502" y="2798"/>
              <a:ext cx="746" cy="687"/>
            </a:xfrm>
            <a:custGeom>
              <a:avLst/>
              <a:gdLst>
                <a:gd name="T0" fmla="*/ 0 w 746"/>
                <a:gd name="T1" fmla="*/ 687 h 687"/>
                <a:gd name="T2" fmla="*/ 0 w 746"/>
                <a:gd name="T3" fmla="*/ 76 h 687"/>
                <a:gd name="T4" fmla="*/ 0 w 746"/>
                <a:gd name="T5" fmla="*/ 76 h 687"/>
                <a:gd name="T6" fmla="*/ 294 w 746"/>
                <a:gd name="T7" fmla="*/ 82 h 687"/>
                <a:gd name="T8" fmla="*/ 746 w 746"/>
                <a:gd name="T9" fmla="*/ 0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6" h="687">
                  <a:moveTo>
                    <a:pt x="0" y="687"/>
                  </a:moveTo>
                  <a:lnTo>
                    <a:pt x="0" y="76"/>
                  </a:lnTo>
                  <a:cubicBezTo>
                    <a:pt x="49" y="77"/>
                    <a:pt x="165" y="86"/>
                    <a:pt x="294" y="82"/>
                  </a:cubicBezTo>
                  <a:cubicBezTo>
                    <a:pt x="423" y="78"/>
                    <a:pt x="524" y="74"/>
                    <a:pt x="74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2"/>
            <p:cNvSpPr>
              <a:spLocks/>
            </p:cNvSpPr>
            <p:nvPr/>
          </p:nvSpPr>
          <p:spPr bwMode="auto">
            <a:xfrm>
              <a:off x="2503" y="2240"/>
              <a:ext cx="669" cy="622"/>
            </a:xfrm>
            <a:custGeom>
              <a:avLst/>
              <a:gdLst>
                <a:gd name="T0" fmla="*/ 551 w 669"/>
                <a:gd name="T1" fmla="*/ 560 h 622"/>
                <a:gd name="T2" fmla="*/ 551 w 669"/>
                <a:gd name="T3" fmla="*/ 560 h 622"/>
                <a:gd name="T4" fmla="*/ 669 w 669"/>
                <a:gd name="T5" fmla="*/ 556 h 622"/>
                <a:gd name="T6" fmla="*/ 669 w 669"/>
                <a:gd name="T7" fmla="*/ 277 h 622"/>
                <a:gd name="T8" fmla="*/ 587 w 669"/>
                <a:gd name="T9" fmla="*/ 88 h 622"/>
                <a:gd name="T10" fmla="*/ 349 w 669"/>
                <a:gd name="T11" fmla="*/ 0 h 622"/>
                <a:gd name="T12" fmla="*/ 55 w 669"/>
                <a:gd name="T13" fmla="*/ 154 h 622"/>
                <a:gd name="T14" fmla="*/ 7 w 669"/>
                <a:gd name="T15" fmla="*/ 330 h 622"/>
                <a:gd name="T16" fmla="*/ 7 w 669"/>
                <a:gd name="T17" fmla="*/ 598 h 622"/>
                <a:gd name="T18" fmla="*/ 7 w 669"/>
                <a:gd name="T19" fmla="*/ 598 h 622"/>
                <a:gd name="T20" fmla="*/ 136 w 669"/>
                <a:gd name="T21" fmla="*/ 591 h 622"/>
                <a:gd name="T22" fmla="*/ 136 w 669"/>
                <a:gd name="T23" fmla="*/ 338 h 622"/>
                <a:gd name="T24" fmla="*/ 145 w 669"/>
                <a:gd name="T25" fmla="*/ 236 h 622"/>
                <a:gd name="T26" fmla="*/ 349 w 669"/>
                <a:gd name="T27" fmla="*/ 114 h 622"/>
                <a:gd name="T28" fmla="*/ 536 w 669"/>
                <a:gd name="T29" fmla="*/ 213 h 622"/>
                <a:gd name="T30" fmla="*/ 551 w 669"/>
                <a:gd name="T31" fmla="*/ 277 h 622"/>
                <a:gd name="T32" fmla="*/ 551 w 669"/>
                <a:gd name="T33" fmla="*/ 277 h 622"/>
                <a:gd name="T34" fmla="*/ 551 w 669"/>
                <a:gd name="T35" fmla="*/ 560 h 622"/>
                <a:gd name="T36" fmla="*/ 551 w 669"/>
                <a:gd name="T37" fmla="*/ 560 h 6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9" h="622">
                  <a:moveTo>
                    <a:pt x="551" y="560"/>
                  </a:moveTo>
                  <a:lnTo>
                    <a:pt x="551" y="560"/>
                  </a:lnTo>
                  <a:cubicBezTo>
                    <a:pt x="551" y="560"/>
                    <a:pt x="615" y="582"/>
                    <a:pt x="669" y="556"/>
                  </a:cubicBezTo>
                  <a:cubicBezTo>
                    <a:pt x="665" y="484"/>
                    <a:pt x="667" y="368"/>
                    <a:pt x="669" y="277"/>
                  </a:cubicBezTo>
                  <a:cubicBezTo>
                    <a:pt x="669" y="212"/>
                    <a:pt x="635" y="132"/>
                    <a:pt x="587" y="88"/>
                  </a:cubicBezTo>
                  <a:cubicBezTo>
                    <a:pt x="539" y="44"/>
                    <a:pt x="489" y="0"/>
                    <a:pt x="349" y="0"/>
                  </a:cubicBezTo>
                  <a:cubicBezTo>
                    <a:pt x="209" y="0"/>
                    <a:pt x="110" y="62"/>
                    <a:pt x="55" y="154"/>
                  </a:cubicBezTo>
                  <a:cubicBezTo>
                    <a:pt x="0" y="246"/>
                    <a:pt x="7" y="278"/>
                    <a:pt x="7" y="330"/>
                  </a:cubicBezTo>
                  <a:cubicBezTo>
                    <a:pt x="7" y="464"/>
                    <a:pt x="7" y="598"/>
                    <a:pt x="7" y="598"/>
                  </a:cubicBezTo>
                  <a:cubicBezTo>
                    <a:pt x="7" y="598"/>
                    <a:pt x="73" y="622"/>
                    <a:pt x="136" y="591"/>
                  </a:cubicBezTo>
                  <a:cubicBezTo>
                    <a:pt x="133" y="508"/>
                    <a:pt x="135" y="397"/>
                    <a:pt x="136" y="338"/>
                  </a:cubicBezTo>
                  <a:cubicBezTo>
                    <a:pt x="137" y="279"/>
                    <a:pt x="135" y="248"/>
                    <a:pt x="145" y="236"/>
                  </a:cubicBezTo>
                  <a:cubicBezTo>
                    <a:pt x="155" y="224"/>
                    <a:pt x="211" y="114"/>
                    <a:pt x="349" y="114"/>
                  </a:cubicBezTo>
                  <a:cubicBezTo>
                    <a:pt x="487" y="114"/>
                    <a:pt x="525" y="192"/>
                    <a:pt x="536" y="213"/>
                  </a:cubicBezTo>
                  <a:cubicBezTo>
                    <a:pt x="547" y="234"/>
                    <a:pt x="549" y="266"/>
                    <a:pt x="551" y="277"/>
                  </a:cubicBezTo>
                  <a:lnTo>
                    <a:pt x="551" y="5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423908"/>
              </p:ext>
            </p:extLst>
          </p:nvPr>
        </p:nvGraphicFramePr>
        <p:xfrm>
          <a:off x="3543122" y="4022703"/>
          <a:ext cx="1267556" cy="22918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7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777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Header</a:t>
                      </a:r>
                      <a:endParaRPr lang="en-US" sz="2200" dirty="0"/>
                    </a:p>
                  </a:txBody>
                  <a:tcPr marT="54864" marB="54864">
                    <a:solidFill>
                      <a:srgbClr val="C4AD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Row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54864" marB="5486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Row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54864" marB="5486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Row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54864" marB="5486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Row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54864" marB="5486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Row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54864" marB="5486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61" name="Group 211"/>
          <p:cNvGrpSpPr>
            <a:grpSpLocks/>
          </p:cNvGrpSpPr>
          <p:nvPr/>
        </p:nvGrpSpPr>
        <p:grpSpPr bwMode="auto">
          <a:xfrm>
            <a:off x="4372799" y="739769"/>
            <a:ext cx="514350" cy="854857"/>
            <a:chOff x="2408" y="2240"/>
            <a:chExt cx="848" cy="1296"/>
          </a:xfrm>
        </p:grpSpPr>
        <p:sp>
          <p:nvSpPr>
            <p:cNvPr id="62" name="Freeform 200"/>
            <p:cNvSpPr>
              <a:spLocks/>
            </p:cNvSpPr>
            <p:nvPr/>
          </p:nvSpPr>
          <p:spPr bwMode="auto">
            <a:xfrm>
              <a:off x="2408" y="2771"/>
              <a:ext cx="848" cy="765"/>
            </a:xfrm>
            <a:custGeom>
              <a:avLst/>
              <a:gdLst>
                <a:gd name="T0" fmla="*/ 0 w 848"/>
                <a:gd name="T1" fmla="*/ 699 h 765"/>
                <a:gd name="T2" fmla="*/ 80 w 848"/>
                <a:gd name="T3" fmla="*/ 741 h 765"/>
                <a:gd name="T4" fmla="*/ 80 w 848"/>
                <a:gd name="T5" fmla="*/ 741 h 765"/>
                <a:gd name="T6" fmla="*/ 380 w 848"/>
                <a:gd name="T7" fmla="*/ 763 h 765"/>
                <a:gd name="T8" fmla="*/ 848 w 848"/>
                <a:gd name="T9" fmla="*/ 672 h 765"/>
                <a:gd name="T10" fmla="*/ 848 w 848"/>
                <a:gd name="T11" fmla="*/ 15 h 765"/>
                <a:gd name="T12" fmla="*/ 742 w 848"/>
                <a:gd name="T13" fmla="*/ 0 h 765"/>
                <a:gd name="T14" fmla="*/ 0 w 848"/>
                <a:gd name="T15" fmla="*/ 53 h 765"/>
                <a:gd name="T16" fmla="*/ 0 w 848"/>
                <a:gd name="T17" fmla="*/ 69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" h="765">
                  <a:moveTo>
                    <a:pt x="0" y="699"/>
                  </a:moveTo>
                  <a:lnTo>
                    <a:pt x="80" y="741"/>
                  </a:lnTo>
                  <a:cubicBezTo>
                    <a:pt x="130" y="745"/>
                    <a:pt x="266" y="765"/>
                    <a:pt x="380" y="763"/>
                  </a:cubicBezTo>
                  <a:cubicBezTo>
                    <a:pt x="494" y="761"/>
                    <a:pt x="736" y="719"/>
                    <a:pt x="848" y="672"/>
                  </a:cubicBezTo>
                  <a:cubicBezTo>
                    <a:pt x="848" y="343"/>
                    <a:pt x="848" y="15"/>
                    <a:pt x="848" y="15"/>
                  </a:cubicBezTo>
                  <a:lnTo>
                    <a:pt x="742" y="0"/>
                  </a:lnTo>
                  <a:lnTo>
                    <a:pt x="0" y="53"/>
                  </a:lnTo>
                  <a:lnTo>
                    <a:pt x="0" y="6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1400" dirty="0" smtClean="0"/>
                <a:t> S</a:t>
              </a:r>
              <a:endParaRPr lang="en-US" sz="1400" dirty="0"/>
            </a:p>
          </p:txBody>
        </p:sp>
        <p:sp>
          <p:nvSpPr>
            <p:cNvPr id="63" name="Freeform 201"/>
            <p:cNvSpPr>
              <a:spLocks/>
            </p:cNvSpPr>
            <p:nvPr/>
          </p:nvSpPr>
          <p:spPr bwMode="auto">
            <a:xfrm>
              <a:off x="2502" y="2798"/>
              <a:ext cx="746" cy="687"/>
            </a:xfrm>
            <a:custGeom>
              <a:avLst/>
              <a:gdLst>
                <a:gd name="T0" fmla="*/ 0 w 746"/>
                <a:gd name="T1" fmla="*/ 687 h 687"/>
                <a:gd name="T2" fmla="*/ 0 w 746"/>
                <a:gd name="T3" fmla="*/ 76 h 687"/>
                <a:gd name="T4" fmla="*/ 0 w 746"/>
                <a:gd name="T5" fmla="*/ 76 h 687"/>
                <a:gd name="T6" fmla="*/ 294 w 746"/>
                <a:gd name="T7" fmla="*/ 82 h 687"/>
                <a:gd name="T8" fmla="*/ 746 w 746"/>
                <a:gd name="T9" fmla="*/ 0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6" h="687">
                  <a:moveTo>
                    <a:pt x="0" y="687"/>
                  </a:moveTo>
                  <a:lnTo>
                    <a:pt x="0" y="76"/>
                  </a:lnTo>
                  <a:cubicBezTo>
                    <a:pt x="49" y="77"/>
                    <a:pt x="165" y="86"/>
                    <a:pt x="294" y="82"/>
                  </a:cubicBezTo>
                  <a:cubicBezTo>
                    <a:pt x="423" y="78"/>
                    <a:pt x="524" y="74"/>
                    <a:pt x="74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02"/>
            <p:cNvSpPr>
              <a:spLocks/>
            </p:cNvSpPr>
            <p:nvPr/>
          </p:nvSpPr>
          <p:spPr bwMode="auto">
            <a:xfrm>
              <a:off x="2503" y="2240"/>
              <a:ext cx="669" cy="622"/>
            </a:xfrm>
            <a:custGeom>
              <a:avLst/>
              <a:gdLst>
                <a:gd name="T0" fmla="*/ 551 w 669"/>
                <a:gd name="T1" fmla="*/ 560 h 622"/>
                <a:gd name="T2" fmla="*/ 551 w 669"/>
                <a:gd name="T3" fmla="*/ 560 h 622"/>
                <a:gd name="T4" fmla="*/ 669 w 669"/>
                <a:gd name="T5" fmla="*/ 556 h 622"/>
                <a:gd name="T6" fmla="*/ 669 w 669"/>
                <a:gd name="T7" fmla="*/ 277 h 622"/>
                <a:gd name="T8" fmla="*/ 587 w 669"/>
                <a:gd name="T9" fmla="*/ 88 h 622"/>
                <a:gd name="T10" fmla="*/ 349 w 669"/>
                <a:gd name="T11" fmla="*/ 0 h 622"/>
                <a:gd name="T12" fmla="*/ 55 w 669"/>
                <a:gd name="T13" fmla="*/ 154 h 622"/>
                <a:gd name="T14" fmla="*/ 7 w 669"/>
                <a:gd name="T15" fmla="*/ 330 h 622"/>
                <a:gd name="T16" fmla="*/ 7 w 669"/>
                <a:gd name="T17" fmla="*/ 598 h 622"/>
                <a:gd name="T18" fmla="*/ 7 w 669"/>
                <a:gd name="T19" fmla="*/ 598 h 622"/>
                <a:gd name="T20" fmla="*/ 136 w 669"/>
                <a:gd name="T21" fmla="*/ 591 h 622"/>
                <a:gd name="T22" fmla="*/ 136 w 669"/>
                <a:gd name="T23" fmla="*/ 338 h 622"/>
                <a:gd name="T24" fmla="*/ 145 w 669"/>
                <a:gd name="T25" fmla="*/ 236 h 622"/>
                <a:gd name="T26" fmla="*/ 349 w 669"/>
                <a:gd name="T27" fmla="*/ 114 h 622"/>
                <a:gd name="T28" fmla="*/ 536 w 669"/>
                <a:gd name="T29" fmla="*/ 213 h 622"/>
                <a:gd name="T30" fmla="*/ 551 w 669"/>
                <a:gd name="T31" fmla="*/ 277 h 622"/>
                <a:gd name="T32" fmla="*/ 551 w 669"/>
                <a:gd name="T33" fmla="*/ 277 h 622"/>
                <a:gd name="T34" fmla="*/ 551 w 669"/>
                <a:gd name="T35" fmla="*/ 560 h 622"/>
                <a:gd name="T36" fmla="*/ 551 w 669"/>
                <a:gd name="T37" fmla="*/ 560 h 6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9" h="622">
                  <a:moveTo>
                    <a:pt x="551" y="560"/>
                  </a:moveTo>
                  <a:lnTo>
                    <a:pt x="551" y="560"/>
                  </a:lnTo>
                  <a:cubicBezTo>
                    <a:pt x="551" y="560"/>
                    <a:pt x="615" y="582"/>
                    <a:pt x="669" y="556"/>
                  </a:cubicBezTo>
                  <a:cubicBezTo>
                    <a:pt x="665" y="484"/>
                    <a:pt x="667" y="368"/>
                    <a:pt x="669" y="277"/>
                  </a:cubicBezTo>
                  <a:cubicBezTo>
                    <a:pt x="669" y="212"/>
                    <a:pt x="635" y="132"/>
                    <a:pt x="587" y="88"/>
                  </a:cubicBezTo>
                  <a:cubicBezTo>
                    <a:pt x="539" y="44"/>
                    <a:pt x="489" y="0"/>
                    <a:pt x="349" y="0"/>
                  </a:cubicBezTo>
                  <a:cubicBezTo>
                    <a:pt x="209" y="0"/>
                    <a:pt x="110" y="62"/>
                    <a:pt x="55" y="154"/>
                  </a:cubicBezTo>
                  <a:cubicBezTo>
                    <a:pt x="0" y="246"/>
                    <a:pt x="7" y="278"/>
                    <a:pt x="7" y="330"/>
                  </a:cubicBezTo>
                  <a:cubicBezTo>
                    <a:pt x="7" y="464"/>
                    <a:pt x="7" y="598"/>
                    <a:pt x="7" y="598"/>
                  </a:cubicBezTo>
                  <a:cubicBezTo>
                    <a:pt x="7" y="598"/>
                    <a:pt x="73" y="622"/>
                    <a:pt x="136" y="591"/>
                  </a:cubicBezTo>
                  <a:cubicBezTo>
                    <a:pt x="133" y="508"/>
                    <a:pt x="135" y="397"/>
                    <a:pt x="136" y="338"/>
                  </a:cubicBezTo>
                  <a:cubicBezTo>
                    <a:pt x="137" y="279"/>
                    <a:pt x="135" y="248"/>
                    <a:pt x="145" y="236"/>
                  </a:cubicBezTo>
                  <a:cubicBezTo>
                    <a:pt x="155" y="224"/>
                    <a:pt x="211" y="114"/>
                    <a:pt x="349" y="114"/>
                  </a:cubicBezTo>
                  <a:cubicBezTo>
                    <a:pt x="487" y="114"/>
                    <a:pt x="525" y="192"/>
                    <a:pt x="536" y="213"/>
                  </a:cubicBezTo>
                  <a:cubicBezTo>
                    <a:pt x="547" y="234"/>
                    <a:pt x="549" y="266"/>
                    <a:pt x="551" y="277"/>
                  </a:cubicBezTo>
                  <a:lnTo>
                    <a:pt x="551" y="5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211"/>
          <p:cNvGrpSpPr>
            <a:grpSpLocks/>
          </p:cNvGrpSpPr>
          <p:nvPr/>
        </p:nvGrpSpPr>
        <p:grpSpPr bwMode="auto">
          <a:xfrm>
            <a:off x="4492613" y="3426508"/>
            <a:ext cx="478565" cy="777450"/>
            <a:chOff x="2408" y="2240"/>
            <a:chExt cx="848" cy="1296"/>
          </a:xfrm>
        </p:grpSpPr>
        <p:sp>
          <p:nvSpPr>
            <p:cNvPr id="67" name="Freeform 200"/>
            <p:cNvSpPr>
              <a:spLocks/>
            </p:cNvSpPr>
            <p:nvPr/>
          </p:nvSpPr>
          <p:spPr bwMode="auto">
            <a:xfrm>
              <a:off x="2408" y="2771"/>
              <a:ext cx="848" cy="765"/>
            </a:xfrm>
            <a:custGeom>
              <a:avLst/>
              <a:gdLst>
                <a:gd name="T0" fmla="*/ 0 w 848"/>
                <a:gd name="T1" fmla="*/ 699 h 765"/>
                <a:gd name="T2" fmla="*/ 80 w 848"/>
                <a:gd name="T3" fmla="*/ 741 h 765"/>
                <a:gd name="T4" fmla="*/ 80 w 848"/>
                <a:gd name="T5" fmla="*/ 741 h 765"/>
                <a:gd name="T6" fmla="*/ 380 w 848"/>
                <a:gd name="T7" fmla="*/ 763 h 765"/>
                <a:gd name="T8" fmla="*/ 848 w 848"/>
                <a:gd name="T9" fmla="*/ 672 h 765"/>
                <a:gd name="T10" fmla="*/ 848 w 848"/>
                <a:gd name="T11" fmla="*/ 15 h 765"/>
                <a:gd name="T12" fmla="*/ 742 w 848"/>
                <a:gd name="T13" fmla="*/ 0 h 765"/>
                <a:gd name="T14" fmla="*/ 0 w 848"/>
                <a:gd name="T15" fmla="*/ 53 h 765"/>
                <a:gd name="T16" fmla="*/ 0 w 848"/>
                <a:gd name="T17" fmla="*/ 69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" h="765">
                  <a:moveTo>
                    <a:pt x="0" y="699"/>
                  </a:moveTo>
                  <a:lnTo>
                    <a:pt x="80" y="741"/>
                  </a:lnTo>
                  <a:cubicBezTo>
                    <a:pt x="130" y="745"/>
                    <a:pt x="266" y="765"/>
                    <a:pt x="380" y="763"/>
                  </a:cubicBezTo>
                  <a:cubicBezTo>
                    <a:pt x="494" y="761"/>
                    <a:pt x="736" y="719"/>
                    <a:pt x="848" y="672"/>
                  </a:cubicBezTo>
                  <a:cubicBezTo>
                    <a:pt x="848" y="343"/>
                    <a:pt x="848" y="15"/>
                    <a:pt x="848" y="15"/>
                  </a:cubicBezTo>
                  <a:lnTo>
                    <a:pt x="742" y="0"/>
                  </a:lnTo>
                  <a:lnTo>
                    <a:pt x="0" y="53"/>
                  </a:lnTo>
                  <a:lnTo>
                    <a:pt x="0" y="6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1400" dirty="0" smtClean="0"/>
                <a:t> IX</a:t>
              </a:r>
              <a:endParaRPr lang="en-US" sz="1400" dirty="0"/>
            </a:p>
          </p:txBody>
        </p:sp>
        <p:sp>
          <p:nvSpPr>
            <p:cNvPr id="68" name="Freeform 201"/>
            <p:cNvSpPr>
              <a:spLocks/>
            </p:cNvSpPr>
            <p:nvPr/>
          </p:nvSpPr>
          <p:spPr bwMode="auto">
            <a:xfrm>
              <a:off x="2502" y="2798"/>
              <a:ext cx="746" cy="687"/>
            </a:xfrm>
            <a:custGeom>
              <a:avLst/>
              <a:gdLst>
                <a:gd name="T0" fmla="*/ 0 w 746"/>
                <a:gd name="T1" fmla="*/ 687 h 687"/>
                <a:gd name="T2" fmla="*/ 0 w 746"/>
                <a:gd name="T3" fmla="*/ 76 h 687"/>
                <a:gd name="T4" fmla="*/ 0 w 746"/>
                <a:gd name="T5" fmla="*/ 76 h 687"/>
                <a:gd name="T6" fmla="*/ 294 w 746"/>
                <a:gd name="T7" fmla="*/ 82 h 687"/>
                <a:gd name="T8" fmla="*/ 746 w 746"/>
                <a:gd name="T9" fmla="*/ 0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6" h="687">
                  <a:moveTo>
                    <a:pt x="0" y="687"/>
                  </a:moveTo>
                  <a:lnTo>
                    <a:pt x="0" y="76"/>
                  </a:lnTo>
                  <a:cubicBezTo>
                    <a:pt x="49" y="77"/>
                    <a:pt x="165" y="86"/>
                    <a:pt x="294" y="82"/>
                  </a:cubicBezTo>
                  <a:cubicBezTo>
                    <a:pt x="423" y="78"/>
                    <a:pt x="524" y="74"/>
                    <a:pt x="74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02"/>
            <p:cNvSpPr>
              <a:spLocks/>
            </p:cNvSpPr>
            <p:nvPr/>
          </p:nvSpPr>
          <p:spPr bwMode="auto">
            <a:xfrm>
              <a:off x="2503" y="2240"/>
              <a:ext cx="669" cy="622"/>
            </a:xfrm>
            <a:custGeom>
              <a:avLst/>
              <a:gdLst>
                <a:gd name="T0" fmla="*/ 551 w 669"/>
                <a:gd name="T1" fmla="*/ 560 h 622"/>
                <a:gd name="T2" fmla="*/ 551 w 669"/>
                <a:gd name="T3" fmla="*/ 560 h 622"/>
                <a:gd name="T4" fmla="*/ 669 w 669"/>
                <a:gd name="T5" fmla="*/ 556 h 622"/>
                <a:gd name="T6" fmla="*/ 669 w 669"/>
                <a:gd name="T7" fmla="*/ 277 h 622"/>
                <a:gd name="T8" fmla="*/ 587 w 669"/>
                <a:gd name="T9" fmla="*/ 88 h 622"/>
                <a:gd name="T10" fmla="*/ 349 w 669"/>
                <a:gd name="T11" fmla="*/ 0 h 622"/>
                <a:gd name="T12" fmla="*/ 55 w 669"/>
                <a:gd name="T13" fmla="*/ 154 h 622"/>
                <a:gd name="T14" fmla="*/ 7 w 669"/>
                <a:gd name="T15" fmla="*/ 330 h 622"/>
                <a:gd name="T16" fmla="*/ 7 w 669"/>
                <a:gd name="T17" fmla="*/ 598 h 622"/>
                <a:gd name="T18" fmla="*/ 7 w 669"/>
                <a:gd name="T19" fmla="*/ 598 h 622"/>
                <a:gd name="T20" fmla="*/ 136 w 669"/>
                <a:gd name="T21" fmla="*/ 591 h 622"/>
                <a:gd name="T22" fmla="*/ 136 w 669"/>
                <a:gd name="T23" fmla="*/ 338 h 622"/>
                <a:gd name="T24" fmla="*/ 145 w 669"/>
                <a:gd name="T25" fmla="*/ 236 h 622"/>
                <a:gd name="T26" fmla="*/ 349 w 669"/>
                <a:gd name="T27" fmla="*/ 114 h 622"/>
                <a:gd name="T28" fmla="*/ 536 w 669"/>
                <a:gd name="T29" fmla="*/ 213 h 622"/>
                <a:gd name="T30" fmla="*/ 551 w 669"/>
                <a:gd name="T31" fmla="*/ 277 h 622"/>
                <a:gd name="T32" fmla="*/ 551 w 669"/>
                <a:gd name="T33" fmla="*/ 277 h 622"/>
                <a:gd name="T34" fmla="*/ 551 w 669"/>
                <a:gd name="T35" fmla="*/ 560 h 622"/>
                <a:gd name="T36" fmla="*/ 551 w 669"/>
                <a:gd name="T37" fmla="*/ 560 h 6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9" h="622">
                  <a:moveTo>
                    <a:pt x="551" y="560"/>
                  </a:moveTo>
                  <a:lnTo>
                    <a:pt x="551" y="560"/>
                  </a:lnTo>
                  <a:cubicBezTo>
                    <a:pt x="551" y="560"/>
                    <a:pt x="615" y="582"/>
                    <a:pt x="669" y="556"/>
                  </a:cubicBezTo>
                  <a:cubicBezTo>
                    <a:pt x="665" y="484"/>
                    <a:pt x="667" y="368"/>
                    <a:pt x="669" y="277"/>
                  </a:cubicBezTo>
                  <a:cubicBezTo>
                    <a:pt x="669" y="212"/>
                    <a:pt x="635" y="132"/>
                    <a:pt x="587" y="88"/>
                  </a:cubicBezTo>
                  <a:cubicBezTo>
                    <a:pt x="539" y="44"/>
                    <a:pt x="489" y="0"/>
                    <a:pt x="349" y="0"/>
                  </a:cubicBezTo>
                  <a:cubicBezTo>
                    <a:pt x="209" y="0"/>
                    <a:pt x="110" y="62"/>
                    <a:pt x="55" y="154"/>
                  </a:cubicBezTo>
                  <a:cubicBezTo>
                    <a:pt x="0" y="246"/>
                    <a:pt x="7" y="278"/>
                    <a:pt x="7" y="330"/>
                  </a:cubicBezTo>
                  <a:cubicBezTo>
                    <a:pt x="7" y="464"/>
                    <a:pt x="7" y="598"/>
                    <a:pt x="7" y="598"/>
                  </a:cubicBezTo>
                  <a:cubicBezTo>
                    <a:pt x="7" y="598"/>
                    <a:pt x="73" y="622"/>
                    <a:pt x="136" y="591"/>
                  </a:cubicBezTo>
                  <a:cubicBezTo>
                    <a:pt x="133" y="508"/>
                    <a:pt x="135" y="397"/>
                    <a:pt x="136" y="338"/>
                  </a:cubicBezTo>
                  <a:cubicBezTo>
                    <a:pt x="137" y="279"/>
                    <a:pt x="135" y="248"/>
                    <a:pt x="145" y="236"/>
                  </a:cubicBezTo>
                  <a:cubicBezTo>
                    <a:pt x="155" y="224"/>
                    <a:pt x="211" y="114"/>
                    <a:pt x="349" y="114"/>
                  </a:cubicBezTo>
                  <a:cubicBezTo>
                    <a:pt x="487" y="114"/>
                    <a:pt x="525" y="192"/>
                    <a:pt x="536" y="213"/>
                  </a:cubicBezTo>
                  <a:cubicBezTo>
                    <a:pt x="547" y="234"/>
                    <a:pt x="549" y="266"/>
                    <a:pt x="551" y="277"/>
                  </a:cubicBezTo>
                  <a:lnTo>
                    <a:pt x="551" y="5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211"/>
          <p:cNvGrpSpPr>
            <a:grpSpLocks/>
          </p:cNvGrpSpPr>
          <p:nvPr/>
        </p:nvGrpSpPr>
        <p:grpSpPr bwMode="auto">
          <a:xfrm>
            <a:off x="4528354" y="4346632"/>
            <a:ext cx="381000" cy="538543"/>
            <a:chOff x="2408" y="2240"/>
            <a:chExt cx="848" cy="1296"/>
          </a:xfrm>
        </p:grpSpPr>
        <p:sp>
          <p:nvSpPr>
            <p:cNvPr id="71" name="Freeform 200"/>
            <p:cNvSpPr>
              <a:spLocks/>
            </p:cNvSpPr>
            <p:nvPr/>
          </p:nvSpPr>
          <p:spPr bwMode="auto">
            <a:xfrm>
              <a:off x="2408" y="2771"/>
              <a:ext cx="848" cy="765"/>
            </a:xfrm>
            <a:custGeom>
              <a:avLst/>
              <a:gdLst>
                <a:gd name="T0" fmla="*/ 0 w 848"/>
                <a:gd name="T1" fmla="*/ 699 h 765"/>
                <a:gd name="T2" fmla="*/ 80 w 848"/>
                <a:gd name="T3" fmla="*/ 741 h 765"/>
                <a:gd name="T4" fmla="*/ 80 w 848"/>
                <a:gd name="T5" fmla="*/ 741 h 765"/>
                <a:gd name="T6" fmla="*/ 380 w 848"/>
                <a:gd name="T7" fmla="*/ 763 h 765"/>
                <a:gd name="T8" fmla="*/ 848 w 848"/>
                <a:gd name="T9" fmla="*/ 672 h 765"/>
                <a:gd name="T10" fmla="*/ 848 w 848"/>
                <a:gd name="T11" fmla="*/ 15 h 765"/>
                <a:gd name="T12" fmla="*/ 742 w 848"/>
                <a:gd name="T13" fmla="*/ 0 h 765"/>
                <a:gd name="T14" fmla="*/ 0 w 848"/>
                <a:gd name="T15" fmla="*/ 53 h 765"/>
                <a:gd name="T16" fmla="*/ 0 w 848"/>
                <a:gd name="T17" fmla="*/ 69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" h="765">
                  <a:moveTo>
                    <a:pt x="0" y="699"/>
                  </a:moveTo>
                  <a:lnTo>
                    <a:pt x="80" y="741"/>
                  </a:lnTo>
                  <a:cubicBezTo>
                    <a:pt x="130" y="745"/>
                    <a:pt x="266" y="765"/>
                    <a:pt x="380" y="763"/>
                  </a:cubicBezTo>
                  <a:cubicBezTo>
                    <a:pt x="494" y="761"/>
                    <a:pt x="736" y="719"/>
                    <a:pt x="848" y="672"/>
                  </a:cubicBezTo>
                  <a:cubicBezTo>
                    <a:pt x="848" y="343"/>
                    <a:pt x="848" y="15"/>
                    <a:pt x="848" y="15"/>
                  </a:cubicBezTo>
                  <a:lnTo>
                    <a:pt x="742" y="0"/>
                  </a:lnTo>
                  <a:lnTo>
                    <a:pt x="0" y="53"/>
                  </a:lnTo>
                  <a:lnTo>
                    <a:pt x="0" y="6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1400" dirty="0" smtClean="0"/>
                <a:t> X</a:t>
              </a:r>
              <a:endParaRPr lang="en-US" sz="1400" dirty="0"/>
            </a:p>
          </p:txBody>
        </p:sp>
        <p:sp>
          <p:nvSpPr>
            <p:cNvPr id="72" name="Freeform 201"/>
            <p:cNvSpPr>
              <a:spLocks/>
            </p:cNvSpPr>
            <p:nvPr/>
          </p:nvSpPr>
          <p:spPr bwMode="auto">
            <a:xfrm>
              <a:off x="2502" y="2798"/>
              <a:ext cx="746" cy="687"/>
            </a:xfrm>
            <a:custGeom>
              <a:avLst/>
              <a:gdLst>
                <a:gd name="T0" fmla="*/ 0 w 746"/>
                <a:gd name="T1" fmla="*/ 687 h 687"/>
                <a:gd name="T2" fmla="*/ 0 w 746"/>
                <a:gd name="T3" fmla="*/ 76 h 687"/>
                <a:gd name="T4" fmla="*/ 0 w 746"/>
                <a:gd name="T5" fmla="*/ 76 h 687"/>
                <a:gd name="T6" fmla="*/ 294 w 746"/>
                <a:gd name="T7" fmla="*/ 82 h 687"/>
                <a:gd name="T8" fmla="*/ 746 w 746"/>
                <a:gd name="T9" fmla="*/ 0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6" h="687">
                  <a:moveTo>
                    <a:pt x="0" y="687"/>
                  </a:moveTo>
                  <a:lnTo>
                    <a:pt x="0" y="76"/>
                  </a:lnTo>
                  <a:cubicBezTo>
                    <a:pt x="49" y="77"/>
                    <a:pt x="165" y="86"/>
                    <a:pt x="294" y="82"/>
                  </a:cubicBezTo>
                  <a:cubicBezTo>
                    <a:pt x="423" y="78"/>
                    <a:pt x="524" y="74"/>
                    <a:pt x="74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02"/>
            <p:cNvSpPr>
              <a:spLocks/>
            </p:cNvSpPr>
            <p:nvPr/>
          </p:nvSpPr>
          <p:spPr bwMode="auto">
            <a:xfrm>
              <a:off x="2503" y="2240"/>
              <a:ext cx="669" cy="622"/>
            </a:xfrm>
            <a:custGeom>
              <a:avLst/>
              <a:gdLst>
                <a:gd name="T0" fmla="*/ 551 w 669"/>
                <a:gd name="T1" fmla="*/ 560 h 622"/>
                <a:gd name="T2" fmla="*/ 551 w 669"/>
                <a:gd name="T3" fmla="*/ 560 h 622"/>
                <a:gd name="T4" fmla="*/ 669 w 669"/>
                <a:gd name="T5" fmla="*/ 556 h 622"/>
                <a:gd name="T6" fmla="*/ 669 w 669"/>
                <a:gd name="T7" fmla="*/ 277 h 622"/>
                <a:gd name="T8" fmla="*/ 587 w 669"/>
                <a:gd name="T9" fmla="*/ 88 h 622"/>
                <a:gd name="T10" fmla="*/ 349 w 669"/>
                <a:gd name="T11" fmla="*/ 0 h 622"/>
                <a:gd name="T12" fmla="*/ 55 w 669"/>
                <a:gd name="T13" fmla="*/ 154 h 622"/>
                <a:gd name="T14" fmla="*/ 7 w 669"/>
                <a:gd name="T15" fmla="*/ 330 h 622"/>
                <a:gd name="T16" fmla="*/ 7 w 669"/>
                <a:gd name="T17" fmla="*/ 598 h 622"/>
                <a:gd name="T18" fmla="*/ 7 w 669"/>
                <a:gd name="T19" fmla="*/ 598 h 622"/>
                <a:gd name="T20" fmla="*/ 136 w 669"/>
                <a:gd name="T21" fmla="*/ 591 h 622"/>
                <a:gd name="T22" fmla="*/ 136 w 669"/>
                <a:gd name="T23" fmla="*/ 338 h 622"/>
                <a:gd name="T24" fmla="*/ 145 w 669"/>
                <a:gd name="T25" fmla="*/ 236 h 622"/>
                <a:gd name="T26" fmla="*/ 349 w 669"/>
                <a:gd name="T27" fmla="*/ 114 h 622"/>
                <a:gd name="T28" fmla="*/ 536 w 669"/>
                <a:gd name="T29" fmla="*/ 213 h 622"/>
                <a:gd name="T30" fmla="*/ 551 w 669"/>
                <a:gd name="T31" fmla="*/ 277 h 622"/>
                <a:gd name="T32" fmla="*/ 551 w 669"/>
                <a:gd name="T33" fmla="*/ 277 h 622"/>
                <a:gd name="T34" fmla="*/ 551 w 669"/>
                <a:gd name="T35" fmla="*/ 560 h 622"/>
                <a:gd name="T36" fmla="*/ 551 w 669"/>
                <a:gd name="T37" fmla="*/ 560 h 6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9" h="622">
                  <a:moveTo>
                    <a:pt x="551" y="560"/>
                  </a:moveTo>
                  <a:lnTo>
                    <a:pt x="551" y="560"/>
                  </a:lnTo>
                  <a:cubicBezTo>
                    <a:pt x="551" y="560"/>
                    <a:pt x="615" y="582"/>
                    <a:pt x="669" y="556"/>
                  </a:cubicBezTo>
                  <a:cubicBezTo>
                    <a:pt x="665" y="484"/>
                    <a:pt x="667" y="368"/>
                    <a:pt x="669" y="277"/>
                  </a:cubicBezTo>
                  <a:cubicBezTo>
                    <a:pt x="669" y="212"/>
                    <a:pt x="635" y="132"/>
                    <a:pt x="587" y="88"/>
                  </a:cubicBezTo>
                  <a:cubicBezTo>
                    <a:pt x="539" y="44"/>
                    <a:pt x="489" y="0"/>
                    <a:pt x="349" y="0"/>
                  </a:cubicBezTo>
                  <a:cubicBezTo>
                    <a:pt x="209" y="0"/>
                    <a:pt x="110" y="62"/>
                    <a:pt x="55" y="154"/>
                  </a:cubicBezTo>
                  <a:cubicBezTo>
                    <a:pt x="0" y="246"/>
                    <a:pt x="7" y="278"/>
                    <a:pt x="7" y="330"/>
                  </a:cubicBezTo>
                  <a:cubicBezTo>
                    <a:pt x="7" y="464"/>
                    <a:pt x="7" y="598"/>
                    <a:pt x="7" y="598"/>
                  </a:cubicBezTo>
                  <a:cubicBezTo>
                    <a:pt x="7" y="598"/>
                    <a:pt x="73" y="622"/>
                    <a:pt x="136" y="591"/>
                  </a:cubicBezTo>
                  <a:cubicBezTo>
                    <a:pt x="133" y="508"/>
                    <a:pt x="135" y="397"/>
                    <a:pt x="136" y="338"/>
                  </a:cubicBezTo>
                  <a:cubicBezTo>
                    <a:pt x="137" y="279"/>
                    <a:pt x="135" y="248"/>
                    <a:pt x="145" y="236"/>
                  </a:cubicBezTo>
                  <a:cubicBezTo>
                    <a:pt x="155" y="224"/>
                    <a:pt x="211" y="114"/>
                    <a:pt x="349" y="114"/>
                  </a:cubicBezTo>
                  <a:cubicBezTo>
                    <a:pt x="487" y="114"/>
                    <a:pt x="525" y="192"/>
                    <a:pt x="536" y="213"/>
                  </a:cubicBezTo>
                  <a:cubicBezTo>
                    <a:pt x="547" y="234"/>
                    <a:pt x="549" y="266"/>
                    <a:pt x="551" y="277"/>
                  </a:cubicBezTo>
                  <a:lnTo>
                    <a:pt x="551" y="5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211"/>
          <p:cNvGrpSpPr>
            <a:grpSpLocks/>
          </p:cNvGrpSpPr>
          <p:nvPr/>
        </p:nvGrpSpPr>
        <p:grpSpPr bwMode="auto">
          <a:xfrm>
            <a:off x="4550575" y="4833790"/>
            <a:ext cx="381000" cy="538543"/>
            <a:chOff x="2408" y="2240"/>
            <a:chExt cx="848" cy="1296"/>
          </a:xfrm>
        </p:grpSpPr>
        <p:sp>
          <p:nvSpPr>
            <p:cNvPr id="75" name="Freeform 200"/>
            <p:cNvSpPr>
              <a:spLocks/>
            </p:cNvSpPr>
            <p:nvPr/>
          </p:nvSpPr>
          <p:spPr bwMode="auto">
            <a:xfrm>
              <a:off x="2408" y="2771"/>
              <a:ext cx="848" cy="765"/>
            </a:xfrm>
            <a:custGeom>
              <a:avLst/>
              <a:gdLst>
                <a:gd name="T0" fmla="*/ 0 w 848"/>
                <a:gd name="T1" fmla="*/ 699 h 765"/>
                <a:gd name="T2" fmla="*/ 80 w 848"/>
                <a:gd name="T3" fmla="*/ 741 h 765"/>
                <a:gd name="T4" fmla="*/ 80 w 848"/>
                <a:gd name="T5" fmla="*/ 741 h 765"/>
                <a:gd name="T6" fmla="*/ 380 w 848"/>
                <a:gd name="T7" fmla="*/ 763 h 765"/>
                <a:gd name="T8" fmla="*/ 848 w 848"/>
                <a:gd name="T9" fmla="*/ 672 h 765"/>
                <a:gd name="T10" fmla="*/ 848 w 848"/>
                <a:gd name="T11" fmla="*/ 15 h 765"/>
                <a:gd name="T12" fmla="*/ 742 w 848"/>
                <a:gd name="T13" fmla="*/ 0 h 765"/>
                <a:gd name="T14" fmla="*/ 0 w 848"/>
                <a:gd name="T15" fmla="*/ 53 h 765"/>
                <a:gd name="T16" fmla="*/ 0 w 848"/>
                <a:gd name="T17" fmla="*/ 69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" h="765">
                  <a:moveTo>
                    <a:pt x="0" y="699"/>
                  </a:moveTo>
                  <a:lnTo>
                    <a:pt x="80" y="741"/>
                  </a:lnTo>
                  <a:cubicBezTo>
                    <a:pt x="130" y="745"/>
                    <a:pt x="266" y="765"/>
                    <a:pt x="380" y="763"/>
                  </a:cubicBezTo>
                  <a:cubicBezTo>
                    <a:pt x="494" y="761"/>
                    <a:pt x="736" y="719"/>
                    <a:pt x="848" y="672"/>
                  </a:cubicBezTo>
                  <a:cubicBezTo>
                    <a:pt x="848" y="343"/>
                    <a:pt x="848" y="15"/>
                    <a:pt x="848" y="15"/>
                  </a:cubicBezTo>
                  <a:lnTo>
                    <a:pt x="742" y="0"/>
                  </a:lnTo>
                  <a:lnTo>
                    <a:pt x="0" y="53"/>
                  </a:lnTo>
                  <a:lnTo>
                    <a:pt x="0" y="6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1400" dirty="0" smtClean="0"/>
                <a:t> X</a:t>
              </a:r>
              <a:endParaRPr lang="en-US" sz="1400" dirty="0"/>
            </a:p>
          </p:txBody>
        </p:sp>
        <p:sp>
          <p:nvSpPr>
            <p:cNvPr id="76" name="Freeform 201"/>
            <p:cNvSpPr>
              <a:spLocks/>
            </p:cNvSpPr>
            <p:nvPr/>
          </p:nvSpPr>
          <p:spPr bwMode="auto">
            <a:xfrm>
              <a:off x="2502" y="2798"/>
              <a:ext cx="746" cy="687"/>
            </a:xfrm>
            <a:custGeom>
              <a:avLst/>
              <a:gdLst>
                <a:gd name="T0" fmla="*/ 0 w 746"/>
                <a:gd name="T1" fmla="*/ 687 h 687"/>
                <a:gd name="T2" fmla="*/ 0 w 746"/>
                <a:gd name="T3" fmla="*/ 76 h 687"/>
                <a:gd name="T4" fmla="*/ 0 w 746"/>
                <a:gd name="T5" fmla="*/ 76 h 687"/>
                <a:gd name="T6" fmla="*/ 294 w 746"/>
                <a:gd name="T7" fmla="*/ 82 h 687"/>
                <a:gd name="T8" fmla="*/ 746 w 746"/>
                <a:gd name="T9" fmla="*/ 0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6" h="687">
                  <a:moveTo>
                    <a:pt x="0" y="687"/>
                  </a:moveTo>
                  <a:lnTo>
                    <a:pt x="0" y="76"/>
                  </a:lnTo>
                  <a:cubicBezTo>
                    <a:pt x="49" y="77"/>
                    <a:pt x="165" y="86"/>
                    <a:pt x="294" y="82"/>
                  </a:cubicBezTo>
                  <a:cubicBezTo>
                    <a:pt x="423" y="78"/>
                    <a:pt x="524" y="74"/>
                    <a:pt x="74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02"/>
            <p:cNvSpPr>
              <a:spLocks/>
            </p:cNvSpPr>
            <p:nvPr/>
          </p:nvSpPr>
          <p:spPr bwMode="auto">
            <a:xfrm>
              <a:off x="2503" y="2240"/>
              <a:ext cx="669" cy="622"/>
            </a:xfrm>
            <a:custGeom>
              <a:avLst/>
              <a:gdLst>
                <a:gd name="T0" fmla="*/ 551 w 669"/>
                <a:gd name="T1" fmla="*/ 560 h 622"/>
                <a:gd name="T2" fmla="*/ 551 w 669"/>
                <a:gd name="T3" fmla="*/ 560 h 622"/>
                <a:gd name="T4" fmla="*/ 669 w 669"/>
                <a:gd name="T5" fmla="*/ 556 h 622"/>
                <a:gd name="T6" fmla="*/ 669 w 669"/>
                <a:gd name="T7" fmla="*/ 277 h 622"/>
                <a:gd name="T8" fmla="*/ 587 w 669"/>
                <a:gd name="T9" fmla="*/ 88 h 622"/>
                <a:gd name="T10" fmla="*/ 349 w 669"/>
                <a:gd name="T11" fmla="*/ 0 h 622"/>
                <a:gd name="T12" fmla="*/ 55 w 669"/>
                <a:gd name="T13" fmla="*/ 154 h 622"/>
                <a:gd name="T14" fmla="*/ 7 w 669"/>
                <a:gd name="T15" fmla="*/ 330 h 622"/>
                <a:gd name="T16" fmla="*/ 7 w 669"/>
                <a:gd name="T17" fmla="*/ 598 h 622"/>
                <a:gd name="T18" fmla="*/ 7 w 669"/>
                <a:gd name="T19" fmla="*/ 598 h 622"/>
                <a:gd name="T20" fmla="*/ 136 w 669"/>
                <a:gd name="T21" fmla="*/ 591 h 622"/>
                <a:gd name="T22" fmla="*/ 136 w 669"/>
                <a:gd name="T23" fmla="*/ 338 h 622"/>
                <a:gd name="T24" fmla="*/ 145 w 669"/>
                <a:gd name="T25" fmla="*/ 236 h 622"/>
                <a:gd name="T26" fmla="*/ 349 w 669"/>
                <a:gd name="T27" fmla="*/ 114 h 622"/>
                <a:gd name="T28" fmla="*/ 536 w 669"/>
                <a:gd name="T29" fmla="*/ 213 h 622"/>
                <a:gd name="T30" fmla="*/ 551 w 669"/>
                <a:gd name="T31" fmla="*/ 277 h 622"/>
                <a:gd name="T32" fmla="*/ 551 w 669"/>
                <a:gd name="T33" fmla="*/ 277 h 622"/>
                <a:gd name="T34" fmla="*/ 551 w 669"/>
                <a:gd name="T35" fmla="*/ 560 h 622"/>
                <a:gd name="T36" fmla="*/ 551 w 669"/>
                <a:gd name="T37" fmla="*/ 560 h 6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9" h="622">
                  <a:moveTo>
                    <a:pt x="551" y="560"/>
                  </a:moveTo>
                  <a:lnTo>
                    <a:pt x="551" y="560"/>
                  </a:lnTo>
                  <a:cubicBezTo>
                    <a:pt x="551" y="560"/>
                    <a:pt x="615" y="582"/>
                    <a:pt x="669" y="556"/>
                  </a:cubicBezTo>
                  <a:cubicBezTo>
                    <a:pt x="665" y="484"/>
                    <a:pt x="667" y="368"/>
                    <a:pt x="669" y="277"/>
                  </a:cubicBezTo>
                  <a:cubicBezTo>
                    <a:pt x="669" y="212"/>
                    <a:pt x="635" y="132"/>
                    <a:pt x="587" y="88"/>
                  </a:cubicBezTo>
                  <a:cubicBezTo>
                    <a:pt x="539" y="44"/>
                    <a:pt x="489" y="0"/>
                    <a:pt x="349" y="0"/>
                  </a:cubicBezTo>
                  <a:cubicBezTo>
                    <a:pt x="209" y="0"/>
                    <a:pt x="110" y="62"/>
                    <a:pt x="55" y="154"/>
                  </a:cubicBezTo>
                  <a:cubicBezTo>
                    <a:pt x="0" y="246"/>
                    <a:pt x="7" y="278"/>
                    <a:pt x="7" y="330"/>
                  </a:cubicBezTo>
                  <a:cubicBezTo>
                    <a:pt x="7" y="464"/>
                    <a:pt x="7" y="598"/>
                    <a:pt x="7" y="598"/>
                  </a:cubicBezTo>
                  <a:cubicBezTo>
                    <a:pt x="7" y="598"/>
                    <a:pt x="73" y="622"/>
                    <a:pt x="136" y="591"/>
                  </a:cubicBezTo>
                  <a:cubicBezTo>
                    <a:pt x="133" y="508"/>
                    <a:pt x="135" y="397"/>
                    <a:pt x="136" y="338"/>
                  </a:cubicBezTo>
                  <a:cubicBezTo>
                    <a:pt x="137" y="279"/>
                    <a:pt x="135" y="248"/>
                    <a:pt x="145" y="236"/>
                  </a:cubicBezTo>
                  <a:cubicBezTo>
                    <a:pt x="155" y="224"/>
                    <a:pt x="211" y="114"/>
                    <a:pt x="349" y="114"/>
                  </a:cubicBezTo>
                  <a:cubicBezTo>
                    <a:pt x="487" y="114"/>
                    <a:pt x="525" y="192"/>
                    <a:pt x="536" y="213"/>
                  </a:cubicBezTo>
                  <a:cubicBezTo>
                    <a:pt x="547" y="234"/>
                    <a:pt x="549" y="266"/>
                    <a:pt x="551" y="277"/>
                  </a:cubicBezTo>
                  <a:lnTo>
                    <a:pt x="551" y="5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78" name="Group 211"/>
          <p:cNvGrpSpPr>
            <a:grpSpLocks/>
          </p:cNvGrpSpPr>
          <p:nvPr/>
        </p:nvGrpSpPr>
        <p:grpSpPr bwMode="auto">
          <a:xfrm>
            <a:off x="4570587" y="5323714"/>
            <a:ext cx="381000" cy="538543"/>
            <a:chOff x="2408" y="2240"/>
            <a:chExt cx="848" cy="1296"/>
          </a:xfrm>
        </p:grpSpPr>
        <p:sp>
          <p:nvSpPr>
            <p:cNvPr id="79" name="Freeform 200"/>
            <p:cNvSpPr>
              <a:spLocks/>
            </p:cNvSpPr>
            <p:nvPr/>
          </p:nvSpPr>
          <p:spPr bwMode="auto">
            <a:xfrm>
              <a:off x="2408" y="2771"/>
              <a:ext cx="848" cy="765"/>
            </a:xfrm>
            <a:custGeom>
              <a:avLst/>
              <a:gdLst>
                <a:gd name="T0" fmla="*/ 0 w 848"/>
                <a:gd name="T1" fmla="*/ 699 h 765"/>
                <a:gd name="T2" fmla="*/ 80 w 848"/>
                <a:gd name="T3" fmla="*/ 741 h 765"/>
                <a:gd name="T4" fmla="*/ 80 w 848"/>
                <a:gd name="T5" fmla="*/ 741 h 765"/>
                <a:gd name="T6" fmla="*/ 380 w 848"/>
                <a:gd name="T7" fmla="*/ 763 h 765"/>
                <a:gd name="T8" fmla="*/ 848 w 848"/>
                <a:gd name="T9" fmla="*/ 672 h 765"/>
                <a:gd name="T10" fmla="*/ 848 w 848"/>
                <a:gd name="T11" fmla="*/ 15 h 765"/>
                <a:gd name="T12" fmla="*/ 742 w 848"/>
                <a:gd name="T13" fmla="*/ 0 h 765"/>
                <a:gd name="T14" fmla="*/ 0 w 848"/>
                <a:gd name="T15" fmla="*/ 53 h 765"/>
                <a:gd name="T16" fmla="*/ 0 w 848"/>
                <a:gd name="T17" fmla="*/ 69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" h="765">
                  <a:moveTo>
                    <a:pt x="0" y="699"/>
                  </a:moveTo>
                  <a:lnTo>
                    <a:pt x="80" y="741"/>
                  </a:lnTo>
                  <a:cubicBezTo>
                    <a:pt x="130" y="745"/>
                    <a:pt x="266" y="765"/>
                    <a:pt x="380" y="763"/>
                  </a:cubicBezTo>
                  <a:cubicBezTo>
                    <a:pt x="494" y="761"/>
                    <a:pt x="736" y="719"/>
                    <a:pt x="848" y="672"/>
                  </a:cubicBezTo>
                  <a:cubicBezTo>
                    <a:pt x="848" y="343"/>
                    <a:pt x="848" y="15"/>
                    <a:pt x="848" y="15"/>
                  </a:cubicBezTo>
                  <a:lnTo>
                    <a:pt x="742" y="0"/>
                  </a:lnTo>
                  <a:lnTo>
                    <a:pt x="0" y="53"/>
                  </a:lnTo>
                  <a:lnTo>
                    <a:pt x="0" y="6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1400" dirty="0" smtClean="0"/>
                <a:t> X</a:t>
              </a:r>
              <a:endParaRPr lang="en-US" sz="1400" dirty="0"/>
            </a:p>
          </p:txBody>
        </p:sp>
        <p:sp>
          <p:nvSpPr>
            <p:cNvPr id="80" name="Freeform 201"/>
            <p:cNvSpPr>
              <a:spLocks/>
            </p:cNvSpPr>
            <p:nvPr/>
          </p:nvSpPr>
          <p:spPr bwMode="auto">
            <a:xfrm>
              <a:off x="2502" y="2798"/>
              <a:ext cx="746" cy="687"/>
            </a:xfrm>
            <a:custGeom>
              <a:avLst/>
              <a:gdLst>
                <a:gd name="T0" fmla="*/ 0 w 746"/>
                <a:gd name="T1" fmla="*/ 687 h 687"/>
                <a:gd name="T2" fmla="*/ 0 w 746"/>
                <a:gd name="T3" fmla="*/ 76 h 687"/>
                <a:gd name="T4" fmla="*/ 0 w 746"/>
                <a:gd name="T5" fmla="*/ 76 h 687"/>
                <a:gd name="T6" fmla="*/ 294 w 746"/>
                <a:gd name="T7" fmla="*/ 82 h 687"/>
                <a:gd name="T8" fmla="*/ 746 w 746"/>
                <a:gd name="T9" fmla="*/ 0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6" h="687">
                  <a:moveTo>
                    <a:pt x="0" y="687"/>
                  </a:moveTo>
                  <a:lnTo>
                    <a:pt x="0" y="76"/>
                  </a:lnTo>
                  <a:cubicBezTo>
                    <a:pt x="49" y="77"/>
                    <a:pt x="165" y="86"/>
                    <a:pt x="294" y="82"/>
                  </a:cubicBezTo>
                  <a:cubicBezTo>
                    <a:pt x="423" y="78"/>
                    <a:pt x="524" y="74"/>
                    <a:pt x="74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02"/>
            <p:cNvSpPr>
              <a:spLocks/>
            </p:cNvSpPr>
            <p:nvPr/>
          </p:nvSpPr>
          <p:spPr bwMode="auto">
            <a:xfrm>
              <a:off x="2503" y="2240"/>
              <a:ext cx="669" cy="622"/>
            </a:xfrm>
            <a:custGeom>
              <a:avLst/>
              <a:gdLst>
                <a:gd name="T0" fmla="*/ 551 w 669"/>
                <a:gd name="T1" fmla="*/ 560 h 622"/>
                <a:gd name="T2" fmla="*/ 551 w 669"/>
                <a:gd name="T3" fmla="*/ 560 h 622"/>
                <a:gd name="T4" fmla="*/ 669 w 669"/>
                <a:gd name="T5" fmla="*/ 556 h 622"/>
                <a:gd name="T6" fmla="*/ 669 w 669"/>
                <a:gd name="T7" fmla="*/ 277 h 622"/>
                <a:gd name="T8" fmla="*/ 587 w 669"/>
                <a:gd name="T9" fmla="*/ 88 h 622"/>
                <a:gd name="T10" fmla="*/ 349 w 669"/>
                <a:gd name="T11" fmla="*/ 0 h 622"/>
                <a:gd name="T12" fmla="*/ 55 w 669"/>
                <a:gd name="T13" fmla="*/ 154 h 622"/>
                <a:gd name="T14" fmla="*/ 7 w 669"/>
                <a:gd name="T15" fmla="*/ 330 h 622"/>
                <a:gd name="T16" fmla="*/ 7 w 669"/>
                <a:gd name="T17" fmla="*/ 598 h 622"/>
                <a:gd name="T18" fmla="*/ 7 w 669"/>
                <a:gd name="T19" fmla="*/ 598 h 622"/>
                <a:gd name="T20" fmla="*/ 136 w 669"/>
                <a:gd name="T21" fmla="*/ 591 h 622"/>
                <a:gd name="T22" fmla="*/ 136 w 669"/>
                <a:gd name="T23" fmla="*/ 338 h 622"/>
                <a:gd name="T24" fmla="*/ 145 w 669"/>
                <a:gd name="T25" fmla="*/ 236 h 622"/>
                <a:gd name="T26" fmla="*/ 349 w 669"/>
                <a:gd name="T27" fmla="*/ 114 h 622"/>
                <a:gd name="T28" fmla="*/ 536 w 669"/>
                <a:gd name="T29" fmla="*/ 213 h 622"/>
                <a:gd name="T30" fmla="*/ 551 w 669"/>
                <a:gd name="T31" fmla="*/ 277 h 622"/>
                <a:gd name="T32" fmla="*/ 551 w 669"/>
                <a:gd name="T33" fmla="*/ 277 h 622"/>
                <a:gd name="T34" fmla="*/ 551 w 669"/>
                <a:gd name="T35" fmla="*/ 560 h 622"/>
                <a:gd name="T36" fmla="*/ 551 w 669"/>
                <a:gd name="T37" fmla="*/ 560 h 6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9" h="622">
                  <a:moveTo>
                    <a:pt x="551" y="560"/>
                  </a:moveTo>
                  <a:lnTo>
                    <a:pt x="551" y="560"/>
                  </a:lnTo>
                  <a:cubicBezTo>
                    <a:pt x="551" y="560"/>
                    <a:pt x="615" y="582"/>
                    <a:pt x="669" y="556"/>
                  </a:cubicBezTo>
                  <a:cubicBezTo>
                    <a:pt x="665" y="484"/>
                    <a:pt x="667" y="368"/>
                    <a:pt x="669" y="277"/>
                  </a:cubicBezTo>
                  <a:cubicBezTo>
                    <a:pt x="669" y="212"/>
                    <a:pt x="635" y="132"/>
                    <a:pt x="587" y="88"/>
                  </a:cubicBezTo>
                  <a:cubicBezTo>
                    <a:pt x="539" y="44"/>
                    <a:pt x="489" y="0"/>
                    <a:pt x="349" y="0"/>
                  </a:cubicBezTo>
                  <a:cubicBezTo>
                    <a:pt x="209" y="0"/>
                    <a:pt x="110" y="62"/>
                    <a:pt x="55" y="154"/>
                  </a:cubicBezTo>
                  <a:cubicBezTo>
                    <a:pt x="0" y="246"/>
                    <a:pt x="7" y="278"/>
                    <a:pt x="7" y="330"/>
                  </a:cubicBezTo>
                  <a:cubicBezTo>
                    <a:pt x="7" y="464"/>
                    <a:pt x="7" y="598"/>
                    <a:pt x="7" y="598"/>
                  </a:cubicBezTo>
                  <a:cubicBezTo>
                    <a:pt x="7" y="598"/>
                    <a:pt x="73" y="622"/>
                    <a:pt x="136" y="591"/>
                  </a:cubicBezTo>
                  <a:cubicBezTo>
                    <a:pt x="133" y="508"/>
                    <a:pt x="135" y="397"/>
                    <a:pt x="136" y="338"/>
                  </a:cubicBezTo>
                  <a:cubicBezTo>
                    <a:pt x="137" y="279"/>
                    <a:pt x="135" y="248"/>
                    <a:pt x="145" y="236"/>
                  </a:cubicBezTo>
                  <a:cubicBezTo>
                    <a:pt x="155" y="224"/>
                    <a:pt x="211" y="114"/>
                    <a:pt x="349" y="114"/>
                  </a:cubicBezTo>
                  <a:cubicBezTo>
                    <a:pt x="487" y="114"/>
                    <a:pt x="525" y="192"/>
                    <a:pt x="536" y="213"/>
                  </a:cubicBezTo>
                  <a:cubicBezTo>
                    <a:pt x="547" y="234"/>
                    <a:pt x="549" y="266"/>
                    <a:pt x="551" y="277"/>
                  </a:cubicBezTo>
                  <a:lnTo>
                    <a:pt x="551" y="5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211"/>
          <p:cNvGrpSpPr>
            <a:grpSpLocks/>
          </p:cNvGrpSpPr>
          <p:nvPr/>
        </p:nvGrpSpPr>
        <p:grpSpPr bwMode="auto">
          <a:xfrm>
            <a:off x="4565662" y="5862257"/>
            <a:ext cx="381000" cy="538543"/>
            <a:chOff x="2408" y="2240"/>
            <a:chExt cx="848" cy="1296"/>
          </a:xfrm>
        </p:grpSpPr>
        <p:sp>
          <p:nvSpPr>
            <p:cNvPr id="83" name="Freeform 200"/>
            <p:cNvSpPr>
              <a:spLocks/>
            </p:cNvSpPr>
            <p:nvPr/>
          </p:nvSpPr>
          <p:spPr bwMode="auto">
            <a:xfrm>
              <a:off x="2408" y="2771"/>
              <a:ext cx="848" cy="765"/>
            </a:xfrm>
            <a:custGeom>
              <a:avLst/>
              <a:gdLst>
                <a:gd name="T0" fmla="*/ 0 w 848"/>
                <a:gd name="T1" fmla="*/ 699 h 765"/>
                <a:gd name="T2" fmla="*/ 80 w 848"/>
                <a:gd name="T3" fmla="*/ 741 h 765"/>
                <a:gd name="T4" fmla="*/ 80 w 848"/>
                <a:gd name="T5" fmla="*/ 741 h 765"/>
                <a:gd name="T6" fmla="*/ 380 w 848"/>
                <a:gd name="T7" fmla="*/ 763 h 765"/>
                <a:gd name="T8" fmla="*/ 848 w 848"/>
                <a:gd name="T9" fmla="*/ 672 h 765"/>
                <a:gd name="T10" fmla="*/ 848 w 848"/>
                <a:gd name="T11" fmla="*/ 15 h 765"/>
                <a:gd name="T12" fmla="*/ 742 w 848"/>
                <a:gd name="T13" fmla="*/ 0 h 765"/>
                <a:gd name="T14" fmla="*/ 0 w 848"/>
                <a:gd name="T15" fmla="*/ 53 h 765"/>
                <a:gd name="T16" fmla="*/ 0 w 848"/>
                <a:gd name="T17" fmla="*/ 69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" h="765">
                  <a:moveTo>
                    <a:pt x="0" y="699"/>
                  </a:moveTo>
                  <a:lnTo>
                    <a:pt x="80" y="741"/>
                  </a:lnTo>
                  <a:cubicBezTo>
                    <a:pt x="130" y="745"/>
                    <a:pt x="266" y="765"/>
                    <a:pt x="380" y="763"/>
                  </a:cubicBezTo>
                  <a:cubicBezTo>
                    <a:pt x="494" y="761"/>
                    <a:pt x="736" y="719"/>
                    <a:pt x="848" y="672"/>
                  </a:cubicBezTo>
                  <a:cubicBezTo>
                    <a:pt x="848" y="343"/>
                    <a:pt x="848" y="15"/>
                    <a:pt x="848" y="15"/>
                  </a:cubicBezTo>
                  <a:lnTo>
                    <a:pt x="742" y="0"/>
                  </a:lnTo>
                  <a:lnTo>
                    <a:pt x="0" y="53"/>
                  </a:lnTo>
                  <a:lnTo>
                    <a:pt x="0" y="6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1400" dirty="0" smtClean="0"/>
                <a:t> X</a:t>
              </a:r>
              <a:endParaRPr lang="en-US" sz="1400" dirty="0"/>
            </a:p>
          </p:txBody>
        </p:sp>
        <p:sp>
          <p:nvSpPr>
            <p:cNvPr id="84" name="Freeform 201"/>
            <p:cNvSpPr>
              <a:spLocks/>
            </p:cNvSpPr>
            <p:nvPr/>
          </p:nvSpPr>
          <p:spPr bwMode="auto">
            <a:xfrm>
              <a:off x="2502" y="2798"/>
              <a:ext cx="746" cy="687"/>
            </a:xfrm>
            <a:custGeom>
              <a:avLst/>
              <a:gdLst>
                <a:gd name="T0" fmla="*/ 0 w 746"/>
                <a:gd name="T1" fmla="*/ 687 h 687"/>
                <a:gd name="T2" fmla="*/ 0 w 746"/>
                <a:gd name="T3" fmla="*/ 76 h 687"/>
                <a:gd name="T4" fmla="*/ 0 w 746"/>
                <a:gd name="T5" fmla="*/ 76 h 687"/>
                <a:gd name="T6" fmla="*/ 294 w 746"/>
                <a:gd name="T7" fmla="*/ 82 h 687"/>
                <a:gd name="T8" fmla="*/ 746 w 746"/>
                <a:gd name="T9" fmla="*/ 0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6" h="687">
                  <a:moveTo>
                    <a:pt x="0" y="687"/>
                  </a:moveTo>
                  <a:lnTo>
                    <a:pt x="0" y="76"/>
                  </a:lnTo>
                  <a:cubicBezTo>
                    <a:pt x="49" y="77"/>
                    <a:pt x="165" y="86"/>
                    <a:pt x="294" y="82"/>
                  </a:cubicBezTo>
                  <a:cubicBezTo>
                    <a:pt x="423" y="78"/>
                    <a:pt x="524" y="74"/>
                    <a:pt x="74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02"/>
            <p:cNvSpPr>
              <a:spLocks/>
            </p:cNvSpPr>
            <p:nvPr/>
          </p:nvSpPr>
          <p:spPr bwMode="auto">
            <a:xfrm>
              <a:off x="2503" y="2240"/>
              <a:ext cx="669" cy="622"/>
            </a:xfrm>
            <a:custGeom>
              <a:avLst/>
              <a:gdLst>
                <a:gd name="T0" fmla="*/ 551 w 669"/>
                <a:gd name="T1" fmla="*/ 560 h 622"/>
                <a:gd name="T2" fmla="*/ 551 w 669"/>
                <a:gd name="T3" fmla="*/ 560 h 622"/>
                <a:gd name="T4" fmla="*/ 669 w 669"/>
                <a:gd name="T5" fmla="*/ 556 h 622"/>
                <a:gd name="T6" fmla="*/ 669 w 669"/>
                <a:gd name="T7" fmla="*/ 277 h 622"/>
                <a:gd name="T8" fmla="*/ 587 w 669"/>
                <a:gd name="T9" fmla="*/ 88 h 622"/>
                <a:gd name="T10" fmla="*/ 349 w 669"/>
                <a:gd name="T11" fmla="*/ 0 h 622"/>
                <a:gd name="T12" fmla="*/ 55 w 669"/>
                <a:gd name="T13" fmla="*/ 154 h 622"/>
                <a:gd name="T14" fmla="*/ 7 w 669"/>
                <a:gd name="T15" fmla="*/ 330 h 622"/>
                <a:gd name="T16" fmla="*/ 7 w 669"/>
                <a:gd name="T17" fmla="*/ 598 h 622"/>
                <a:gd name="T18" fmla="*/ 7 w 669"/>
                <a:gd name="T19" fmla="*/ 598 h 622"/>
                <a:gd name="T20" fmla="*/ 136 w 669"/>
                <a:gd name="T21" fmla="*/ 591 h 622"/>
                <a:gd name="T22" fmla="*/ 136 w 669"/>
                <a:gd name="T23" fmla="*/ 338 h 622"/>
                <a:gd name="T24" fmla="*/ 145 w 669"/>
                <a:gd name="T25" fmla="*/ 236 h 622"/>
                <a:gd name="T26" fmla="*/ 349 w 669"/>
                <a:gd name="T27" fmla="*/ 114 h 622"/>
                <a:gd name="T28" fmla="*/ 536 w 669"/>
                <a:gd name="T29" fmla="*/ 213 h 622"/>
                <a:gd name="T30" fmla="*/ 551 w 669"/>
                <a:gd name="T31" fmla="*/ 277 h 622"/>
                <a:gd name="T32" fmla="*/ 551 w 669"/>
                <a:gd name="T33" fmla="*/ 277 h 622"/>
                <a:gd name="T34" fmla="*/ 551 w 669"/>
                <a:gd name="T35" fmla="*/ 560 h 622"/>
                <a:gd name="T36" fmla="*/ 551 w 669"/>
                <a:gd name="T37" fmla="*/ 560 h 6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9" h="622">
                  <a:moveTo>
                    <a:pt x="551" y="560"/>
                  </a:moveTo>
                  <a:lnTo>
                    <a:pt x="551" y="560"/>
                  </a:lnTo>
                  <a:cubicBezTo>
                    <a:pt x="551" y="560"/>
                    <a:pt x="615" y="582"/>
                    <a:pt x="669" y="556"/>
                  </a:cubicBezTo>
                  <a:cubicBezTo>
                    <a:pt x="665" y="484"/>
                    <a:pt x="667" y="368"/>
                    <a:pt x="669" y="277"/>
                  </a:cubicBezTo>
                  <a:cubicBezTo>
                    <a:pt x="669" y="212"/>
                    <a:pt x="635" y="132"/>
                    <a:pt x="587" y="88"/>
                  </a:cubicBezTo>
                  <a:cubicBezTo>
                    <a:pt x="539" y="44"/>
                    <a:pt x="489" y="0"/>
                    <a:pt x="349" y="0"/>
                  </a:cubicBezTo>
                  <a:cubicBezTo>
                    <a:pt x="209" y="0"/>
                    <a:pt x="110" y="62"/>
                    <a:pt x="55" y="154"/>
                  </a:cubicBezTo>
                  <a:cubicBezTo>
                    <a:pt x="0" y="246"/>
                    <a:pt x="7" y="278"/>
                    <a:pt x="7" y="330"/>
                  </a:cubicBezTo>
                  <a:cubicBezTo>
                    <a:pt x="7" y="464"/>
                    <a:pt x="7" y="598"/>
                    <a:pt x="7" y="598"/>
                  </a:cubicBezTo>
                  <a:cubicBezTo>
                    <a:pt x="7" y="598"/>
                    <a:pt x="73" y="622"/>
                    <a:pt x="136" y="591"/>
                  </a:cubicBezTo>
                  <a:cubicBezTo>
                    <a:pt x="133" y="508"/>
                    <a:pt x="135" y="397"/>
                    <a:pt x="136" y="338"/>
                  </a:cubicBezTo>
                  <a:cubicBezTo>
                    <a:pt x="137" y="279"/>
                    <a:pt x="135" y="248"/>
                    <a:pt x="145" y="236"/>
                  </a:cubicBezTo>
                  <a:cubicBezTo>
                    <a:pt x="155" y="224"/>
                    <a:pt x="211" y="114"/>
                    <a:pt x="349" y="114"/>
                  </a:cubicBezTo>
                  <a:cubicBezTo>
                    <a:pt x="487" y="114"/>
                    <a:pt x="525" y="192"/>
                    <a:pt x="536" y="213"/>
                  </a:cubicBezTo>
                  <a:cubicBezTo>
                    <a:pt x="547" y="234"/>
                    <a:pt x="549" y="266"/>
                    <a:pt x="551" y="277"/>
                  </a:cubicBezTo>
                  <a:lnTo>
                    <a:pt x="551" y="5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498252"/>
              </p:ext>
            </p:extLst>
          </p:nvPr>
        </p:nvGraphicFramePr>
        <p:xfrm>
          <a:off x="8252403" y="3729609"/>
          <a:ext cx="1188028" cy="99146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9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5733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733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87" name="Group 211"/>
          <p:cNvGrpSpPr>
            <a:grpSpLocks/>
          </p:cNvGrpSpPr>
          <p:nvPr/>
        </p:nvGrpSpPr>
        <p:grpSpPr bwMode="auto">
          <a:xfrm>
            <a:off x="9066211" y="1626637"/>
            <a:ext cx="514350" cy="854857"/>
            <a:chOff x="2408" y="2240"/>
            <a:chExt cx="848" cy="1296"/>
          </a:xfrm>
        </p:grpSpPr>
        <p:sp>
          <p:nvSpPr>
            <p:cNvPr id="88" name="Freeform 200"/>
            <p:cNvSpPr>
              <a:spLocks/>
            </p:cNvSpPr>
            <p:nvPr/>
          </p:nvSpPr>
          <p:spPr bwMode="auto">
            <a:xfrm>
              <a:off x="2408" y="2771"/>
              <a:ext cx="848" cy="765"/>
            </a:xfrm>
            <a:custGeom>
              <a:avLst/>
              <a:gdLst>
                <a:gd name="T0" fmla="*/ 0 w 848"/>
                <a:gd name="T1" fmla="*/ 699 h 765"/>
                <a:gd name="T2" fmla="*/ 80 w 848"/>
                <a:gd name="T3" fmla="*/ 741 h 765"/>
                <a:gd name="T4" fmla="*/ 80 w 848"/>
                <a:gd name="T5" fmla="*/ 741 h 765"/>
                <a:gd name="T6" fmla="*/ 380 w 848"/>
                <a:gd name="T7" fmla="*/ 763 h 765"/>
                <a:gd name="T8" fmla="*/ 848 w 848"/>
                <a:gd name="T9" fmla="*/ 672 h 765"/>
                <a:gd name="T10" fmla="*/ 848 w 848"/>
                <a:gd name="T11" fmla="*/ 15 h 765"/>
                <a:gd name="T12" fmla="*/ 742 w 848"/>
                <a:gd name="T13" fmla="*/ 0 h 765"/>
                <a:gd name="T14" fmla="*/ 0 w 848"/>
                <a:gd name="T15" fmla="*/ 53 h 765"/>
                <a:gd name="T16" fmla="*/ 0 w 848"/>
                <a:gd name="T17" fmla="*/ 69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" h="765">
                  <a:moveTo>
                    <a:pt x="0" y="699"/>
                  </a:moveTo>
                  <a:lnTo>
                    <a:pt x="80" y="741"/>
                  </a:lnTo>
                  <a:cubicBezTo>
                    <a:pt x="130" y="745"/>
                    <a:pt x="266" y="765"/>
                    <a:pt x="380" y="763"/>
                  </a:cubicBezTo>
                  <a:cubicBezTo>
                    <a:pt x="494" y="761"/>
                    <a:pt x="736" y="719"/>
                    <a:pt x="848" y="672"/>
                  </a:cubicBezTo>
                  <a:cubicBezTo>
                    <a:pt x="848" y="343"/>
                    <a:pt x="848" y="15"/>
                    <a:pt x="848" y="15"/>
                  </a:cubicBezTo>
                  <a:lnTo>
                    <a:pt x="742" y="0"/>
                  </a:lnTo>
                  <a:lnTo>
                    <a:pt x="0" y="53"/>
                  </a:lnTo>
                  <a:lnTo>
                    <a:pt x="0" y="6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1400" dirty="0" smtClean="0"/>
                <a:t> S</a:t>
              </a:r>
              <a:endParaRPr lang="en-US" sz="1400" dirty="0"/>
            </a:p>
          </p:txBody>
        </p:sp>
        <p:sp>
          <p:nvSpPr>
            <p:cNvPr id="89" name="Freeform 201"/>
            <p:cNvSpPr>
              <a:spLocks/>
            </p:cNvSpPr>
            <p:nvPr/>
          </p:nvSpPr>
          <p:spPr bwMode="auto">
            <a:xfrm>
              <a:off x="2502" y="2798"/>
              <a:ext cx="746" cy="687"/>
            </a:xfrm>
            <a:custGeom>
              <a:avLst/>
              <a:gdLst>
                <a:gd name="T0" fmla="*/ 0 w 746"/>
                <a:gd name="T1" fmla="*/ 687 h 687"/>
                <a:gd name="T2" fmla="*/ 0 w 746"/>
                <a:gd name="T3" fmla="*/ 76 h 687"/>
                <a:gd name="T4" fmla="*/ 0 w 746"/>
                <a:gd name="T5" fmla="*/ 76 h 687"/>
                <a:gd name="T6" fmla="*/ 294 w 746"/>
                <a:gd name="T7" fmla="*/ 82 h 687"/>
                <a:gd name="T8" fmla="*/ 746 w 746"/>
                <a:gd name="T9" fmla="*/ 0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6" h="687">
                  <a:moveTo>
                    <a:pt x="0" y="687"/>
                  </a:moveTo>
                  <a:lnTo>
                    <a:pt x="0" y="76"/>
                  </a:lnTo>
                  <a:cubicBezTo>
                    <a:pt x="49" y="77"/>
                    <a:pt x="165" y="86"/>
                    <a:pt x="294" y="82"/>
                  </a:cubicBezTo>
                  <a:cubicBezTo>
                    <a:pt x="423" y="78"/>
                    <a:pt x="524" y="74"/>
                    <a:pt x="74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02"/>
            <p:cNvSpPr>
              <a:spLocks/>
            </p:cNvSpPr>
            <p:nvPr/>
          </p:nvSpPr>
          <p:spPr bwMode="auto">
            <a:xfrm>
              <a:off x="2503" y="2240"/>
              <a:ext cx="669" cy="622"/>
            </a:xfrm>
            <a:custGeom>
              <a:avLst/>
              <a:gdLst>
                <a:gd name="T0" fmla="*/ 551 w 669"/>
                <a:gd name="T1" fmla="*/ 560 h 622"/>
                <a:gd name="T2" fmla="*/ 551 w 669"/>
                <a:gd name="T3" fmla="*/ 560 h 622"/>
                <a:gd name="T4" fmla="*/ 669 w 669"/>
                <a:gd name="T5" fmla="*/ 556 h 622"/>
                <a:gd name="T6" fmla="*/ 669 w 669"/>
                <a:gd name="T7" fmla="*/ 277 h 622"/>
                <a:gd name="T8" fmla="*/ 587 w 669"/>
                <a:gd name="T9" fmla="*/ 88 h 622"/>
                <a:gd name="T10" fmla="*/ 349 w 669"/>
                <a:gd name="T11" fmla="*/ 0 h 622"/>
                <a:gd name="T12" fmla="*/ 55 w 669"/>
                <a:gd name="T13" fmla="*/ 154 h 622"/>
                <a:gd name="T14" fmla="*/ 7 w 669"/>
                <a:gd name="T15" fmla="*/ 330 h 622"/>
                <a:gd name="T16" fmla="*/ 7 w 669"/>
                <a:gd name="T17" fmla="*/ 598 h 622"/>
                <a:gd name="T18" fmla="*/ 7 w 669"/>
                <a:gd name="T19" fmla="*/ 598 h 622"/>
                <a:gd name="T20" fmla="*/ 136 w 669"/>
                <a:gd name="T21" fmla="*/ 591 h 622"/>
                <a:gd name="T22" fmla="*/ 136 w 669"/>
                <a:gd name="T23" fmla="*/ 338 h 622"/>
                <a:gd name="T24" fmla="*/ 145 w 669"/>
                <a:gd name="T25" fmla="*/ 236 h 622"/>
                <a:gd name="T26" fmla="*/ 349 w 669"/>
                <a:gd name="T27" fmla="*/ 114 h 622"/>
                <a:gd name="T28" fmla="*/ 536 w 669"/>
                <a:gd name="T29" fmla="*/ 213 h 622"/>
                <a:gd name="T30" fmla="*/ 551 w 669"/>
                <a:gd name="T31" fmla="*/ 277 h 622"/>
                <a:gd name="T32" fmla="*/ 551 w 669"/>
                <a:gd name="T33" fmla="*/ 277 h 622"/>
                <a:gd name="T34" fmla="*/ 551 w 669"/>
                <a:gd name="T35" fmla="*/ 560 h 622"/>
                <a:gd name="T36" fmla="*/ 551 w 669"/>
                <a:gd name="T37" fmla="*/ 560 h 6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9" h="622">
                  <a:moveTo>
                    <a:pt x="551" y="560"/>
                  </a:moveTo>
                  <a:lnTo>
                    <a:pt x="551" y="560"/>
                  </a:lnTo>
                  <a:cubicBezTo>
                    <a:pt x="551" y="560"/>
                    <a:pt x="615" y="582"/>
                    <a:pt x="669" y="556"/>
                  </a:cubicBezTo>
                  <a:cubicBezTo>
                    <a:pt x="665" y="484"/>
                    <a:pt x="667" y="368"/>
                    <a:pt x="669" y="277"/>
                  </a:cubicBezTo>
                  <a:cubicBezTo>
                    <a:pt x="669" y="212"/>
                    <a:pt x="635" y="132"/>
                    <a:pt x="587" y="88"/>
                  </a:cubicBezTo>
                  <a:cubicBezTo>
                    <a:pt x="539" y="44"/>
                    <a:pt x="489" y="0"/>
                    <a:pt x="349" y="0"/>
                  </a:cubicBezTo>
                  <a:cubicBezTo>
                    <a:pt x="209" y="0"/>
                    <a:pt x="110" y="62"/>
                    <a:pt x="55" y="154"/>
                  </a:cubicBezTo>
                  <a:cubicBezTo>
                    <a:pt x="0" y="246"/>
                    <a:pt x="7" y="278"/>
                    <a:pt x="7" y="330"/>
                  </a:cubicBezTo>
                  <a:cubicBezTo>
                    <a:pt x="7" y="464"/>
                    <a:pt x="7" y="598"/>
                    <a:pt x="7" y="598"/>
                  </a:cubicBezTo>
                  <a:cubicBezTo>
                    <a:pt x="7" y="598"/>
                    <a:pt x="73" y="622"/>
                    <a:pt x="136" y="591"/>
                  </a:cubicBezTo>
                  <a:cubicBezTo>
                    <a:pt x="133" y="508"/>
                    <a:pt x="135" y="397"/>
                    <a:pt x="136" y="338"/>
                  </a:cubicBezTo>
                  <a:cubicBezTo>
                    <a:pt x="137" y="279"/>
                    <a:pt x="135" y="248"/>
                    <a:pt x="145" y="236"/>
                  </a:cubicBezTo>
                  <a:cubicBezTo>
                    <a:pt x="155" y="224"/>
                    <a:pt x="211" y="114"/>
                    <a:pt x="349" y="114"/>
                  </a:cubicBezTo>
                  <a:cubicBezTo>
                    <a:pt x="487" y="114"/>
                    <a:pt x="525" y="192"/>
                    <a:pt x="536" y="213"/>
                  </a:cubicBezTo>
                  <a:cubicBezTo>
                    <a:pt x="547" y="234"/>
                    <a:pt x="549" y="266"/>
                    <a:pt x="551" y="277"/>
                  </a:cubicBezTo>
                  <a:lnTo>
                    <a:pt x="551" y="5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211"/>
          <p:cNvGrpSpPr>
            <a:grpSpLocks/>
          </p:cNvGrpSpPr>
          <p:nvPr/>
        </p:nvGrpSpPr>
        <p:grpSpPr bwMode="auto">
          <a:xfrm>
            <a:off x="9170212" y="3358343"/>
            <a:ext cx="505600" cy="815020"/>
            <a:chOff x="2408" y="2240"/>
            <a:chExt cx="848" cy="1296"/>
          </a:xfrm>
        </p:grpSpPr>
        <p:sp>
          <p:nvSpPr>
            <p:cNvPr id="92" name="Freeform 200"/>
            <p:cNvSpPr>
              <a:spLocks/>
            </p:cNvSpPr>
            <p:nvPr/>
          </p:nvSpPr>
          <p:spPr bwMode="auto">
            <a:xfrm>
              <a:off x="2408" y="2771"/>
              <a:ext cx="848" cy="765"/>
            </a:xfrm>
            <a:custGeom>
              <a:avLst/>
              <a:gdLst>
                <a:gd name="T0" fmla="*/ 0 w 848"/>
                <a:gd name="T1" fmla="*/ 699 h 765"/>
                <a:gd name="T2" fmla="*/ 80 w 848"/>
                <a:gd name="T3" fmla="*/ 741 h 765"/>
                <a:gd name="T4" fmla="*/ 80 w 848"/>
                <a:gd name="T5" fmla="*/ 741 h 765"/>
                <a:gd name="T6" fmla="*/ 380 w 848"/>
                <a:gd name="T7" fmla="*/ 763 h 765"/>
                <a:gd name="T8" fmla="*/ 848 w 848"/>
                <a:gd name="T9" fmla="*/ 672 h 765"/>
                <a:gd name="T10" fmla="*/ 848 w 848"/>
                <a:gd name="T11" fmla="*/ 15 h 765"/>
                <a:gd name="T12" fmla="*/ 742 w 848"/>
                <a:gd name="T13" fmla="*/ 0 h 765"/>
                <a:gd name="T14" fmla="*/ 0 w 848"/>
                <a:gd name="T15" fmla="*/ 53 h 765"/>
                <a:gd name="T16" fmla="*/ 0 w 848"/>
                <a:gd name="T17" fmla="*/ 69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8" h="765">
                  <a:moveTo>
                    <a:pt x="0" y="699"/>
                  </a:moveTo>
                  <a:lnTo>
                    <a:pt x="80" y="741"/>
                  </a:lnTo>
                  <a:cubicBezTo>
                    <a:pt x="130" y="745"/>
                    <a:pt x="266" y="765"/>
                    <a:pt x="380" y="763"/>
                  </a:cubicBezTo>
                  <a:cubicBezTo>
                    <a:pt x="494" y="761"/>
                    <a:pt x="736" y="719"/>
                    <a:pt x="848" y="672"/>
                  </a:cubicBezTo>
                  <a:cubicBezTo>
                    <a:pt x="848" y="343"/>
                    <a:pt x="848" y="15"/>
                    <a:pt x="848" y="15"/>
                  </a:cubicBezTo>
                  <a:lnTo>
                    <a:pt x="742" y="0"/>
                  </a:lnTo>
                  <a:lnTo>
                    <a:pt x="0" y="53"/>
                  </a:lnTo>
                  <a:lnTo>
                    <a:pt x="0" y="6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1400" dirty="0" smtClean="0"/>
                <a:t> X</a:t>
              </a:r>
              <a:endParaRPr lang="en-US" sz="1400" dirty="0"/>
            </a:p>
          </p:txBody>
        </p:sp>
        <p:sp>
          <p:nvSpPr>
            <p:cNvPr id="93" name="Freeform 201"/>
            <p:cNvSpPr>
              <a:spLocks/>
            </p:cNvSpPr>
            <p:nvPr/>
          </p:nvSpPr>
          <p:spPr bwMode="auto">
            <a:xfrm>
              <a:off x="2502" y="2798"/>
              <a:ext cx="746" cy="687"/>
            </a:xfrm>
            <a:custGeom>
              <a:avLst/>
              <a:gdLst>
                <a:gd name="T0" fmla="*/ 0 w 746"/>
                <a:gd name="T1" fmla="*/ 687 h 687"/>
                <a:gd name="T2" fmla="*/ 0 w 746"/>
                <a:gd name="T3" fmla="*/ 76 h 687"/>
                <a:gd name="T4" fmla="*/ 0 w 746"/>
                <a:gd name="T5" fmla="*/ 76 h 687"/>
                <a:gd name="T6" fmla="*/ 294 w 746"/>
                <a:gd name="T7" fmla="*/ 82 h 687"/>
                <a:gd name="T8" fmla="*/ 746 w 746"/>
                <a:gd name="T9" fmla="*/ 0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6" h="687">
                  <a:moveTo>
                    <a:pt x="0" y="687"/>
                  </a:moveTo>
                  <a:lnTo>
                    <a:pt x="0" y="76"/>
                  </a:lnTo>
                  <a:cubicBezTo>
                    <a:pt x="49" y="77"/>
                    <a:pt x="165" y="86"/>
                    <a:pt x="294" y="82"/>
                  </a:cubicBezTo>
                  <a:cubicBezTo>
                    <a:pt x="423" y="78"/>
                    <a:pt x="524" y="74"/>
                    <a:pt x="74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02"/>
            <p:cNvSpPr>
              <a:spLocks/>
            </p:cNvSpPr>
            <p:nvPr/>
          </p:nvSpPr>
          <p:spPr bwMode="auto">
            <a:xfrm>
              <a:off x="2503" y="2240"/>
              <a:ext cx="669" cy="622"/>
            </a:xfrm>
            <a:custGeom>
              <a:avLst/>
              <a:gdLst>
                <a:gd name="T0" fmla="*/ 551 w 669"/>
                <a:gd name="T1" fmla="*/ 560 h 622"/>
                <a:gd name="T2" fmla="*/ 551 w 669"/>
                <a:gd name="T3" fmla="*/ 560 h 622"/>
                <a:gd name="T4" fmla="*/ 669 w 669"/>
                <a:gd name="T5" fmla="*/ 556 h 622"/>
                <a:gd name="T6" fmla="*/ 669 w 669"/>
                <a:gd name="T7" fmla="*/ 277 h 622"/>
                <a:gd name="T8" fmla="*/ 587 w 669"/>
                <a:gd name="T9" fmla="*/ 88 h 622"/>
                <a:gd name="T10" fmla="*/ 349 w 669"/>
                <a:gd name="T11" fmla="*/ 0 h 622"/>
                <a:gd name="T12" fmla="*/ 55 w 669"/>
                <a:gd name="T13" fmla="*/ 154 h 622"/>
                <a:gd name="T14" fmla="*/ 7 w 669"/>
                <a:gd name="T15" fmla="*/ 330 h 622"/>
                <a:gd name="T16" fmla="*/ 7 w 669"/>
                <a:gd name="T17" fmla="*/ 598 h 622"/>
                <a:gd name="T18" fmla="*/ 7 w 669"/>
                <a:gd name="T19" fmla="*/ 598 h 622"/>
                <a:gd name="T20" fmla="*/ 136 w 669"/>
                <a:gd name="T21" fmla="*/ 591 h 622"/>
                <a:gd name="T22" fmla="*/ 136 w 669"/>
                <a:gd name="T23" fmla="*/ 338 h 622"/>
                <a:gd name="T24" fmla="*/ 145 w 669"/>
                <a:gd name="T25" fmla="*/ 236 h 622"/>
                <a:gd name="T26" fmla="*/ 349 w 669"/>
                <a:gd name="T27" fmla="*/ 114 h 622"/>
                <a:gd name="T28" fmla="*/ 536 w 669"/>
                <a:gd name="T29" fmla="*/ 213 h 622"/>
                <a:gd name="T30" fmla="*/ 551 w 669"/>
                <a:gd name="T31" fmla="*/ 277 h 622"/>
                <a:gd name="T32" fmla="*/ 551 w 669"/>
                <a:gd name="T33" fmla="*/ 277 h 622"/>
                <a:gd name="T34" fmla="*/ 551 w 669"/>
                <a:gd name="T35" fmla="*/ 560 h 622"/>
                <a:gd name="T36" fmla="*/ 551 w 669"/>
                <a:gd name="T37" fmla="*/ 560 h 6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9" h="622">
                  <a:moveTo>
                    <a:pt x="551" y="560"/>
                  </a:moveTo>
                  <a:lnTo>
                    <a:pt x="551" y="560"/>
                  </a:lnTo>
                  <a:cubicBezTo>
                    <a:pt x="551" y="560"/>
                    <a:pt x="615" y="582"/>
                    <a:pt x="669" y="556"/>
                  </a:cubicBezTo>
                  <a:cubicBezTo>
                    <a:pt x="665" y="484"/>
                    <a:pt x="667" y="368"/>
                    <a:pt x="669" y="277"/>
                  </a:cubicBezTo>
                  <a:cubicBezTo>
                    <a:pt x="669" y="212"/>
                    <a:pt x="635" y="132"/>
                    <a:pt x="587" y="88"/>
                  </a:cubicBezTo>
                  <a:cubicBezTo>
                    <a:pt x="539" y="44"/>
                    <a:pt x="489" y="0"/>
                    <a:pt x="349" y="0"/>
                  </a:cubicBezTo>
                  <a:cubicBezTo>
                    <a:pt x="209" y="0"/>
                    <a:pt x="110" y="62"/>
                    <a:pt x="55" y="154"/>
                  </a:cubicBezTo>
                  <a:cubicBezTo>
                    <a:pt x="0" y="246"/>
                    <a:pt x="7" y="278"/>
                    <a:pt x="7" y="330"/>
                  </a:cubicBezTo>
                  <a:cubicBezTo>
                    <a:pt x="7" y="464"/>
                    <a:pt x="7" y="598"/>
                    <a:pt x="7" y="598"/>
                  </a:cubicBezTo>
                  <a:cubicBezTo>
                    <a:pt x="7" y="598"/>
                    <a:pt x="73" y="622"/>
                    <a:pt x="136" y="591"/>
                  </a:cubicBezTo>
                  <a:cubicBezTo>
                    <a:pt x="133" y="508"/>
                    <a:pt x="135" y="397"/>
                    <a:pt x="136" y="338"/>
                  </a:cubicBezTo>
                  <a:cubicBezTo>
                    <a:pt x="137" y="279"/>
                    <a:pt x="135" y="248"/>
                    <a:pt x="145" y="236"/>
                  </a:cubicBezTo>
                  <a:cubicBezTo>
                    <a:pt x="155" y="224"/>
                    <a:pt x="211" y="114"/>
                    <a:pt x="349" y="114"/>
                  </a:cubicBezTo>
                  <a:cubicBezTo>
                    <a:pt x="487" y="114"/>
                    <a:pt x="525" y="192"/>
                    <a:pt x="536" y="213"/>
                  </a:cubicBezTo>
                  <a:cubicBezTo>
                    <a:pt x="547" y="234"/>
                    <a:pt x="549" y="266"/>
                    <a:pt x="551" y="277"/>
                  </a:cubicBezTo>
                  <a:lnTo>
                    <a:pt x="551" y="5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2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  <p:bldP spid="9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303212" y="1151121"/>
            <a:ext cx="11998412" cy="5570355"/>
          </a:xfrm>
          <a:prstGeom prst="rect">
            <a:avLst/>
          </a:prstGeom>
        </p:spPr>
        <p:txBody>
          <a:bodyPr vert="horz" lIns="108000" tIns="36000" rIns="108000" bIns="36000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Switch </a:t>
            </a:r>
            <a:r>
              <a:rPr lang="en-US" sz="3000" dirty="0"/>
              <a:t>the escalation level (per table</a:t>
            </a:r>
            <a:r>
              <a:rPr lang="en-US" sz="3000" dirty="0" smtClean="0"/>
              <a:t>)</a:t>
            </a:r>
          </a:p>
          <a:p>
            <a:endParaRPr lang="en-US" sz="3000" dirty="0" smtClean="0"/>
          </a:p>
          <a:p>
            <a:endParaRPr lang="en-US" sz="3000" dirty="0"/>
          </a:p>
          <a:p>
            <a:pPr lvl="1"/>
            <a:r>
              <a:rPr lang="en-US" sz="2800" dirty="0" smtClean="0">
                <a:solidFill>
                  <a:srgbClr val="F3BE60"/>
                </a:solidFill>
              </a:rPr>
              <a:t>AUTO</a:t>
            </a:r>
            <a:r>
              <a:rPr lang="en-US" sz="2800" dirty="0" smtClean="0"/>
              <a:t> </a:t>
            </a:r>
            <a:r>
              <a:rPr lang="en-US" sz="2800" dirty="0"/>
              <a:t>– Partition-level escalation if the table is partitioned</a:t>
            </a:r>
          </a:p>
          <a:p>
            <a:pPr lvl="1"/>
            <a:r>
              <a:rPr lang="en-US" sz="2800" dirty="0">
                <a:solidFill>
                  <a:srgbClr val="F3BE60"/>
                </a:solidFill>
              </a:rPr>
              <a:t>TABLE</a:t>
            </a:r>
            <a:r>
              <a:rPr lang="en-US" sz="2800" dirty="0"/>
              <a:t> – Always table-level escalation</a:t>
            </a:r>
          </a:p>
          <a:p>
            <a:pPr lvl="1"/>
            <a:r>
              <a:rPr lang="en-US" sz="2800" dirty="0">
                <a:solidFill>
                  <a:srgbClr val="F3BE60"/>
                </a:solidFill>
              </a:rPr>
              <a:t>DISABLE</a:t>
            </a:r>
            <a:r>
              <a:rPr lang="en-US" sz="2800" dirty="0"/>
              <a:t> – Do not escalate until absolutely necessary</a:t>
            </a:r>
          </a:p>
          <a:p>
            <a:r>
              <a:rPr lang="en-US" sz="3000" dirty="0" smtClean="0"/>
              <a:t>Just </a:t>
            </a:r>
            <a:r>
              <a:rPr lang="en-US" sz="3000" dirty="0"/>
              <a:t>disable it (that’s not Nike’s “Just do it!”) </a:t>
            </a:r>
          </a:p>
          <a:p>
            <a:pPr lvl="1"/>
            <a:r>
              <a:rPr lang="en-US" sz="2800" dirty="0"/>
              <a:t>Trace flag 1211 – disables lock escalation on server level</a:t>
            </a:r>
          </a:p>
          <a:p>
            <a:pPr lvl="1"/>
            <a:r>
              <a:rPr lang="en-US" sz="2800" dirty="0"/>
              <a:t>Trace flag 1224 – disables lock escalation if 40% of the memory used is consumed</a:t>
            </a:r>
          </a:p>
          <a:p>
            <a:pPr lvl="1"/>
            <a:endParaRPr lang="en-US" sz="2800" dirty="0">
              <a:solidFill>
                <a:srgbClr val="F3BE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Controlling Lock </a:t>
            </a:r>
            <a:r>
              <a:rPr lang="en-AU" dirty="0" smtClean="0"/>
              <a:t>Escalation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2412" y="409178"/>
            <a:ext cx="9144000" cy="580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1420" y="1782096"/>
            <a:ext cx="10820400" cy="9233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latin typeface="Consolas" pitchFamily="49" charset="0"/>
                <a:cs typeface="Consolas" pitchFamily="49" charset="0"/>
              </a:rPr>
              <a:t>SELECT </a:t>
            </a:r>
            <a:r>
              <a:rPr lang="en-US" sz="2000" b="1" noProof="1" smtClean="0">
                <a:latin typeface="Consolas" pitchFamily="49" charset="0"/>
                <a:cs typeface="Consolas" pitchFamily="49" charset="0"/>
              </a:rPr>
              <a:t>lock_escalation_desc FROM sys.tables WHERE </a:t>
            </a:r>
            <a:r>
              <a:rPr lang="en-US" sz="2000" b="1" noProof="1">
                <a:latin typeface="Consolas" pitchFamily="49" charset="0"/>
                <a:cs typeface="Consolas" pitchFamily="49" charset="0"/>
              </a:rPr>
              <a:t>name = 'Person.Address'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latin typeface="Consolas" pitchFamily="49" charset="0"/>
                <a:cs typeface="Consolas" pitchFamily="49" charset="0"/>
              </a:rPr>
              <a:t>ALTER </a:t>
            </a:r>
            <a:r>
              <a:rPr lang="en-US" sz="2000" b="1" noProof="1">
                <a:latin typeface="Consolas" pitchFamily="49" charset="0"/>
                <a:cs typeface="Consolas" pitchFamily="49" charset="0"/>
              </a:rPr>
              <a:t>TABLE Person.Address SET (LOCK_ESCALATION = {AUTO | TABLE | DISABLE}</a:t>
            </a:r>
          </a:p>
        </p:txBody>
      </p:sp>
    </p:spTree>
    <p:extLst>
      <p:ext uri="{BB962C8B-B14F-4D97-AF65-F5344CB8AC3E}">
        <p14:creationId xmlns:p14="http://schemas.microsoft.com/office/powerpoint/2010/main" val="299687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Are Deadlocks?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Who is victim?</a:t>
            </a:r>
          </a:p>
          <a:p>
            <a:pPr lvl="1"/>
            <a:r>
              <a:rPr lang="en-US" dirty="0"/>
              <a:t>Cost for Rollback</a:t>
            </a:r>
          </a:p>
          <a:p>
            <a:pPr lvl="1"/>
            <a:r>
              <a:rPr lang="en-US" dirty="0"/>
              <a:t>Deadlock priority –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SET DEADLOCK_PRIORITY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21938" y="3467476"/>
            <a:ext cx="7634874" cy="3009524"/>
            <a:chOff x="3031538" y="3695325"/>
            <a:chExt cx="6415674" cy="2172075"/>
          </a:xfrm>
        </p:grpSpPr>
        <p:pic>
          <p:nvPicPr>
            <p:cNvPr id="4" name="Picture 3" descr="Application_Softwar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61838" y="3748086"/>
              <a:ext cx="1255713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Databas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0476" y="3817937"/>
              <a:ext cx="898525" cy="7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Tabl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44737" y="3695325"/>
              <a:ext cx="461963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Application_Softwar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90413" y="4954586"/>
              <a:ext cx="1255713" cy="912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Databas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9051" y="5024436"/>
              <a:ext cx="898525" cy="7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Tabl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73313" y="4901824"/>
              <a:ext cx="461963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031538" y="3962401"/>
              <a:ext cx="11255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+mj-lt"/>
                </a:rPr>
                <a:t>Task A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3046412" y="5153026"/>
              <a:ext cx="11234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+mj-lt"/>
                </a:rPr>
                <a:t>Task B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7807983" y="4017963"/>
              <a:ext cx="15610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+mj-lt"/>
                </a:rPr>
                <a:t>Resource</a:t>
              </a:r>
              <a:r>
                <a:rPr lang="en-US" sz="1800" dirty="0">
                  <a:latin typeface="+mj-lt"/>
                </a:rPr>
                <a:t> 1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7888295" y="5272088"/>
              <a:ext cx="15589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+mj-lt"/>
                </a:rPr>
                <a:t>Resource 2</a:t>
              </a:r>
            </a:p>
          </p:txBody>
        </p:sp>
        <p:cxnSp>
          <p:nvCxnSpPr>
            <p:cNvPr id="15" name="Straight Arrow Connector 14"/>
            <p:cNvCxnSpPr>
              <a:stCxn id="4" idx="3"/>
            </p:cNvCxnSpPr>
            <p:nvPr/>
          </p:nvCxnSpPr>
          <p:spPr bwMode="auto">
            <a:xfrm flipV="1">
              <a:off x="5117551" y="3935413"/>
              <a:ext cx="1627187" cy="269875"/>
            </a:xfrm>
            <a:prstGeom prst="straightConnector1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4" idx="3"/>
            </p:cNvCxnSpPr>
            <p:nvPr/>
          </p:nvCxnSpPr>
          <p:spPr bwMode="auto">
            <a:xfrm>
              <a:off x="5117548" y="4205288"/>
              <a:ext cx="1655762" cy="936625"/>
            </a:xfrm>
            <a:prstGeom prst="straightConnector1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7" idx="3"/>
              <a:endCxn id="9" idx="1"/>
            </p:cNvCxnSpPr>
            <p:nvPr/>
          </p:nvCxnSpPr>
          <p:spPr bwMode="auto">
            <a:xfrm flipV="1">
              <a:off x="5146126" y="5157412"/>
              <a:ext cx="1627187" cy="253583"/>
            </a:xfrm>
            <a:prstGeom prst="straightConnector1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5146123" y="3950909"/>
              <a:ext cx="1598612" cy="1476376"/>
            </a:xfrm>
            <a:prstGeom prst="straightConnector1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Multiply 13"/>
            <p:cNvSpPr/>
            <p:nvPr/>
          </p:nvSpPr>
          <p:spPr>
            <a:xfrm>
              <a:off x="5710364" y="4444637"/>
              <a:ext cx="484632" cy="45718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Resolve Blocking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the transactions as short as possible</a:t>
            </a:r>
          </a:p>
          <a:p>
            <a:r>
              <a:rPr lang="en-US" dirty="0"/>
              <a:t>No user interactions required in the middle of the transaction</a:t>
            </a:r>
          </a:p>
          <a:p>
            <a:r>
              <a:rPr lang="en-US" dirty="0"/>
              <a:t>Use indexes (proper ones)</a:t>
            </a:r>
          </a:p>
          <a:p>
            <a:r>
              <a:rPr lang="en-US" dirty="0"/>
              <a:t>Consider a server to offload some of the workloads</a:t>
            </a:r>
          </a:p>
          <a:p>
            <a:r>
              <a:rPr lang="en-US" dirty="0"/>
              <a:t>Choose </a:t>
            </a:r>
            <a:r>
              <a:rPr lang="en-US" dirty="0" smtClean="0"/>
              <a:t>proper isolation </a:t>
            </a:r>
            <a:r>
              <a:rPr lang="en-US" dirty="0"/>
              <a:t>level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953000"/>
            <a:ext cx="12188824" cy="820600"/>
          </a:xfrm>
        </p:spPr>
        <p:txBody>
          <a:bodyPr/>
          <a:lstStyle/>
          <a:p>
            <a:r>
              <a:rPr lang="en-US" dirty="0"/>
              <a:t>Locks and SQL Server Concurrency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" y="5754968"/>
            <a:ext cx="12188824" cy="688256"/>
          </a:xfrm>
        </p:spPr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12" y="1143000"/>
            <a:ext cx="5105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Transaction Isolation Levels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GB" dirty="0"/>
          </a:p>
        </p:txBody>
      </p:sp>
      <p:pic>
        <p:nvPicPr>
          <p:cNvPr id="4" name="Picture 2" descr="http://www.ibm.com/developerworks/data/tutorials/db2-cert7306/cs_isolation_lev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713" y="1066800"/>
            <a:ext cx="3767470" cy="351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Uncommitted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457129"/>
          </a:xfrm>
        </p:spPr>
        <p:txBody>
          <a:bodyPr>
            <a:noAutofit/>
          </a:bodyPr>
          <a:lstStyle/>
          <a:p>
            <a:pPr marL="150876" lvl="1"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SET TRANSACTION ISOLATION LEVEL READ UNCOMMITTED </a:t>
            </a:r>
            <a:r>
              <a:rPr lang="en-US" sz="3000" dirty="0">
                <a:latin typeface="+mj-lt"/>
              </a:rPr>
              <a:t>(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NOLOCK?</a:t>
            </a:r>
            <a:r>
              <a:rPr lang="en-US" sz="3000" dirty="0">
                <a:latin typeface="+mj-lt"/>
              </a:rPr>
              <a:t>)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0036" y="5181600"/>
            <a:ext cx="11585576" cy="12643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47" indent="-304747" defTabSz="1218987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Suggestion</a:t>
            </a:r>
            <a:r>
              <a:rPr lang="en-US" sz="3400" dirty="0" smtClean="0">
                <a:solidFill>
                  <a:schemeClr val="tx1"/>
                </a:solidFill>
              </a:rPr>
              <a:t>:</a:t>
            </a:r>
          </a:p>
          <a:p>
            <a:pPr marL="524203" lvl="1" indent="-304747" defTabSz="1218987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panose="05000000000000000000" pitchFamily="2" charset="2"/>
              <a:buChar char="§"/>
            </a:pPr>
            <a:r>
              <a:rPr lang="en-US" sz="3250" dirty="0" smtClean="0">
                <a:solidFill>
                  <a:schemeClr val="tx1"/>
                </a:solidFill>
              </a:rPr>
              <a:t>Better </a:t>
            </a:r>
            <a:r>
              <a:rPr lang="en-US" sz="3250" dirty="0">
                <a:solidFill>
                  <a:schemeClr val="tx1"/>
                </a:solidFill>
              </a:rPr>
              <a:t>offload the reads or go with optimistic level concurrency!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>
              <a:solidFill>
                <a:srgbClr val="F3BE60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42176" y="2234667"/>
            <a:ext cx="7628836" cy="2946933"/>
            <a:chOff x="2351776" y="2286000"/>
            <a:chExt cx="6104836" cy="234569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723320" y="3061227"/>
              <a:ext cx="3732539" cy="11116"/>
            </a:xfrm>
            <a:prstGeom prst="line">
              <a:avLst/>
            </a:prstGeom>
            <a:ln w="12700">
              <a:solidFill>
                <a:schemeClr val="tx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4637718" y="3680290"/>
              <a:ext cx="3818894" cy="5504"/>
            </a:xfrm>
            <a:prstGeom prst="line">
              <a:avLst/>
            </a:prstGeom>
            <a:ln w="12700">
              <a:solidFill>
                <a:srgbClr val="A5644E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351776" y="2571690"/>
              <a:ext cx="2476500" cy="41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  <a:cs typeface="Arial" pitchFamily="34" charset="0"/>
                </a:rPr>
                <a:t>Transaction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69281" y="3714690"/>
              <a:ext cx="2476500" cy="41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  <a:cs typeface="Arial" pitchFamily="34" charset="0"/>
                </a:rPr>
                <a:t>Transaction 2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961568" y="3095483"/>
              <a:ext cx="0" cy="5903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55658" y="2946092"/>
              <a:ext cx="0" cy="220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016783" y="3200400"/>
              <a:ext cx="916393" cy="36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SELECT </a:t>
              </a:r>
              <a:endParaRPr lang="en-US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23376" y="3200400"/>
              <a:ext cx="1157776" cy="36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UPDATE</a:t>
              </a:r>
              <a:endParaRPr lang="en-US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8458" y="2286000"/>
              <a:ext cx="2482918" cy="36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1" smtClean="0">
                  <a:latin typeface="+mj-lt"/>
                </a:rPr>
                <a:t>eXclusive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>
                  <a:latin typeface="+mj-lt"/>
                </a:rPr>
                <a:t>lock</a:t>
              </a:r>
            </a:p>
          </p:txBody>
        </p:sp>
        <p:cxnSp>
          <p:nvCxnSpPr>
            <p:cNvPr id="22" name="Elbow Connector 21"/>
            <p:cNvCxnSpPr/>
            <p:nvPr/>
          </p:nvCxnSpPr>
          <p:spPr>
            <a:xfrm flipV="1">
              <a:off x="4162076" y="2795237"/>
              <a:ext cx="3293783" cy="262747"/>
            </a:xfrm>
            <a:prstGeom prst="bentConnector3">
              <a:avLst>
                <a:gd name="adj1" fmla="val -136"/>
              </a:avLst>
            </a:prstGeom>
            <a:ln w="127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401408" y="3094025"/>
              <a:ext cx="0" cy="5903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402101" y="3652936"/>
              <a:ext cx="3067" cy="67993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457339" y="4264223"/>
              <a:ext cx="1247059" cy="36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Dirty 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1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  <a:endParaRPr lang="bg-BG" dirty="0"/>
          </a:p>
        </p:txBody>
      </p:sp>
      <p:sp>
        <p:nvSpPr>
          <p:cNvPr id="509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Transaction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is </a:t>
            </a:r>
            <a:r>
              <a:rPr lang="en-US" dirty="0"/>
              <a:t>a sequence of actions</a:t>
            </a:r>
            <a:r>
              <a:rPr lang="bg-BG" dirty="0"/>
              <a:t> (</a:t>
            </a:r>
            <a:r>
              <a:rPr lang="en-US" dirty="0"/>
              <a:t>database operations</a:t>
            </a:r>
            <a:r>
              <a:rPr lang="bg-BG" dirty="0"/>
              <a:t>)</a:t>
            </a:r>
            <a:r>
              <a:rPr lang="en-US" dirty="0"/>
              <a:t> </a:t>
            </a:r>
            <a:r>
              <a:rPr lang="en-US" dirty="0" smtClean="0"/>
              <a:t>executed </a:t>
            </a:r>
            <a:r>
              <a:rPr lang="en-US" dirty="0"/>
              <a:t>as a whole</a:t>
            </a:r>
            <a:r>
              <a:rPr lang="bg-BG" dirty="0"/>
              <a:t>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Either all of them </a:t>
            </a:r>
            <a:r>
              <a:rPr lang="en-US" dirty="0" smtClean="0"/>
              <a:t>complete successfully</a:t>
            </a:r>
            <a:endParaRPr lang="bg-BG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Or none of the them</a:t>
            </a:r>
            <a:endParaRPr lang="bg-BG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Example of transaction</a:t>
            </a:r>
            <a:r>
              <a:rPr lang="bg-BG" dirty="0" smtClean="0"/>
              <a:t>:</a:t>
            </a:r>
            <a:endParaRPr lang="bg-BG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A bank transfer from one account into another</a:t>
            </a:r>
            <a:r>
              <a:rPr lang="bg-BG" dirty="0"/>
              <a:t> (</a:t>
            </a:r>
            <a:r>
              <a:rPr lang="en-US" dirty="0"/>
              <a:t>withdrawal</a:t>
            </a:r>
            <a:r>
              <a:rPr lang="bg-BG" dirty="0"/>
              <a:t> + </a:t>
            </a:r>
            <a:r>
              <a:rPr lang="en-US" dirty="0"/>
              <a:t>deposit</a:t>
            </a:r>
            <a:r>
              <a:rPr lang="bg-BG" dirty="0"/>
              <a:t>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If either the withdrawal or the deposit fails</a:t>
            </a:r>
            <a:r>
              <a:rPr lang="bg-BG" dirty="0"/>
              <a:t> </a:t>
            </a:r>
            <a:r>
              <a:rPr lang="en-US" dirty="0"/>
              <a:t>the whole operation is cancelled</a:t>
            </a:r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Repeatable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6" y="1322616"/>
            <a:ext cx="10671176" cy="658584"/>
          </a:xfrm>
        </p:spPr>
        <p:txBody>
          <a:bodyPr>
            <a:normAutofit/>
          </a:bodyPr>
          <a:lstStyle/>
          <a:p>
            <a:pPr marL="150876" lvl="1"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SET TRANSACTION ISOLATION LEVEL REPEATABLE READ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00036" y="4544287"/>
            <a:ext cx="11585576" cy="1739387"/>
          </a:xfrm>
          <a:prstGeom prst="rect">
            <a:avLst/>
          </a:prstGeom>
        </p:spPr>
        <p:txBody>
          <a:bodyPr vert="horz" lIns="108000" tIns="36000" rIns="108000" bIns="36000" rtlCol="0">
            <a:normAutofit lnSpcReduction="10000"/>
          </a:bodyPr>
          <a:lstStyle>
            <a:lvl1pPr marL="304747" indent="-304747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/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200" dirty="0"/>
              <a:t>No non-repeatable reads possible (updates during Transaction 1)</a:t>
            </a:r>
          </a:p>
          <a:p>
            <a:r>
              <a:rPr lang="en-US" sz="3200" dirty="0"/>
              <a:t>Phantom records still possible (inserts during Transaction 1)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98206" y="2376845"/>
            <a:ext cx="8269931" cy="1844933"/>
            <a:chOff x="1298206" y="2286000"/>
            <a:chExt cx="8269931" cy="184493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040750" y="3004432"/>
              <a:ext cx="353178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298206" y="2417549"/>
              <a:ext cx="2069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Transaction 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513454" y="3004432"/>
              <a:ext cx="0" cy="5508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278998" y="3004432"/>
              <a:ext cx="0" cy="5508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260772" y="3008678"/>
              <a:ext cx="0" cy="5508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Internal Storage 20"/>
            <p:cNvSpPr/>
            <p:nvPr/>
          </p:nvSpPr>
          <p:spPr>
            <a:xfrm>
              <a:off x="3233903" y="3559529"/>
              <a:ext cx="2360428" cy="363642"/>
            </a:xfrm>
            <a:prstGeom prst="flowChartInternalStorag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cxnSp>
          <p:nvCxnSpPr>
            <p:cNvPr id="23" name="Elbow Connector 22"/>
            <p:cNvCxnSpPr/>
            <p:nvPr/>
          </p:nvCxnSpPr>
          <p:spPr>
            <a:xfrm flipV="1">
              <a:off x="3507106" y="2716607"/>
              <a:ext cx="3065425" cy="262747"/>
            </a:xfrm>
            <a:prstGeom prst="bentConnector3">
              <a:avLst>
                <a:gd name="adj1" fmla="val -113"/>
              </a:avLst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862850" y="2286000"/>
              <a:ext cx="2231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S(hared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) lock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64306" y="3121223"/>
              <a:ext cx="1139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SELECT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080049" y="3507947"/>
              <a:ext cx="2399601" cy="0"/>
            </a:xfrm>
            <a:prstGeom prst="line">
              <a:avLst/>
            </a:prstGeom>
            <a:ln>
              <a:headEnd type="diamond"/>
              <a:tailEnd type="diamon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5791538" y="3507948"/>
              <a:ext cx="1706911" cy="31923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675436" y="3730823"/>
              <a:ext cx="1171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UPDATE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91368" y="3010421"/>
              <a:ext cx="2376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Transaction 2</a:t>
              </a:r>
            </a:p>
          </p:txBody>
        </p:sp>
        <p:sp>
          <p:nvSpPr>
            <p:cNvPr id="43" name="Multiply 42"/>
            <p:cNvSpPr/>
            <p:nvPr/>
          </p:nvSpPr>
          <p:spPr>
            <a:xfrm>
              <a:off x="6326873" y="3513809"/>
              <a:ext cx="318118" cy="363642"/>
            </a:xfrm>
            <a:prstGeom prst="mathMultiply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3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Serializable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0413" y="5067038"/>
            <a:ext cx="11804822" cy="1654438"/>
          </a:xfrm>
        </p:spPr>
        <p:txBody>
          <a:bodyPr/>
          <a:lstStyle/>
          <a:p>
            <a:r>
              <a:rPr lang="en-US" dirty="0" smtClean="0"/>
              <a:t>Even phantom records are not possible!</a:t>
            </a:r>
          </a:p>
          <a:p>
            <a:r>
              <a:rPr lang="en-US" dirty="0" smtClean="0"/>
              <a:t>Highest pessimistic level of isolation, lowest level of concurrency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29894" y="2155118"/>
            <a:ext cx="9536518" cy="2569282"/>
            <a:chOff x="2063925" y="2057400"/>
            <a:chExt cx="7668456" cy="195827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8706" y="2733467"/>
              <a:ext cx="353178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063925" y="2205576"/>
              <a:ext cx="1446192" cy="304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Transaction 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661410" y="2733467"/>
              <a:ext cx="0" cy="5508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426954" y="2733467"/>
              <a:ext cx="0" cy="5508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408728" y="2737713"/>
              <a:ext cx="0" cy="5508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Internal Storage 20"/>
            <p:cNvSpPr/>
            <p:nvPr/>
          </p:nvSpPr>
          <p:spPr>
            <a:xfrm>
              <a:off x="3381859" y="3288563"/>
              <a:ext cx="2360428" cy="363642"/>
            </a:xfrm>
            <a:prstGeom prst="flowChartInternalStorag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23" name="Elbow Connector 22"/>
            <p:cNvCxnSpPr/>
            <p:nvPr/>
          </p:nvCxnSpPr>
          <p:spPr>
            <a:xfrm flipV="1">
              <a:off x="3655062" y="2445642"/>
              <a:ext cx="3065425" cy="262747"/>
            </a:xfrm>
            <a:prstGeom prst="bentConnector3">
              <a:avLst>
                <a:gd name="adj1" fmla="val -113"/>
              </a:avLst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010806" y="2057400"/>
              <a:ext cx="1855006" cy="304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S(hared) lock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85922" y="2902855"/>
              <a:ext cx="940728" cy="2580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SELECT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lowchart: Internal Storage 14"/>
            <p:cNvSpPr/>
            <p:nvPr/>
          </p:nvSpPr>
          <p:spPr>
            <a:xfrm>
              <a:off x="3381859" y="3638117"/>
              <a:ext cx="2360428" cy="363642"/>
            </a:xfrm>
            <a:prstGeom prst="flowChartInternalStorag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332780" y="3511302"/>
              <a:ext cx="2399601" cy="0"/>
            </a:xfrm>
            <a:prstGeom prst="line">
              <a:avLst/>
            </a:prstGeom>
            <a:ln w="12700">
              <a:headEnd type="diamond"/>
              <a:tailEnd type="diamon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044269" y="3511303"/>
              <a:ext cx="1706911" cy="31923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897723" y="3734178"/>
              <a:ext cx="837316" cy="28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INSERT</a:t>
              </a:r>
              <a:endParaRPr lang="en-US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55611" y="3117014"/>
              <a:ext cx="1684079" cy="304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Transaction 2</a:t>
              </a:r>
            </a:p>
          </p:txBody>
        </p:sp>
        <p:sp>
          <p:nvSpPr>
            <p:cNvPr id="22" name="Multiply 21"/>
            <p:cNvSpPr/>
            <p:nvPr/>
          </p:nvSpPr>
          <p:spPr>
            <a:xfrm>
              <a:off x="6579604" y="3517163"/>
              <a:ext cx="318118" cy="363642"/>
            </a:xfrm>
            <a:prstGeom prst="mathMultiply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81859" y="3284317"/>
              <a:ext cx="2360428" cy="7174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1522412" y="1312019"/>
            <a:ext cx="9144000" cy="614499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0876" lvl="1" indent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SET TRANSACTION ISOLATION LEVEL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SERIALIZABLE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Optimistic Concurrency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88815" y="1146041"/>
            <a:ext cx="11804822" cy="5570355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Based on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row versioning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stored inside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tempdb</a:t>
            </a:r>
            <a:r>
              <a:rPr lang="en-US" dirty="0" smtClean="0"/>
              <a:t>’s </a:t>
            </a:r>
            <a:r>
              <a:rPr lang="en-US" dirty="0"/>
              <a:t>version store area) </a:t>
            </a:r>
          </a:p>
          <a:p>
            <a:r>
              <a:rPr lang="en-US" sz="3200" dirty="0"/>
              <a:t>No dirty, non-repeatable reads or phantom records</a:t>
            </a:r>
          </a:p>
          <a:p>
            <a:r>
              <a:rPr lang="en-US" sz="3200" dirty="0"/>
              <a:t>Every single modification is versioned even if not used</a:t>
            </a:r>
          </a:p>
          <a:p>
            <a:pPr lvl="1"/>
            <a:r>
              <a:rPr lang="en-US" dirty="0"/>
              <a:t>Adds 14 bytes per row</a:t>
            </a:r>
          </a:p>
          <a:p>
            <a:r>
              <a:rPr lang="en-US" sz="3200" dirty="0"/>
              <a:t>Readers do not block writers and writers do not block readers</a:t>
            </a:r>
          </a:p>
          <a:p>
            <a:r>
              <a:rPr lang="en-US" sz="3200" dirty="0">
                <a:solidFill>
                  <a:srgbClr val="F3BE60"/>
                </a:solidFill>
              </a:rPr>
              <a:t>Writers can and will block writers, this can cause </a:t>
            </a:r>
            <a:r>
              <a:rPr lang="en-US" sz="3200" dirty="0" smtClean="0">
                <a:solidFill>
                  <a:srgbClr val="F3BE60"/>
                </a:solidFill>
              </a:rPr>
              <a:t>conflicts!</a:t>
            </a:r>
            <a:endParaRPr lang="en-US" sz="3200" dirty="0">
              <a:solidFill>
                <a:srgbClr val="F3B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Read Committed and Snapshot</a:t>
            </a:r>
            <a:r>
              <a:rPr lang="en-US" sz="3700" dirty="0"/>
              <a:t> </a:t>
            </a:r>
            <a:r>
              <a:rPr lang="en-US" sz="3700" dirty="0" smtClean="0"/>
              <a:t>Isolation Levels</a:t>
            </a:r>
            <a:endParaRPr lang="en-US" sz="3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RCSI – Read Committed Snapshot Isolation Level</a:t>
            </a:r>
          </a:p>
          <a:p>
            <a:pPr lvl="1"/>
            <a:r>
              <a:rPr lang="en-US" dirty="0"/>
              <a:t>Statement level versioning </a:t>
            </a:r>
          </a:p>
          <a:p>
            <a:pPr lvl="1"/>
            <a:r>
              <a:rPr lang="en-US" dirty="0"/>
              <a:t>Requires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ALTER DATABASE SET READ_COMMITTED_SNAPSHOT ON</a:t>
            </a:r>
          </a:p>
          <a:p>
            <a:endParaRPr lang="en-US" sz="1600" dirty="0" smtClean="0"/>
          </a:p>
          <a:p>
            <a:r>
              <a:rPr lang="en-US" sz="1600" dirty="0" smtClean="0"/>
              <a:t>Snapshot </a:t>
            </a:r>
            <a:r>
              <a:rPr lang="en-US" sz="1600" dirty="0"/>
              <a:t>Isolation Level</a:t>
            </a:r>
          </a:p>
          <a:p>
            <a:pPr lvl="1"/>
            <a:r>
              <a:rPr lang="en-US" dirty="0"/>
              <a:t>Transaction level versioning</a:t>
            </a:r>
          </a:p>
          <a:p>
            <a:pPr lvl="1"/>
            <a:r>
              <a:rPr lang="en-US" dirty="0"/>
              <a:t>Requires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ALTER DATABASE SET ALLOW_SNAPSHOT_ISOLATION ON</a:t>
            </a:r>
          </a:p>
          <a:p>
            <a:pPr lvl="1"/>
            <a:r>
              <a:rPr lang="en-US" dirty="0"/>
              <a:t>Requires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SET TRANSACTION ISOLATION LEVEL SNAPSHOT</a:t>
            </a:r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503612" y="5105400"/>
            <a:ext cx="5536634" cy="1597932"/>
            <a:chOff x="3740957" y="1447800"/>
            <a:chExt cx="5081022" cy="116246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311324" y="1730385"/>
              <a:ext cx="274885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71816" y="2258505"/>
              <a:ext cx="3469741" cy="1"/>
            </a:xfrm>
            <a:prstGeom prst="line">
              <a:avLst/>
            </a:prstGeom>
            <a:ln>
              <a:headEnd type="diamond"/>
              <a:tailEnd type="diamon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740957" y="1571908"/>
              <a:ext cx="697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V1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47323" y="1619397"/>
              <a:ext cx="697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V2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03404" y="1447800"/>
              <a:ext cx="2059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Transaction 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87660" y="2271707"/>
              <a:ext cx="20596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Transaction 2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5341156" y="1750169"/>
              <a:ext cx="0" cy="5083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4236256" y="1816227"/>
              <a:ext cx="1104900" cy="4422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Multiply 24"/>
            <p:cNvSpPr/>
            <p:nvPr/>
          </p:nvSpPr>
          <p:spPr>
            <a:xfrm>
              <a:off x="5166877" y="1816227"/>
              <a:ext cx="348558" cy="38946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7524457" y="1952162"/>
              <a:ext cx="445600" cy="3195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621169" y="1821815"/>
              <a:ext cx="1200810" cy="22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Select in RCSI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7740" y="1814126"/>
              <a:ext cx="670955" cy="22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Select</a:t>
              </a:r>
            </a:p>
          </p:txBody>
        </p:sp>
        <p:cxnSp>
          <p:nvCxnSpPr>
            <p:cNvPr id="29" name="Elbow Connector 28"/>
            <p:cNvCxnSpPr>
              <a:endCxn id="18" idx="2"/>
            </p:cNvCxnSpPr>
            <p:nvPr/>
          </p:nvCxnSpPr>
          <p:spPr>
            <a:xfrm rot="10800000">
              <a:off x="4089517" y="1972020"/>
              <a:ext cx="3880543" cy="581259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970057" y="2271709"/>
              <a:ext cx="0" cy="281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106255" y="2295814"/>
              <a:ext cx="1200810" cy="22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Select in 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39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2" y="228600"/>
            <a:ext cx="8594429" cy="1320800"/>
          </a:xfrm>
        </p:spPr>
        <p:txBody>
          <a:bodyPr/>
          <a:lstStyle/>
          <a:p>
            <a:r>
              <a:rPr lang="en-US" sz="3600" dirty="0" smtClean="0"/>
              <a:t>Concurrency Phenomenon in Isolation Levels</a:t>
            </a: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13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491894"/>
              </p:ext>
            </p:extLst>
          </p:nvPr>
        </p:nvGraphicFramePr>
        <p:xfrm>
          <a:off x="379412" y="1836161"/>
          <a:ext cx="10589601" cy="4583774"/>
        </p:xfrm>
        <a:graphic>
          <a:graphicData uri="http://schemas.openxmlformats.org/drawingml/2006/table">
            <a:tbl>
              <a:tblPr/>
              <a:tblGrid>
                <a:gridCol w="3092346"/>
                <a:gridCol w="1985793"/>
                <a:gridCol w="2917656"/>
                <a:gridCol w="2593806"/>
              </a:tblGrid>
              <a:tr h="8860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Level of Isolation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Dirty Reads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Repeatable Reads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Phantom Reads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680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Read uncommitted</a:t>
                      </a:r>
                    </a:p>
                  </a:txBody>
                  <a:tcPr marL="103103" marR="103103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yes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yes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yes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680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Read committed</a:t>
                      </a:r>
                    </a:p>
                  </a:txBody>
                  <a:tcPr marL="103103" marR="103103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no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yes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yes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680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Repeatable read</a:t>
                      </a:r>
                    </a:p>
                  </a:txBody>
                  <a:tcPr marL="103103" marR="103103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no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no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yes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680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Serializable</a:t>
                      </a:r>
                    </a:p>
                  </a:txBody>
                  <a:tcPr marL="103103" marR="103103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no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no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No</a:t>
                      </a: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8576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Read Committed Snapshot </a:t>
                      </a:r>
                    </a:p>
                  </a:txBody>
                  <a:tcPr marL="103103" marR="103103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no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no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yes</a:t>
                      </a: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680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Snapshot </a:t>
                      </a:r>
                    </a:p>
                  </a:txBody>
                  <a:tcPr marL="103103" marR="103103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no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no</a:t>
                      </a:r>
                      <a:endParaRPr kumimoji="1" 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no</a:t>
                      </a:r>
                    </a:p>
                  </a:txBody>
                  <a:tcPr marL="103103" marR="103103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1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600914"/>
            <a:ext cx="7764913" cy="1646302"/>
          </a:xfrm>
        </p:spPr>
        <p:txBody>
          <a:bodyPr/>
          <a:lstStyle/>
          <a:p>
            <a:r>
              <a:rPr lang="en-GB" dirty="0" smtClean="0"/>
              <a:t>Transaction Isolation Levels</a:t>
            </a:r>
            <a:endParaRPr lang="en-GB" dirty="0"/>
          </a:p>
        </p:txBody>
      </p:sp>
      <p:pic>
        <p:nvPicPr>
          <p:cNvPr id="4" name="Picture 2" descr="http://www.ibm.com/developerworks/data/tutorials/db2-cert7306/cs_isolation_lev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212" y="2057400"/>
            <a:ext cx="3767470" cy="351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8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Transactions: Lifecycle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4212" y="1546222"/>
            <a:ext cx="10792338" cy="3711578"/>
            <a:chOff x="1917701" y="1979614"/>
            <a:chExt cx="8329314" cy="2800350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3298825" y="4292601"/>
              <a:ext cx="1217322" cy="441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Rollback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6987820" y="3062802"/>
              <a:ext cx="1165658" cy="441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Commit</a:t>
              </a:r>
            </a:p>
          </p:txBody>
        </p:sp>
        <p:cxnSp>
          <p:nvCxnSpPr>
            <p:cNvPr id="6" name="AutoShape 8"/>
            <p:cNvCxnSpPr>
              <a:cxnSpLocks noChangeShapeType="1"/>
              <a:stCxn id="14" idx="3"/>
              <a:endCxn id="16" idx="1"/>
            </p:cNvCxnSpPr>
            <p:nvPr/>
          </p:nvCxnSpPr>
          <p:spPr bwMode="auto">
            <a:xfrm>
              <a:off x="3444876" y="3550058"/>
              <a:ext cx="1209675" cy="0"/>
            </a:xfrm>
            <a:prstGeom prst="straightConnector1">
              <a:avLst/>
            </a:pr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  <a:round/>
              <a:headEnd type="none" w="sm" len="sm"/>
              <a:tailEnd type="arrow" w="lg" len="lg"/>
            </a:ln>
            <a:effectLst>
              <a:outerShdw blurRad="63500" dist="12700" dir="2700000" sx="101000" sy="101000" algn="ctr" rotWithShape="0">
                <a:schemeClr val="bg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9"/>
            <p:cNvCxnSpPr>
              <a:cxnSpLocks noChangeShapeType="1"/>
              <a:stCxn id="16" idx="3"/>
              <a:endCxn id="15" idx="1"/>
            </p:cNvCxnSpPr>
            <p:nvPr/>
          </p:nvCxnSpPr>
          <p:spPr bwMode="auto">
            <a:xfrm>
              <a:off x="6873877" y="3550058"/>
              <a:ext cx="1442837" cy="0"/>
            </a:xfrm>
            <a:prstGeom prst="straightConnector1">
              <a:avLst/>
            </a:pr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  <a:round/>
              <a:headEnd type="none" w="sm" len="sm"/>
              <a:tailEnd type="arrow" w="lg" len="lg"/>
            </a:ln>
            <a:effectLst>
              <a:outerShdw blurRad="63500" dist="12700" dir="2700000" sx="101000" sy="101000" algn="ctr" rotWithShape="0">
                <a:schemeClr val="bg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4714875" y="2495550"/>
              <a:ext cx="901700" cy="450850"/>
            </a:xfrm>
            <a:custGeom>
              <a:avLst/>
              <a:gdLst>
                <a:gd name="T0" fmla="*/ 0 w 488"/>
                <a:gd name="T1" fmla="*/ 270 h 284"/>
                <a:gd name="T2" fmla="*/ 73 w 488"/>
                <a:gd name="T3" fmla="*/ 93 h 284"/>
                <a:gd name="T4" fmla="*/ 211 w 488"/>
                <a:gd name="T5" fmla="*/ 5 h 284"/>
                <a:gd name="T6" fmla="*/ 366 w 488"/>
                <a:gd name="T7" fmla="*/ 60 h 284"/>
                <a:gd name="T8" fmla="*/ 488 w 488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284">
                  <a:moveTo>
                    <a:pt x="0" y="270"/>
                  </a:moveTo>
                  <a:cubicBezTo>
                    <a:pt x="13" y="239"/>
                    <a:pt x="38" y="137"/>
                    <a:pt x="73" y="93"/>
                  </a:cubicBezTo>
                  <a:cubicBezTo>
                    <a:pt x="108" y="49"/>
                    <a:pt x="162" y="11"/>
                    <a:pt x="211" y="5"/>
                  </a:cubicBezTo>
                  <a:cubicBezTo>
                    <a:pt x="260" y="0"/>
                    <a:pt x="320" y="14"/>
                    <a:pt x="366" y="60"/>
                  </a:cubicBezTo>
                  <a:cubicBezTo>
                    <a:pt x="412" y="107"/>
                    <a:pt x="463" y="237"/>
                    <a:pt x="488" y="284"/>
                  </a:cubicBezTo>
                </a:path>
              </a:pathLst>
            </a:custGeom>
            <a:noFill/>
            <a:ln w="3810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arrow" w="lg" len="lg"/>
            </a:ln>
            <a:effectLst>
              <a:outerShdw blurRad="63500" dist="12700" dir="2700000" sx="101000" sy="101000" algn="ctr" rotWithShape="0">
                <a:schemeClr val="bg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4714876" y="1979614"/>
              <a:ext cx="785205" cy="441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Read</a:t>
              </a: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5913437" y="2495550"/>
              <a:ext cx="901700" cy="450850"/>
            </a:xfrm>
            <a:custGeom>
              <a:avLst/>
              <a:gdLst>
                <a:gd name="T0" fmla="*/ 0 w 488"/>
                <a:gd name="T1" fmla="*/ 270 h 284"/>
                <a:gd name="T2" fmla="*/ 73 w 488"/>
                <a:gd name="T3" fmla="*/ 93 h 284"/>
                <a:gd name="T4" fmla="*/ 211 w 488"/>
                <a:gd name="T5" fmla="*/ 5 h 284"/>
                <a:gd name="T6" fmla="*/ 366 w 488"/>
                <a:gd name="T7" fmla="*/ 60 h 284"/>
                <a:gd name="T8" fmla="*/ 488 w 488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284">
                  <a:moveTo>
                    <a:pt x="0" y="270"/>
                  </a:moveTo>
                  <a:cubicBezTo>
                    <a:pt x="13" y="239"/>
                    <a:pt x="38" y="137"/>
                    <a:pt x="73" y="93"/>
                  </a:cubicBezTo>
                  <a:cubicBezTo>
                    <a:pt x="108" y="49"/>
                    <a:pt x="162" y="11"/>
                    <a:pt x="211" y="5"/>
                  </a:cubicBezTo>
                  <a:cubicBezTo>
                    <a:pt x="260" y="0"/>
                    <a:pt x="320" y="14"/>
                    <a:pt x="366" y="60"/>
                  </a:cubicBezTo>
                  <a:cubicBezTo>
                    <a:pt x="412" y="107"/>
                    <a:pt x="463" y="237"/>
                    <a:pt x="488" y="284"/>
                  </a:cubicBezTo>
                </a:path>
              </a:pathLst>
            </a:custGeom>
            <a:noFill/>
            <a:ln w="3810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arrow" w="lg" len="lg"/>
            </a:ln>
            <a:effectLst>
              <a:outerShdw blurRad="63500" dist="12700" dir="2700000" sx="101000" sy="101000" algn="ctr" rotWithShape="0">
                <a:schemeClr val="bg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5913438" y="1979614"/>
              <a:ext cx="858494" cy="441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Write</a:t>
              </a: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2565401" y="4211639"/>
              <a:ext cx="2808287" cy="568325"/>
            </a:xfrm>
            <a:custGeom>
              <a:avLst/>
              <a:gdLst>
                <a:gd name="T0" fmla="*/ 1616 w 1616"/>
                <a:gd name="T1" fmla="*/ 6 h 358"/>
                <a:gd name="T2" fmla="*/ 1525 w 1616"/>
                <a:gd name="T3" fmla="*/ 154 h 358"/>
                <a:gd name="T4" fmla="*/ 1216 w 1616"/>
                <a:gd name="T5" fmla="*/ 308 h 358"/>
                <a:gd name="T6" fmla="*/ 754 w 1616"/>
                <a:gd name="T7" fmla="*/ 351 h 358"/>
                <a:gd name="T8" fmla="*/ 202 w 1616"/>
                <a:gd name="T9" fmla="*/ 268 h 358"/>
                <a:gd name="T10" fmla="*/ 0 w 1616"/>
                <a:gd name="T1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6" h="358">
                  <a:moveTo>
                    <a:pt x="1616" y="6"/>
                  </a:moveTo>
                  <a:cubicBezTo>
                    <a:pt x="1601" y="31"/>
                    <a:pt x="1592" y="104"/>
                    <a:pt x="1525" y="154"/>
                  </a:cubicBezTo>
                  <a:cubicBezTo>
                    <a:pt x="1458" y="204"/>
                    <a:pt x="1344" y="275"/>
                    <a:pt x="1216" y="308"/>
                  </a:cubicBezTo>
                  <a:cubicBezTo>
                    <a:pt x="1088" y="341"/>
                    <a:pt x="923" y="358"/>
                    <a:pt x="754" y="351"/>
                  </a:cubicBezTo>
                  <a:cubicBezTo>
                    <a:pt x="585" y="344"/>
                    <a:pt x="328" y="327"/>
                    <a:pt x="202" y="268"/>
                  </a:cubicBezTo>
                  <a:cubicBezTo>
                    <a:pt x="76" y="209"/>
                    <a:pt x="42" y="56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arrow" w="lg" len="lg"/>
            </a:ln>
            <a:effectLst>
              <a:outerShdw blurRad="63500" dist="12700" dir="2700000" sx="101000" sy="101000" algn="ctr" rotWithShape="0">
                <a:schemeClr val="bg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3566365" y="3043239"/>
              <a:ext cx="858494" cy="441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Write</a:t>
              </a: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blackWhite">
            <a:xfrm>
              <a:off x="1917701" y="2924176"/>
              <a:ext cx="1527175" cy="1251764"/>
            </a:xfrm>
            <a:prstGeom prst="rect">
              <a:avLst/>
            </a:prstGeom>
            <a:solidFill>
              <a:schemeClr val="accent4">
                <a:lumMod val="75000"/>
                <a:alpha val="50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tIns="72000" bIns="108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Durable starting state</a:t>
              </a: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blackWhite">
            <a:xfrm>
              <a:off x="8316714" y="2924176"/>
              <a:ext cx="1930301" cy="1251764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square" lIns="108000" tIns="72000" rIns="108000" bIns="108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dirty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Durable,</a:t>
              </a:r>
            </a:p>
            <a:p>
              <a:pPr algn="ctr">
                <a:lnSpc>
                  <a:spcPct val="100000"/>
                </a:lnSpc>
              </a:pPr>
              <a:r>
                <a:rPr lang="en-US" sz="3200" dirty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consistent,</a:t>
              </a:r>
            </a:p>
            <a:p>
              <a:pPr algn="ctr">
                <a:lnSpc>
                  <a:spcPct val="100000"/>
                </a:lnSpc>
              </a:pPr>
              <a:r>
                <a:rPr lang="en-US" sz="3200" dirty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ending state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blackWhite">
            <a:xfrm>
              <a:off x="4654551" y="2924176"/>
              <a:ext cx="2219325" cy="1251764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tIns="72000" bIns="1080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en-US" sz="3200" dirty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Sequence</a:t>
              </a:r>
              <a:br>
                <a:rPr lang="en-US" sz="3200" dirty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3200" dirty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of reads and writes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5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 Behavior</a:t>
            </a:r>
            <a:endParaRPr lang="bg-BG" dirty="0"/>
          </a:p>
        </p:txBody>
      </p:sp>
      <p:sp>
        <p:nvSpPr>
          <p:cNvPr id="510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5000"/>
              </a:spcBef>
            </a:pPr>
            <a:r>
              <a:rPr lang="en-US" dirty="0"/>
              <a:t>Transactions guarantee 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consistency </a:t>
            </a:r>
            <a:r>
              <a:rPr lang="en-US" dirty="0"/>
              <a:t>and 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integrity </a:t>
            </a:r>
            <a:r>
              <a:rPr lang="en-US" dirty="0"/>
              <a:t>of the database</a:t>
            </a:r>
            <a:endParaRPr lang="bg-BG" dirty="0"/>
          </a:p>
          <a:p>
            <a:pPr lvl="1">
              <a:spcBef>
                <a:spcPct val="25000"/>
              </a:spcBef>
            </a:pPr>
            <a:r>
              <a:rPr lang="en-US" dirty="0"/>
              <a:t>All changes in a transaction are temporary</a:t>
            </a:r>
          </a:p>
          <a:p>
            <a:pPr lvl="1">
              <a:spcBef>
                <a:spcPct val="25000"/>
              </a:spcBef>
            </a:pPr>
            <a:r>
              <a:rPr lang="en-US" dirty="0" smtClean="0"/>
              <a:t>Changes are persisted </a:t>
            </a:r>
            <a:r>
              <a:rPr lang="en-US" dirty="0"/>
              <a:t>when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COMMIT</a:t>
            </a:r>
            <a:r>
              <a:rPr lang="en-US" dirty="0"/>
              <a:t> is executed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At any time all changes can be canceled by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ROLLBACK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All of the operations are executed as a </a:t>
            </a:r>
            <a:r>
              <a:rPr lang="en-US" dirty="0" smtClean="0"/>
              <a:t>whole</a:t>
            </a:r>
          </a:p>
          <a:p>
            <a:pPr lvl="1"/>
            <a:r>
              <a:rPr lang="en-US" dirty="0" smtClean="0"/>
              <a:t>Either </a:t>
            </a:r>
            <a:r>
              <a:rPr lang="en-US" dirty="0"/>
              <a:t>all of them or none of them</a:t>
            </a:r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Transactions: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30437" y="1068388"/>
            <a:ext cx="3359150" cy="706435"/>
          </a:xfrm>
        </p:spPr>
        <p:txBody>
          <a:bodyPr>
            <a:normAutofit/>
          </a:bodyPr>
          <a:lstStyle/>
          <a:p>
            <a:pPr marL="0" indent="0" algn="ctr" fontAlgn="base">
              <a:buClr>
                <a:schemeClr val="accent5">
                  <a:lumMod val="40000"/>
                  <a:lumOff val="60000"/>
                </a:schemeClr>
              </a:buClr>
              <a:buSzPct val="70000"/>
              <a:buNone/>
              <a:tabLst>
                <a:tab pos="282575" algn="l"/>
              </a:tabLst>
            </a:pPr>
            <a:r>
              <a:rPr lang="en-US" sz="3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 $100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321426" y="1782763"/>
            <a:ext cx="3589337" cy="4081117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 w="19050" cap="flat" algn="ctr">
            <a:solidFill>
              <a:schemeClr val="accent5">
                <a:lumMod val="20000"/>
                <a:lumOff val="80000"/>
                <a:alpha val="70000"/>
              </a:schemeClr>
            </a:solidFill>
            <a:miter lim="800000"/>
            <a:headEnd/>
            <a:tailEnd/>
          </a:ln>
          <a:effectLst/>
          <a:extLst/>
        </p:spPr>
        <p:txBody>
          <a:bodyPr lIns="144000" tIns="91440" rIns="144000" bIns="109728">
            <a:spAutoFit/>
          </a:bodyPr>
          <a:lstStyle>
            <a:lvl1pPr marL="319088" indent="-319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defRPr sz="32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Read savings</a:t>
            </a:r>
          </a:p>
          <a:p>
            <a:pPr marL="450850" indent="-45085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New savings =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current - $100</a:t>
            </a:r>
          </a:p>
          <a:p>
            <a:pPr marL="450850" indent="-45085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Read checking</a:t>
            </a:r>
          </a:p>
          <a:p>
            <a:pPr marL="450850" indent="-45085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New checking =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current  + $100</a:t>
            </a:r>
          </a:p>
          <a:p>
            <a:pPr marL="450850" indent="-45085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Write savings</a:t>
            </a:r>
          </a:p>
          <a:p>
            <a:pPr marL="450850" indent="-450850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Write checking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06626" y="1774823"/>
            <a:ext cx="3455987" cy="4643054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 w="19050" cap="flat" algn="ctr">
            <a:solidFill>
              <a:schemeClr val="accent5">
                <a:lumMod val="20000"/>
                <a:lumOff val="80000"/>
                <a:alpha val="70000"/>
              </a:schemeClr>
            </a:solidFill>
            <a:miter lim="800000"/>
            <a:headEnd/>
            <a:tailEnd/>
          </a:ln>
          <a:effectLst/>
          <a:extLst/>
        </p:spPr>
        <p:txBody>
          <a:bodyPr lIns="144000" tIns="91440" rIns="144000" bIns="109728" anchor="ctr">
            <a:noAutofit/>
          </a:bodyPr>
          <a:lstStyle/>
          <a:p>
            <a:pPr marL="450850" indent="-450850" fontAlgn="base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current balance</a:t>
            </a:r>
          </a:p>
          <a:p>
            <a:pPr marL="450850" indent="-450850" fontAlgn="base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balance =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- $100</a:t>
            </a:r>
          </a:p>
          <a:p>
            <a:pPr marL="450850" indent="-450850" fontAlgn="base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new balance</a:t>
            </a:r>
          </a:p>
          <a:p>
            <a:pPr marL="450850" indent="-450850" fontAlgn="base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Dispense cash</a:t>
            </a:r>
            <a:endParaRPr lang="en-US" sz="32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21425" y="1066800"/>
            <a:ext cx="3517900" cy="708023"/>
          </a:xfrm>
          <a:prstGeom prst="rect">
            <a:avLst/>
          </a:prstGeom>
          <a:extLst/>
        </p:spPr>
        <p:txBody>
          <a:bodyPr/>
          <a:lstStyle/>
          <a:p>
            <a:pPr marL="533400" indent="-533400" algn="ctr" fontAlgn="base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tabLst>
                <a:tab pos="282575" algn="l"/>
              </a:tabLst>
            </a:pPr>
            <a:r>
              <a:rPr lang="en-US" sz="3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$100</a:t>
            </a:r>
            <a:endParaRPr lang="bg-BG" sz="32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1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actions fail to complete</a:t>
            </a:r>
          </a:p>
          <a:p>
            <a:pPr lvl="1"/>
            <a:r>
              <a:rPr lang="en-US" dirty="0"/>
              <a:t>For example, the application software or database server crashes</a:t>
            </a:r>
          </a:p>
          <a:p>
            <a:r>
              <a:rPr lang="en-US" dirty="0"/>
              <a:t>Interference from another transaction	</a:t>
            </a:r>
          </a:p>
          <a:p>
            <a:pPr lvl="1"/>
            <a:r>
              <a:rPr lang="en-US" dirty="0"/>
              <a:t>What will happen if several transfers run for the same account in the same time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6388" y="5029782"/>
            <a:ext cx="8938472" cy="820600"/>
          </a:xfrm>
        </p:spPr>
        <p:txBody>
          <a:bodyPr/>
          <a:lstStyle/>
          <a:p>
            <a:r>
              <a:rPr lang="en-GB" dirty="0" smtClean="0"/>
              <a:t>ACID Transactions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751012" y="1720003"/>
            <a:ext cx="8505800" cy="2851997"/>
            <a:chOff x="1979612" y="1720003"/>
            <a:chExt cx="8505800" cy="2851997"/>
          </a:xfrm>
        </p:grpSpPr>
        <p:pic>
          <p:nvPicPr>
            <p:cNvPr id="4" name="Picture 2" descr="http://javaho.files.wordpress.com/2010/09/transactions_acid.jpg?w=700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23382" y="1720003"/>
              <a:ext cx="5785630" cy="2668282"/>
            </a:xfrm>
            <a:prstGeom prst="roundRect">
              <a:avLst>
                <a:gd name="adj" fmla="val 3014"/>
              </a:avLst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www.nsiautostore.com/files/2012/01/Bidirectional-DB-lookup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12" y="2771800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b.dryicons.com/images/icon_sets/shine_icon_set/png/256x256/users_proces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5212" y="2771800"/>
              <a:ext cx="1800200" cy="1800200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65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2979</Words>
  <Application>Microsoft Office PowerPoint</Application>
  <PresentationFormat>Custom</PresentationFormat>
  <Paragraphs>632</Paragraphs>
  <Slides>45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Calibri Light</vt:lpstr>
      <vt:lpstr>Consolas</vt:lpstr>
      <vt:lpstr>Gill Sans mt</vt:lpstr>
      <vt:lpstr>Segoe UI</vt:lpstr>
      <vt:lpstr>Trebuchet MS</vt:lpstr>
      <vt:lpstr>Wingdings</vt:lpstr>
      <vt:lpstr>Wingdings 2</vt:lpstr>
      <vt:lpstr>Wingdings 3</vt:lpstr>
      <vt:lpstr>Facet</vt:lpstr>
      <vt:lpstr>Database Transactions</vt:lpstr>
      <vt:lpstr>Agenda</vt:lpstr>
      <vt:lpstr>What is a Transaction?</vt:lpstr>
      <vt:lpstr>Transactions</vt:lpstr>
      <vt:lpstr>Transactions: Lifecycle</vt:lpstr>
      <vt:lpstr>Transactions Behavior</vt:lpstr>
      <vt:lpstr>Transactions: Example</vt:lpstr>
      <vt:lpstr>What Can Go Wrong?</vt:lpstr>
      <vt:lpstr>ACID Transactions</vt:lpstr>
      <vt:lpstr>Transactions Properties</vt:lpstr>
      <vt:lpstr>Atomicity</vt:lpstr>
      <vt:lpstr>Consistency</vt:lpstr>
      <vt:lpstr>Isolation</vt:lpstr>
      <vt:lpstr>Durability</vt:lpstr>
      <vt:lpstr>Managing Transactions in SQL</vt:lpstr>
      <vt:lpstr>Transactions and SQL</vt:lpstr>
      <vt:lpstr>Transactions in SQL Server: Example</vt:lpstr>
      <vt:lpstr>Transactions in SQL Server: Example (2)</vt:lpstr>
      <vt:lpstr>Auto Commit Transactions</vt:lpstr>
      <vt:lpstr>Implicit Transactions</vt:lpstr>
      <vt:lpstr>Explicit Transactions</vt:lpstr>
      <vt:lpstr>Managing Transactions in SQL</vt:lpstr>
      <vt:lpstr>Locks and SQL Server Concurrency</vt:lpstr>
      <vt:lpstr>Methods of Concurrency Control</vt:lpstr>
      <vt:lpstr>What Are Locks and What is Locking?</vt:lpstr>
      <vt:lpstr>Common Lock Types</vt:lpstr>
      <vt:lpstr>Lock Compatibility</vt:lpstr>
      <vt:lpstr>Lock Hierarchy</vt:lpstr>
      <vt:lpstr>Let’s Update a Row! What Do We Need?</vt:lpstr>
      <vt:lpstr>Methods to View Locking Information</vt:lpstr>
      <vt:lpstr>Troubleshooting Locking Problems</vt:lpstr>
      <vt:lpstr>Locking and Blocking</vt:lpstr>
      <vt:lpstr>Lock Escalation</vt:lpstr>
      <vt:lpstr>Controlling Lock Escalation</vt:lpstr>
      <vt:lpstr>What Are Deadlocks?</vt:lpstr>
      <vt:lpstr>Resolve Blocking</vt:lpstr>
      <vt:lpstr>Locks and SQL Server Concurrency</vt:lpstr>
      <vt:lpstr>Transaction Isolation Levels</vt:lpstr>
      <vt:lpstr>Read Uncommitted</vt:lpstr>
      <vt:lpstr>Repeatable Read</vt:lpstr>
      <vt:lpstr>Serializable</vt:lpstr>
      <vt:lpstr>Optimistic Concurrency</vt:lpstr>
      <vt:lpstr>Read Committed and Snapshot Isolation Levels</vt:lpstr>
      <vt:lpstr>Concurrency Phenomenon in Isolation Levels</vt:lpstr>
      <vt:lpstr>Transaction Isolation Levels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Transactions - Concepts</dc:title>
  <dc:subject>Software Development Course</dc:subject>
  <dc:creator/>
  <cp:keywords>Databases, SQL, programming, SoftUni, Software University, programming, software development, software engineering, course, database, transactions</cp:keywords>
  <dc:description>Software University Foundation - http://softuni.org</dc:description>
  <cp:lastModifiedBy/>
  <cp:revision>1</cp:revision>
  <dcterms:created xsi:type="dcterms:W3CDTF">2014-01-02T17:00:34Z</dcterms:created>
  <dcterms:modified xsi:type="dcterms:W3CDTF">2016-05-23T19:01:15Z</dcterms:modified>
  <cp:category>Databases, SQL, programming, SoftUni, Software University, programming, software development, software engineering, course, transactions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