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7" r:id="rId1"/>
  </p:sldMasterIdLst>
  <p:notesMasterIdLst>
    <p:notesMasterId r:id="rId28"/>
  </p:notesMasterIdLst>
  <p:sldIdLst>
    <p:sldId id="464" r:id="rId2"/>
    <p:sldId id="465" r:id="rId3"/>
    <p:sldId id="469" r:id="rId4"/>
    <p:sldId id="470" r:id="rId5"/>
    <p:sldId id="482" r:id="rId6"/>
    <p:sldId id="471" r:id="rId7"/>
    <p:sldId id="492" r:id="rId8"/>
    <p:sldId id="493" r:id="rId9"/>
    <p:sldId id="483" r:id="rId10"/>
    <p:sldId id="472" r:id="rId11"/>
    <p:sldId id="484" r:id="rId12"/>
    <p:sldId id="473" r:id="rId13"/>
    <p:sldId id="485" r:id="rId14"/>
    <p:sldId id="474" r:id="rId15"/>
    <p:sldId id="489" r:id="rId16"/>
    <p:sldId id="475" r:id="rId17"/>
    <p:sldId id="490" r:id="rId18"/>
    <p:sldId id="476" r:id="rId19"/>
    <p:sldId id="491" r:id="rId20"/>
    <p:sldId id="477" r:id="rId21"/>
    <p:sldId id="495" r:id="rId22"/>
    <p:sldId id="486" r:id="rId23"/>
    <p:sldId id="478" r:id="rId24"/>
    <p:sldId id="496" r:id="rId25"/>
    <p:sldId id="488" r:id="rId26"/>
    <p:sldId id="479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88C"/>
    <a:srgbClr val="FFCCFF"/>
    <a:srgbClr val="FF00FF"/>
    <a:srgbClr val="000066"/>
    <a:srgbClr val="A1BD63"/>
    <a:srgbClr val="006600"/>
    <a:srgbClr val="336600"/>
    <a:srgbClr val="BBD979"/>
    <a:srgbClr val="0033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38" autoAdjust="0"/>
    <p:restoredTop sz="88482" autoAdjust="0"/>
  </p:normalViewPr>
  <p:slideViewPr>
    <p:cSldViewPr>
      <p:cViewPr varScale="1">
        <p:scale>
          <a:sx n="71" d="100"/>
          <a:sy n="71" d="100"/>
        </p:scale>
        <p:origin x="-127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9ED2C-851F-4193-8C04-09F342F60FD1}" type="datetimeFigureOut">
              <a:rPr lang="bg-BG" smtClean="0"/>
              <a:pPr/>
              <a:t>27.5.2020 г.</a:t>
            </a:fld>
            <a:endParaRPr lang="bg-BG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F07EE-69FA-4824-B30A-1662B7D73DD1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6274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F07EE-69FA-4824-B30A-1662B7D73DD1}" type="slidenum">
              <a:rPr lang="bg-BG" smtClean="0"/>
              <a:pPr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50122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-76200" y="3319552"/>
            <a:ext cx="9296400" cy="338048"/>
            <a:chOff x="0" y="3200400"/>
            <a:chExt cx="9144000" cy="140495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00400"/>
              <a:ext cx="9144000" cy="45719"/>
            </a:xfrm>
            <a:prstGeom prst="rect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3247556"/>
              <a:ext cx="9144000" cy="4571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95176"/>
              <a:ext cx="9144000" cy="45719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263221"/>
            <a:ext cx="9143999" cy="594779"/>
          </a:xfrm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marL="457200" indent="-457200">
              <a:buFontTx/>
              <a:buNone/>
              <a:defRPr lang="en-US" sz="2000" b="0" cap="none" spc="0" baseline="0" dirty="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</a:lstStyle>
          <a:p>
            <a:pPr marL="0" lvl="0"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</a:pPr>
            <a:r>
              <a:rPr lang="en-US" dirty="0" smtClean="0"/>
              <a:t>Click to edit</a:t>
            </a:r>
            <a:r>
              <a:rPr lang="bg-BG" dirty="0" smtClean="0"/>
              <a:t> </a:t>
            </a: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648200"/>
            <a:ext cx="9143999" cy="762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5400" b="1" kern="1200" spc="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 smtClean="0"/>
              <a:t>Заглавие на темата</a:t>
            </a:r>
            <a:endParaRPr lang="bg-BG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0" y="1795552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2000" baseline="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11500" dirty="0" err="1" smtClean="0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115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115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962400"/>
            <a:ext cx="9143999" cy="6858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3600" b="0" kern="1200" spc="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 smtClean="0"/>
              <a:t>НОМЕР НА ТЕМАТА</a:t>
            </a:r>
            <a:endParaRPr lang="bg-BG" dirty="0"/>
          </a:p>
        </p:txBody>
      </p:sp>
      <p:sp>
        <p:nvSpPr>
          <p:cNvPr id="7" name="Freeform 6"/>
          <p:cNvSpPr/>
          <p:nvPr userDrawn="1"/>
        </p:nvSpPr>
        <p:spPr>
          <a:xfrm>
            <a:off x="3958373" y="2057399"/>
            <a:ext cx="1182919" cy="533401"/>
          </a:xfrm>
          <a:custGeom>
            <a:avLst/>
            <a:gdLst>
              <a:gd name="connsiteX0" fmla="*/ 0 w 1130531"/>
              <a:gd name="connsiteY0" fmla="*/ 0 h 665019"/>
              <a:gd name="connsiteX1" fmla="*/ 581891 w 1130531"/>
              <a:gd name="connsiteY1" fmla="*/ 665019 h 665019"/>
              <a:gd name="connsiteX2" fmla="*/ 1130531 w 1130531"/>
              <a:gd name="connsiteY2" fmla="*/ 83128 h 665019"/>
              <a:gd name="connsiteX0" fmla="*/ 0 w 1130531"/>
              <a:gd name="connsiteY0" fmla="*/ 0 h 532016"/>
              <a:gd name="connsiteX1" fmla="*/ 581891 w 1130531"/>
              <a:gd name="connsiteY1" fmla="*/ 532016 h 532016"/>
              <a:gd name="connsiteX2" fmla="*/ 1130531 w 1130531"/>
              <a:gd name="connsiteY2" fmla="*/ 83128 h 532016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56725"/>
              <a:gd name="connsiteY0" fmla="*/ 0 h 588169"/>
              <a:gd name="connsiteX1" fmla="*/ 608085 w 1156725"/>
              <a:gd name="connsiteY1" fmla="*/ 588169 h 588169"/>
              <a:gd name="connsiteX2" fmla="*/ 1156725 w 1156725"/>
              <a:gd name="connsiteY2" fmla="*/ 61696 h 588169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2919" h="631032">
                <a:moveTo>
                  <a:pt x="0" y="0"/>
                </a:moveTo>
                <a:cubicBezTo>
                  <a:pt x="145691" y="298233"/>
                  <a:pt x="264231" y="445844"/>
                  <a:pt x="608085" y="631032"/>
                </a:cubicBezTo>
                <a:cubicBezTo>
                  <a:pt x="934447" y="459437"/>
                  <a:pt x="1046019" y="298147"/>
                  <a:pt x="1182919" y="6645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3" name="Picture 2" descr="D:\Pavel\Courses\Materials\Course.ALG 2019\logo-bg.emf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22"/>
          <a:stretch/>
        </p:blipFill>
        <p:spPr bwMode="auto">
          <a:xfrm>
            <a:off x="3445626" y="1066800"/>
            <a:ext cx="2312117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912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802296" y="2743200"/>
            <a:ext cx="7036904" cy="6858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bg-BG" sz="4800" b="1" kern="120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 smtClean="0"/>
              <a:t>Abc</a:t>
            </a:r>
            <a:endParaRPr lang="bg-BG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231047"/>
            <a:ext cx="23622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12844" y="1676400"/>
            <a:ext cx="3773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9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4800" dirty="0" err="1" smtClean="0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48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4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828800" y="3429000"/>
            <a:ext cx="7036904" cy="3200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457200" indent="-457200" algn="l" defTabSz="914400" rtl="0" eaLnBrk="1" latinLnBrk="0" hangingPunct="1">
              <a:spcBef>
                <a:spcPct val="0"/>
              </a:spcBef>
              <a:buFont typeface="Arial" panose="020B0604020202020204" pitchFamily="34" charset="0"/>
              <a:buChar char="•"/>
              <a:defRPr lang="bg-BG" sz="3200" b="0" kern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 smtClean="0"/>
              <a:t>Abc</a:t>
            </a:r>
            <a:endParaRPr lang="bg-BG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76200" y="2431253"/>
            <a:ext cx="9296400" cy="90464"/>
            <a:chOff x="0" y="3189594"/>
            <a:chExt cx="9144000" cy="136848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3702284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600"/>
            <a:ext cx="9144000" cy="645195"/>
          </a:xfrm>
        </p:spPr>
        <p:txBody>
          <a:bodyPr>
            <a:noAutofit/>
          </a:bodyPr>
          <a:lstStyle>
            <a:lvl1pPr marL="914400" indent="0" algn="l">
              <a:defRPr sz="4800" b="1" spc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bg-BG" dirty="0" smtClean="0"/>
              <a:t>Заглавие</a:t>
            </a:r>
            <a:endParaRPr lang="bg-BG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1219200"/>
            <a:ext cx="8153400" cy="5562600"/>
          </a:xfr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lang="en-US" sz="3600" b="1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b="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</a:defRPr>
            </a:lvl2pPr>
            <a:lvl3pPr marL="914400" indent="0"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>
              <a:buNone/>
              <a:defRPr lang="en-US" sz="2000" dirty="0" smtClean="0">
                <a:ln>
                  <a:noFill/>
                </a:ln>
                <a:effectLst/>
                <a:latin typeface="Candara" panose="020E0502030303020204" pitchFamily="34" charset="0"/>
              </a:defRPr>
            </a:lvl4pPr>
            <a:lvl5pPr marL="1828800" indent="0">
              <a:buNone/>
              <a:defRPr lang="bg-BG" sz="1800" dirty="0">
                <a:ln>
                  <a:noFill/>
                </a:ln>
                <a:effectLst/>
                <a:latin typeface="Candara" panose="020E0502030303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>
              <a:buClrTx/>
            </a:pPr>
            <a:r>
              <a:rPr lang="en-US" dirty="0" smtClean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0" y="341245"/>
            <a:ext cx="914400" cy="457200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</a:t>
            </a:r>
            <a:r>
              <a:rPr lang="en-US" sz="2400" dirty="0" smtClean="0">
                <a:solidFill>
                  <a:srgbClr val="FF388C"/>
                </a:solidFill>
                <a:latin typeface="Arial Black" panose="020B0A04020102020204" pitchFamily="34" charset="0"/>
              </a:rPr>
              <a:t>A</a:t>
            </a:r>
            <a:r>
              <a:rPr lang="en-US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X</a:t>
            </a:r>
            <a:endParaRPr lang="bg-BG" sz="24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-76200" y="838200"/>
            <a:ext cx="9296400" cy="90464"/>
            <a:chOff x="0" y="3189594"/>
            <a:chExt cx="9144000" cy="136848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73666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in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228600"/>
            <a:ext cx="8153400" cy="65532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3600" b="1" kern="12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kern="120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2pPr>
            <a:lvl3pPr marL="738188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0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bg-BG" sz="2000" kern="120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>
              <a:buClrTx/>
            </a:pPr>
            <a:r>
              <a:rPr lang="en-US" dirty="0" smtClean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14753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3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647B6-4DF4-4BA6-B689-C87DB92DA6DB}" type="datetimeFigureOut">
              <a:rPr lang="bg-BG" smtClean="0"/>
              <a:t>27.5.2020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287EB-2210-4948-9944-027BD576363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34732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3" r:id="rId2"/>
    <p:sldLayoutId id="2147483825" r:id="rId3"/>
    <p:sldLayoutId id="2147483824" r:id="rId4"/>
    <p:sldLayoutId id="214748380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localhost/Solutions/S0604-Obsessed-cubes.html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localhost/Solutions/S0605-Washing-machine.html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localhost/Solutions/S0606-Pendulum.html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localhost/Solutions/S0607-Friction.html" TargetMode="Externa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localhost/Solutions/S0608-Normal-distribution.html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://localhost/Solutions/S0609-Labyrinth.html" TargetMode="Externa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localhost/Solutions/S0610-Shooting-teapots.html" TargetMode="Externa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localhost/Solutions/S0601-Tower-of-cubes.html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localhost/Solutions/S0602-Windy-day.html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localhost/Solutions/S0603-Swinging-platform.html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доц</a:t>
            </a:r>
            <a:r>
              <a:rPr lang="bg-BG" dirty="0"/>
              <a:t>. </a:t>
            </a:r>
            <a:r>
              <a:rPr lang="bg-BG" dirty="0" smtClean="0"/>
              <a:t>д-р Павел </a:t>
            </a:r>
            <a:r>
              <a:rPr lang="bg-BG" dirty="0"/>
              <a:t>Бойчев</a:t>
            </a:r>
            <a:r>
              <a:rPr lang="en-US" dirty="0"/>
              <a:t> </a:t>
            </a:r>
            <a:r>
              <a:rPr lang="bg-BG" dirty="0" smtClean="0"/>
              <a:t>  </a:t>
            </a:r>
            <a:r>
              <a:rPr lang="en-US" dirty="0" smtClean="0"/>
              <a:t> </a:t>
            </a:r>
            <a:r>
              <a:rPr lang="bg-BG" dirty="0" err="1" smtClean="0"/>
              <a:t>КИТ-ФМИ-СУ</a:t>
            </a:r>
            <a:r>
              <a:rPr lang="en-US" dirty="0" smtClean="0"/>
              <a:t> </a:t>
            </a:r>
            <a:r>
              <a:rPr lang="bg-BG" dirty="0" smtClean="0"/>
              <a:t>  </a:t>
            </a:r>
            <a:r>
              <a:rPr lang="en-US" dirty="0" smtClean="0"/>
              <a:t> </a:t>
            </a:r>
            <a:r>
              <a:rPr lang="bg-BG" dirty="0" smtClean="0"/>
              <a:t>2020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>
              <a:spcBef>
                <a:spcPct val="0"/>
              </a:spcBef>
            </a:pPr>
            <a:r>
              <a:rPr lang="bg-BG" dirty="0" smtClean="0"/>
              <a:t>Решения на задачите</a:t>
            </a:r>
            <a:endParaRPr lang="bg-BG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bg-BG" dirty="0">
                <a:latin typeface="Calibri Light" panose="020F0302020204030204" pitchFamily="34" charset="0"/>
              </a:rPr>
              <a:t>Тема </a:t>
            </a:r>
            <a:r>
              <a:rPr lang="bg-BG" dirty="0" smtClean="0">
                <a:latin typeface="Calibri Light" panose="020F0302020204030204" pitchFamily="34" charset="0"/>
              </a:rPr>
              <a:t>№6</a:t>
            </a:r>
            <a:endParaRPr lang="bg-BG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20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Решение №4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4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Обсебени кубчета</a:t>
                </a:r>
              </a:p>
              <a:p>
                <a:pPr lvl="1"/>
                <a:r>
                  <a:rPr lang="bg-BG" dirty="0" smtClean="0"/>
                  <a:t>Стаята е комплект от 6 плоскости с маса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0</m:t>
                    </m:r>
                  </m:oMath>
                </a14:m>
                <a:r>
                  <a:rPr lang="bg-BG" dirty="0" smtClean="0"/>
                  <a:t> и кубчетата са генерирани вътре между тях</a:t>
                </a:r>
              </a:p>
              <a:p>
                <a:pPr lvl="1"/>
                <a:r>
                  <a:rPr lang="bg-BG" dirty="0" smtClean="0"/>
                  <a:t>Гравитацията е случаен вектор от вида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bg-BG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bg-BG" b="0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±1,±1,±1</m:t>
                        </m:r>
                      </m:e>
                    </m:d>
                  </m:oMath>
                </a14:m>
                <a:r>
                  <a:rPr lang="bg-BG" dirty="0" smtClean="0"/>
                  <a:t>, мащабиран до дължина 10</a:t>
                </a:r>
              </a:p>
              <a:p>
                <a:pPr lvl="1"/>
                <a:r>
                  <a:rPr lang="bg-BG" dirty="0" smtClean="0"/>
                  <a:t>Този вид гарантира, че е в посока към някой от върховете на стаята</a:t>
                </a:r>
              </a:p>
              <a:p>
                <a:pPr lvl="1"/>
                <a:r>
                  <a:rPr lang="bg-BG" dirty="0" smtClean="0"/>
                  <a:t>Внимание! Когато кубчетата застинат, те не се местят от променена гравитация, затова ги побутваме много леко с </a:t>
                </a:r>
                <a:r>
                  <a:rPr lang="en-GB" dirty="0" err="1" smtClean="0">
                    <a:solidFill>
                      <a:srgbClr val="FF388C"/>
                    </a:solidFill>
                  </a:rPr>
                  <a:t>applyCentralForce</a:t>
                </a:r>
                <a:endParaRPr lang="bg-BG" dirty="0">
                  <a:solidFill>
                    <a:srgbClr val="FF388C"/>
                  </a:solidFill>
                </a:endParaRPr>
              </a:p>
            </p:txBody>
          </p:sp>
        </mc:Choice>
        <mc:Fallback xmlns="">
          <p:sp>
            <p:nvSpPr>
              <p:cNvPr id="5" name="Tex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r="-239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4392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Кубчета в стая, които се скупчват в някой от върховете ѝ</a:t>
            </a:r>
            <a:endParaRPr lang="en-US" dirty="0" smtClean="0"/>
          </a:p>
          <a:p>
            <a:pPr lvl="1"/>
            <a:endParaRPr lang="bg-BG" dirty="0" smtClean="0"/>
          </a:p>
        </p:txBody>
      </p:sp>
      <p:pic>
        <p:nvPicPr>
          <p:cNvPr id="3" name="Picture 4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981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0472310"/>
      </p:ext>
    </p:extLst>
  </p:cSld>
  <p:clrMapOvr>
    <a:masterClrMapping/>
  </p:clrMapOvr>
  <p:transition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№5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Пералня</a:t>
                </a:r>
              </a:p>
              <a:p>
                <a:pPr lvl="1"/>
                <a:r>
                  <a:rPr lang="bg-BG" dirty="0" smtClean="0"/>
                  <a:t>Кодът на решението може да се базира на примера с колизиите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i="0" dirty="0" smtClean="0">
                        <a:solidFill>
                          <a:srgbClr val="FF388C"/>
                        </a:solidFill>
                        <a:latin typeface="Cambria Math"/>
                      </a:rPr>
                      <m:t>E</m:t>
                    </m:r>
                    <m:r>
                      <a:rPr lang="en-GB" i="0" dirty="0" smtClean="0">
                        <a:solidFill>
                          <a:srgbClr val="FF388C"/>
                        </a:solidFill>
                        <a:latin typeface="Cambria Math"/>
                      </a:rPr>
                      <m:t>0617</m:t>
                    </m:r>
                  </m:oMath>
                </a14:m>
                <a:r>
                  <a:rPr lang="bg-BG" dirty="0" smtClean="0"/>
                  <a:t> от лекцията</a:t>
                </a:r>
              </a:p>
              <a:p>
                <a:pPr lvl="1"/>
                <a:r>
                  <a:rPr lang="bg-BG" dirty="0" smtClean="0"/>
                  <a:t>Основите на барабана и страничните прегради са групирани в един </a:t>
                </a:r>
                <a:r>
                  <a:rPr lang="en-US" dirty="0" err="1" smtClean="0"/>
                  <a:t>Physijs</a:t>
                </a:r>
                <a:r>
                  <a:rPr lang="bg-BG" dirty="0" smtClean="0"/>
                  <a:t> обект</a:t>
                </a:r>
              </a:p>
              <a:p>
                <a:pPr lvl="1"/>
                <a:r>
                  <a:rPr lang="bg-BG" dirty="0" smtClean="0"/>
                  <a:t>Ролята на преградите в долната основа са да разбутват обектите</a:t>
                </a:r>
              </a:p>
              <a:p>
                <a:pPr lvl="1"/>
                <a:r>
                  <a:rPr lang="bg-BG" dirty="0" smtClean="0"/>
                  <a:t>Въртенето е с прибавяне на синусоида към ъгъла на завъртане на барабана – така е ту в едната посока, ту в другата</a:t>
                </a:r>
                <a:endParaRPr lang="bg-BG" dirty="0"/>
              </a:p>
            </p:txBody>
          </p:sp>
        </mc:Choice>
        <mc:Fallback xmlns="">
          <p:sp>
            <p:nvSpPr>
              <p:cNvPr id="6" name="Tex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391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Двата цвята обекти се смесват почти веднага</a:t>
            </a:r>
          </a:p>
          <a:p>
            <a:pPr lvl="1"/>
            <a:endParaRPr lang="bg-BG" dirty="0"/>
          </a:p>
        </p:txBody>
      </p:sp>
      <p:pic>
        <p:nvPicPr>
          <p:cNvPr id="3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2595825"/>
      </p:ext>
    </p:extLst>
  </p:cSld>
  <p:clrMapOvr>
    <a:masterClrMapping/>
  </p:clrMapOvr>
  <p:transition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Решение №6</a:t>
            </a:r>
            <a:endParaRPr lang="bg-BG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/>
              <a:t>Двойно махало</a:t>
            </a:r>
          </a:p>
          <a:p>
            <a:pPr lvl="1"/>
            <a:r>
              <a:rPr lang="bg-BG" dirty="0" smtClean="0"/>
              <a:t>Използват се два обекта с панти</a:t>
            </a:r>
          </a:p>
          <a:p>
            <a:pPr lvl="1"/>
            <a:r>
              <a:rPr lang="bg-BG" dirty="0" smtClean="0"/>
              <a:t>Първият е закачен за сцената</a:t>
            </a:r>
          </a:p>
          <a:p>
            <a:pPr lvl="1"/>
            <a:r>
              <a:rPr lang="bg-BG" dirty="0" smtClean="0"/>
              <a:t>Вторият е закачен за първия</a:t>
            </a:r>
          </a:p>
          <a:p>
            <a:r>
              <a:rPr lang="bg-BG" dirty="0" smtClean="0"/>
              <a:t>Проблем</a:t>
            </a:r>
          </a:p>
          <a:p>
            <a:pPr lvl="1"/>
            <a:r>
              <a:rPr lang="en-US" dirty="0" err="1" smtClean="0"/>
              <a:t>Physijs</a:t>
            </a:r>
            <a:r>
              <a:rPr lang="en-US" dirty="0" smtClean="0"/>
              <a:t> </a:t>
            </a:r>
            <a:r>
              <a:rPr lang="bg-BG" dirty="0" smtClean="0"/>
              <a:t>е оскъдно документирана, затова решението изисква много опити и грешки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49374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Двойно махало, което изглежда достатъчно хаотично</a:t>
            </a:r>
          </a:p>
          <a:p>
            <a:pPr lvl="1"/>
            <a:endParaRPr lang="bg-BG" dirty="0"/>
          </a:p>
        </p:txBody>
      </p:sp>
      <p:pic>
        <p:nvPicPr>
          <p:cNvPr id="3" name="Picture 3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981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4012381"/>
      </p:ext>
    </p:extLst>
  </p:cSld>
  <p:clrMapOvr>
    <a:masterClrMapping/>
  </p:clrMapOvr>
  <p:transition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№7</a:t>
            </a:r>
            <a:r>
              <a:rPr lang="bg-BG" dirty="0" smtClean="0">
                <a:solidFill>
                  <a:srgbClr val="FF388C"/>
                </a:solidFill>
              </a:rPr>
              <a:t>*</a:t>
            </a:r>
            <a:endParaRPr lang="bg-BG" dirty="0">
              <a:solidFill>
                <a:srgbClr val="FF388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Триене</a:t>
                </a:r>
              </a:p>
              <a:p>
                <a:pPr lvl="1"/>
                <a:r>
                  <a:rPr lang="bg-BG" dirty="0" smtClean="0"/>
                  <a:t>Платформата и контролирането ѝ с мишката е аналогично за задача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solidFill>
                          <a:srgbClr val="FF388C"/>
                        </a:solidFill>
                        <a:latin typeface="Cambria Math"/>
                      </a:rPr>
                      <m:t>S</m:t>
                    </m:r>
                    <m:r>
                      <a:rPr lang="en-US" i="0" dirty="0" smtClean="0">
                        <a:solidFill>
                          <a:srgbClr val="FF388C"/>
                        </a:solidFill>
                        <a:latin typeface="Cambria Math"/>
                      </a:rPr>
                      <m:t>0603</m:t>
                    </m:r>
                  </m:oMath>
                </a14:m>
                <a:endParaRPr lang="en-US" dirty="0" smtClean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 smtClean="0"/>
                  <a:t>Триенето е параметър към </a:t>
                </a:r>
                <a:r>
                  <a:rPr lang="en-US" dirty="0" err="1" smtClean="0"/>
                  <a:t>Physijs</a:t>
                </a:r>
                <a:r>
                  <a:rPr lang="bg-BG" dirty="0" smtClean="0"/>
                  <a:t> материала, който се създава с </a:t>
                </a:r>
                <a:r>
                  <a:rPr lang="en-GB" dirty="0" err="1" smtClean="0">
                    <a:solidFill>
                      <a:srgbClr val="FF388C"/>
                    </a:solidFill>
                  </a:rPr>
                  <a:t>createMaterial</a:t>
                </a:r>
                <a:endParaRPr lang="bg-BG" dirty="0" smtClean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 smtClean="0"/>
                  <a:t>Трите кубчета са с коефициенти на триене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0.3</m:t>
                    </m:r>
                  </m:oMath>
                </a14:m>
                <a:r>
                  <a:rPr lang="bg-BG" dirty="0" smtClean="0"/>
                  <a:t>,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0.5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0.7</m:t>
                    </m:r>
                  </m:oMath>
                </a14:m>
                <a:endParaRPr lang="bg-BG" dirty="0" smtClean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 smtClean="0"/>
                  <a:t>За заблуда тази задача е със звездичка, въпреки че е много по-лесна от предходната</a:t>
                </a:r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r="-127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326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Кубчетата се плъзгат с различна скорост</a:t>
            </a:r>
          </a:p>
          <a:p>
            <a:pPr lvl="1"/>
            <a:endParaRPr lang="bg-BG" dirty="0"/>
          </a:p>
        </p:txBody>
      </p:sp>
      <p:pic>
        <p:nvPicPr>
          <p:cNvPr id="3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5240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3812415"/>
      </p:ext>
    </p:extLst>
  </p:cSld>
  <p:clrMapOvr>
    <a:masterClrMapping/>
  </p:clrMapOvr>
  <p:transition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№8</a:t>
            </a:r>
            <a:r>
              <a:rPr lang="bg-BG" dirty="0" smtClean="0">
                <a:solidFill>
                  <a:srgbClr val="FF388C"/>
                </a:solidFill>
              </a:rPr>
              <a:t>*</a:t>
            </a:r>
            <a:endParaRPr lang="bg-BG" dirty="0">
              <a:solidFill>
                <a:srgbClr val="FF388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/>
                  <a:t>Нормално разпределение</a:t>
                </a:r>
              </a:p>
              <a:p>
                <a:pPr lvl="1"/>
                <a:r>
                  <a:rPr lang="bg-BG" dirty="0" smtClean="0"/>
                  <a:t>Направата на дъската е просто набор от достатъчно на брой плоскости</a:t>
                </a:r>
              </a:p>
              <a:p>
                <a:pPr lvl="1"/>
                <a:r>
                  <a:rPr lang="bg-BG" dirty="0" smtClean="0"/>
                  <a:t>Пускането на топчетата се контролира подобно на задача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solidFill>
                          <a:srgbClr val="FF388C"/>
                        </a:solidFill>
                        <a:latin typeface="Cambria Math"/>
                      </a:rPr>
                      <m:t>S</m:t>
                    </m:r>
                    <m:r>
                      <a:rPr lang="en-US" i="0" dirty="0" smtClean="0">
                        <a:solidFill>
                          <a:srgbClr val="FF388C"/>
                        </a:solidFill>
                        <a:latin typeface="Cambria Math"/>
                      </a:rPr>
                      <m:t>0601</m:t>
                    </m:r>
                  </m:oMath>
                </a14:m>
                <a:r>
                  <a:rPr lang="en-US" dirty="0" smtClean="0"/>
                  <a:t> – </a:t>
                </a:r>
                <a:r>
                  <a:rPr lang="bg-BG" dirty="0" smtClean="0"/>
                  <a:t>ново топче се спуска едва при първия удар на падащо топче</a:t>
                </a:r>
              </a:p>
              <a:p>
                <a:pPr lvl="1"/>
                <a:r>
                  <a:rPr lang="bg-BG" dirty="0" smtClean="0"/>
                  <a:t>Проблем е разредката на малките прегради, които трябва да не позволяват топчетата да се „плъзгат“ по диагонала</a:t>
                </a:r>
                <a:endParaRPr lang="bg-BG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r="-673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6954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В средата попадат повече топчета, но всеки опит дава различен резултат</a:t>
            </a:r>
          </a:p>
          <a:p>
            <a:pPr lvl="1"/>
            <a:endParaRPr lang="bg-BG" dirty="0"/>
          </a:p>
        </p:txBody>
      </p:sp>
      <p:pic>
        <p:nvPicPr>
          <p:cNvPr id="3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981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1677604"/>
      </p:ext>
    </p:extLst>
  </p:cSld>
  <p:clrMapOvr>
    <a:masterClrMapping/>
  </p:clrMapOvr>
  <p:transition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№1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Кула от 10 кубчета</a:t>
                </a:r>
              </a:p>
              <a:p>
                <a:pPr lvl="1"/>
                <a:r>
                  <a:rPr lang="bg-BG" dirty="0" smtClean="0"/>
                  <a:t>Падането на кубчетата е тривиално – има го в пример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i="0" dirty="0" smtClean="0">
                        <a:solidFill>
                          <a:srgbClr val="FF388C"/>
                        </a:solidFill>
                        <a:latin typeface="Cambria Math"/>
                      </a:rPr>
                      <m:t>E</m:t>
                    </m:r>
                    <m:r>
                      <a:rPr lang="en-GB" i="0" dirty="0" smtClean="0">
                        <a:solidFill>
                          <a:srgbClr val="FF388C"/>
                        </a:solidFill>
                        <a:latin typeface="Cambria Math"/>
                      </a:rPr>
                      <m:t>0606</m:t>
                    </m:r>
                  </m:oMath>
                </a14:m>
                <a:r>
                  <a:rPr lang="bg-BG" dirty="0" smtClean="0"/>
                  <a:t> в лекцията</a:t>
                </a:r>
              </a:p>
              <a:p>
                <a:pPr lvl="1"/>
                <a:r>
                  <a:rPr lang="bg-BG" dirty="0" smtClean="0"/>
                  <a:t>Трябва да се ограничи случайността на координатите да е в по-тесен диапазон</a:t>
                </a:r>
              </a:p>
              <a:p>
                <a:pPr lvl="1"/>
                <a:r>
                  <a:rPr lang="bg-BG" dirty="0" smtClean="0"/>
                  <a:t>Създаването и пускането на ново кубче може да се обвърже с колизия – когато едно кубче се удари, тогава се появява следващото</a:t>
                </a:r>
              </a:p>
              <a:p>
                <a:pPr lvl="1"/>
                <a:r>
                  <a:rPr lang="bg-BG" dirty="0" smtClean="0"/>
                  <a:t>Махат се (защо?) слушателите на вече падналите кубчета с </a:t>
                </a:r>
                <a:r>
                  <a:rPr lang="en-US" dirty="0" err="1" smtClean="0">
                    <a:solidFill>
                      <a:srgbClr val="FF388C"/>
                    </a:solidFill>
                  </a:rPr>
                  <a:t>removeEventListener</a:t>
                </a:r>
                <a:endParaRPr lang="bg-BG" dirty="0">
                  <a:solidFill>
                    <a:srgbClr val="FF388C"/>
                  </a:solidFill>
                </a:endParaRPr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r="-134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2005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№9</a:t>
            </a:r>
            <a:r>
              <a:rPr lang="bg-BG" dirty="0" smtClean="0">
                <a:solidFill>
                  <a:srgbClr val="FF388C"/>
                </a:solidFill>
              </a:rPr>
              <a:t>**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Лабиринт</a:t>
            </a:r>
          </a:p>
          <a:p>
            <a:pPr lvl="1"/>
            <a:r>
              <a:rPr lang="bg-BG" dirty="0" smtClean="0"/>
              <a:t>Формата ще е квадратна с няколко прегради</a:t>
            </a:r>
            <a:endParaRPr lang="en-US" dirty="0" smtClean="0"/>
          </a:p>
        </p:txBody>
      </p:sp>
      <p:sp>
        <p:nvSpPr>
          <p:cNvPr id="20" name="Rectangle 1"/>
          <p:cNvSpPr/>
          <p:nvPr/>
        </p:nvSpPr>
        <p:spPr>
          <a:xfrm>
            <a:off x="2855259" y="2809125"/>
            <a:ext cx="3429000" cy="3461692"/>
          </a:xfrm>
          <a:custGeom>
            <a:avLst/>
            <a:gdLst/>
            <a:ahLst/>
            <a:cxnLst/>
            <a:rect l="l" t="t" r="r" b="b"/>
            <a:pathLst>
              <a:path w="4701989" h="4746817">
                <a:moveTo>
                  <a:pt x="152401" y="152400"/>
                </a:moveTo>
                <a:lnTo>
                  <a:pt x="152401" y="4594412"/>
                </a:lnTo>
                <a:lnTo>
                  <a:pt x="1828801" y="4594412"/>
                </a:lnTo>
                <a:lnTo>
                  <a:pt x="1828801" y="3832412"/>
                </a:lnTo>
                <a:lnTo>
                  <a:pt x="990601" y="3832412"/>
                </a:lnTo>
                <a:lnTo>
                  <a:pt x="990601" y="3680012"/>
                </a:lnTo>
                <a:lnTo>
                  <a:pt x="1828801" y="3680012"/>
                </a:lnTo>
                <a:lnTo>
                  <a:pt x="1828801" y="3680011"/>
                </a:lnTo>
                <a:lnTo>
                  <a:pt x="1981202" y="3680011"/>
                </a:lnTo>
                <a:lnTo>
                  <a:pt x="1981202" y="3680012"/>
                </a:lnTo>
                <a:lnTo>
                  <a:pt x="1981202" y="3680012"/>
                </a:lnTo>
                <a:lnTo>
                  <a:pt x="1981202" y="3832412"/>
                </a:lnTo>
                <a:lnTo>
                  <a:pt x="1981202" y="3832412"/>
                </a:lnTo>
                <a:lnTo>
                  <a:pt x="1981202" y="4594412"/>
                </a:lnTo>
                <a:lnTo>
                  <a:pt x="3657601" y="4594412"/>
                </a:lnTo>
                <a:lnTo>
                  <a:pt x="3657601" y="2841812"/>
                </a:lnTo>
                <a:lnTo>
                  <a:pt x="3810001" y="2841812"/>
                </a:lnTo>
                <a:lnTo>
                  <a:pt x="3810001" y="4594412"/>
                </a:lnTo>
                <a:lnTo>
                  <a:pt x="4549589" y="4594412"/>
                </a:lnTo>
                <a:lnTo>
                  <a:pt x="4549589" y="2003612"/>
                </a:lnTo>
                <a:lnTo>
                  <a:pt x="2895601" y="2003612"/>
                </a:lnTo>
                <a:lnTo>
                  <a:pt x="2895601" y="3756212"/>
                </a:lnTo>
                <a:lnTo>
                  <a:pt x="2743201" y="3756212"/>
                </a:lnTo>
                <a:lnTo>
                  <a:pt x="2743201" y="2003612"/>
                </a:lnTo>
                <a:lnTo>
                  <a:pt x="1904999" y="2003612"/>
                </a:lnTo>
                <a:lnTo>
                  <a:pt x="1904999" y="1851212"/>
                </a:lnTo>
                <a:lnTo>
                  <a:pt x="2743201" y="1851212"/>
                </a:lnTo>
                <a:lnTo>
                  <a:pt x="2743201" y="1013012"/>
                </a:lnTo>
                <a:lnTo>
                  <a:pt x="2895601" y="1013012"/>
                </a:lnTo>
                <a:lnTo>
                  <a:pt x="2895601" y="1851212"/>
                </a:lnTo>
                <a:lnTo>
                  <a:pt x="4549589" y="1851212"/>
                </a:lnTo>
                <a:lnTo>
                  <a:pt x="4549589" y="152400"/>
                </a:lnTo>
                <a:lnTo>
                  <a:pt x="3823448" y="152400"/>
                </a:lnTo>
                <a:lnTo>
                  <a:pt x="3823448" y="1013012"/>
                </a:lnTo>
                <a:lnTo>
                  <a:pt x="3671048" y="1013012"/>
                </a:lnTo>
                <a:lnTo>
                  <a:pt x="3671048" y="152400"/>
                </a:lnTo>
                <a:lnTo>
                  <a:pt x="1981200" y="152400"/>
                </a:lnTo>
                <a:lnTo>
                  <a:pt x="1981200" y="1013013"/>
                </a:lnTo>
                <a:lnTo>
                  <a:pt x="1828799" y="1013013"/>
                </a:lnTo>
                <a:lnTo>
                  <a:pt x="1828799" y="152400"/>
                </a:lnTo>
                <a:lnTo>
                  <a:pt x="1066802" y="152400"/>
                </a:lnTo>
                <a:lnTo>
                  <a:pt x="1066802" y="2765612"/>
                </a:lnTo>
                <a:lnTo>
                  <a:pt x="1905002" y="2765612"/>
                </a:lnTo>
                <a:lnTo>
                  <a:pt x="1905002" y="2918014"/>
                </a:lnTo>
                <a:lnTo>
                  <a:pt x="914400" y="2918014"/>
                </a:lnTo>
                <a:lnTo>
                  <a:pt x="914400" y="2765612"/>
                </a:lnTo>
                <a:lnTo>
                  <a:pt x="914401" y="2765612"/>
                </a:lnTo>
                <a:lnTo>
                  <a:pt x="914401" y="152400"/>
                </a:lnTo>
                <a:close/>
                <a:moveTo>
                  <a:pt x="0" y="0"/>
                </a:moveTo>
                <a:lnTo>
                  <a:pt x="53789" y="0"/>
                </a:lnTo>
                <a:lnTo>
                  <a:pt x="152401" y="0"/>
                </a:lnTo>
                <a:lnTo>
                  <a:pt x="4701989" y="0"/>
                </a:lnTo>
                <a:lnTo>
                  <a:pt x="4701989" y="1"/>
                </a:lnTo>
                <a:lnTo>
                  <a:pt x="4701989" y="152400"/>
                </a:lnTo>
                <a:lnTo>
                  <a:pt x="4701989" y="4594412"/>
                </a:lnTo>
                <a:lnTo>
                  <a:pt x="4701989" y="4746812"/>
                </a:lnTo>
                <a:lnTo>
                  <a:pt x="4701989" y="4746815"/>
                </a:lnTo>
                <a:lnTo>
                  <a:pt x="4549589" y="4746815"/>
                </a:lnTo>
                <a:lnTo>
                  <a:pt x="4549589" y="4746812"/>
                </a:lnTo>
                <a:lnTo>
                  <a:pt x="152401" y="4746812"/>
                </a:lnTo>
                <a:lnTo>
                  <a:pt x="152401" y="4746817"/>
                </a:lnTo>
                <a:lnTo>
                  <a:pt x="0" y="4746817"/>
                </a:ln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/>
              <p:cNvSpPr txBox="1"/>
              <p:nvPr/>
            </p:nvSpPr>
            <p:spPr>
              <a:xfrm>
                <a:off x="6284259" y="2655236"/>
                <a:ext cx="65594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bg-BG" sz="1400" i="1" dirty="0" smtClean="0">
                          <a:solidFill>
                            <a:srgbClr val="FF388C"/>
                          </a:solidFill>
                          <a:latin typeface="Cambria Math"/>
                        </a:rPr>
                        <m:t>−</m:t>
                      </m:r>
                      <m:r>
                        <a:rPr lang="bg-BG" sz="1400" i="1" dirty="0" smtClean="0">
                          <a:ln w="3175">
                            <a:noFill/>
                            <a:prstDash val="solid"/>
                          </a:ln>
                          <a:solidFill>
                            <a:srgbClr val="FF388C"/>
                          </a:solidFill>
                          <a:latin typeface="Cambria Math"/>
                        </a:rPr>
                        <m:t>100</m:t>
                      </m:r>
                    </m:oMath>
                  </m:oMathPara>
                </a14:m>
                <a:endParaRPr lang="bg-BG" sz="1400" dirty="0">
                  <a:ln w="3175">
                    <a:noFill/>
                    <a:prstDash val="solid"/>
                  </a:ln>
                  <a:solidFill>
                    <a:srgbClr val="FF388C"/>
                  </a:solidFill>
                  <a:latin typeface="Candara" panose="020E0502030303020204" pitchFamily="34" charset="0"/>
                </a:endParaRPr>
              </a:p>
            </p:txBody>
          </p:sp>
        </mc:Choice>
        <mc:Fallback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4259" y="2655236"/>
                <a:ext cx="655949" cy="30777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/>
              <p:cNvSpPr txBox="1"/>
              <p:nvPr/>
            </p:nvSpPr>
            <p:spPr>
              <a:xfrm>
                <a:off x="6275294" y="3275111"/>
                <a:ext cx="55656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bg-BG" sz="1400" i="1" dirty="0" smtClean="0">
                          <a:solidFill>
                            <a:srgbClr val="FF388C"/>
                          </a:solidFill>
                          <a:latin typeface="Cambria Math"/>
                        </a:rPr>
                        <m:t>−</m:t>
                      </m:r>
                      <m:r>
                        <a:rPr lang="bg-BG" sz="1400" b="0" i="1" dirty="0" smtClean="0">
                          <a:ln w="3175">
                            <a:noFill/>
                            <a:prstDash val="solid"/>
                          </a:ln>
                          <a:solidFill>
                            <a:srgbClr val="FF388C"/>
                          </a:solidFill>
                          <a:latin typeface="Cambria Math"/>
                        </a:rPr>
                        <m:t>6</m:t>
                      </m:r>
                      <m:r>
                        <a:rPr lang="bg-BG" sz="1400" i="1" dirty="0" smtClean="0">
                          <a:ln w="3175">
                            <a:noFill/>
                            <a:prstDash val="solid"/>
                          </a:ln>
                          <a:solidFill>
                            <a:srgbClr val="FF388C"/>
                          </a:solidFill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bg-BG" sz="1400" dirty="0">
                  <a:ln w="3175">
                    <a:noFill/>
                    <a:prstDash val="solid"/>
                  </a:ln>
                  <a:solidFill>
                    <a:srgbClr val="FF388C"/>
                  </a:solidFill>
                  <a:latin typeface="Candara" panose="020E0502030303020204" pitchFamily="34" charset="0"/>
                </a:endParaRPr>
              </a:p>
            </p:txBody>
          </p:sp>
        </mc:Choice>
        <mc:Fallback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5294" y="3275111"/>
                <a:ext cx="556563" cy="3077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/>
              <p:cNvSpPr txBox="1"/>
              <p:nvPr/>
            </p:nvSpPr>
            <p:spPr>
              <a:xfrm>
                <a:off x="6275294" y="4038600"/>
                <a:ext cx="55656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bg-BG" sz="1400" i="1" dirty="0" smtClean="0">
                          <a:solidFill>
                            <a:srgbClr val="FF388C"/>
                          </a:solidFill>
                          <a:latin typeface="Cambria Math"/>
                        </a:rPr>
                        <m:t>−</m:t>
                      </m:r>
                      <m:r>
                        <a:rPr lang="bg-BG" sz="1400" b="0" i="1" dirty="0" smtClean="0">
                          <a:ln w="3175">
                            <a:noFill/>
                            <a:prstDash val="solid"/>
                          </a:ln>
                          <a:solidFill>
                            <a:srgbClr val="FF388C"/>
                          </a:solidFill>
                          <a:latin typeface="Cambria Math"/>
                        </a:rPr>
                        <m:t>2</m:t>
                      </m:r>
                      <m:r>
                        <a:rPr lang="bg-BG" sz="1400" i="1" dirty="0" smtClean="0">
                          <a:ln w="3175">
                            <a:noFill/>
                            <a:prstDash val="solid"/>
                          </a:ln>
                          <a:solidFill>
                            <a:srgbClr val="FF388C"/>
                          </a:solidFill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bg-BG" sz="1400" dirty="0">
                  <a:ln w="3175">
                    <a:noFill/>
                    <a:prstDash val="solid"/>
                  </a:ln>
                  <a:solidFill>
                    <a:srgbClr val="FF388C"/>
                  </a:solidFill>
                  <a:latin typeface="Candara" panose="020E0502030303020204" pitchFamily="34" charset="0"/>
                </a:endParaRPr>
              </a:p>
            </p:txBody>
          </p:sp>
        </mc:Choice>
        <mc:Fallback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5294" y="4038600"/>
                <a:ext cx="556563" cy="3077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/>
              <p:cNvSpPr txBox="1"/>
              <p:nvPr/>
            </p:nvSpPr>
            <p:spPr>
              <a:xfrm>
                <a:off x="6275294" y="4724400"/>
                <a:ext cx="4219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bg-BG" sz="1400" b="0" i="1" dirty="0" smtClean="0">
                          <a:solidFill>
                            <a:srgbClr val="FF388C"/>
                          </a:solidFill>
                          <a:latin typeface="Cambria Math"/>
                        </a:rPr>
                        <m:t>2</m:t>
                      </m:r>
                      <m:r>
                        <a:rPr lang="bg-BG" sz="1400" i="1" dirty="0" smtClean="0">
                          <a:ln w="3175">
                            <a:noFill/>
                            <a:prstDash val="solid"/>
                          </a:ln>
                          <a:solidFill>
                            <a:srgbClr val="FF388C"/>
                          </a:solidFill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bg-BG" sz="1400" dirty="0">
                  <a:ln w="3175">
                    <a:noFill/>
                    <a:prstDash val="solid"/>
                  </a:ln>
                  <a:solidFill>
                    <a:srgbClr val="FF388C"/>
                  </a:solidFill>
                  <a:latin typeface="Candara" panose="020E0502030303020204" pitchFamily="34" charset="0"/>
                </a:endParaRPr>
              </a:p>
            </p:txBody>
          </p:sp>
        </mc:Choice>
        <mc:Fallback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5294" y="4724400"/>
                <a:ext cx="421910" cy="3077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/>
              <p:cNvSpPr txBox="1"/>
              <p:nvPr/>
            </p:nvSpPr>
            <p:spPr>
              <a:xfrm>
                <a:off x="6284259" y="5410200"/>
                <a:ext cx="4219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bg-BG" sz="1400" b="0" i="1" dirty="0" smtClean="0">
                          <a:solidFill>
                            <a:srgbClr val="FF388C"/>
                          </a:solidFill>
                          <a:latin typeface="Cambria Math"/>
                        </a:rPr>
                        <m:t>6</m:t>
                      </m:r>
                      <m:r>
                        <a:rPr lang="bg-BG" sz="1400" i="1" dirty="0" smtClean="0">
                          <a:ln w="3175">
                            <a:noFill/>
                            <a:prstDash val="solid"/>
                          </a:ln>
                          <a:solidFill>
                            <a:srgbClr val="FF388C"/>
                          </a:solidFill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bg-BG" sz="1400" dirty="0">
                  <a:ln w="3175">
                    <a:noFill/>
                    <a:prstDash val="solid"/>
                  </a:ln>
                  <a:solidFill>
                    <a:srgbClr val="FF388C"/>
                  </a:solidFill>
                  <a:latin typeface="Candara" panose="020E0502030303020204" pitchFamily="34" charset="0"/>
                </a:endParaRPr>
              </a:p>
            </p:txBody>
          </p:sp>
        </mc:Choice>
        <mc:Fallback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4259" y="5410200"/>
                <a:ext cx="421910" cy="30777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/>
              <p:cNvSpPr txBox="1"/>
              <p:nvPr/>
            </p:nvSpPr>
            <p:spPr>
              <a:xfrm>
                <a:off x="6292926" y="5988450"/>
                <a:ext cx="52129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bg-BG" sz="1400" i="1" dirty="0" smtClean="0">
                          <a:ln w="3175">
                            <a:noFill/>
                            <a:prstDash val="solid"/>
                          </a:ln>
                          <a:solidFill>
                            <a:srgbClr val="FF388C"/>
                          </a:solidFill>
                          <a:latin typeface="Cambria Math"/>
                        </a:rPr>
                        <m:t>100</m:t>
                      </m:r>
                    </m:oMath>
                  </m:oMathPara>
                </a14:m>
                <a:endParaRPr lang="bg-BG" sz="1400" dirty="0">
                  <a:ln w="3175">
                    <a:noFill/>
                    <a:prstDash val="solid"/>
                  </a:ln>
                  <a:solidFill>
                    <a:srgbClr val="FF388C"/>
                  </a:solidFill>
                  <a:latin typeface="Candara" panose="020E0502030303020204" pitchFamily="34" charset="0"/>
                </a:endParaRPr>
              </a:p>
            </p:txBody>
          </p:sp>
        </mc:Choice>
        <mc:Fallback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2926" y="5988450"/>
                <a:ext cx="521297" cy="30777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/>
              <p:cNvSpPr txBox="1"/>
              <p:nvPr/>
            </p:nvSpPr>
            <p:spPr>
              <a:xfrm>
                <a:off x="2527284" y="6270817"/>
                <a:ext cx="65594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bg-BG" sz="1400" i="1" dirty="0" smtClean="0">
                          <a:solidFill>
                            <a:srgbClr val="FF388C"/>
                          </a:solidFill>
                          <a:latin typeface="Cambria Math"/>
                        </a:rPr>
                        <m:t>−</m:t>
                      </m:r>
                      <m:r>
                        <a:rPr lang="bg-BG" sz="1400" i="1" dirty="0" smtClean="0">
                          <a:ln w="3175">
                            <a:noFill/>
                            <a:prstDash val="solid"/>
                          </a:ln>
                          <a:solidFill>
                            <a:srgbClr val="FF388C"/>
                          </a:solidFill>
                          <a:latin typeface="Cambria Math"/>
                        </a:rPr>
                        <m:t>100</m:t>
                      </m:r>
                    </m:oMath>
                  </m:oMathPara>
                </a14:m>
                <a:endParaRPr lang="bg-BG" sz="1400" dirty="0">
                  <a:ln w="3175">
                    <a:noFill/>
                    <a:prstDash val="solid"/>
                  </a:ln>
                  <a:solidFill>
                    <a:srgbClr val="FF388C"/>
                  </a:solidFill>
                  <a:latin typeface="Candara" panose="020E0502030303020204" pitchFamily="34" charset="0"/>
                </a:endParaRPr>
              </a:p>
            </p:txBody>
          </p:sp>
        </mc:Choice>
        <mc:Fallback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7284" y="6270817"/>
                <a:ext cx="655949" cy="30777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/>
              <p:cNvSpPr txBox="1"/>
              <p:nvPr/>
            </p:nvSpPr>
            <p:spPr>
              <a:xfrm>
                <a:off x="3352800" y="6270817"/>
                <a:ext cx="55656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bg-BG" sz="1400" i="1" dirty="0" smtClean="0">
                          <a:solidFill>
                            <a:srgbClr val="FF388C"/>
                          </a:solidFill>
                          <a:latin typeface="Cambria Math"/>
                        </a:rPr>
                        <m:t>−</m:t>
                      </m:r>
                      <m:r>
                        <a:rPr lang="bg-BG" sz="1400" b="0" i="1" dirty="0" smtClean="0">
                          <a:ln w="3175">
                            <a:noFill/>
                            <a:prstDash val="solid"/>
                          </a:ln>
                          <a:solidFill>
                            <a:srgbClr val="FF388C"/>
                          </a:solidFill>
                          <a:latin typeface="Cambria Math"/>
                        </a:rPr>
                        <m:t>6</m:t>
                      </m:r>
                      <m:r>
                        <a:rPr lang="bg-BG" sz="1400" i="1" dirty="0" smtClean="0">
                          <a:ln w="3175">
                            <a:noFill/>
                            <a:prstDash val="solid"/>
                          </a:ln>
                          <a:solidFill>
                            <a:srgbClr val="FF388C"/>
                          </a:solidFill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bg-BG" sz="1400" dirty="0">
                  <a:ln w="3175">
                    <a:noFill/>
                    <a:prstDash val="solid"/>
                  </a:ln>
                  <a:solidFill>
                    <a:srgbClr val="FF388C"/>
                  </a:solidFill>
                  <a:latin typeface="Candara" panose="020E0502030303020204" pitchFamily="34" charset="0"/>
                </a:endParaRPr>
              </a:p>
            </p:txBody>
          </p:sp>
        </mc:Choice>
        <mc:Fallback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2800" y="6270817"/>
                <a:ext cx="556563" cy="307777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/>
              <p:cNvSpPr txBox="1"/>
              <p:nvPr/>
            </p:nvSpPr>
            <p:spPr>
              <a:xfrm>
                <a:off x="3909932" y="6270816"/>
                <a:ext cx="55656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bg-BG" sz="1400" i="1" dirty="0" smtClean="0">
                          <a:solidFill>
                            <a:srgbClr val="FF388C"/>
                          </a:solidFill>
                          <a:latin typeface="Cambria Math"/>
                        </a:rPr>
                        <m:t>−</m:t>
                      </m:r>
                      <m:r>
                        <a:rPr lang="bg-BG" sz="1400" b="0" i="1" dirty="0" smtClean="0">
                          <a:ln w="3175">
                            <a:noFill/>
                            <a:prstDash val="solid"/>
                          </a:ln>
                          <a:solidFill>
                            <a:srgbClr val="FF388C"/>
                          </a:solidFill>
                          <a:latin typeface="Cambria Math"/>
                        </a:rPr>
                        <m:t>2</m:t>
                      </m:r>
                      <m:r>
                        <a:rPr lang="bg-BG" sz="1400" i="1" dirty="0" smtClean="0">
                          <a:ln w="3175">
                            <a:noFill/>
                            <a:prstDash val="solid"/>
                          </a:ln>
                          <a:solidFill>
                            <a:srgbClr val="FF388C"/>
                          </a:solidFill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bg-BG" sz="1400" dirty="0">
                  <a:ln w="3175">
                    <a:noFill/>
                    <a:prstDash val="solid"/>
                  </a:ln>
                  <a:solidFill>
                    <a:srgbClr val="FF388C"/>
                  </a:solidFill>
                  <a:latin typeface="Candara" panose="020E0502030303020204" pitchFamily="34" charset="0"/>
                </a:endParaRPr>
              </a:p>
            </p:txBody>
          </p:sp>
        </mc:Choice>
        <mc:Fallback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9932" y="6270816"/>
                <a:ext cx="556563" cy="3077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/>
              <p:cNvSpPr txBox="1"/>
              <p:nvPr/>
            </p:nvSpPr>
            <p:spPr>
              <a:xfrm>
                <a:off x="4724400" y="6260346"/>
                <a:ext cx="4219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bg-BG" sz="1400" b="0" i="1" dirty="0" smtClean="0">
                          <a:solidFill>
                            <a:srgbClr val="FF388C"/>
                          </a:solidFill>
                          <a:latin typeface="Cambria Math"/>
                        </a:rPr>
                        <m:t>2</m:t>
                      </m:r>
                      <m:r>
                        <a:rPr lang="bg-BG" sz="1400" i="1" dirty="0" smtClean="0">
                          <a:ln w="3175">
                            <a:noFill/>
                            <a:prstDash val="solid"/>
                          </a:ln>
                          <a:solidFill>
                            <a:srgbClr val="FF388C"/>
                          </a:solidFill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bg-BG" sz="1400" dirty="0">
                  <a:ln w="3175">
                    <a:noFill/>
                    <a:prstDash val="solid"/>
                  </a:ln>
                  <a:solidFill>
                    <a:srgbClr val="FF388C"/>
                  </a:solidFill>
                  <a:latin typeface="Candara" panose="020E0502030303020204" pitchFamily="34" charset="0"/>
                </a:endParaRPr>
              </a:p>
            </p:txBody>
          </p:sp>
        </mc:Choice>
        <mc:Fallback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400" y="6260346"/>
                <a:ext cx="421910" cy="307777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/>
              <p:cNvSpPr txBox="1"/>
              <p:nvPr/>
            </p:nvSpPr>
            <p:spPr>
              <a:xfrm>
                <a:off x="5334000" y="6270817"/>
                <a:ext cx="4219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bg-BG" sz="1400" b="0" i="1" dirty="0" smtClean="0">
                          <a:solidFill>
                            <a:srgbClr val="FF388C"/>
                          </a:solidFill>
                          <a:latin typeface="Cambria Math"/>
                        </a:rPr>
                        <m:t>6</m:t>
                      </m:r>
                      <m:r>
                        <a:rPr lang="bg-BG" sz="1400" i="1" dirty="0" smtClean="0">
                          <a:ln w="3175">
                            <a:noFill/>
                            <a:prstDash val="solid"/>
                          </a:ln>
                          <a:solidFill>
                            <a:srgbClr val="FF388C"/>
                          </a:solidFill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bg-BG" sz="1400" dirty="0">
                  <a:ln w="3175">
                    <a:noFill/>
                    <a:prstDash val="solid"/>
                  </a:ln>
                  <a:solidFill>
                    <a:srgbClr val="FF388C"/>
                  </a:solidFill>
                  <a:latin typeface="Candara" panose="020E0502030303020204" pitchFamily="34" charset="0"/>
                </a:endParaRPr>
              </a:p>
            </p:txBody>
          </p:sp>
        </mc:Choice>
        <mc:Fallback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0" y="6270817"/>
                <a:ext cx="421910" cy="307777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/>
              <p:cNvSpPr txBox="1"/>
              <p:nvPr/>
            </p:nvSpPr>
            <p:spPr>
              <a:xfrm>
                <a:off x="5964952" y="6270817"/>
                <a:ext cx="52129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bg-BG" sz="1400" i="1" dirty="0" smtClean="0">
                          <a:ln w="3175">
                            <a:noFill/>
                            <a:prstDash val="solid"/>
                          </a:ln>
                          <a:solidFill>
                            <a:srgbClr val="FF388C"/>
                          </a:solidFill>
                          <a:latin typeface="Cambria Math"/>
                        </a:rPr>
                        <m:t>100</m:t>
                      </m:r>
                    </m:oMath>
                  </m:oMathPara>
                </a14:m>
                <a:endParaRPr lang="bg-BG" sz="1400" dirty="0">
                  <a:ln w="3175">
                    <a:noFill/>
                    <a:prstDash val="solid"/>
                  </a:ln>
                  <a:solidFill>
                    <a:srgbClr val="FF388C"/>
                  </a:solidFill>
                  <a:latin typeface="Candara" panose="020E0502030303020204" pitchFamily="34" charset="0"/>
                </a:endParaRPr>
              </a:p>
            </p:txBody>
          </p:sp>
        </mc:Choice>
        <mc:Fallback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4952" y="6270817"/>
                <a:ext cx="521297" cy="307777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207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pPr lvl="1"/>
                <a:r>
                  <a:rPr lang="bg-BG" dirty="0" smtClean="0"/>
                  <a:t>За удобство функция </a:t>
                </a:r>
                <a:r>
                  <a:rPr lang="en-US" dirty="0" err="1" smtClean="0">
                    <a:solidFill>
                      <a:srgbClr val="FF388C"/>
                    </a:solidFill>
                  </a:rPr>
                  <a:t>barX</a:t>
                </a:r>
                <a:r>
                  <a:rPr lang="bg-BG" dirty="0" smtClean="0"/>
                  <a:t> създава фронтална преграда (ляво-дясно) от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bg-BG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 smtClean="0">
                                <a:solidFill>
                                  <a:srgbClr val="FF388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solidFill>
                                  <a:srgbClr val="FF388C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 dirty="0" smtClean="0">
                                <a:solidFill>
                                  <a:srgbClr val="FF388C"/>
                                </a:solidFill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𝑧</m:t>
                        </m:r>
                      </m:e>
                    </m:d>
                  </m:oMath>
                </a14:m>
                <a:r>
                  <a:rPr lang="bg-BG" dirty="0" smtClean="0"/>
                  <a:t> до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bg-BG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 smtClean="0">
                                <a:solidFill>
                                  <a:srgbClr val="FF388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solidFill>
                                  <a:srgbClr val="FF388C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 dirty="0" smtClean="0">
                                <a:solidFill>
                                  <a:srgbClr val="FF388C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𝑧</m:t>
                        </m:r>
                      </m:e>
                    </m:d>
                  </m:oMath>
                </a14:m>
                <a:endParaRPr lang="en-US" dirty="0" smtClean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 smtClean="0"/>
                  <a:t>Аналогично в другото направление функция </a:t>
                </a:r>
                <a:r>
                  <a:rPr lang="en-US" dirty="0" err="1" smtClean="0">
                    <a:solidFill>
                      <a:srgbClr val="FF388C"/>
                    </a:solidFill>
                  </a:rPr>
                  <a:t>barZ</a:t>
                </a:r>
                <a:r>
                  <a:rPr lang="bg-BG" dirty="0" smtClean="0">
                    <a:solidFill>
                      <a:srgbClr val="FF388C"/>
                    </a:solidFill>
                  </a:rPr>
                  <a:t> </a:t>
                </a:r>
                <a:r>
                  <a:rPr lang="bg-BG" dirty="0" smtClean="0"/>
                  <a:t>създава преграда от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bg-BG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𝑥</m:t>
                        </m:r>
                        <m:r>
                          <a:rPr lang="en-US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i="1" dirty="0" smtClean="0">
                                <a:solidFill>
                                  <a:srgbClr val="FF388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solidFill>
                                  <a:srgbClr val="FF388C"/>
                                </a:solidFill>
                                <a:latin typeface="Cambria Math"/>
                              </a:rPr>
                              <m:t>𝑧</m:t>
                            </m:r>
                          </m:e>
                          <m:sub>
                            <m:r>
                              <a:rPr lang="en-US" i="1" dirty="0" smtClean="0">
                                <a:solidFill>
                                  <a:srgbClr val="FF388C"/>
                                </a:solidFill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bg-BG" dirty="0" smtClean="0"/>
                  <a:t> до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bg-BG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𝑥</m:t>
                        </m:r>
                        <m:r>
                          <a:rPr lang="en-US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i="1" dirty="0" smtClean="0">
                                <a:solidFill>
                                  <a:srgbClr val="FF388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solidFill>
                                  <a:srgbClr val="FF388C"/>
                                </a:solidFill>
                                <a:latin typeface="Cambria Math"/>
                              </a:rPr>
                              <m:t>𝑧</m:t>
                            </m:r>
                          </m:e>
                          <m:sub>
                            <m:r>
                              <a:rPr lang="en-US" i="1" dirty="0" smtClean="0">
                                <a:solidFill>
                                  <a:srgbClr val="FF388C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endParaRPr lang="en-US" dirty="0" smtClean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 smtClean="0"/>
                  <a:t>Има и капак, за да не излети топчето</a:t>
                </a:r>
              </a:p>
              <a:p>
                <a:r>
                  <a:rPr lang="bg-BG" dirty="0" smtClean="0"/>
                  <a:t>Наклон на лабиринта</a:t>
                </a:r>
              </a:p>
              <a:p>
                <a:pPr lvl="1"/>
                <a:r>
                  <a:rPr lang="bg-BG" dirty="0" smtClean="0"/>
                  <a:t>Подобно на задача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solidFill>
                          <a:srgbClr val="FF388C"/>
                        </a:solidFill>
                        <a:latin typeface="Cambria Math"/>
                      </a:rPr>
                      <m:t>S</m:t>
                    </m:r>
                    <m:r>
                      <a:rPr lang="en-US" i="0" dirty="0" smtClean="0">
                        <a:solidFill>
                          <a:srgbClr val="FF388C"/>
                        </a:solidFill>
                        <a:latin typeface="Cambria Math"/>
                      </a:rPr>
                      <m:t>0607</m:t>
                    </m:r>
                  </m:oMath>
                </a14:m>
                <a:r>
                  <a:rPr lang="en-US" dirty="0" smtClean="0"/>
                  <a:t>,</a:t>
                </a:r>
                <a:r>
                  <a:rPr lang="bg-BG" dirty="0" smtClean="0"/>
                  <a:t> но се отчита и вертикалното положение на мишката</a:t>
                </a:r>
              </a:p>
              <a:p>
                <a:pPr lvl="1"/>
                <a:r>
                  <a:rPr lang="bg-BG" dirty="0" smtClean="0"/>
                  <a:t>Промяната на ъгъла е с линейна комбинация за постигане на плавност в наклона</a:t>
                </a:r>
                <a:endParaRPr lang="bg-BG" dirty="0"/>
              </a:p>
            </p:txBody>
          </p:sp>
        </mc:Choice>
        <mc:Fallback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837" r="-142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3502401"/>
      </p:ext>
    </p:extLst>
  </p:cSld>
  <p:clrMapOvr>
    <a:masterClrMapping/>
  </p:clrMapOvr>
  <p:transition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Инерцията в движението на топчето затруднява играта</a:t>
            </a:r>
            <a:endParaRPr lang="bg-BG" dirty="0" smtClean="0"/>
          </a:p>
          <a:p>
            <a:pPr lvl="1"/>
            <a:endParaRPr lang="bg-BG" dirty="0">
              <a:solidFill>
                <a:srgbClr val="FF388C"/>
              </a:solidFill>
            </a:endParaRPr>
          </a:p>
        </p:txBody>
      </p:sp>
      <p:pic>
        <p:nvPicPr>
          <p:cNvPr id="3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981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9754121"/>
      </p:ext>
    </p:extLst>
  </p:cSld>
  <p:clrMapOvr>
    <a:masterClrMapping/>
  </p:clrMapOvr>
  <p:transition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№10</a:t>
            </a:r>
            <a:r>
              <a:rPr lang="bg-BG" dirty="0" smtClean="0">
                <a:solidFill>
                  <a:srgbClr val="FF388C"/>
                </a:solidFill>
              </a:rPr>
              <a:t>**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Стрелба с чайници</a:t>
            </a:r>
          </a:p>
          <a:p>
            <a:pPr lvl="1"/>
            <a:r>
              <a:rPr lang="bg-BG" dirty="0" smtClean="0"/>
              <a:t>Стената е от няколко реда кубчета с маса, за да могат да се събарят</a:t>
            </a:r>
          </a:p>
          <a:p>
            <a:pPr lvl="1"/>
            <a:r>
              <a:rPr lang="bg-BG" dirty="0" smtClean="0"/>
              <a:t>Дупката между кубчетата е с намаляване на размера им след като са добавени към сцената (така </a:t>
            </a:r>
            <a:r>
              <a:rPr lang="en-US" dirty="0" err="1" smtClean="0"/>
              <a:t>Physijs</a:t>
            </a:r>
            <a:r>
              <a:rPr lang="bg-BG" dirty="0" smtClean="0"/>
              <a:t> не знае за по-малкият им размер)</a:t>
            </a:r>
          </a:p>
          <a:p>
            <a:pPr lvl="1"/>
            <a:r>
              <a:rPr lang="bg-BG" dirty="0" smtClean="0"/>
              <a:t>Чайникът е от файла </a:t>
            </a:r>
            <a:r>
              <a:rPr lang="en-GB" dirty="0" smtClean="0">
                <a:solidFill>
                  <a:srgbClr val="FF388C"/>
                </a:solidFill>
              </a:rPr>
              <a:t>TeapotBufferGeometry.js</a:t>
            </a:r>
            <a:endParaRPr lang="bg-BG" dirty="0">
              <a:solidFill>
                <a:srgbClr val="FF38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93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Стрелба</a:t>
            </a:r>
          </a:p>
          <a:p>
            <a:pPr lvl="1"/>
            <a:r>
              <a:rPr lang="bg-BG" dirty="0" smtClean="0"/>
              <a:t>Слушател на събитието </a:t>
            </a:r>
            <a:r>
              <a:rPr lang="en-US" dirty="0" err="1" smtClean="0"/>
              <a:t>mousedown</a:t>
            </a:r>
            <a:endParaRPr lang="en-US" dirty="0" smtClean="0"/>
          </a:p>
          <a:p>
            <a:pPr lvl="1"/>
            <a:r>
              <a:rPr lang="bg-BG" dirty="0" smtClean="0"/>
              <a:t>Създава се чайник и му се прилага начална сила, която го изстрелва към стената</a:t>
            </a:r>
          </a:p>
          <a:p>
            <a:pPr lvl="1"/>
            <a:r>
              <a:rPr lang="bg-BG" dirty="0" smtClean="0"/>
              <a:t>Координатите на мишката определят посоката на тази сила, така че топката да полети в нужната посока</a:t>
            </a:r>
          </a:p>
          <a:p>
            <a:pPr lvl="1"/>
            <a:r>
              <a:rPr lang="bg-BG" dirty="0" smtClean="0"/>
              <a:t>Задава се и случайно въртене на чайника само за реалистичност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682838872"/>
      </p:ext>
    </p:extLst>
  </p:cSld>
  <p:clrMapOvr>
    <a:masterClrMapping/>
  </p:clrMapOvr>
  <p:transition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Резултат</a:t>
                </a:r>
              </a:p>
              <a:p>
                <a:pPr lvl="1"/>
                <a:r>
                  <a:rPr lang="bg-BG" dirty="0" smtClean="0"/>
                  <a:t>С тренировки смъкнах от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12</m:t>
                    </m:r>
                  </m:oMath>
                </a14:m>
                <a:r>
                  <a:rPr lang="bg-BG" dirty="0" smtClean="0"/>
                  <a:t> изстрела до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6</m:t>
                    </m:r>
                  </m:oMath>
                </a14:m>
                <a:r>
                  <a:rPr lang="bg-BG" dirty="0" smtClean="0"/>
                  <a:t> за пълно изчистване на платформата. А вие?</a:t>
                </a:r>
                <a:endParaRPr lang="bg-BG" dirty="0" smtClean="0"/>
              </a:p>
            </p:txBody>
          </p:sp>
        </mc:Choice>
        <mc:Fallback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 r="-149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981200"/>
            <a:ext cx="6475413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5402405"/>
      </p:ext>
    </p:extLst>
  </p:cSld>
  <p:clrMapOvr>
    <a:masterClrMapping/>
  </p:clrMapOvr>
  <p:transition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smtClean="0"/>
              <a:t>Край</a:t>
            </a:r>
            <a:endParaRPr lang="bg-BG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8871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Крива кула от кубчета, понякога става с височина 10 кубчета</a:t>
            </a:r>
            <a:endParaRPr lang="en-US" dirty="0" smtClean="0"/>
          </a:p>
          <a:p>
            <a:pPr lvl="1"/>
            <a:endParaRPr lang="bg-BG" dirty="0" smtClean="0"/>
          </a:p>
        </p:txBody>
      </p:sp>
      <p:pic>
        <p:nvPicPr>
          <p:cNvPr id="3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9050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947618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№2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Ветровит ден</a:t>
                </a:r>
              </a:p>
              <a:p>
                <a:pPr lvl="1"/>
                <a:r>
                  <a:rPr lang="bg-BG" dirty="0" smtClean="0"/>
                  <a:t>Просторът е с два пилона и жица между тях</a:t>
                </a:r>
              </a:p>
              <a:p>
                <a:pPr lvl="1"/>
                <a:r>
                  <a:rPr lang="bg-BG" dirty="0" smtClean="0"/>
                  <a:t>Дрехите са три и са обвързани като с панта (</a:t>
                </a:r>
                <a:r>
                  <a:rPr lang="en-US" dirty="0" err="1" smtClean="0">
                    <a:solidFill>
                      <a:srgbClr val="FF388C"/>
                    </a:solidFill>
                  </a:rPr>
                  <a:t>HingeConstraint</a:t>
                </a:r>
                <a:r>
                  <a:rPr lang="bg-BG" dirty="0" smtClean="0"/>
                  <a:t>) към жицата</a:t>
                </a:r>
              </a:p>
              <a:p>
                <a:pPr lvl="1"/>
                <a:r>
                  <a:rPr lang="bg-BG" dirty="0" smtClean="0"/>
                  <a:t>Поривът на вятъра се определя от три таймера – по един за всяка дреха</a:t>
                </a:r>
              </a:p>
              <a:p>
                <a:pPr lvl="1"/>
                <a:r>
                  <a:rPr lang="bg-BG" dirty="0" smtClean="0"/>
                  <a:t>След всеки порив се настройва следващият да е след между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2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10</m:t>
                    </m:r>
                  </m:oMath>
                </a14:m>
                <a:r>
                  <a:rPr lang="bg-BG" dirty="0" smtClean="0"/>
                  <a:t> секунди</a:t>
                </a:r>
                <a:endParaRPr lang="bg-BG" dirty="0"/>
              </a:p>
              <a:p>
                <a:pPr lvl="1"/>
                <a:r>
                  <a:rPr lang="bg-BG" dirty="0" smtClean="0"/>
                  <a:t>Затихването е чрез намаляване на ъгловата скорост с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5%</m:t>
                    </m:r>
                  </m:oMath>
                </a14:m>
                <a:r>
                  <a:rPr lang="bg-BG" dirty="0" smtClean="0"/>
                  <a:t> на всяка стъпка</a:t>
                </a:r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090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Хаотично люлеещи се дрехи</a:t>
            </a:r>
            <a:endParaRPr lang="en-US" dirty="0" smtClean="0"/>
          </a:p>
          <a:p>
            <a:pPr lvl="1"/>
            <a:endParaRPr lang="bg-BG" dirty="0" smtClean="0"/>
          </a:p>
        </p:txBody>
      </p:sp>
      <p:pic>
        <p:nvPicPr>
          <p:cNvPr id="3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5240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8391622"/>
      </p:ext>
    </p:extLst>
  </p:cSld>
  <p:clrMapOvr>
    <a:masterClrMapping/>
  </p:clrMapOvr>
  <p:transition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Решение №3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Накланяща се платформа</a:t>
                </a:r>
              </a:p>
              <a:p>
                <a:pPr lvl="1"/>
                <a:r>
                  <a:rPr lang="bg-BG" dirty="0" smtClean="0"/>
                  <a:t>Положението на мишката улавяме със слушател на събитието </a:t>
                </a:r>
                <a:r>
                  <a:rPr lang="en-US" dirty="0" err="1" smtClean="0">
                    <a:solidFill>
                      <a:srgbClr val="FF388C"/>
                    </a:solidFill>
                  </a:rPr>
                  <a:t>mousemove</a:t>
                </a:r>
                <a:endParaRPr lang="en-US" dirty="0" smtClean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 smtClean="0"/>
                  <a:t>Относителното положение (от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−0.5 </m:t>
                    </m:r>
                  </m:oMath>
                </a14:m>
                <a:r>
                  <a:rPr lang="bg-BG" dirty="0" smtClean="0"/>
                  <a:t>до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0.5</m:t>
                    </m:r>
                  </m:oMath>
                </a14:m>
                <a:r>
                  <a:rPr lang="bg-BG" dirty="0" smtClean="0"/>
                  <a:t>) спрямо екрана се получава от положението на мишката </a:t>
                </a:r>
                <a:r>
                  <a:rPr lang="en-US" dirty="0" err="1" smtClean="0">
                    <a:solidFill>
                      <a:srgbClr val="FF388C"/>
                    </a:solidFill>
                  </a:rPr>
                  <a:t>event.clientX</a:t>
                </a:r>
                <a:r>
                  <a:rPr lang="en-US" dirty="0" smtClean="0"/>
                  <a:t> </a:t>
                </a:r>
                <a:r>
                  <a:rPr lang="bg-BG" dirty="0" smtClean="0"/>
                  <a:t>и размера на екрана</a:t>
                </a:r>
                <a:r>
                  <a:rPr lang="en-US" dirty="0" smtClean="0"/>
                  <a:t> </a:t>
                </a:r>
                <a:r>
                  <a:rPr lang="en-US" dirty="0" err="1">
                    <a:solidFill>
                      <a:srgbClr val="FF388C"/>
                    </a:solidFill>
                  </a:rPr>
                  <a:t>window.innerWidth</a:t>
                </a:r>
                <a:endParaRPr lang="bg-BG" dirty="0">
                  <a:solidFill>
                    <a:srgbClr val="FF388C"/>
                  </a:solidFill>
                </a:endParaRPr>
              </a:p>
            </p:txBody>
          </p:sp>
        </mc:Choice>
        <mc:Fallback xmlns="">
          <p:sp>
            <p:nvSpPr>
              <p:cNvPr id="6" name="Tex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AutoShape 2" descr="data:image/png;base64,iVBORw0KGgoAAAANSUhEUgAAALQAAABkCAYAAAAv8xodAAAJAElEQVR4Xu2d6W9UVRjGn3PuLG2t1UIssokoIhUx+gHCogghRgW3aPSLif+Zn4wxxsQgJmrQGg1iXIJarCvKoobNAB100E7nnmPec6Yz3bDbnZl7zzwnmdCWO+e87/P+cnP2V1UqFQsWKhCIAopABxJJuuEUINAEISgFCHRQ4aQzBJoMBKUAgQ4qnHSGQJOBoBQg0EGFk84QaDIQlAIEOqhw0hkCTQaCUoBABxVOOkOgyUBQChDooMJJZwg0GQhKAQIdVDjpDIEmA0EpQKCDCiedIdBkILsKWAsoNcV+VS6XeQQruyHNtuXj49DnziG6eBHq/HmosTGochmwFurvv6HGx2FzOaBadT9Da/d/MMb5HQ8OYuzJJwl0tinInvX6wgVEp05Bnz0LNTrqYJWi/v13Sc7MCjTPFC5JU355mgLq9GnoX3+F+v134No1/8atVK6vUxTB3nCD7zp0d8N2dwM9PUB/P2xvL5QxsLfeCtPVBeTzQLHoP/K2nqWwD00kl6SA/vFHqJER32UQeKvVmfUpBdvXBxQKsMuXwy5bBgikGzcCUbSk9qd/mUAnKmf4lamzZ6G/+grq3DmoP//0fdrJRfq8E+AODMBs3gy7dm3LhCHQLZM6uw3pb76B/uEHCMyY3u8tFl03wa5ZA6xahXjr1rY6SqDbKn96G9effw79889Qf/xRn1Vw1moNe9NNrl9rN22CueeeVDlBoFMVjvYao7/+Gvr4cf8mrk2NiUVWBmR9fTCDgzC7ds2Y+22v1VNbJ9BpikYbbJE3sD5yBPq336YO6Hp6YPv7Ye6/332yUgh0ViKVsJ3R0JCfnajNCbvq83k/C3HnnYj37Em4xdZUR6Bbo3MqWpGZCT00BH3xIvDPP3WbpE9sNmyAeeyxVNi5FCMI9FLUy8h3ZZpNHzsGJSBPlO5umDVrEO/bByxfnhFP5jaTQM+tUWafiD74AHp4eMpUm735ZpgHHoDZuTOzfv2f4QQ6wLBGb78NWYJWV69672SqbeVKB7FbnQu4EOiAghsdOgT93XeNKbdiEeb22xE/9ZRbveuEQqADiHL05ptQZ85AXbvmvJFNPXbDBsQHDgTg3cJcINAL0ytVT0dvveVW8+q72QoFt3ci3r8/VXa20hgC3Uq1E2orOnzYD/Zq2zJloGc3bkT8yCMJtZDdagh0hmKnP/vML03LLjcpuRzMffchfvzxDHnRXFMJdHP1TaR2Gejpjz5ypz1cka6FrOY9+2wi9YdUCYFOczTjGLlXX/WnP2rF3nYbqi+84E9tsMxQgECnFIro3Xd9PzmOnYVm3TqYPXv8vmOW6ypAoFMGhxxp0p9+6k6EuFIsIt69G2bbtpRZmk5zCHSK4pJ75RUo2cYpRQZ8d9+N+JlnUmRh+k0h0CmIkf7kE8jm+omlanvLLag+/TSwYkUKrMuWCQS6nfEql/2grzYN5zbUy8ahHTvaaVWm2ybQbQqfbLCXtzLGxvygT/ZcvPhim6wJp1kC3epYXrmC3OuvQ1265Fq2ctRfdsFt3txqS4Jsj0C3MKzRxx9DVvsmLmMx996LWPrKLIkpQKATk/L/K8q9/LK7Xci9lWWT/b59MJs2taj1zmmGQDc51nL8SU6OQG7PlL6y7L2YdmNmk03oqOoJdBPDHb32GvTJk76F7m7Ee/e6WQyW5ilAoJugrcxeRB9+WD/LJ1s7q88/34SWWOV0BQh0wkxEb7zhN91LiSI3pxw//HDCrbC66ylAoBNiQ3//PaL33qvfd2FXrfJv5d7ehFpgNfNRgEDPR6U5nokOHvSHU6VojXjXLpjduxOomVUsVAECvVDFJj3vTpB88QXUX3+5v7o9GLLaJzfSs7RFAQK9GNlHR5E7dKix8T6fR7xjB8xDDy2mNn4nQQUI9ALFdN2LEycaB1TXrkX1pZcWWAsfb5YCBHqeykrXIjpypHGtVn+/n1ceHJxnDXysFQoQ6DlUlvuT3dValy/7J3t6/Mb7Dr77ohVgLrYNAn095apV5A4ehPrpp/oTkoKhKidIEs7ctNjg8XszFSDQs1DhrtY6daqeGNLdn7x/P8wdd5ChlCtAoCcFKHrnHT+fPJEoUvZfyF7l7dtTHkaaN6EAgZYV6vffh/7228Yqn2R5uusuxI8+SlIypkBHAy0gSx9ZlUo+bFrDbNmC+IknMhZGmtvRb2iXSPLLL+spGlziyHXrED/3HMnIuAKd84auVCAXgksOvvpStWR8GhjgHXEZh3iy+cEDreUi8KNHoU+fruelliyoZutWd3qEJSwFggVabuuUgV49z4hsHpI3sgz2JPMTS5AKhAX0pUvupIjrVkxKKOkuBJfBHrd0BglxcF0OuR5AnTgBdeFCwzeZsZBkkg8+6DJAsXSGApl9Q7tE68PDPtG6tfVo2RUrYNevZ7eiM/id4WWmgI6OHm28iavVBsSS9UluINq2zeWpZulcBVIPtCTIkStm1ZUrjSVpiVehALtsmU9fxkOonUvwNM9TB7QseqiTJ91pEJd3z5iGybmcm6mQ/CJm714GkQqkr8shN9arWmYnVS7XbxiqW5rPw80bb9nCS1oI8JwKtPQNLW9d/csvkE3zuHwZDuBJAzpnrQAsh0xXrkS8fTvkOgAWKjBfBRIH2i0rl0p+w8/oKPTIiN9XLJ9JA7m6gV1dsMUi7OrV7sNcIvMNHZ+bTYHZgZZ+6/g4lOwLlksG5d/az+5vlQqkrwvp40p6MflcveohrmVtmlVupSC31MsxJsnmZNavh+WmeZKZoAKqVCo1JnHlTsHDh5EfGVl0E9JdMDfeCNPXB9vXB10qwfT0oCJ94IGBRdfLL1KB+SgwA+iuoSEUhodhCwU/NSZ92nze921rv8vPOTnKLxlNe3sxJqc6agDbXG4+7fIZKtAUBWZ2OaSLIQCzUIEMKpD4oDCDGtDkgBQg0AEFk65AJjIqUwaFFIUKZFkBAp3l6NH2GQoQaEIRlAIEOqhw0hkCTQaCUoBABxVOOkOgyUBQChDooMJJZwg0GQhKAQIdVDjpDIEmA0EpQKCDCiedIdBkICgFCHRQ4aQzBJoMBKUAgQ4qnHTmP6+WF+GJsmbf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g-BG"/>
          </a:p>
        </p:txBody>
      </p:sp>
      <p:sp>
        <p:nvSpPr>
          <p:cNvPr id="5" name="AutoShape 4" descr="data:image/png;base64,iVBORw0KGgoAAAANSUhEUgAAALQAAABkCAYAAAAv8xodAAAJAElEQVR4Xu2d6W9UVRjGn3PuLG2t1UIssokoIhUx+gHCogghRgW3aPSLif+Zn4wxxsQgJmrQGg1iXIJarCvKoobNAB100E7nnmPec6Yz3bDbnZl7zzwnmdCWO+e87/P+cnP2V1UqFQsWKhCIAopABxJJuuEUINAEISgFCHRQ4aQzBJoMBKUAgQ4qnHSGQJOBoBQg0EGFk84QaDIQlAIEOqhw0hkCTQaCUoBABxVOOkOgyUBQChDooMJJZwg0GQhKAQIdVDjpDIEmA0EpQKCDCiedIdBkILsKWAsoNcV+VS6XeQQruyHNtuXj49DnziG6eBHq/HmosTGochmwFurvv6HGx2FzOaBadT9Da/d/MMb5HQ8OYuzJJwl0tinInvX6wgVEp05Bnz0LNTrqYJWi/v13Sc7MCjTPFC5JU355mgLq9GnoX3+F+v134No1/8atVK6vUxTB3nCD7zp0d8N2dwM9PUB/P2xvL5QxsLfeCtPVBeTzQLHoP/K2nqWwD00kl6SA/vFHqJER32UQeKvVmfUpBdvXBxQKsMuXwy5bBgikGzcCUbSk9qd/mUAnKmf4lamzZ6G/+grq3DmoP//0fdrJRfq8E+AODMBs3gy7dm3LhCHQLZM6uw3pb76B/uEHCMyY3u8tFl03wa5ZA6xahXjr1rY6SqDbKn96G9effw79889Qf/xRn1Vw1moNe9NNrl9rN22CueeeVDlBoFMVjvYao7/+Gvr4cf8mrk2NiUVWBmR9fTCDgzC7ds2Y+22v1VNbJ9BpikYbbJE3sD5yBPq336YO6Hp6YPv7Ye6/332yUgh0ViKVsJ3R0JCfnajNCbvq83k/C3HnnYj37Em4xdZUR6Bbo3MqWpGZCT00BH3xIvDPP3WbpE9sNmyAeeyxVNi5FCMI9FLUy8h3ZZpNHzsGJSBPlO5umDVrEO/bByxfnhFP5jaTQM+tUWafiD74AHp4eMpUm735ZpgHHoDZuTOzfv2f4QQ6wLBGb78NWYJWV69672SqbeVKB7FbnQu4EOiAghsdOgT93XeNKbdiEeb22xE/9ZRbveuEQqADiHL05ptQZ85AXbvmvJFNPXbDBsQHDgTg3cJcINAL0ytVT0dvveVW8+q72QoFt3ci3r8/VXa20hgC3Uq1E2orOnzYD/Zq2zJloGc3bkT8yCMJtZDdagh0hmKnP/vML03LLjcpuRzMffchfvzxDHnRXFMJdHP1TaR2Gejpjz5ypz1cka6FrOY9+2wi9YdUCYFOczTjGLlXX/WnP2rF3nYbqi+84E9tsMxQgECnFIro3Xd9PzmOnYVm3TqYPXv8vmOW6ypAoFMGhxxp0p9+6k6EuFIsIt69G2bbtpRZmk5zCHSK4pJ75RUo2cYpRQZ8d9+N+JlnUmRh+k0h0CmIkf7kE8jm+omlanvLLag+/TSwYkUKrMuWCQS6nfEql/2grzYN5zbUy8ahHTvaaVWm2ybQbQqfbLCXtzLGxvygT/ZcvPhim6wJp1kC3epYXrmC3OuvQ1265Fq2ctRfdsFt3txqS4Jsj0C3MKzRxx9DVvsmLmMx996LWPrKLIkpQKATk/L/K8q9/LK7Xci9lWWT/b59MJs2taj1zmmGQDc51nL8SU6OQG7PlL6y7L2YdmNmk03oqOoJdBPDHb32GvTJk76F7m7Ee/e6WQyW5ilAoJugrcxeRB9+WD/LJ1s7q88/34SWWOV0BQh0wkxEb7zhN91LiSI3pxw//HDCrbC66ylAoBNiQ3//PaL33qvfd2FXrfJv5d7ehFpgNfNRgEDPR6U5nokOHvSHU6VojXjXLpjduxOomVUsVAECvVDFJj3vTpB88QXUX3+5v7o9GLLaJzfSs7RFAQK9GNlHR5E7dKix8T6fR7xjB8xDDy2mNn4nQQUI9ALFdN2LEycaB1TXrkX1pZcWWAsfb5YCBHqeykrXIjpypHGtVn+/n1ceHJxnDXysFQoQ6DlUlvuT3dValy/7J3t6/Mb7Dr77ohVgLrYNAn095apV5A4ehPrpp/oTkoKhKidIEs7ctNjg8XszFSDQs1DhrtY6daqeGNLdn7x/P8wdd5ChlCtAoCcFKHrnHT+fPJEoUvZfyF7l7dtTHkaaN6EAgZYV6vffh/7228Yqn2R5uusuxI8+SlIypkBHAy0gSx9ZlUo+bFrDbNmC+IknMhZGmtvRb2iXSPLLL+spGlziyHXrED/3HMnIuAKd84auVCAXgksOvvpStWR8GhjgHXEZh3iy+cEDreUi8KNHoU+fruelliyoZutWd3qEJSwFggVabuuUgV49z4hsHpI3sgz2JPMTS5AKhAX0pUvupIjrVkxKKOkuBJfBHrd0BglxcF0OuR5AnTgBdeFCwzeZsZBkkg8+6DJAsXSGApl9Q7tE68PDPtG6tfVo2RUrYNevZ7eiM/id4WWmgI6OHm28iavVBsSS9UluINq2zeWpZulcBVIPtCTIkStm1ZUrjSVpiVehALtsmU9fxkOonUvwNM9TB7QseqiTJ91pEJd3z5iGybmcm6mQ/CJm714GkQqkr8shN9arWmYnVS7XbxiqW5rPw80bb9nCS1oI8JwKtPQNLW9d/csvkE3zuHwZDuBJAzpnrQAsh0xXrkS8fTvkOgAWKjBfBRIH2i0rl0p+w8/oKPTIiN9XLJ9JA7m6gV1dsMUi7OrV7sNcIvMNHZ+bTYHZgZZ+6/g4lOwLlksG5d/az+5vlQqkrwvp40p6MflcveohrmVtmlVupSC31MsxJsnmZNavh+WmeZKZoAKqVCo1JnHlTsHDh5EfGVl0E9JdMDfeCNPXB9vXB10qwfT0oCJ94IGBRdfLL1KB+SgwA+iuoSEUhodhCwU/NSZ92nze921rv8vPOTnKLxlNe3sxJqc6agDbXG4+7fIZKtAUBWZ2OaSLIQCzUIEMKpD4oDCDGtDkgBQg0AEFk65AJjIqUwaFFIUKZFkBAp3l6NH2GQoQaEIRlAIEOqhw0hkCTQaCUoBABxVOOkOgyUBQChDooMJJZwg0GQhKAQIdVDjpDIEmA0EpQKCDCiedIdBkICgFCHRQ4aQzBJoMBKUAgQ4qnHTmP6+WF+GJsmbfAAAAAElFTkSuQmC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04147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Промяна на наклона</a:t>
            </a:r>
          </a:p>
          <a:p>
            <a:pPr lvl="1"/>
            <a:r>
              <a:rPr lang="bg-BG" dirty="0" smtClean="0"/>
              <a:t>При ръчна промяна на ориентацията на </a:t>
            </a:r>
            <a:r>
              <a:rPr lang="en-US" dirty="0" err="1" smtClean="0"/>
              <a:t>Physijs</a:t>
            </a:r>
            <a:r>
              <a:rPr lang="en-US" dirty="0" smtClean="0"/>
              <a:t> </a:t>
            </a:r>
            <a:r>
              <a:rPr lang="bg-BG" dirty="0" smtClean="0"/>
              <a:t>обект, трябва да се информира </a:t>
            </a:r>
            <a:r>
              <a:rPr lang="en-US" dirty="0" err="1" smtClean="0"/>
              <a:t>Physijs</a:t>
            </a:r>
            <a:r>
              <a:rPr lang="bg-BG" dirty="0" smtClean="0"/>
              <a:t> с флага </a:t>
            </a:r>
            <a:r>
              <a:rPr lang="en-GB" dirty="0" smtClean="0">
                <a:solidFill>
                  <a:srgbClr val="FF388C"/>
                </a:solidFill>
              </a:rPr>
              <a:t>__</a:t>
            </a:r>
            <a:r>
              <a:rPr lang="en-GB" dirty="0" err="1" smtClean="0">
                <a:solidFill>
                  <a:srgbClr val="FF388C"/>
                </a:solidFill>
              </a:rPr>
              <a:t>dirtyRotation</a:t>
            </a:r>
            <a:endParaRPr lang="bg-BG" dirty="0" smtClean="0">
              <a:solidFill>
                <a:srgbClr val="FF388C"/>
              </a:solidFill>
            </a:endParaRPr>
          </a:p>
          <a:p>
            <a:pPr lvl="1"/>
            <a:r>
              <a:rPr lang="bg-BG" dirty="0" smtClean="0"/>
              <a:t>Аналогично за промяна на положението има флаг </a:t>
            </a:r>
            <a:r>
              <a:rPr lang="en-US" dirty="0" smtClean="0">
                <a:solidFill>
                  <a:srgbClr val="FF388C"/>
                </a:solidFill>
              </a:rPr>
              <a:t>__</a:t>
            </a:r>
            <a:r>
              <a:rPr lang="en-US" dirty="0" err="1" smtClean="0">
                <a:solidFill>
                  <a:srgbClr val="FF388C"/>
                </a:solidFill>
              </a:rPr>
              <a:t>dirtyPosition</a:t>
            </a:r>
            <a:endParaRPr lang="en-US" dirty="0" smtClean="0">
              <a:solidFill>
                <a:srgbClr val="FF388C"/>
              </a:solidFill>
            </a:endParaRPr>
          </a:p>
          <a:p>
            <a:pPr lvl="1"/>
            <a:r>
              <a:rPr lang="bg-BG" dirty="0" smtClean="0"/>
              <a:t>Самият наклон на платформата се променя с линейна комбинация от текущия наклон до желания наклон – така се прави плавната промяна на наклона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7814271"/>
      </p:ext>
    </p:extLst>
  </p:cSld>
  <p:clrMapOvr>
    <a:masterClrMapping/>
  </p:clrMapOvr>
  <p:transition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Важна особеност</a:t>
            </a:r>
          </a:p>
          <a:p>
            <a:pPr lvl="1"/>
            <a:r>
              <a:rPr lang="bg-BG" dirty="0" smtClean="0"/>
              <a:t>В някои момент, когато топката застине, накланянето на платформата не я придвижва</a:t>
            </a:r>
          </a:p>
          <a:p>
            <a:pPr lvl="1"/>
            <a:r>
              <a:rPr lang="bg-BG" dirty="0" smtClean="0"/>
              <a:t>Затова лекичко я побутваме нагоре, като ползваме вертикална сила с </a:t>
            </a:r>
            <a:r>
              <a:rPr lang="en-GB" dirty="0" err="1">
                <a:solidFill>
                  <a:srgbClr val="FF388C"/>
                </a:solidFill>
              </a:rPr>
              <a:t>applyCentralForce</a:t>
            </a:r>
            <a:endParaRPr lang="bg-BG" dirty="0">
              <a:solidFill>
                <a:srgbClr val="FF38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607607"/>
      </p:ext>
    </p:extLst>
  </p:cSld>
  <p:clrMapOvr>
    <a:masterClrMapping/>
  </p:clrMapOvr>
  <p:transition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Нещо, което става и за игра</a:t>
            </a:r>
            <a:endParaRPr lang="en-US" dirty="0" smtClean="0"/>
          </a:p>
          <a:p>
            <a:pPr lvl="1"/>
            <a:endParaRPr lang="bg-BG" dirty="0" smtClean="0"/>
          </a:p>
        </p:txBody>
      </p:sp>
      <p:pic>
        <p:nvPicPr>
          <p:cNvPr id="3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524000"/>
            <a:ext cx="6475413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4547645"/>
      </p:ext>
    </p:extLst>
  </p:cSld>
  <p:clrMapOvr>
    <a:masterClrMapping/>
  </p:clrMapOvr>
  <p:transition>
    <p:push dir="u"/>
  </p:transition>
</p:sld>
</file>

<file path=ppt/theme/theme1.xml><?xml version="1.0" encoding="utf-8"?>
<a:theme xmlns:a="http://schemas.openxmlformats.org/drawingml/2006/main" name="Custom Design">
  <a:themeElements>
    <a:clrScheme name="ARV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9627</TotalTime>
  <Words>872</Words>
  <Application>Microsoft Office PowerPoint</Application>
  <PresentationFormat>On-screen Show (4:3)</PresentationFormat>
  <Paragraphs>110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Custom Design</vt:lpstr>
      <vt:lpstr>доц. д-р Павел Бойчев    КИТ-ФМИ-СУ    2020</vt:lpstr>
      <vt:lpstr>Решение №1</vt:lpstr>
      <vt:lpstr>PowerPoint Presentation</vt:lpstr>
      <vt:lpstr>Решение №2</vt:lpstr>
      <vt:lpstr>PowerPoint Presentation</vt:lpstr>
      <vt:lpstr>Решение №3</vt:lpstr>
      <vt:lpstr>PowerPoint Presentation</vt:lpstr>
      <vt:lpstr>PowerPoint Presentation</vt:lpstr>
      <vt:lpstr>PowerPoint Presentation</vt:lpstr>
      <vt:lpstr>Решение №4</vt:lpstr>
      <vt:lpstr>PowerPoint Presentation</vt:lpstr>
      <vt:lpstr>Решение №5</vt:lpstr>
      <vt:lpstr>PowerPoint Presentation</vt:lpstr>
      <vt:lpstr>Решение №6</vt:lpstr>
      <vt:lpstr>PowerPoint Presentation</vt:lpstr>
      <vt:lpstr>Решение №7*</vt:lpstr>
      <vt:lpstr>PowerPoint Presentation</vt:lpstr>
      <vt:lpstr>Решение №8*</vt:lpstr>
      <vt:lpstr>PowerPoint Presentation</vt:lpstr>
      <vt:lpstr>Решение №9**</vt:lpstr>
      <vt:lpstr>PowerPoint Presentation</vt:lpstr>
      <vt:lpstr>PowerPoint Presentation</vt:lpstr>
      <vt:lpstr>Решение №10**</vt:lpstr>
      <vt:lpstr>PowerPoint Presentation</vt:lpstr>
      <vt:lpstr>PowerPoint Presentation</vt:lpstr>
      <vt:lpstr>PowerPoint Presentation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WebGL-01. Introduction and history</dc:title>
  <dc:creator>Pavel Boytchev</dc:creator>
  <cp:lastModifiedBy>Anon</cp:lastModifiedBy>
  <cp:revision>532</cp:revision>
  <dcterms:created xsi:type="dcterms:W3CDTF">2013-12-13T09:03:57Z</dcterms:created>
  <dcterms:modified xsi:type="dcterms:W3CDTF">2020-05-27T06:29:48Z</dcterms:modified>
</cp:coreProperties>
</file>