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481" r:id="rId3"/>
    <p:sldId id="935" r:id="rId4"/>
    <p:sldId id="936" r:id="rId5"/>
    <p:sldId id="937" r:id="rId6"/>
    <p:sldId id="938" r:id="rId7"/>
    <p:sldId id="894" r:id="rId8"/>
    <p:sldId id="939" r:id="rId9"/>
    <p:sldId id="807" r:id="rId10"/>
    <p:sldId id="940" r:id="rId11"/>
    <p:sldId id="941" r:id="rId12"/>
    <p:sldId id="942" r:id="rId13"/>
    <p:sldId id="943" r:id="rId14"/>
    <p:sldId id="944" r:id="rId15"/>
    <p:sldId id="945" r:id="rId16"/>
    <p:sldId id="946" r:id="rId17"/>
    <p:sldId id="947" r:id="rId18"/>
    <p:sldId id="948" r:id="rId19"/>
    <p:sldId id="949" r:id="rId20"/>
    <p:sldId id="950" r:id="rId21"/>
    <p:sldId id="951" r:id="rId22"/>
    <p:sldId id="952" r:id="rId23"/>
    <p:sldId id="953" r:id="rId24"/>
    <p:sldId id="954" r:id="rId25"/>
    <p:sldId id="955" r:id="rId26"/>
    <p:sldId id="956" r:id="rId27"/>
    <p:sldId id="957" r:id="rId28"/>
    <p:sldId id="959" r:id="rId29"/>
    <p:sldId id="958" r:id="rId30"/>
    <p:sldId id="960" r:id="rId31"/>
    <p:sldId id="961" r:id="rId32"/>
    <p:sldId id="962" r:id="rId33"/>
    <p:sldId id="963" r:id="rId34"/>
    <p:sldId id="964" r:id="rId35"/>
    <p:sldId id="965" r:id="rId36"/>
    <p:sldId id="966" r:id="rId37"/>
    <p:sldId id="967" r:id="rId38"/>
    <p:sldId id="969" r:id="rId39"/>
    <p:sldId id="970" r:id="rId40"/>
    <p:sldId id="971" r:id="rId41"/>
    <p:sldId id="972" r:id="rId42"/>
    <p:sldId id="974" r:id="rId43"/>
    <p:sldId id="975" r:id="rId44"/>
    <p:sldId id="976" r:id="rId45"/>
    <p:sldId id="977" r:id="rId46"/>
    <p:sldId id="978" r:id="rId47"/>
    <p:sldId id="318" r:id="rId48"/>
    <p:sldId id="968" r:id="rId49"/>
    <p:sldId id="973" r:id="rId50"/>
    <p:sldId id="261" r:id="rId51"/>
  </p:sldIdLst>
  <p:sldSz cx="9144000" cy="5143500" type="screen16x9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9999"/>
    <a:srgbClr val="D9E3EB"/>
    <a:srgbClr val="638CAE"/>
    <a:srgbClr val="E3E5ED"/>
    <a:srgbClr val="000000"/>
    <a:srgbClr val="AAB0C8"/>
    <a:srgbClr val="727CA3"/>
    <a:srgbClr val="D39FA0"/>
    <a:srgbClr val="8B8B9D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65" autoAdjust="0"/>
    <p:restoredTop sz="94590" autoAdjust="0"/>
  </p:normalViewPr>
  <p:slideViewPr>
    <p:cSldViewPr>
      <p:cViewPr varScale="1">
        <p:scale>
          <a:sx n="95" d="100"/>
          <a:sy n="95" d="100"/>
        </p:scale>
        <p:origin x="-576" y="-9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22908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91439" cy="91439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3843338"/>
            <a:ext cx="6858000" cy="400050"/>
          </a:xfrm>
        </p:spPr>
        <p:txBody>
          <a:bodyPr/>
          <a:lstStyle>
            <a:lvl1pPr marL="0" indent="0" algn="l">
              <a:buNone/>
              <a:defRPr sz="2000" b="0">
                <a:solidFill>
                  <a:schemeClr val="tx2"/>
                </a:solidFill>
                <a:latin typeface="Candara" panose="020E0502030303020204" pitchFamily="34" charset="0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04875" y="3786188"/>
            <a:ext cx="7315200" cy="51435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04875" y="3786188"/>
            <a:ext cx="228600" cy="51435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10" name="Picture 2" descr="D:\Pavel\Courses\Materials\Course.ALG 2019\logo-bg.e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7053" y="168272"/>
            <a:ext cx="2815910" cy="257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8257830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"/>
            <a:ext cx="8534400" cy="74295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047750"/>
            <a:ext cx="8534400" cy="40386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33350"/>
            <a:ext cx="8534400" cy="49530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8800805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1450"/>
            <a:ext cx="8534400" cy="685800"/>
          </a:xfrm>
          <a:ln>
            <a:noFill/>
          </a:ln>
        </p:spPr>
        <p:txBody>
          <a:bodyPr vert="horz" anchor="b" anchorCtr="0">
            <a:normAutofit/>
          </a:bodyPr>
          <a:lstStyle>
            <a:lvl1pPr>
              <a:defRPr lang="en-US" sz="3600"/>
            </a:lvl1pPr>
          </a:lstStyle>
          <a:p>
            <a:pPr lvl="0"/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33350"/>
            <a:ext cx="7955238" cy="723900"/>
          </a:xfrm>
          <a:prstGeom prst="rect">
            <a:avLst/>
          </a:prstGeom>
          <a:ln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914400"/>
            <a:ext cx="8534400" cy="417195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  <a:r>
              <a:rPr kumimoji="0" lang="bg-BG" dirty="0" smtClean="0"/>
              <a:t>кирилица</a:t>
            </a:r>
            <a:endParaRPr kumimoji="0" lang="en-US" dirty="0" smtClean="0"/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86800" y="4869180"/>
            <a:ext cx="457200" cy="27432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1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EC4667DF-4D84-4B1F-9010-1E7FCEE5EE25}" type="slidenum">
              <a:rPr lang="bg-BG" smtClean="0"/>
              <a:pPr/>
              <a:t>‹#›</a:t>
            </a:fld>
            <a:endParaRPr lang="bg-BG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857250"/>
            <a:ext cx="85344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Rectangle 1"/>
          <p:cNvSpPr/>
          <p:nvPr/>
        </p:nvSpPr>
        <p:spPr>
          <a:xfrm>
            <a:off x="0" y="133350"/>
            <a:ext cx="152400" cy="7239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8492947" y="244789"/>
            <a:ext cx="498653" cy="498161"/>
            <a:chOff x="354013" y="322263"/>
            <a:chExt cx="1608138" cy="1606550"/>
          </a:xfrm>
        </p:grpSpPr>
        <p:sp>
          <p:nvSpPr>
            <p:cNvPr id="8" name="Freeform 49"/>
            <p:cNvSpPr>
              <a:spLocks/>
            </p:cNvSpPr>
            <p:nvPr/>
          </p:nvSpPr>
          <p:spPr bwMode="auto">
            <a:xfrm>
              <a:off x="588963" y="615950"/>
              <a:ext cx="465138" cy="254000"/>
            </a:xfrm>
            <a:custGeom>
              <a:avLst/>
              <a:gdLst>
                <a:gd name="T0" fmla="*/ 542 w 1818"/>
                <a:gd name="T1" fmla="*/ 10 h 992"/>
                <a:gd name="T2" fmla="*/ 1818 w 1818"/>
                <a:gd name="T3" fmla="*/ 404 h 992"/>
                <a:gd name="T4" fmla="*/ 1757 w 1818"/>
                <a:gd name="T5" fmla="*/ 425 h 992"/>
                <a:gd name="T6" fmla="*/ 1675 w 1818"/>
                <a:gd name="T7" fmla="*/ 465 h 992"/>
                <a:gd name="T8" fmla="*/ 224 w 1818"/>
                <a:gd name="T9" fmla="*/ 223 h 992"/>
                <a:gd name="T10" fmla="*/ 630 w 1818"/>
                <a:gd name="T11" fmla="*/ 992 h 992"/>
                <a:gd name="T12" fmla="*/ 478 w 1818"/>
                <a:gd name="T13" fmla="*/ 992 h 992"/>
                <a:gd name="T14" fmla="*/ 107 w 1818"/>
                <a:gd name="T15" fmla="*/ 152 h 992"/>
                <a:gd name="T16" fmla="*/ 542 w 1818"/>
                <a:gd name="T17" fmla="*/ 1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2">
                  <a:moveTo>
                    <a:pt x="542" y="10"/>
                  </a:moveTo>
                  <a:cubicBezTo>
                    <a:pt x="861" y="26"/>
                    <a:pt x="1315" y="163"/>
                    <a:pt x="1818" y="404"/>
                  </a:cubicBezTo>
                  <a:cubicBezTo>
                    <a:pt x="1798" y="409"/>
                    <a:pt x="1777" y="417"/>
                    <a:pt x="1757" y="425"/>
                  </a:cubicBezTo>
                  <a:lnTo>
                    <a:pt x="1675" y="465"/>
                  </a:lnTo>
                  <a:cubicBezTo>
                    <a:pt x="940" y="124"/>
                    <a:pt x="352" y="13"/>
                    <a:pt x="224" y="223"/>
                  </a:cubicBezTo>
                  <a:cubicBezTo>
                    <a:pt x="132" y="374"/>
                    <a:pt x="295" y="659"/>
                    <a:pt x="630" y="992"/>
                  </a:cubicBezTo>
                  <a:lnTo>
                    <a:pt x="478" y="992"/>
                  </a:lnTo>
                  <a:cubicBezTo>
                    <a:pt x="150" y="637"/>
                    <a:pt x="0" y="328"/>
                    <a:pt x="107" y="152"/>
                  </a:cubicBezTo>
                  <a:cubicBezTo>
                    <a:pt x="173" y="45"/>
                    <a:pt x="326" y="0"/>
                    <a:pt x="542" y="1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9" name="Freeform 50"/>
            <p:cNvSpPr>
              <a:spLocks/>
            </p:cNvSpPr>
            <p:nvPr/>
          </p:nvSpPr>
          <p:spPr bwMode="auto">
            <a:xfrm>
              <a:off x="1270000" y="617538"/>
              <a:ext cx="466725" cy="254000"/>
            </a:xfrm>
            <a:custGeom>
              <a:avLst/>
              <a:gdLst>
                <a:gd name="T0" fmla="*/ 1276 w 1818"/>
                <a:gd name="T1" fmla="*/ 11 h 993"/>
                <a:gd name="T2" fmla="*/ 0 w 1818"/>
                <a:gd name="T3" fmla="*/ 405 h 993"/>
                <a:gd name="T4" fmla="*/ 61 w 1818"/>
                <a:gd name="T5" fmla="*/ 426 h 993"/>
                <a:gd name="T6" fmla="*/ 143 w 1818"/>
                <a:gd name="T7" fmla="*/ 465 h 993"/>
                <a:gd name="T8" fmla="*/ 1594 w 1818"/>
                <a:gd name="T9" fmla="*/ 224 h 993"/>
                <a:gd name="T10" fmla="*/ 1188 w 1818"/>
                <a:gd name="T11" fmla="*/ 993 h 993"/>
                <a:gd name="T12" fmla="*/ 1340 w 1818"/>
                <a:gd name="T13" fmla="*/ 993 h 993"/>
                <a:gd name="T14" fmla="*/ 1711 w 1818"/>
                <a:gd name="T15" fmla="*/ 153 h 993"/>
                <a:gd name="T16" fmla="*/ 1276 w 1818"/>
                <a:gd name="T17" fmla="*/ 11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3">
                  <a:moveTo>
                    <a:pt x="1276" y="11"/>
                  </a:moveTo>
                  <a:cubicBezTo>
                    <a:pt x="957" y="26"/>
                    <a:pt x="503" y="163"/>
                    <a:pt x="0" y="405"/>
                  </a:cubicBezTo>
                  <a:cubicBezTo>
                    <a:pt x="21" y="410"/>
                    <a:pt x="41" y="418"/>
                    <a:pt x="61" y="426"/>
                  </a:cubicBezTo>
                  <a:lnTo>
                    <a:pt x="143" y="465"/>
                  </a:lnTo>
                  <a:cubicBezTo>
                    <a:pt x="878" y="125"/>
                    <a:pt x="1466" y="14"/>
                    <a:pt x="1594" y="224"/>
                  </a:cubicBezTo>
                  <a:cubicBezTo>
                    <a:pt x="1686" y="375"/>
                    <a:pt x="1523" y="660"/>
                    <a:pt x="1188" y="993"/>
                  </a:cubicBezTo>
                  <a:lnTo>
                    <a:pt x="1340" y="993"/>
                  </a:lnTo>
                  <a:cubicBezTo>
                    <a:pt x="1668" y="638"/>
                    <a:pt x="1818" y="329"/>
                    <a:pt x="1711" y="153"/>
                  </a:cubicBezTo>
                  <a:cubicBezTo>
                    <a:pt x="1645" y="45"/>
                    <a:pt x="1492" y="0"/>
                    <a:pt x="1276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0" name="Freeform 51"/>
            <p:cNvSpPr>
              <a:spLocks/>
            </p:cNvSpPr>
            <p:nvPr/>
          </p:nvSpPr>
          <p:spPr bwMode="auto">
            <a:xfrm>
              <a:off x="354013" y="322263"/>
              <a:ext cx="1608138" cy="1606550"/>
            </a:xfrm>
            <a:custGeom>
              <a:avLst/>
              <a:gdLst>
                <a:gd name="T0" fmla="*/ 3133 w 6277"/>
                <a:gd name="T1" fmla="*/ 0 h 6272"/>
                <a:gd name="T2" fmla="*/ 6272 w 6277"/>
                <a:gd name="T3" fmla="*/ 1044 h 6272"/>
                <a:gd name="T4" fmla="*/ 3130 w 6277"/>
                <a:gd name="T5" fmla="*/ 6272 h 6272"/>
                <a:gd name="T6" fmla="*/ 0 w 6277"/>
                <a:gd name="T7" fmla="*/ 1042 h 6272"/>
                <a:gd name="T8" fmla="*/ 3133 w 6277"/>
                <a:gd name="T9" fmla="*/ 0 h 6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77" h="6272">
                  <a:moveTo>
                    <a:pt x="3133" y="0"/>
                  </a:moveTo>
                  <a:lnTo>
                    <a:pt x="6272" y="1044"/>
                  </a:lnTo>
                  <a:cubicBezTo>
                    <a:pt x="6277" y="2620"/>
                    <a:pt x="5633" y="5021"/>
                    <a:pt x="3130" y="6272"/>
                  </a:cubicBezTo>
                  <a:cubicBezTo>
                    <a:pt x="625" y="5017"/>
                    <a:pt x="5" y="2615"/>
                    <a:pt x="0" y="1042"/>
                  </a:cubicBezTo>
                  <a:lnTo>
                    <a:pt x="3133" y="0"/>
                  </a:lnTo>
                  <a:close/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1" name="Freeform 52"/>
            <p:cNvSpPr>
              <a:spLocks/>
            </p:cNvSpPr>
            <p:nvPr/>
          </p:nvSpPr>
          <p:spPr bwMode="auto">
            <a:xfrm>
              <a:off x="1114326" y="1754188"/>
              <a:ext cx="88900" cy="88900"/>
            </a:xfrm>
            <a:custGeom>
              <a:avLst/>
              <a:gdLst>
                <a:gd name="T0" fmla="*/ 62 w 348"/>
                <a:gd name="T1" fmla="*/ 286 h 348"/>
                <a:gd name="T2" fmla="*/ 62 w 348"/>
                <a:gd name="T3" fmla="*/ 62 h 348"/>
                <a:gd name="T4" fmla="*/ 286 w 348"/>
                <a:gd name="T5" fmla="*/ 62 h 348"/>
                <a:gd name="T6" fmla="*/ 286 w 348"/>
                <a:gd name="T7" fmla="*/ 286 h 348"/>
                <a:gd name="T8" fmla="*/ 62 w 348"/>
                <a:gd name="T9" fmla="*/ 286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348">
                  <a:moveTo>
                    <a:pt x="62" y="286"/>
                  </a:moveTo>
                  <a:cubicBezTo>
                    <a:pt x="0" y="224"/>
                    <a:pt x="0" y="124"/>
                    <a:pt x="62" y="62"/>
                  </a:cubicBezTo>
                  <a:cubicBezTo>
                    <a:pt x="124" y="0"/>
                    <a:pt x="224" y="0"/>
                    <a:pt x="286" y="62"/>
                  </a:cubicBezTo>
                  <a:cubicBezTo>
                    <a:pt x="348" y="124"/>
                    <a:pt x="348" y="224"/>
                    <a:pt x="286" y="286"/>
                  </a:cubicBezTo>
                  <a:cubicBezTo>
                    <a:pt x="224" y="348"/>
                    <a:pt x="124" y="348"/>
                    <a:pt x="62" y="286"/>
                  </a:cubicBezTo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2" name="Freeform 53"/>
            <p:cNvSpPr>
              <a:spLocks/>
            </p:cNvSpPr>
            <p:nvPr/>
          </p:nvSpPr>
          <p:spPr bwMode="auto">
            <a:xfrm>
              <a:off x="1089720" y="1690688"/>
              <a:ext cx="138113" cy="41275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4" name="Freeform 56"/>
            <p:cNvSpPr>
              <a:spLocks/>
            </p:cNvSpPr>
            <p:nvPr/>
          </p:nvSpPr>
          <p:spPr bwMode="auto">
            <a:xfrm>
              <a:off x="896938" y="722313"/>
              <a:ext cx="539750" cy="668338"/>
            </a:xfrm>
            <a:custGeom>
              <a:avLst/>
              <a:gdLst>
                <a:gd name="T0" fmla="*/ 574 w 2109"/>
                <a:gd name="T1" fmla="*/ 2608 h 2608"/>
                <a:gd name="T2" fmla="*/ 1530 w 2109"/>
                <a:gd name="T3" fmla="*/ 2607 h 2608"/>
                <a:gd name="T4" fmla="*/ 2101 w 2109"/>
                <a:gd name="T5" fmla="*/ 876 h 2608"/>
                <a:gd name="T6" fmla="*/ 1050 w 2109"/>
                <a:gd name="T7" fmla="*/ 0 h 2608"/>
                <a:gd name="T8" fmla="*/ 6 w 2109"/>
                <a:gd name="T9" fmla="*/ 868 h 2608"/>
                <a:gd name="T10" fmla="*/ 574 w 2109"/>
                <a:gd name="T11" fmla="*/ 2608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09" h="2608">
                  <a:moveTo>
                    <a:pt x="574" y="2608"/>
                  </a:moveTo>
                  <a:lnTo>
                    <a:pt x="1530" y="2607"/>
                  </a:lnTo>
                  <a:cubicBezTo>
                    <a:pt x="1528" y="1512"/>
                    <a:pt x="2109" y="1438"/>
                    <a:pt x="2101" y="876"/>
                  </a:cubicBezTo>
                  <a:cubicBezTo>
                    <a:pt x="2094" y="313"/>
                    <a:pt x="1558" y="2"/>
                    <a:pt x="1050" y="0"/>
                  </a:cubicBezTo>
                  <a:cubicBezTo>
                    <a:pt x="563" y="10"/>
                    <a:pt x="0" y="287"/>
                    <a:pt x="6" y="868"/>
                  </a:cubicBezTo>
                  <a:cubicBezTo>
                    <a:pt x="11" y="1448"/>
                    <a:pt x="570" y="1525"/>
                    <a:pt x="574" y="2608"/>
                  </a:cubicBezTo>
                  <a:close/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5" name="Freeform 57"/>
            <p:cNvSpPr>
              <a:spLocks/>
            </p:cNvSpPr>
            <p:nvPr/>
          </p:nvSpPr>
          <p:spPr bwMode="auto">
            <a:xfrm>
              <a:off x="962025" y="804863"/>
              <a:ext cx="138113" cy="138113"/>
            </a:xfrm>
            <a:custGeom>
              <a:avLst/>
              <a:gdLst>
                <a:gd name="T0" fmla="*/ 0 w 87"/>
                <a:gd name="T1" fmla="*/ 87 h 87"/>
                <a:gd name="T2" fmla="*/ 87 w 87"/>
                <a:gd name="T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7" h="87">
                  <a:moveTo>
                    <a:pt x="0" y="87"/>
                  </a:moveTo>
                  <a:cubicBezTo>
                    <a:pt x="5" y="47"/>
                    <a:pt x="40" y="12"/>
                    <a:pt x="87" y="0"/>
                  </a:cubicBez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6" name="Oval 58"/>
            <p:cNvSpPr>
              <a:spLocks noChangeArrowheads="1"/>
            </p:cNvSpPr>
            <p:nvPr/>
          </p:nvSpPr>
          <p:spPr bwMode="auto">
            <a:xfrm>
              <a:off x="1530350" y="806450"/>
              <a:ext cx="131763" cy="130175"/>
            </a:xfrm>
            <a:prstGeom prst="ellipse">
              <a:avLst/>
            </a:pr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7" name="Oval 59"/>
            <p:cNvSpPr>
              <a:spLocks noChangeArrowheads="1"/>
            </p:cNvSpPr>
            <p:nvPr/>
          </p:nvSpPr>
          <p:spPr bwMode="auto">
            <a:xfrm>
              <a:off x="654050" y="798513"/>
              <a:ext cx="131763" cy="130175"/>
            </a:xfrm>
            <a:prstGeom prst="ellipse">
              <a:avLst/>
            </a:pr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8" name="Freeform 60"/>
            <p:cNvSpPr>
              <a:spLocks/>
            </p:cNvSpPr>
            <p:nvPr/>
          </p:nvSpPr>
          <p:spPr bwMode="auto">
            <a:xfrm>
              <a:off x="688975" y="847725"/>
              <a:ext cx="1038225" cy="547688"/>
            </a:xfrm>
            <a:custGeom>
              <a:avLst/>
              <a:gdLst>
                <a:gd name="T0" fmla="*/ 0 w 4051"/>
                <a:gd name="T1" fmla="*/ 0 h 2143"/>
                <a:gd name="T2" fmla="*/ 145 w 4051"/>
                <a:gd name="T3" fmla="*/ 0 h 2143"/>
                <a:gd name="T4" fmla="*/ 1481 w 4051"/>
                <a:gd name="T5" fmla="*/ 1035 h 2143"/>
                <a:gd name="T6" fmla="*/ 3784 w 4051"/>
                <a:gd name="T7" fmla="*/ 1728 h 2143"/>
                <a:gd name="T8" fmla="*/ 2968 w 4051"/>
                <a:gd name="T9" fmla="*/ 595 h 2143"/>
                <a:gd name="T10" fmla="*/ 3062 w 4051"/>
                <a:gd name="T11" fmla="*/ 524 h 2143"/>
                <a:gd name="T12" fmla="*/ 3901 w 4051"/>
                <a:gd name="T13" fmla="*/ 1799 h 2143"/>
                <a:gd name="T14" fmla="*/ 1418 w 4051"/>
                <a:gd name="T15" fmla="*/ 1139 h 2143"/>
                <a:gd name="T16" fmla="*/ 0 w 4051"/>
                <a:gd name="T17" fmla="*/ 0 h 2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51" h="2143">
                  <a:moveTo>
                    <a:pt x="0" y="0"/>
                  </a:moveTo>
                  <a:lnTo>
                    <a:pt x="145" y="0"/>
                  </a:lnTo>
                  <a:cubicBezTo>
                    <a:pt x="446" y="320"/>
                    <a:pt x="918" y="691"/>
                    <a:pt x="1481" y="1035"/>
                  </a:cubicBezTo>
                  <a:cubicBezTo>
                    <a:pt x="2578" y="1704"/>
                    <a:pt x="3609" y="2014"/>
                    <a:pt x="3784" y="1728"/>
                  </a:cubicBezTo>
                  <a:cubicBezTo>
                    <a:pt x="3908" y="1525"/>
                    <a:pt x="3568" y="1076"/>
                    <a:pt x="2968" y="595"/>
                  </a:cubicBezTo>
                  <a:lnTo>
                    <a:pt x="3062" y="524"/>
                  </a:lnTo>
                  <a:cubicBezTo>
                    <a:pt x="3700" y="1048"/>
                    <a:pt x="4051" y="1554"/>
                    <a:pt x="3901" y="1799"/>
                  </a:cubicBezTo>
                  <a:cubicBezTo>
                    <a:pt x="3691" y="2143"/>
                    <a:pt x="2580" y="1847"/>
                    <a:pt x="1418" y="1139"/>
                  </a:cubicBezTo>
                  <a:cubicBezTo>
                    <a:pt x="810" y="768"/>
                    <a:pt x="308" y="358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9" name="Freeform 61"/>
            <p:cNvSpPr>
              <a:spLocks/>
            </p:cNvSpPr>
            <p:nvPr/>
          </p:nvSpPr>
          <p:spPr bwMode="auto">
            <a:xfrm>
              <a:off x="598488" y="869950"/>
              <a:ext cx="1017588" cy="525463"/>
            </a:xfrm>
            <a:custGeom>
              <a:avLst/>
              <a:gdLst>
                <a:gd name="T0" fmla="*/ 3816 w 3969"/>
                <a:gd name="T1" fmla="*/ 0 h 2052"/>
                <a:gd name="T2" fmla="*/ 3969 w 3969"/>
                <a:gd name="T3" fmla="*/ 0 h 2052"/>
                <a:gd name="T4" fmla="*/ 2632 w 3969"/>
                <a:gd name="T5" fmla="*/ 1048 h 2052"/>
                <a:gd name="T6" fmla="*/ 149 w 3969"/>
                <a:gd name="T7" fmla="*/ 1708 h 2052"/>
                <a:gd name="T8" fmla="*/ 983 w 3969"/>
                <a:gd name="T9" fmla="*/ 437 h 2052"/>
                <a:gd name="T10" fmla="*/ 1083 w 3969"/>
                <a:gd name="T11" fmla="*/ 504 h 2052"/>
                <a:gd name="T12" fmla="*/ 266 w 3969"/>
                <a:gd name="T13" fmla="*/ 1637 h 2052"/>
                <a:gd name="T14" fmla="*/ 2569 w 3969"/>
                <a:gd name="T15" fmla="*/ 944 h 2052"/>
                <a:gd name="T16" fmla="*/ 3816 w 3969"/>
                <a:gd name="T17" fmla="*/ 0 h 2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69" h="2052">
                  <a:moveTo>
                    <a:pt x="3816" y="0"/>
                  </a:moveTo>
                  <a:lnTo>
                    <a:pt x="3969" y="0"/>
                  </a:lnTo>
                  <a:cubicBezTo>
                    <a:pt x="3657" y="335"/>
                    <a:pt x="3189" y="708"/>
                    <a:pt x="2632" y="1048"/>
                  </a:cubicBezTo>
                  <a:cubicBezTo>
                    <a:pt x="1470" y="1756"/>
                    <a:pt x="359" y="2052"/>
                    <a:pt x="149" y="1708"/>
                  </a:cubicBezTo>
                  <a:cubicBezTo>
                    <a:pt x="0" y="1463"/>
                    <a:pt x="348" y="960"/>
                    <a:pt x="983" y="437"/>
                  </a:cubicBezTo>
                  <a:lnTo>
                    <a:pt x="1083" y="504"/>
                  </a:lnTo>
                  <a:cubicBezTo>
                    <a:pt x="482" y="985"/>
                    <a:pt x="142" y="1434"/>
                    <a:pt x="266" y="1637"/>
                  </a:cubicBezTo>
                  <a:cubicBezTo>
                    <a:pt x="441" y="1923"/>
                    <a:pt x="1472" y="1613"/>
                    <a:pt x="2569" y="944"/>
                  </a:cubicBezTo>
                  <a:cubicBezTo>
                    <a:pt x="3080" y="633"/>
                    <a:pt x="3515" y="298"/>
                    <a:pt x="3816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0" name="Freeform 53"/>
            <p:cNvSpPr>
              <a:spLocks/>
            </p:cNvSpPr>
            <p:nvPr/>
          </p:nvSpPr>
          <p:spPr bwMode="auto">
            <a:xfrm>
              <a:off x="1036439" y="1593055"/>
              <a:ext cx="244675" cy="80433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1" name="Freeform 53"/>
            <p:cNvSpPr>
              <a:spLocks/>
            </p:cNvSpPr>
            <p:nvPr/>
          </p:nvSpPr>
          <p:spPr bwMode="auto">
            <a:xfrm>
              <a:off x="961751" y="1492947"/>
              <a:ext cx="394053" cy="129539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81" r:id="rId2"/>
    <p:sldLayoutId id="2147483674" r:id="rId3"/>
    <p:sldLayoutId id="2147483680" r:id="rId4"/>
    <p:sldLayoutId id="2147483678" r:id="rId5"/>
    <p:sldLayoutId id="2147483679" r:id="rId6"/>
  </p:sldLayoutIdLst>
  <p:txStyles>
    <p:titleStyle>
      <a:lvl1pPr algn="l" rtl="0" eaLnBrk="1" latinLnBrk="0" hangingPunct="1">
        <a:spcBef>
          <a:spcPct val="0"/>
        </a:spcBef>
        <a:buNone/>
        <a:defRPr kumimoji="0" sz="3200" b="1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j-ea"/>
          <a:cs typeface="+mj-cs"/>
        </a:defRPr>
      </a:lvl1pPr>
    </p:titleStyle>
    <p:bodyStyle>
      <a:lvl1pPr marL="0" indent="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None/>
        <a:defRPr kumimoji="0" sz="2600" b="1" kern="1200">
          <a:solidFill>
            <a:schemeClr val="tx1"/>
          </a:solidFill>
          <a:effectLst>
            <a:outerShdw blurRad="63500" algn="ctr" rotWithShape="0">
              <a:schemeClr val="tx1">
                <a:lumMod val="65000"/>
                <a:lumOff val="35000"/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1pPr>
      <a:lvl2pPr marL="457200" indent="-182563" algn="l" rtl="0" eaLnBrk="1" latinLnBrk="0" hangingPunct="1">
        <a:spcBef>
          <a:spcPts val="500"/>
        </a:spcBef>
        <a:buClr>
          <a:schemeClr val="accent1">
            <a:lumMod val="75000"/>
          </a:schemeClr>
        </a:buClr>
        <a:buSzPct val="100000"/>
        <a:buFont typeface="Arial" panose="020B0604020202020204" pitchFamily="34" charset="0"/>
        <a:buChar char="•"/>
        <a:defRPr kumimoji="0" sz="2300" kern="1200">
          <a:solidFill>
            <a:schemeClr val="tx2"/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2pPr>
      <a:lvl3pPr marL="594360" indent="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None/>
        <a:defRPr kumimoji="0" sz="20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3pPr>
      <a:lvl4pPr marL="868680" indent="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None/>
        <a:defRPr kumimoji="0" sz="18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4pPr>
      <a:lvl5pPr marL="1143000" indent="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None/>
        <a:defRPr kumimoji="0" sz="16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Example-2002%20All%20axes/Example-2002%20All%20axes.html" TargetMode="Externa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Example-2003%20Named%20axes/Example-2003%20Named%20axes.html" TargetMode="Externa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Example-2004%20Axes%20net/Example-2004%20Axes%20net.html" TargetMode="Externa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Example-2005%202D%20segments/Example-2005%202D%20segments.html" TargetMode="Externa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Example-2006%203D%20segments/Example-2006%203D%20segments.html" TargetMode="Externa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Example-2007%202D%20vectors/Example-2007%202D%20vectors.html" TargetMode="External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Example-2008%203D%20vectors/Example-2008%203D%20vectors.html" TargetMode="Externa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Example-2009%20Reusing%20objects/Example-2009%20Reusing%20objects.html" TargetMode="External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Example-2010%20Sphere/Example-2010%20Sphere.html" TargetMode="External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Example-2011%20Cylinder/Example-2011%20Cylinder.html" TargetMode="External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Example-2012%20Cone/Example-2012%20Cone.html" TargetMode="External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Example-2013%20Torus%20of%20vertical%20slices/Example-2013%20Torus%20of%20vertical%20slices.html" TargetMode="External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Example-2014%20Torus%20of%20horizontal%20slices/Example-2014%20Torus%20of%20horizontal%20slices.html" TargetMode="External"/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Example-2015%20Wireframe%20torus/Example-2015%20Wireframe%20torus.html" TargetMode="External"/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Example-2001%20Axes%20arrows/Example-2001%20Axes%20arrows.html" TargetMode="Externa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Геометрично визуализиране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noProof="0" dirty="0" smtClean="0"/>
              <a:t>Тема №</a:t>
            </a:r>
            <a:r>
              <a:rPr lang="bg-BG" dirty="0" smtClean="0"/>
              <a:t>20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1727343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Всички оси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Положителни и отрицателни оси</a:t>
            </a:r>
          </a:p>
          <a:p>
            <a:pPr lvl="1"/>
            <a:r>
              <a:rPr lang="bg-BG" dirty="0" smtClean="0"/>
              <a:t>Алтернативно решение поради </a:t>
            </a:r>
            <a:r>
              <a:rPr lang="bg-BG" dirty="0" err="1" smtClean="0"/>
              <a:t>няколкото</a:t>
            </a:r>
            <a:r>
              <a:rPr lang="bg-BG" dirty="0" smtClean="0"/>
              <a:t> еднакви обекта</a:t>
            </a:r>
          </a:p>
          <a:p>
            <a:pPr lvl="1"/>
            <a:r>
              <a:rPr lang="bg-BG" dirty="0" smtClean="0"/>
              <a:t>Създаваме групов обект</a:t>
            </a:r>
            <a:endParaRPr lang="bg-BG" dirty="0"/>
          </a:p>
          <a:p>
            <a:pPr lvl="1"/>
            <a:r>
              <a:rPr lang="bg-BG" dirty="0" smtClean="0"/>
              <a:t>Определяме му общ черен цвят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05879" y="3028945"/>
            <a:ext cx="7223681" cy="19202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g </a:t>
            </a:r>
            <a:r>
              <a:rPr lang="en-US" dirty="0"/>
              <a:t>=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group</a:t>
            </a:r>
            <a:r>
              <a:rPr lang="en-US" dirty="0"/>
              <a:t>([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	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segment</a:t>
            </a:r>
            <a:r>
              <a:rPr lang="en-US" dirty="0"/>
              <a:t>([0,0,0],[0,0,30]),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	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cone</a:t>
            </a:r>
            <a:r>
              <a:rPr lang="en-US" dirty="0"/>
              <a:t>([0,0,30],1,4)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	</a:t>
            </a:r>
            <a:r>
              <a:rPr lang="en-US" dirty="0" smtClean="0"/>
              <a:t>]);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g.color</a:t>
            </a:r>
            <a:r>
              <a:rPr lang="en-US" dirty="0" smtClean="0"/>
              <a:t> </a:t>
            </a:r>
            <a:r>
              <a:rPr lang="en-US" dirty="0"/>
              <a:t>= [0,0,0];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g.mergeColor</a:t>
            </a:r>
            <a:r>
              <a:rPr lang="en-US" dirty="0"/>
              <a:t>();</a:t>
            </a:r>
          </a:p>
        </p:txBody>
      </p:sp>
    </p:spTree>
    <p:extLst>
      <p:ext uri="{BB962C8B-B14F-4D97-AF65-F5344CB8AC3E}">
        <p14:creationId xmlns:p14="http://schemas.microsoft.com/office/powerpoint/2010/main" val="2430794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Останалите оси</a:t>
            </a:r>
          </a:p>
          <a:p>
            <a:pPr lvl="1"/>
            <a:r>
              <a:rPr lang="bg-BG" dirty="0" smtClean="0"/>
              <a:t>Клонираме петкратно вертикалната ос</a:t>
            </a:r>
          </a:p>
          <a:p>
            <a:pPr lvl="1"/>
            <a:r>
              <a:rPr lang="bg-BG" dirty="0" smtClean="0"/>
              <a:t>Променяме ориентацията на груповия обект да сочи последователно в останалите пет посоки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05879" y="2937506"/>
            <a:ext cx="7223681" cy="201165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sameAs</a:t>
            </a:r>
            <a:r>
              <a:rPr lang="en-US" dirty="0" smtClean="0"/>
              <a:t>(g</a:t>
            </a:r>
            <a:r>
              <a:rPr lang="en-US" dirty="0"/>
              <a:t>).custom({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focus:[1,0,0]</a:t>
            </a:r>
            <a:r>
              <a:rPr lang="en-US" dirty="0"/>
              <a:t>});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sameAs</a:t>
            </a:r>
            <a:r>
              <a:rPr lang="en-US" dirty="0" smtClean="0"/>
              <a:t>(g</a:t>
            </a:r>
            <a:r>
              <a:rPr lang="en-US" dirty="0"/>
              <a:t>).custom({focus:[0,1,0</a:t>
            </a:r>
            <a:r>
              <a:rPr lang="en-US" dirty="0" smtClean="0"/>
              <a:t>]});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sameAs</a:t>
            </a:r>
            <a:r>
              <a:rPr lang="en-US" dirty="0" smtClean="0"/>
              <a:t>(g</a:t>
            </a:r>
            <a:r>
              <a:rPr lang="en-US" dirty="0"/>
              <a:t>).custom({focus:[-1,0,0]});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sameAs</a:t>
            </a:r>
            <a:r>
              <a:rPr lang="en-US" dirty="0" smtClean="0"/>
              <a:t>(g</a:t>
            </a:r>
            <a:r>
              <a:rPr lang="en-US" dirty="0"/>
              <a:t>).custom({focus:[0,-1,0]});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sameAs</a:t>
            </a:r>
            <a:r>
              <a:rPr lang="en-US" dirty="0" smtClean="0"/>
              <a:t>(g</a:t>
            </a:r>
            <a:r>
              <a:rPr lang="en-US" dirty="0"/>
              <a:t>).custom({focus:[0,0,-1</a:t>
            </a:r>
            <a:r>
              <a:rPr lang="en-US" dirty="0" smtClean="0"/>
              <a:t>]});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3295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9638" y="194336"/>
            <a:ext cx="7324725" cy="433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28185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Оси с имена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Етикет с името на всяка ос</a:t>
            </a:r>
          </a:p>
          <a:p>
            <a:pPr lvl="1"/>
            <a:r>
              <a:rPr lang="bg-BG" dirty="0" smtClean="0"/>
              <a:t>Етикетът е </a:t>
            </a:r>
            <a:r>
              <a:rPr lang="en-US" dirty="0" smtClean="0"/>
              <a:t>HTML</a:t>
            </a:r>
            <a:r>
              <a:rPr lang="bg-BG" dirty="0" smtClean="0"/>
              <a:t> елемент и позволява форматиране с </a:t>
            </a:r>
            <a:r>
              <a:rPr lang="en-US" dirty="0" err="1" smtClean="0"/>
              <a:t>CSS</a:t>
            </a:r>
            <a:endParaRPr lang="en-US" dirty="0" smtClean="0"/>
          </a:p>
          <a:p>
            <a:pPr lvl="1"/>
            <a:r>
              <a:rPr lang="bg-BG" dirty="0" smtClean="0"/>
              <a:t>Форматирането изисква да е с абсолютна позиция и с вертикален индекс над нивото на графичното поле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05879" y="3028945"/>
            <a:ext cx="7223681" cy="192021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.label </a:t>
            </a:r>
            <a:r>
              <a:rPr lang="en-US" dirty="0"/>
              <a:t>{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position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: absolute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z-index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: 10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background-color: transparent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smtClean="0"/>
              <a:t>: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2913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Позициониране на етикет</a:t>
            </a:r>
          </a:p>
          <a:p>
            <a:pPr lvl="1"/>
            <a:r>
              <a:rPr lang="bg-BG" dirty="0" smtClean="0"/>
              <a:t>За оста </a:t>
            </a:r>
            <a:r>
              <a:rPr lang="en-US" dirty="0" smtClean="0"/>
              <a:t>X –</a:t>
            </a:r>
            <a:r>
              <a:rPr lang="bg-BG" dirty="0" smtClean="0"/>
              <a:t> чрез функцията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getPosition</a:t>
            </a:r>
            <a:r>
              <a:rPr lang="bg-BG" dirty="0" smtClean="0"/>
              <a:t> намиране къде по екрана се намира 3</a:t>
            </a:r>
            <a:r>
              <a:rPr lang="en-US" dirty="0" smtClean="0"/>
              <a:t>D</a:t>
            </a:r>
            <a:r>
              <a:rPr lang="bg-BG" dirty="0" smtClean="0"/>
              <a:t> позиция с координати </a:t>
            </a:r>
            <a:r>
              <a:rPr lang="en-US" dirty="0" smtClean="0"/>
              <a:t>[35,0,0]</a:t>
            </a:r>
            <a:endParaRPr lang="bg-BG" dirty="0" smtClean="0"/>
          </a:p>
          <a:p>
            <a:pPr lvl="1"/>
            <a:r>
              <a:rPr lang="bg-BG" dirty="0" smtClean="0"/>
              <a:t>Изчислената позиция е в пиксели</a:t>
            </a:r>
          </a:p>
          <a:p>
            <a:pPr lvl="1"/>
            <a:r>
              <a:rPr lang="bg-BG" dirty="0" smtClean="0"/>
              <a:t>Записваме я в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style.left</a:t>
            </a:r>
            <a:r>
              <a:rPr lang="bg-BG" dirty="0" smtClean="0"/>
              <a:t> и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style.top</a:t>
            </a:r>
            <a:r>
              <a:rPr lang="bg-BG" dirty="0"/>
              <a:t> </a:t>
            </a:r>
            <a:r>
              <a:rPr lang="bg-BG" dirty="0" smtClean="0"/>
              <a:t>с добавено </a:t>
            </a:r>
            <a:r>
              <a:rPr lang="en-US" dirty="0" err="1" smtClean="0"/>
              <a:t>px</a:t>
            </a:r>
            <a:r>
              <a:rPr lang="bg-BG" dirty="0" smtClean="0"/>
              <a:t> отзад</a:t>
            </a:r>
          </a:p>
          <a:p>
            <a:pPr lvl="1"/>
            <a:r>
              <a:rPr lang="bg-BG" dirty="0" smtClean="0"/>
              <a:t>Аналогично се слагат етикети и на другите две оси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05879" y="2937506"/>
            <a:ext cx="7223681" cy="201165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var</a:t>
            </a:r>
            <a:r>
              <a:rPr lang="en-US" dirty="0" smtClean="0"/>
              <a:t> </a:t>
            </a:r>
            <a:r>
              <a:rPr lang="en-US" dirty="0"/>
              <a:t>e = </a:t>
            </a:r>
            <a:r>
              <a:rPr lang="en-US" dirty="0" err="1"/>
              <a:t>document.getElementById</a:t>
            </a:r>
            <a:r>
              <a:rPr lang="en-US" dirty="0"/>
              <a:t>('x</a:t>
            </a:r>
            <a:r>
              <a:rPr lang="en-US" dirty="0" smtClean="0"/>
              <a:t>');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var</a:t>
            </a:r>
            <a:r>
              <a:rPr lang="en-US" dirty="0" smtClean="0"/>
              <a:t> </a:t>
            </a:r>
            <a:r>
              <a:rPr lang="en-US" dirty="0" err="1"/>
              <a:t>pos</a:t>
            </a:r>
            <a:r>
              <a:rPr lang="en-US" dirty="0"/>
              <a:t> =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getPosition</a:t>
            </a:r>
            <a:r>
              <a:rPr lang="en-US" dirty="0"/>
              <a:t>([35,0,0]);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e.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style.left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 err="1"/>
              <a:t>pos</a:t>
            </a:r>
            <a:r>
              <a:rPr lang="en-US" dirty="0"/>
              <a:t>[0]+"</a:t>
            </a:r>
            <a:r>
              <a:rPr lang="en-US" dirty="0" err="1"/>
              <a:t>px</a:t>
            </a:r>
            <a:r>
              <a:rPr lang="en-US" dirty="0"/>
              <a:t>";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e.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style.top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 err="1"/>
              <a:t>pos</a:t>
            </a:r>
            <a:r>
              <a:rPr lang="en-US" dirty="0"/>
              <a:t>[1]+"</a:t>
            </a:r>
            <a:r>
              <a:rPr lang="en-US" dirty="0" err="1"/>
              <a:t>px</a:t>
            </a:r>
            <a:r>
              <a:rPr lang="en-US" dirty="0" smtClean="0"/>
              <a:t>";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2374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02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350" y="194336"/>
            <a:ext cx="7353300" cy="433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99377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Координатна мрежа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Мрежа от отсечки</a:t>
            </a:r>
          </a:p>
          <a:p>
            <a:pPr lvl="1"/>
            <a:r>
              <a:rPr lang="bg-BG" dirty="0" smtClean="0"/>
              <a:t>В равнината </a:t>
            </a:r>
            <a:r>
              <a:rPr lang="en-US" dirty="0" err="1" smtClean="0"/>
              <a:t>XY</a:t>
            </a:r>
            <a:r>
              <a:rPr lang="bg-BG" dirty="0" smtClean="0"/>
              <a:t> се генерират две групи отсечки</a:t>
            </a:r>
            <a:r>
              <a:rPr lang="en-US" dirty="0" smtClean="0"/>
              <a:t>:</a:t>
            </a:r>
            <a:r>
              <a:rPr lang="bg-BG" dirty="0" smtClean="0"/>
              <a:t> едната с отсечки, успоредни на оста </a:t>
            </a:r>
            <a:r>
              <a:rPr lang="en-US" dirty="0" smtClean="0"/>
              <a:t>X,</a:t>
            </a:r>
            <a:r>
              <a:rPr lang="bg-BG" dirty="0" smtClean="0"/>
              <a:t> а другата – успоредни на </a:t>
            </a:r>
            <a:r>
              <a:rPr lang="en-US" dirty="0" smtClean="0"/>
              <a:t>Y</a:t>
            </a:r>
          </a:p>
          <a:p>
            <a:pPr lvl="1"/>
            <a:r>
              <a:rPr lang="bg-BG" dirty="0" smtClean="0"/>
              <a:t>Аналогично и за останалите равнини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05879" y="3028945"/>
            <a:ext cx="7223681" cy="192021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for </a:t>
            </a:r>
            <a:r>
              <a:rPr lang="en-US" dirty="0"/>
              <a:t>(</a:t>
            </a:r>
            <a:r>
              <a:rPr lang="en-US" dirty="0" err="1"/>
              <a:t>var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=0; </a:t>
            </a:r>
            <a:r>
              <a:rPr lang="en-US" dirty="0" err="1"/>
              <a:t>i</a:t>
            </a:r>
            <a:r>
              <a:rPr lang="en-US" dirty="0"/>
              <a:t>&lt;=30; </a:t>
            </a:r>
            <a:r>
              <a:rPr lang="en-US" dirty="0" err="1"/>
              <a:t>i</a:t>
            </a:r>
            <a:r>
              <a:rPr lang="en-US" dirty="0"/>
              <a:t>+=2.5)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{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segment( [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i,0,0</a:t>
            </a:r>
            <a:r>
              <a:rPr lang="en-US" dirty="0"/>
              <a:t>], [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i,30,0</a:t>
            </a:r>
            <a:r>
              <a:rPr lang="en-US" dirty="0" smtClean="0"/>
              <a:t>]);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segment( [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0,i,0</a:t>
            </a:r>
            <a:r>
              <a:rPr lang="en-US" dirty="0"/>
              <a:t>], [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30,i,0</a:t>
            </a:r>
            <a:r>
              <a:rPr lang="en-US" dirty="0" smtClean="0"/>
              <a:t>]);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	:</a:t>
            </a:r>
            <a:endParaRPr lang="en-US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4804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05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588" y="194336"/>
            <a:ext cx="7362825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54937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Отсечка и вектор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122081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Отсечка и вектор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Стандартно показване</a:t>
            </a:r>
          </a:p>
          <a:p>
            <a:pPr lvl="1"/>
            <a:r>
              <a:rPr lang="bg-BG" dirty="0" smtClean="0"/>
              <a:t>С командата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segment</a:t>
            </a:r>
          </a:p>
          <a:p>
            <a:r>
              <a:rPr lang="bg-BG" dirty="0" smtClean="0"/>
              <a:t>Липсват им</a:t>
            </a:r>
            <a:endParaRPr lang="bg-BG" dirty="0"/>
          </a:p>
          <a:p>
            <a:pPr lvl="1"/>
            <a:r>
              <a:rPr lang="bg-BG" dirty="0" smtClean="0"/>
              <a:t>Начални и крайни точки</a:t>
            </a:r>
          </a:p>
          <a:p>
            <a:pPr lvl="1"/>
            <a:r>
              <a:rPr lang="bg-BG" dirty="0" smtClean="0"/>
              <a:t>Стрелка в края на вектор</a:t>
            </a:r>
          </a:p>
          <a:p>
            <a:pPr lvl="1"/>
            <a:r>
              <a:rPr lang="bg-BG" dirty="0" smtClean="0"/>
              <a:t>Обемност (дебелина)</a:t>
            </a:r>
          </a:p>
          <a:p>
            <a:pPr lvl="1"/>
            <a:r>
              <a:rPr lang="bg-BG" dirty="0" smtClean="0"/>
              <a:t>Наклонен надпис</a:t>
            </a:r>
          </a:p>
        </p:txBody>
      </p:sp>
    </p:spTree>
    <p:extLst>
      <p:ext uri="{BB962C8B-B14F-4D97-AF65-F5344CB8AC3E}">
        <p14:creationId xmlns:p14="http://schemas.microsoft.com/office/powerpoint/2010/main" val="28167224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27482" cy="742950"/>
          </a:xfrm>
        </p:spPr>
        <p:txBody>
          <a:bodyPr>
            <a:normAutofit/>
          </a:bodyPr>
          <a:lstStyle/>
          <a:p>
            <a:r>
              <a:rPr lang="bg-BG" noProof="0" dirty="0" smtClean="0"/>
              <a:t>Проблеми и цели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7864299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Случайни отсечки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Двумерни отсечки</a:t>
            </a:r>
          </a:p>
          <a:p>
            <a:pPr lvl="1"/>
            <a:r>
              <a:rPr lang="bg-BG" dirty="0" smtClean="0"/>
              <a:t>Линиите са стандартни отсечки</a:t>
            </a:r>
          </a:p>
          <a:p>
            <a:pPr lvl="1"/>
            <a:r>
              <a:rPr lang="bg-BG" dirty="0" smtClean="0"/>
              <a:t>Краищата са дебели точки (с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pointSize</a:t>
            </a:r>
            <a:r>
              <a:rPr lang="en-US" dirty="0" smtClean="0"/>
              <a:t>)</a:t>
            </a:r>
            <a:r>
              <a:rPr lang="bg-BG" dirty="0" smtClean="0"/>
              <a:t> или окръжности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05879" y="2754628"/>
            <a:ext cx="7315120" cy="219453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var</a:t>
            </a:r>
            <a:r>
              <a:rPr lang="en-US" dirty="0" smtClean="0"/>
              <a:t> </a:t>
            </a:r>
            <a:r>
              <a:rPr lang="en-US" dirty="0"/>
              <a:t>black = {color:[0,0,0]};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for </a:t>
            </a:r>
            <a:r>
              <a:rPr lang="en-US" dirty="0"/>
              <a:t>(</a:t>
            </a:r>
            <a:r>
              <a:rPr lang="en-US" dirty="0" err="1"/>
              <a:t>var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=0; </a:t>
            </a:r>
            <a:r>
              <a:rPr lang="en-US" dirty="0" err="1"/>
              <a:t>i</a:t>
            </a:r>
            <a:r>
              <a:rPr lang="en-US" dirty="0"/>
              <a:t>&lt;100; </a:t>
            </a:r>
            <a:r>
              <a:rPr lang="en-US" dirty="0" err="1"/>
              <a:t>i</a:t>
            </a:r>
            <a:r>
              <a:rPr lang="en-US" dirty="0"/>
              <a:t>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{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smtClean="0"/>
              <a:t>p=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circle</a:t>
            </a:r>
            <a:r>
              <a:rPr lang="en-US" dirty="0"/>
              <a:t>([random(-350,350</a:t>
            </a:r>
            <a:r>
              <a:rPr lang="en-US" dirty="0" smtClean="0"/>
              <a:t>),</a:t>
            </a:r>
            <a:r>
              <a:rPr lang="bg-BG" dirty="0" smtClean="0"/>
              <a:t>...</a:t>
            </a:r>
            <a:r>
              <a:rPr lang="en-US" dirty="0" smtClean="0"/>
              <a:t>],</a:t>
            </a:r>
            <a:r>
              <a:rPr lang="en-US" dirty="0"/>
              <a:t>3).custom(black);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smtClean="0"/>
              <a:t>q=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circle</a:t>
            </a:r>
            <a:r>
              <a:rPr lang="en-US" dirty="0"/>
              <a:t>([random(-350,350</a:t>
            </a:r>
            <a:r>
              <a:rPr lang="en-US" dirty="0" smtClean="0"/>
              <a:t>),</a:t>
            </a:r>
            <a:r>
              <a:rPr lang="bg-BG" dirty="0" smtClean="0"/>
              <a:t>...</a:t>
            </a:r>
            <a:r>
              <a:rPr lang="en-US" dirty="0" smtClean="0"/>
              <a:t>],</a:t>
            </a:r>
            <a:r>
              <a:rPr lang="en-US" dirty="0"/>
              <a:t>3).custom(black);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segment</a:t>
            </a:r>
            <a:r>
              <a:rPr lang="en-US" dirty="0"/>
              <a:t>(</a:t>
            </a:r>
            <a:r>
              <a:rPr lang="en-US" dirty="0" err="1"/>
              <a:t>p.center,q.center</a:t>
            </a:r>
            <a:r>
              <a:rPr lang="en-US" dirty="0"/>
              <a:t>).custom(black);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478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307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588" y="194336"/>
            <a:ext cx="7362825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18343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Тримерни отсечки</a:t>
            </a:r>
          </a:p>
          <a:p>
            <a:pPr lvl="1"/>
            <a:r>
              <a:rPr lang="bg-BG" dirty="0" smtClean="0"/>
              <a:t>Линиите са цилиндри с нужната дължина</a:t>
            </a:r>
          </a:p>
          <a:p>
            <a:pPr lvl="1"/>
            <a:r>
              <a:rPr lang="bg-BG" dirty="0" smtClean="0"/>
              <a:t>Краищата са сфери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05879" y="1748800"/>
            <a:ext cx="7497998" cy="320036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var</a:t>
            </a:r>
            <a:r>
              <a:rPr lang="en-US" dirty="0" smtClean="0"/>
              <a:t> </a:t>
            </a:r>
            <a:r>
              <a:rPr lang="en-US" dirty="0"/>
              <a:t>color = {color:[0.1,0.7,0.8]};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for </a:t>
            </a:r>
            <a:r>
              <a:rPr lang="en-US" dirty="0"/>
              <a:t>(</a:t>
            </a:r>
            <a:r>
              <a:rPr lang="en-US" dirty="0" err="1"/>
              <a:t>var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=0; </a:t>
            </a:r>
            <a:r>
              <a:rPr lang="en-US" dirty="0" err="1"/>
              <a:t>i</a:t>
            </a:r>
            <a:r>
              <a:rPr lang="en-US" dirty="0"/>
              <a:t>&lt;30; </a:t>
            </a:r>
            <a:r>
              <a:rPr lang="en-US" dirty="0" err="1"/>
              <a:t>i</a:t>
            </a:r>
            <a:r>
              <a:rPr lang="en-US" dirty="0"/>
              <a:t>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{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p =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sphere</a:t>
            </a:r>
            <a:r>
              <a:rPr lang="en-US" dirty="0"/>
              <a:t>([random(-50,50</a:t>
            </a:r>
            <a:r>
              <a:rPr lang="en-US" dirty="0" smtClean="0"/>
              <a:t>),</a:t>
            </a:r>
            <a:r>
              <a:rPr lang="bg-BG" dirty="0" smtClean="0"/>
              <a:t>...</a:t>
            </a:r>
            <a:r>
              <a:rPr lang="en-US" dirty="0" smtClean="0"/>
              <a:t>],</a:t>
            </a:r>
            <a:r>
              <a:rPr lang="en-US" dirty="0"/>
              <a:t>3).custom(color);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q =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sphere</a:t>
            </a:r>
            <a:r>
              <a:rPr lang="en-US" dirty="0"/>
              <a:t>([random(-50,50</a:t>
            </a:r>
            <a:r>
              <a:rPr lang="en-US" dirty="0" smtClean="0"/>
              <a:t>),</a:t>
            </a:r>
            <a:r>
              <a:rPr lang="bg-BG" dirty="0" smtClean="0"/>
              <a:t>...</a:t>
            </a:r>
            <a:r>
              <a:rPr lang="en-US" dirty="0" smtClean="0"/>
              <a:t>],</a:t>
            </a:r>
            <a:r>
              <a:rPr lang="en-US" dirty="0"/>
              <a:t>3).custom(color</a:t>
            </a:r>
            <a:r>
              <a:rPr lang="en-US" dirty="0" smtClean="0"/>
              <a:t>);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v = </a:t>
            </a:r>
            <a:r>
              <a:rPr lang="en-US" dirty="0" err="1"/>
              <a:t>vectorPoints</a:t>
            </a:r>
            <a:r>
              <a:rPr lang="en-US" dirty="0"/>
              <a:t>(</a:t>
            </a:r>
            <a:r>
              <a:rPr lang="en-US" dirty="0" err="1"/>
              <a:t>q.center,p.center</a:t>
            </a:r>
            <a:r>
              <a:rPr lang="en-US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cylinder</a:t>
            </a:r>
            <a:r>
              <a:rPr lang="en-US" dirty="0"/>
              <a:t>(p.center,1,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Math.sqrt(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scalarProduct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v,v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))</a:t>
            </a:r>
            <a:r>
              <a:rPr lang="en-US" dirty="0" smtClean="0"/>
              <a:t>)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/>
              <a:t> </a:t>
            </a:r>
            <a:r>
              <a:rPr lang="bg-BG" dirty="0" smtClean="0"/>
              <a:t>                   </a:t>
            </a:r>
            <a:r>
              <a:rPr lang="en-US" dirty="0" smtClean="0"/>
              <a:t>.</a:t>
            </a:r>
            <a:r>
              <a:rPr lang="en-US" dirty="0"/>
              <a:t>custom(color).custom({</a:t>
            </a:r>
            <a:r>
              <a:rPr lang="en-US" dirty="0" err="1"/>
              <a:t>focus:v</a:t>
            </a:r>
            <a:r>
              <a:rPr lang="en-US" dirty="0"/>
              <a:t>});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1594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4098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588" y="194336"/>
            <a:ext cx="7362825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95571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Случайни вектори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Особеност</a:t>
            </a:r>
          </a:p>
          <a:p>
            <a:pPr lvl="1"/>
            <a:r>
              <a:rPr lang="bg-BG" dirty="0" smtClean="0"/>
              <a:t>При отсечката крайните обекти са в края ѝ</a:t>
            </a:r>
          </a:p>
          <a:p>
            <a:pPr lvl="1"/>
            <a:r>
              <a:rPr lang="bg-BG" dirty="0" smtClean="0"/>
              <a:t>При вектора стрелката трябва да е изместена, за да може върхът да достигне крайната точка</a:t>
            </a:r>
          </a:p>
        </p:txBody>
      </p:sp>
      <p:sp>
        <p:nvSpPr>
          <p:cNvPr id="5" name="Oval 4"/>
          <p:cNvSpPr/>
          <p:nvPr/>
        </p:nvSpPr>
        <p:spPr>
          <a:xfrm>
            <a:off x="1554513" y="3945474"/>
            <a:ext cx="4846267" cy="548635"/>
          </a:xfrm>
          <a:custGeom>
            <a:avLst/>
            <a:gdLst/>
            <a:ahLst/>
            <a:cxnLst/>
            <a:rect l="l" t="t" r="r" b="b"/>
            <a:pathLst>
              <a:path w="4846267" h="548635">
                <a:moveTo>
                  <a:pt x="4206194" y="0"/>
                </a:moveTo>
                <a:lnTo>
                  <a:pt x="4846267" y="274318"/>
                </a:lnTo>
                <a:lnTo>
                  <a:pt x="4206194" y="548635"/>
                </a:lnTo>
                <a:lnTo>
                  <a:pt x="4206194" y="365756"/>
                </a:lnTo>
                <a:lnTo>
                  <a:pt x="437897" y="365756"/>
                </a:lnTo>
                <a:cubicBezTo>
                  <a:pt x="402832" y="446540"/>
                  <a:pt x="322298" y="502915"/>
                  <a:pt x="228598" y="502915"/>
                </a:cubicBezTo>
                <a:cubicBezTo>
                  <a:pt x="102347" y="502915"/>
                  <a:pt x="0" y="400568"/>
                  <a:pt x="0" y="274317"/>
                </a:cubicBezTo>
                <a:cubicBezTo>
                  <a:pt x="0" y="148066"/>
                  <a:pt x="102347" y="45719"/>
                  <a:pt x="228598" y="45719"/>
                </a:cubicBezTo>
                <a:cubicBezTo>
                  <a:pt x="322298" y="45719"/>
                  <a:pt x="402832" y="102094"/>
                  <a:pt x="437897" y="182878"/>
                </a:cubicBezTo>
                <a:lnTo>
                  <a:pt x="4206194" y="182878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9" name="Oval 8"/>
          <p:cNvSpPr/>
          <p:nvPr/>
        </p:nvSpPr>
        <p:spPr>
          <a:xfrm>
            <a:off x="1554512" y="3120384"/>
            <a:ext cx="5069338" cy="459334"/>
          </a:xfrm>
          <a:custGeom>
            <a:avLst/>
            <a:gdLst/>
            <a:ahLst/>
            <a:cxnLst/>
            <a:rect l="l" t="t" r="r" b="b"/>
            <a:pathLst>
              <a:path w="5069338" h="459334">
                <a:moveTo>
                  <a:pt x="4840740" y="0"/>
                </a:moveTo>
                <a:cubicBezTo>
                  <a:pt x="4966991" y="0"/>
                  <a:pt x="5069338" y="102347"/>
                  <a:pt x="5069338" y="228598"/>
                </a:cubicBezTo>
                <a:cubicBezTo>
                  <a:pt x="5069338" y="354849"/>
                  <a:pt x="4966991" y="457196"/>
                  <a:pt x="4840740" y="457196"/>
                </a:cubicBezTo>
                <a:cubicBezTo>
                  <a:pt x="4747902" y="457196"/>
                  <a:pt x="4667989" y="401853"/>
                  <a:pt x="4632602" y="322175"/>
                </a:cubicBezTo>
                <a:lnTo>
                  <a:pt x="437897" y="322175"/>
                </a:lnTo>
                <a:cubicBezTo>
                  <a:pt x="402832" y="402959"/>
                  <a:pt x="322298" y="459334"/>
                  <a:pt x="228598" y="459334"/>
                </a:cubicBezTo>
                <a:cubicBezTo>
                  <a:pt x="102347" y="459334"/>
                  <a:pt x="0" y="356987"/>
                  <a:pt x="0" y="230736"/>
                </a:cubicBezTo>
                <a:cubicBezTo>
                  <a:pt x="0" y="104485"/>
                  <a:pt x="102347" y="2138"/>
                  <a:pt x="228598" y="2138"/>
                </a:cubicBezTo>
                <a:cubicBezTo>
                  <a:pt x="322298" y="2138"/>
                  <a:pt x="402832" y="58513"/>
                  <a:pt x="437897" y="139297"/>
                </a:cubicBezTo>
                <a:lnTo>
                  <a:pt x="4630281" y="139297"/>
                </a:lnTo>
                <a:cubicBezTo>
                  <a:pt x="4665030" y="57414"/>
                  <a:pt x="4746181" y="0"/>
                  <a:pt x="4840740" y="0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2" name="Oval 11"/>
          <p:cNvSpPr/>
          <p:nvPr/>
        </p:nvSpPr>
        <p:spPr>
          <a:xfrm>
            <a:off x="6237999" y="4064918"/>
            <a:ext cx="316648" cy="316648"/>
          </a:xfrm>
          <a:prstGeom prst="ellipse">
            <a:avLst/>
          </a:prstGeom>
          <a:noFill/>
          <a:ln w="9525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3" name="Oval 12"/>
          <p:cNvSpPr/>
          <p:nvPr/>
        </p:nvSpPr>
        <p:spPr>
          <a:xfrm>
            <a:off x="1625856" y="4061467"/>
            <a:ext cx="316648" cy="316648"/>
          </a:xfrm>
          <a:prstGeom prst="ellipse">
            <a:avLst/>
          </a:prstGeom>
          <a:noFill/>
          <a:ln w="9525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4" name="Oval 13"/>
          <p:cNvSpPr/>
          <p:nvPr/>
        </p:nvSpPr>
        <p:spPr>
          <a:xfrm>
            <a:off x="6235859" y="3191727"/>
            <a:ext cx="316648" cy="316648"/>
          </a:xfrm>
          <a:prstGeom prst="ellipse">
            <a:avLst/>
          </a:prstGeom>
          <a:noFill/>
          <a:ln w="9525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15" name="Oval 14"/>
          <p:cNvSpPr/>
          <p:nvPr/>
        </p:nvSpPr>
        <p:spPr>
          <a:xfrm>
            <a:off x="1623716" y="3198324"/>
            <a:ext cx="316648" cy="316648"/>
          </a:xfrm>
          <a:prstGeom prst="ellipse">
            <a:avLst/>
          </a:prstGeom>
          <a:noFill/>
          <a:ln w="9525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938507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2D </a:t>
            </a:r>
            <a:r>
              <a:rPr lang="bg-BG" dirty="0" smtClean="0"/>
              <a:t>и </a:t>
            </a:r>
            <a:r>
              <a:rPr lang="en-US" dirty="0" smtClean="0"/>
              <a:t>3D</a:t>
            </a:r>
            <a:r>
              <a:rPr lang="bg-BG" dirty="0" smtClean="0"/>
              <a:t> вектори</a:t>
            </a:r>
          </a:p>
          <a:p>
            <a:pPr lvl="1"/>
            <a:r>
              <a:rPr lang="bg-BG" dirty="0" smtClean="0"/>
              <a:t>Стрелката е нарисувана като конус</a:t>
            </a:r>
          </a:p>
          <a:p>
            <a:pPr lvl="1"/>
            <a:r>
              <a:rPr lang="bg-BG" dirty="0" smtClean="0"/>
              <a:t>Отместването на конуса така, че центърът му да е във върха</a:t>
            </a:r>
            <a:r>
              <a:rPr lang="en-US" dirty="0" smtClean="0"/>
              <a:t>,</a:t>
            </a:r>
            <a:r>
              <a:rPr lang="bg-BG" dirty="0" smtClean="0"/>
              <a:t> се прави като свойството </a:t>
            </a:r>
            <a:r>
              <a:rPr lang="en-US" dirty="0" smtClean="0"/>
              <a:t>origin</a:t>
            </a:r>
            <a:r>
              <a:rPr lang="bg-BG" dirty="0" smtClean="0"/>
              <a:t> = </a:t>
            </a:r>
            <a:r>
              <a:rPr lang="en-US" dirty="0" smtClean="0"/>
              <a:t>[0,0,1]</a:t>
            </a:r>
          </a:p>
          <a:p>
            <a:r>
              <a:rPr lang="bg-BG" dirty="0" smtClean="0"/>
              <a:t>Тяло на вектора</a:t>
            </a:r>
          </a:p>
          <a:p>
            <a:pPr lvl="1"/>
            <a:r>
              <a:rPr lang="bg-BG" dirty="0" smtClean="0"/>
              <a:t>Ако тялото на вектора е широко, това ще доведе до проблем във върха – ще се вижда заедно със стрелката</a:t>
            </a:r>
          </a:p>
        </p:txBody>
      </p:sp>
      <p:sp>
        <p:nvSpPr>
          <p:cNvPr id="2" name="Rectangle 1"/>
          <p:cNvSpPr/>
          <p:nvPr/>
        </p:nvSpPr>
        <p:spPr>
          <a:xfrm>
            <a:off x="2287470" y="3748269"/>
            <a:ext cx="3383243" cy="37794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9" name="Rectangle 8"/>
          <p:cNvSpPr/>
          <p:nvPr/>
        </p:nvSpPr>
        <p:spPr>
          <a:xfrm>
            <a:off x="5670713" y="3748269"/>
            <a:ext cx="1184249" cy="377943"/>
          </a:xfrm>
          <a:prstGeom prst="rect">
            <a:avLst/>
          </a:prstGeom>
          <a:solidFill>
            <a:srgbClr val="FF9999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sp>
        <p:nvSpPr>
          <p:cNvPr id="8" name="Isosceles Triangle 7"/>
          <p:cNvSpPr/>
          <p:nvPr/>
        </p:nvSpPr>
        <p:spPr>
          <a:xfrm rot="5400000">
            <a:off x="5761597" y="3292575"/>
            <a:ext cx="920403" cy="1272353"/>
          </a:xfrm>
          <a:prstGeom prst="triangle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cxnSp>
        <p:nvCxnSpPr>
          <p:cNvPr id="12" name="Straight Connector 11"/>
          <p:cNvCxnSpPr/>
          <p:nvPr/>
        </p:nvCxnSpPr>
        <p:spPr>
          <a:xfrm>
            <a:off x="5585622" y="3748269"/>
            <a:ext cx="816603" cy="0"/>
          </a:xfrm>
          <a:prstGeom prst="line">
            <a:avLst/>
          </a:prstGeom>
          <a:noFill/>
          <a:ln w="9525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5585622" y="4126212"/>
            <a:ext cx="816603" cy="0"/>
          </a:xfrm>
          <a:prstGeom prst="line">
            <a:avLst/>
          </a:prstGeom>
          <a:noFill/>
          <a:ln w="9525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  <p:extLst>
      <p:ext uri="{BB962C8B-B14F-4D97-AF65-F5344CB8AC3E}">
        <p14:creationId xmlns:p14="http://schemas.microsoft.com/office/powerpoint/2010/main" val="3219345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Реализация</a:t>
            </a:r>
          </a:p>
          <a:p>
            <a:pPr lvl="1"/>
            <a:r>
              <a:rPr lang="bg-BG" dirty="0" smtClean="0"/>
              <a:t>Начална окръжност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</a:t>
            </a:r>
            <a:r>
              <a:rPr lang="bg-BG" dirty="0" smtClean="0"/>
              <a:t> и край на вектора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q</a:t>
            </a:r>
          </a:p>
          <a:p>
            <a:pPr lvl="1"/>
            <a:r>
              <a:rPr lang="bg-BG" dirty="0" smtClean="0"/>
              <a:t>Стрелката е конус с променен</a:t>
            </a:r>
            <a:r>
              <a:rPr lang="en-US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origin</a:t>
            </a:r>
            <a:r>
              <a:rPr lang="en-US" dirty="0" smtClean="0"/>
              <a:t> </a:t>
            </a:r>
            <a:r>
              <a:rPr lang="bg-BG" dirty="0" smtClean="0"/>
              <a:t>и с ориентация по вектора </a:t>
            </a:r>
            <a:r>
              <a:rPr lang="en-US" dirty="0" smtClean="0"/>
              <a:t>v </a:t>
            </a:r>
            <a:r>
              <a:rPr lang="bg-BG" dirty="0" smtClean="0"/>
              <a:t>между центъра на</a:t>
            </a:r>
            <a:r>
              <a:rPr lang="en-US" dirty="0" smtClean="0"/>
              <a:t> p</a:t>
            </a:r>
            <a:r>
              <a:rPr lang="bg-BG" dirty="0" smtClean="0"/>
              <a:t> и </a:t>
            </a:r>
            <a:r>
              <a:rPr lang="en-US" dirty="0" smtClean="0"/>
              <a:t>q</a:t>
            </a:r>
          </a:p>
          <a:p>
            <a:pPr lvl="1"/>
            <a:r>
              <a:rPr lang="bg-BG" dirty="0" smtClean="0"/>
              <a:t>Коефициентът </a:t>
            </a:r>
            <a:r>
              <a:rPr lang="en-US" dirty="0" smtClean="0"/>
              <a:t>l</a:t>
            </a:r>
            <a:r>
              <a:rPr lang="bg-BG" dirty="0" smtClean="0"/>
              <a:t> е скъсяването на тялото с 15 единици, толкова, колкото е дълга стрелката</a:t>
            </a:r>
            <a:endParaRPr lang="bg-BG" dirty="0"/>
          </a:p>
        </p:txBody>
      </p:sp>
      <p:sp>
        <p:nvSpPr>
          <p:cNvPr id="2" name="TextBox 1"/>
          <p:cNvSpPr txBox="1"/>
          <p:nvPr/>
        </p:nvSpPr>
        <p:spPr>
          <a:xfrm>
            <a:off x="1005879" y="2754628"/>
            <a:ext cx="7223681" cy="219453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p </a:t>
            </a:r>
            <a:r>
              <a:rPr lang="en-US" dirty="0"/>
              <a:t>= circle</a:t>
            </a:r>
            <a:r>
              <a:rPr lang="en-US" dirty="0" smtClean="0"/>
              <a:t>([...],3);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q </a:t>
            </a:r>
            <a:r>
              <a:rPr lang="en-US" dirty="0"/>
              <a:t>= </a:t>
            </a:r>
            <a:r>
              <a:rPr lang="en-US" dirty="0" smtClean="0"/>
              <a:t>[...,</a:t>
            </a:r>
            <a:r>
              <a:rPr lang="en-US" dirty="0"/>
              <a:t>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v </a:t>
            </a:r>
            <a:r>
              <a:rPr lang="en-US" dirty="0"/>
              <a:t>= </a:t>
            </a:r>
            <a:r>
              <a:rPr lang="en-US" dirty="0" err="1"/>
              <a:t>vectorPoints</a:t>
            </a:r>
            <a:r>
              <a:rPr lang="en-US" dirty="0"/>
              <a:t>(</a:t>
            </a:r>
            <a:r>
              <a:rPr lang="en-US" dirty="0" err="1"/>
              <a:t>q,p.center</a:t>
            </a:r>
            <a:r>
              <a:rPr lang="en-US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cone</a:t>
            </a:r>
            <a:r>
              <a:rPr lang="en-US" dirty="0" smtClean="0"/>
              <a:t>(q,5,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15</a:t>
            </a:r>
            <a:r>
              <a:rPr lang="en-US" dirty="0"/>
              <a:t>).custom</a:t>
            </a:r>
            <a:r>
              <a:rPr lang="en-US" dirty="0" smtClean="0"/>
              <a:t>(</a:t>
            </a:r>
            <a:r>
              <a:rPr lang="en-US" dirty="0"/>
              <a:t>{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origin</a:t>
            </a:r>
            <a:r>
              <a:rPr lang="en-US" dirty="0"/>
              <a:t>:[0,0,1],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focus</a:t>
            </a:r>
            <a:r>
              <a:rPr lang="en-US" dirty="0" err="1"/>
              <a:t>:v</a:t>
            </a:r>
            <a:r>
              <a:rPr lang="en-US" dirty="0"/>
              <a:t>}</a:t>
            </a:r>
            <a:r>
              <a:rPr lang="en-US" dirty="0" smtClean="0"/>
              <a:t>);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 15/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Math.sqrt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scalarProduct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v,v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q = [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q[0]-l*v[0]</a:t>
            </a:r>
            <a:r>
              <a:rPr lang="en-US" dirty="0"/>
              <a:t>,q[1]-l*v[1],0];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segment(</a:t>
            </a:r>
            <a:r>
              <a:rPr lang="en-US" dirty="0" err="1"/>
              <a:t>p.center,q</a:t>
            </a:r>
            <a:r>
              <a:rPr lang="en-US" dirty="0" smtClean="0"/>
              <a:t>);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457672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02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350" y="194336"/>
            <a:ext cx="7353300" cy="433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98263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Алтернативно решение (с 3</a:t>
            </a:r>
            <a:r>
              <a:rPr lang="en-US" dirty="0" smtClean="0"/>
              <a:t>D</a:t>
            </a:r>
            <a:r>
              <a:rPr lang="bg-BG" dirty="0" smtClean="0"/>
              <a:t> вектор)</a:t>
            </a:r>
          </a:p>
          <a:p>
            <a:pPr lvl="1"/>
            <a:r>
              <a:rPr lang="bg-BG" dirty="0" smtClean="0"/>
              <a:t>Директно създаваме началната окръжност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</a:t>
            </a:r>
            <a:r>
              <a:rPr lang="bg-BG" dirty="0" smtClean="0"/>
              <a:t> и крайния, правилно отместен, но неориентиран конус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q</a:t>
            </a:r>
            <a:endParaRPr lang="bg-BG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Едва сега оправяме </a:t>
            </a:r>
            <a:r>
              <a:rPr lang="bg-BG" dirty="0"/>
              <a:t>ориентацията и на </a:t>
            </a:r>
            <a:r>
              <a:rPr lang="bg-BG" dirty="0" smtClean="0"/>
              <a:t>конуса (чрез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</a:t>
            </a:r>
            <a:r>
              <a:rPr lang="en-US" dirty="0" smtClean="0"/>
              <a:t>)</a:t>
            </a:r>
            <a:endParaRPr lang="bg-BG" dirty="0"/>
          </a:p>
          <a:p>
            <a:pPr lvl="1"/>
            <a:r>
              <a:rPr lang="bg-BG" dirty="0" smtClean="0"/>
              <a:t>Директно създаваме тялото на вектора с правилната дължина и ориентация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005879" y="2754628"/>
            <a:ext cx="7223681" cy="219453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</a:t>
            </a:r>
            <a:r>
              <a:rPr lang="en-GB" dirty="0" smtClean="0"/>
              <a:t> </a:t>
            </a:r>
            <a:r>
              <a:rPr lang="en-GB" dirty="0"/>
              <a:t>= sphere</a:t>
            </a:r>
            <a:r>
              <a:rPr lang="en-GB" dirty="0" smtClean="0"/>
              <a:t>([</a:t>
            </a:r>
            <a:r>
              <a:rPr lang="bg-BG" dirty="0" smtClean="0"/>
              <a:t>...</a:t>
            </a:r>
            <a:r>
              <a:rPr lang="en-GB" dirty="0" smtClean="0"/>
              <a:t>],</a:t>
            </a:r>
            <a:r>
              <a:rPr lang="en-GB" dirty="0"/>
              <a:t>3</a:t>
            </a:r>
            <a:r>
              <a:rPr lang="en-GB" dirty="0" smtClean="0"/>
              <a:t>);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q</a:t>
            </a:r>
            <a:r>
              <a:rPr lang="en-GB" dirty="0" smtClean="0"/>
              <a:t> </a:t>
            </a:r>
            <a:r>
              <a:rPr lang="en-GB" dirty="0"/>
              <a:t>= cone</a:t>
            </a:r>
            <a:r>
              <a:rPr lang="en-GB" dirty="0" smtClean="0"/>
              <a:t>([</a:t>
            </a:r>
            <a:r>
              <a:rPr lang="bg-BG" dirty="0" smtClean="0"/>
              <a:t>...</a:t>
            </a:r>
            <a:r>
              <a:rPr lang="en-GB" dirty="0" smtClean="0"/>
              <a:t>],</a:t>
            </a:r>
            <a:r>
              <a:rPr lang="en-GB" dirty="0"/>
              <a:t>3,10</a:t>
            </a:r>
            <a:r>
              <a:rPr lang="en-GB" dirty="0" smtClean="0"/>
              <a:t>).</a:t>
            </a:r>
            <a:r>
              <a:rPr lang="en-GB" dirty="0"/>
              <a:t>custom({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origin</a:t>
            </a:r>
            <a:r>
              <a:rPr lang="en-GB" dirty="0"/>
              <a:t>:[0,0,1]});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v </a:t>
            </a:r>
            <a:r>
              <a:rPr lang="en-GB" dirty="0"/>
              <a:t>= </a:t>
            </a:r>
            <a:r>
              <a:rPr lang="en-GB" dirty="0" err="1"/>
              <a:t>vectorPoints</a:t>
            </a:r>
            <a:r>
              <a:rPr lang="en-GB" dirty="0"/>
              <a:t>(</a:t>
            </a:r>
            <a:r>
              <a:rPr lang="en-GB" dirty="0" err="1"/>
              <a:t>q.center,p.center</a:t>
            </a:r>
            <a:r>
              <a:rPr lang="en-GB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q.focus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= v</a:t>
            </a:r>
            <a:r>
              <a:rPr lang="en-GB" dirty="0"/>
              <a:t>;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cylinder(</a:t>
            </a:r>
            <a:r>
              <a:rPr lang="bg-BG" dirty="0" smtClean="0"/>
              <a:t> </a:t>
            </a:r>
            <a:r>
              <a:rPr lang="en-GB" dirty="0" err="1" smtClean="0"/>
              <a:t>p.center</a:t>
            </a:r>
            <a:r>
              <a:rPr lang="en-GB" dirty="0" smtClean="0"/>
              <a:t>,</a:t>
            </a:r>
            <a:r>
              <a:rPr lang="bg-BG" dirty="0" smtClean="0"/>
              <a:t> </a:t>
            </a:r>
            <a:r>
              <a:rPr lang="en-GB" dirty="0" smtClean="0"/>
              <a:t>1,</a:t>
            </a:r>
            <a:r>
              <a:rPr lang="bg-BG" dirty="0" smtClean="0"/>
              <a:t> 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/>
              <a:t> </a:t>
            </a:r>
            <a:r>
              <a:rPr lang="bg-BG" dirty="0" smtClean="0"/>
              <a:t>         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Math.sqrt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scalarProduct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v,v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))-10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/>
              <a:t> </a:t>
            </a:r>
            <a:r>
              <a:rPr lang="bg-BG" dirty="0" smtClean="0"/>
              <a:t>       </a:t>
            </a:r>
            <a:r>
              <a:rPr lang="en-GB" dirty="0" smtClean="0"/>
              <a:t>).</a:t>
            </a:r>
            <a:r>
              <a:rPr lang="en-GB" dirty="0"/>
              <a:t>custom(</a:t>
            </a:r>
            <a:r>
              <a:rPr lang="en-GB" dirty="0" err="1"/>
              <a:t>color</a:t>
            </a:r>
            <a:r>
              <a:rPr lang="en-GB" dirty="0"/>
              <a:t>).custom({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focus:v</a:t>
            </a:r>
            <a:r>
              <a:rPr lang="en-GB" dirty="0" smtClean="0"/>
              <a:t>});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823438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05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350" y="194336"/>
            <a:ext cx="7353300" cy="433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49831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Цели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Визуализация на геометрични обекти</a:t>
            </a:r>
          </a:p>
          <a:p>
            <a:pPr lvl="1"/>
            <a:r>
              <a:rPr lang="bg-BG" dirty="0"/>
              <a:t>Координатна система</a:t>
            </a:r>
          </a:p>
          <a:p>
            <a:pPr lvl="1"/>
            <a:r>
              <a:rPr lang="bg-BG" dirty="0"/>
              <a:t>Отсечка и вектор</a:t>
            </a:r>
          </a:p>
          <a:p>
            <a:pPr lvl="1"/>
            <a:r>
              <a:rPr lang="bg-BG" dirty="0"/>
              <a:t>Сфера, конус, цилиндър</a:t>
            </a:r>
          </a:p>
          <a:p>
            <a:pPr lvl="1"/>
            <a:r>
              <a:rPr lang="bg-BG" dirty="0"/>
              <a:t>Тор</a:t>
            </a:r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62683727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Върхове на обекти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Триъгълна призма с фигури по стените</a:t>
            </a:r>
          </a:p>
          <a:p>
            <a:pPr lvl="1"/>
            <a:r>
              <a:rPr lang="bg-BG" dirty="0" smtClean="0"/>
              <a:t>Модел на няколко обекта, по-сложни от отсечка</a:t>
            </a:r>
          </a:p>
          <a:p>
            <a:pPr lvl="1"/>
            <a:r>
              <a:rPr lang="bg-BG" dirty="0" smtClean="0"/>
              <a:t>Те са нарисувани с линии, но имат точки по върховете</a:t>
            </a:r>
          </a:p>
          <a:p>
            <a:r>
              <a:rPr lang="bg-BG" dirty="0" smtClean="0"/>
              <a:t>Идея за реализация №1</a:t>
            </a:r>
          </a:p>
          <a:p>
            <a:pPr lvl="1"/>
            <a:r>
              <a:rPr lang="bg-BG" dirty="0" smtClean="0"/>
              <a:t>Аналогично на отсечката с окръжности в края</a:t>
            </a:r>
          </a:p>
          <a:p>
            <a:pPr lvl="1"/>
            <a:r>
              <a:rPr lang="bg-BG" dirty="0" smtClean="0"/>
              <a:t>Лесна имплементация</a:t>
            </a:r>
          </a:p>
          <a:p>
            <a:pPr lvl="1"/>
            <a:r>
              <a:rPr lang="bg-BG" dirty="0" smtClean="0"/>
              <a:t>Прекалено много обекти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24534793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Идея за реализация №2</a:t>
            </a:r>
          </a:p>
          <a:p>
            <a:pPr lvl="1"/>
            <a:r>
              <a:rPr lang="bg-BG" dirty="0" err="1" smtClean="0"/>
              <a:t>Преизползване</a:t>
            </a:r>
            <a:r>
              <a:rPr lang="bg-BG" dirty="0" smtClean="0"/>
              <a:t> на обект</a:t>
            </a:r>
          </a:p>
          <a:p>
            <a:pPr lvl="1"/>
            <a:r>
              <a:rPr lang="bg-BG" dirty="0" smtClean="0"/>
              <a:t>Обект се създава в режим на рисуване с линии</a:t>
            </a:r>
            <a:endParaRPr lang="en-US" dirty="0" smtClean="0"/>
          </a:p>
          <a:p>
            <a:pPr lvl="1"/>
            <a:r>
              <a:rPr lang="bg-BG" dirty="0" smtClean="0"/>
              <a:t>После  се клонира, но в режим на рисуване с точки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005879" y="3303262"/>
            <a:ext cx="7223681" cy="164590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a </a:t>
            </a:r>
            <a:r>
              <a:rPr lang="en-GB" dirty="0"/>
              <a:t>= prism</a:t>
            </a:r>
            <a:r>
              <a:rPr lang="en-GB" dirty="0" smtClean="0"/>
              <a:t>(</a:t>
            </a:r>
            <a:r>
              <a:rPr lang="bg-BG" dirty="0" smtClean="0"/>
              <a:t>...</a:t>
            </a:r>
            <a:r>
              <a:rPr lang="en-GB" dirty="0" smtClean="0"/>
              <a:t>).</a:t>
            </a:r>
            <a:r>
              <a:rPr lang="en-GB" dirty="0"/>
              <a:t>custom({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mode:Suica.LINE</a:t>
            </a:r>
            <a:r>
              <a:rPr lang="en-GB" dirty="0" smtClean="0"/>
              <a:t>,</a:t>
            </a:r>
            <a:r>
              <a:rPr lang="bg-BG" dirty="0" smtClean="0"/>
              <a:t>...</a:t>
            </a:r>
            <a:r>
              <a:rPr lang="en-GB" dirty="0" smtClean="0"/>
              <a:t>});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sameAs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(a)</a:t>
            </a:r>
            <a:r>
              <a:rPr lang="en-GB" dirty="0"/>
              <a:t>.custom({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mode:Suica.POINT</a:t>
            </a:r>
            <a:r>
              <a:rPr lang="en-GB" dirty="0"/>
              <a:t>,pointSize:10});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a </a:t>
            </a:r>
            <a:r>
              <a:rPr lang="en-GB" dirty="0"/>
              <a:t>= cylinder</a:t>
            </a:r>
            <a:r>
              <a:rPr lang="en-GB" dirty="0" smtClean="0"/>
              <a:t>(</a:t>
            </a:r>
            <a:r>
              <a:rPr lang="bg-BG" dirty="0" smtClean="0"/>
              <a:t>...</a:t>
            </a:r>
            <a:r>
              <a:rPr lang="en-GB" dirty="0" smtClean="0"/>
              <a:t>).</a:t>
            </a:r>
            <a:r>
              <a:rPr lang="en-GB" dirty="0"/>
              <a:t>custom({</a:t>
            </a:r>
            <a:r>
              <a:rPr lang="en-GB" dirty="0" err="1"/>
              <a:t>mode:Suica.LINE</a:t>
            </a:r>
            <a:r>
              <a:rPr lang="en-GB" dirty="0" smtClean="0"/>
              <a:t>,</a:t>
            </a:r>
            <a:r>
              <a:rPr lang="bg-BG" dirty="0" smtClean="0"/>
              <a:t>...</a:t>
            </a:r>
            <a:r>
              <a:rPr lang="en-GB" dirty="0" smtClean="0"/>
              <a:t>});</a:t>
            </a: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err="1" smtClean="0"/>
              <a:t>sameAs</a:t>
            </a:r>
            <a:r>
              <a:rPr lang="en-GB" dirty="0" smtClean="0"/>
              <a:t>(a</a:t>
            </a:r>
            <a:r>
              <a:rPr lang="en-GB" dirty="0"/>
              <a:t>).custom({mode:Suica.POINT,pointSize:10</a:t>
            </a:r>
            <a:r>
              <a:rPr lang="en-GB" dirty="0" smtClean="0"/>
              <a:t>});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0525090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3075" name="Picture 3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350" y="194336"/>
            <a:ext cx="7353300" cy="433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95390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Сфера, цилиндър и </a:t>
            </a:r>
            <a:r>
              <a:rPr lang="bg-BG" dirty="0"/>
              <a:t>конус</a:t>
            </a:r>
          </a:p>
        </p:txBody>
      </p:sp>
    </p:spTree>
    <p:extLst>
      <p:ext uri="{BB962C8B-B14F-4D97-AF65-F5344CB8AC3E}">
        <p14:creationId xmlns:p14="http://schemas.microsoft.com/office/powerpoint/2010/main" val="148430289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Сфера, цилиндър и конус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Стандартно показване</a:t>
            </a:r>
          </a:p>
          <a:p>
            <a:pPr lvl="1"/>
            <a:r>
              <a:rPr lang="bg-BG" dirty="0" smtClean="0"/>
              <a:t>С командите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sphere</a:t>
            </a:r>
            <a:r>
              <a:rPr lang="en-US" dirty="0" smtClean="0"/>
              <a:t>,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cylinder</a:t>
            </a:r>
            <a:r>
              <a:rPr lang="en-US" dirty="0" smtClean="0"/>
              <a:t>,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cone</a:t>
            </a:r>
          </a:p>
          <a:p>
            <a:pPr lvl="1"/>
            <a:r>
              <a:rPr lang="bg-BG" dirty="0"/>
              <a:t>С командата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segment</a:t>
            </a:r>
          </a:p>
          <a:p>
            <a:r>
              <a:rPr lang="bg-BG" dirty="0" smtClean="0"/>
              <a:t>Липсва </a:t>
            </a:r>
            <a:r>
              <a:rPr lang="bg-BG" dirty="0"/>
              <a:t>им</a:t>
            </a:r>
          </a:p>
          <a:p>
            <a:pPr lvl="1"/>
            <a:r>
              <a:rPr lang="bg-BG" dirty="0" smtClean="0"/>
              <a:t>Нищо не им липсва, а имат излишество</a:t>
            </a:r>
            <a:endParaRPr lang="bg-BG" dirty="0"/>
          </a:p>
          <a:p>
            <a:pPr lvl="1"/>
            <a:r>
              <a:rPr lang="bg-BG" dirty="0" smtClean="0"/>
              <a:t>Рисуват се „ръчно“ само тези елементи, които са нужни в конкретния случай</a:t>
            </a:r>
          </a:p>
          <a:p>
            <a:pPr lvl="1"/>
            <a:r>
              <a:rPr lang="en-US" dirty="0"/>
              <a:t>F</a:t>
            </a:r>
            <a:r>
              <a:rPr lang="it-IT" dirty="0"/>
              <a:t>eci quod potui, faciant meliora </a:t>
            </a:r>
            <a:r>
              <a:rPr lang="it-IT" dirty="0" smtClean="0"/>
              <a:t>potentes</a:t>
            </a:r>
            <a:endParaRPr lang="bg-BG" dirty="0" err="1" smtClean="0"/>
          </a:p>
        </p:txBody>
      </p:sp>
    </p:spTree>
    <p:extLst>
      <p:ext uri="{BB962C8B-B14F-4D97-AF65-F5344CB8AC3E}">
        <p14:creationId xmlns:p14="http://schemas.microsoft.com/office/powerpoint/2010/main" val="234462059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4098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350" y="194336"/>
            <a:ext cx="7353300" cy="433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12272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512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350" y="194336"/>
            <a:ext cx="7353300" cy="433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89932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614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350" y="194336"/>
            <a:ext cx="7353300" cy="433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59262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Тор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81743164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Визуализиране на тор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Основни проблеми</a:t>
            </a:r>
          </a:p>
          <a:p>
            <a:pPr lvl="1"/>
            <a:r>
              <a:rPr lang="bg-BG" dirty="0" smtClean="0"/>
              <a:t>Няма такъв вграден обект в </a:t>
            </a:r>
            <a:r>
              <a:rPr lang="bg-BG" dirty="0" err="1" smtClean="0"/>
              <a:t>СУИКА</a:t>
            </a:r>
            <a:endParaRPr lang="bg-BG" dirty="0" smtClean="0"/>
          </a:p>
          <a:p>
            <a:pPr lvl="1"/>
            <a:r>
              <a:rPr lang="bg-BG" dirty="0" smtClean="0"/>
              <a:t>Няма друг обект, който след промяна на параметрите да стане с формата на тор</a:t>
            </a:r>
          </a:p>
          <a:p>
            <a:pPr lvl="1"/>
            <a:r>
              <a:rPr lang="bg-BG" dirty="0" smtClean="0"/>
              <a:t>Трябва да се конструира ръчно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1400820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Проблеми</a:t>
            </a:r>
            <a:endParaRPr lang="bg-BG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/>
              <a:t>Геометрия и компютърна графика</a:t>
            </a:r>
          </a:p>
          <a:p>
            <a:pPr lvl="1"/>
            <a:r>
              <a:rPr lang="bg-BG" dirty="0"/>
              <a:t>Имат много общи обекти</a:t>
            </a:r>
          </a:p>
          <a:p>
            <a:pPr lvl="1"/>
            <a:r>
              <a:rPr lang="bg-BG" dirty="0"/>
              <a:t>Има разминаване във визуализирането им</a:t>
            </a:r>
          </a:p>
          <a:p>
            <a:pPr lvl="1"/>
            <a:r>
              <a:rPr lang="bg-BG" dirty="0"/>
              <a:t>В </a:t>
            </a:r>
            <a:r>
              <a:rPr lang="bg-BG" dirty="0" smtClean="0"/>
              <a:t>образователен контекст не </a:t>
            </a:r>
            <a:r>
              <a:rPr lang="bg-BG" dirty="0"/>
              <a:t>винаги е удачно да се ползват традиционните обекти от </a:t>
            </a:r>
            <a:r>
              <a:rPr lang="bg-BG" dirty="0" smtClean="0"/>
              <a:t>компютърната графика</a:t>
            </a:r>
            <a:endParaRPr lang="bg-BG" dirty="0"/>
          </a:p>
          <a:p>
            <a:pPr lvl="1"/>
            <a:endParaRPr lang="bg-BG" dirty="0"/>
          </a:p>
          <a:p>
            <a:r>
              <a:rPr lang="bg-BG" dirty="0"/>
              <a:t>В тази лекция</a:t>
            </a:r>
          </a:p>
          <a:p>
            <a:pPr lvl="1"/>
            <a:r>
              <a:rPr lang="bg-BG" dirty="0"/>
              <a:t>Някои примери за визуализация (ама само някои!)</a:t>
            </a:r>
          </a:p>
          <a:p>
            <a:pPr lvl="1"/>
            <a:r>
              <a:rPr lang="bg-BG" dirty="0"/>
              <a:t>Примери за гледане, а не за </a:t>
            </a:r>
            <a:r>
              <a:rPr lang="en-US" dirty="0" smtClean="0"/>
              <a:t>copy-and-paste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60997333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Създаване на тор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Вариант №1 – вертикални окръжности</a:t>
            </a:r>
          </a:p>
          <a:p>
            <a:pPr lvl="1"/>
            <a:r>
              <a:rPr lang="bg-BG" dirty="0" smtClean="0"/>
              <a:t>Торът е окръжност, завъртяна около ос извън нея</a:t>
            </a:r>
          </a:p>
          <a:p>
            <a:pPr lvl="1"/>
            <a:r>
              <a:rPr lang="bg-BG" dirty="0" smtClean="0"/>
              <a:t>Дефинираме отместена окръжност и я въртим</a:t>
            </a:r>
          </a:p>
          <a:p>
            <a:r>
              <a:rPr lang="bg-BG" dirty="0" smtClean="0"/>
              <a:t>Проблем</a:t>
            </a:r>
          </a:p>
          <a:p>
            <a:pPr lvl="1"/>
            <a:r>
              <a:rPr lang="bg-BG" dirty="0" smtClean="0"/>
              <a:t>Ако я изместим с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center</a:t>
            </a:r>
            <a:r>
              <a:rPr lang="en-US" dirty="0" smtClean="0"/>
              <a:t>, </a:t>
            </a:r>
            <a:r>
              <a:rPr lang="bg-BG" dirty="0" smtClean="0"/>
              <a:t>то въртенето със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spin</a:t>
            </a:r>
            <a:r>
              <a:rPr lang="bg-BG" dirty="0"/>
              <a:t> </a:t>
            </a:r>
            <a:r>
              <a:rPr lang="bg-BG" dirty="0" smtClean="0"/>
              <a:t>ще я завърти около новия ѝ център, а не около външна ос</a:t>
            </a:r>
          </a:p>
          <a:p>
            <a:pPr lvl="1"/>
            <a:r>
              <a:rPr lang="bg-BG" dirty="0" smtClean="0"/>
              <a:t>Трябва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spin</a:t>
            </a:r>
            <a:r>
              <a:rPr lang="bg-BG" dirty="0" smtClean="0"/>
              <a:t> да не знае, че има променен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center</a:t>
            </a:r>
            <a:endParaRPr lang="bg-BG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/>
              <a:t>Ако я изместим с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origin</a:t>
            </a:r>
            <a:r>
              <a:rPr lang="en-US" dirty="0" smtClean="0"/>
              <a:t>, </a:t>
            </a:r>
            <a:r>
              <a:rPr lang="bg-BG" dirty="0" smtClean="0"/>
              <a:t>вероятно ще има проблем с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focus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8228669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Решение</a:t>
            </a:r>
          </a:p>
          <a:p>
            <a:pPr lvl="1"/>
            <a:r>
              <a:rPr lang="bg-BG" dirty="0" smtClean="0"/>
              <a:t>Скриваме правилно ориентирана окръжност в групов обект</a:t>
            </a:r>
          </a:p>
          <a:p>
            <a:pPr lvl="1"/>
            <a:r>
              <a:rPr lang="bg-BG" dirty="0" smtClean="0"/>
              <a:t>Така и окръжността, и групата си имат свои собствени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focus</a:t>
            </a:r>
            <a:r>
              <a:rPr lang="en-US" dirty="0" smtClean="0"/>
              <a:t>,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spin</a:t>
            </a:r>
            <a:r>
              <a:rPr lang="en-US" dirty="0" smtClean="0"/>
              <a:t> </a:t>
            </a:r>
            <a:r>
              <a:rPr lang="bg-BG" dirty="0" smtClean="0"/>
              <a:t>и</a:t>
            </a:r>
            <a:r>
              <a:rPr lang="en-US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center</a:t>
            </a:r>
            <a:r>
              <a:rPr lang="bg-BG" dirty="0" smtClean="0"/>
              <a:t>, независещи от тези на другия обект</a:t>
            </a:r>
          </a:p>
          <a:p>
            <a:pPr lvl="1"/>
            <a:r>
              <a:rPr lang="bg-BG" dirty="0" smtClean="0"/>
              <a:t>Клонираме с въртене групата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005879" y="2297434"/>
            <a:ext cx="7223681" cy="26517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a </a:t>
            </a:r>
            <a:r>
              <a:rPr lang="en-GB" dirty="0"/>
              <a:t>= group([circle([0,30,5],10).custom({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		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mode</a:t>
            </a:r>
            <a:r>
              <a:rPr lang="en-GB" dirty="0" err="1"/>
              <a:t>:Suica.LINE</a:t>
            </a:r>
            <a:r>
              <a:rPr lang="en-GB" dirty="0"/>
              <a:t>,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		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color</a:t>
            </a:r>
            <a:r>
              <a:rPr lang="en-GB" dirty="0"/>
              <a:t>:[0,0.5,1],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		</a:t>
            </a:r>
            <a:r>
              <a:rPr lang="en-GB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focus</a:t>
            </a:r>
            <a:r>
              <a:rPr lang="en-GB" dirty="0"/>
              <a:t>:[1,0,0]})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		</a:t>
            </a:r>
            <a:r>
              <a:rPr lang="en-GB" dirty="0" smtClean="0"/>
              <a:t>]);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GB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 smtClean="0"/>
              <a:t>for </a:t>
            </a:r>
            <a:r>
              <a:rPr lang="en-GB" dirty="0"/>
              <a:t>(</a:t>
            </a:r>
            <a:r>
              <a:rPr lang="en-GB" dirty="0" err="1"/>
              <a:t>var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=0; </a:t>
            </a:r>
            <a:r>
              <a:rPr lang="en-GB" dirty="0" err="1"/>
              <a:t>i</a:t>
            </a:r>
            <a:r>
              <a:rPr lang="en-GB" dirty="0"/>
              <a:t>&lt;60; </a:t>
            </a:r>
            <a:r>
              <a:rPr lang="en-GB" dirty="0" err="1"/>
              <a:t>i</a:t>
            </a:r>
            <a:r>
              <a:rPr lang="en-GB" dirty="0"/>
              <a:t>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GB" dirty="0"/>
              <a:t>	</a:t>
            </a:r>
            <a:r>
              <a:rPr lang="en-GB" dirty="0" err="1"/>
              <a:t>sameAs</a:t>
            </a:r>
            <a:r>
              <a:rPr lang="en-GB" dirty="0"/>
              <a:t>(a).custom({</a:t>
            </a:r>
            <a:r>
              <a:rPr lang="en-GB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spin</a:t>
            </a:r>
            <a:r>
              <a:rPr lang="en-GB" dirty="0" err="1"/>
              <a:t>:i</a:t>
            </a:r>
            <a:r>
              <a:rPr lang="en-GB" dirty="0"/>
              <a:t>*2*</a:t>
            </a:r>
            <a:r>
              <a:rPr lang="en-GB" dirty="0" err="1"/>
              <a:t>Math.PI</a:t>
            </a:r>
            <a:r>
              <a:rPr lang="en-GB" dirty="0"/>
              <a:t>/60</a:t>
            </a:r>
            <a:r>
              <a:rPr lang="en-GB" dirty="0" smtClean="0"/>
              <a:t>});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234145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717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350" y="194336"/>
            <a:ext cx="7353300" cy="433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85170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Вариант №2 – хоризонтални окръжности</a:t>
            </a:r>
          </a:p>
          <a:p>
            <a:pPr lvl="1"/>
            <a:r>
              <a:rPr lang="bg-BG" dirty="0" smtClean="0"/>
              <a:t>Създаваме хоризонтални окръжности, като техните </a:t>
            </a:r>
            <a:r>
              <a:rPr lang="en-US" dirty="0" smtClean="0"/>
              <a:t>z</a:t>
            </a:r>
            <a:r>
              <a:rPr lang="bg-BG" dirty="0" smtClean="0"/>
              <a:t> координати и радиуси описват … окръжност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005879" y="2297434"/>
            <a:ext cx="7223681" cy="26517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 smtClean="0"/>
              <a:t>for </a:t>
            </a:r>
            <a:r>
              <a:rPr lang="pt-BR" dirty="0"/>
              <a:t>(var i=0; i&lt;20; i++)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 smtClean="0"/>
              <a:t>{</a:t>
            </a:r>
            <a:endParaRPr lang="pt-BR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/>
              <a:t>	var a = 2*Math.PI*i/20;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/>
              <a:t>	circle</a:t>
            </a:r>
            <a:r>
              <a:rPr lang="pt-BR" dirty="0" smtClean="0"/>
              <a:t>(</a:t>
            </a:r>
            <a:r>
              <a:rPr lang="bg-BG" dirty="0" smtClean="0"/>
              <a:t> </a:t>
            </a:r>
            <a:r>
              <a:rPr lang="pt-BR" dirty="0" smtClean="0"/>
              <a:t>[</a:t>
            </a:r>
            <a:r>
              <a:rPr lang="pt-BR" dirty="0"/>
              <a:t>0,0,</a:t>
            </a:r>
            <a:r>
              <a:rPr lang="pt-BR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10*Math.sin(a</a:t>
            </a:r>
            <a:r>
              <a:rPr lang="pt-BR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  <a:r>
              <a:rPr lang="pt-BR" dirty="0" smtClean="0"/>
              <a:t>],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        </a:t>
            </a:r>
            <a:r>
              <a:rPr lang="pt-BR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20+10*Math.cos(a)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pt-BR" dirty="0" smtClean="0"/>
              <a:t>).</a:t>
            </a:r>
            <a:r>
              <a:rPr lang="pt-BR" dirty="0"/>
              <a:t>custom({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/>
              <a:t>			mode:Suica.LINE,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/>
              <a:t>			color:[0,0.5,1]});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pt-BR" dirty="0" smtClean="0"/>
              <a:t>}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0509069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819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350" y="194336"/>
            <a:ext cx="7353300" cy="433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75188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Вариант №3 – комбинирани окръжности</a:t>
            </a:r>
          </a:p>
          <a:p>
            <a:pPr lvl="1"/>
            <a:r>
              <a:rPr lang="bg-BG" dirty="0"/>
              <a:t>Торът изглежда като сглобен от плочки</a:t>
            </a:r>
          </a:p>
          <a:p>
            <a:pPr lvl="2"/>
            <a:r>
              <a:rPr lang="bg-BG" dirty="0" smtClean="0"/>
              <a:t>Създаваме вертикални окръжности</a:t>
            </a:r>
          </a:p>
          <a:p>
            <a:pPr lvl="2"/>
            <a:r>
              <a:rPr lang="bg-BG" dirty="0" smtClean="0"/>
              <a:t>Създаваме хоризонтални окръжности</a:t>
            </a:r>
          </a:p>
          <a:p>
            <a:pPr lvl="1"/>
            <a:r>
              <a:rPr lang="bg-BG" dirty="0" smtClean="0"/>
              <a:t>Всичките ги слагаме в нова група – така можем да ориентираме целият тор и да го изправим вертикално</a:t>
            </a:r>
          </a:p>
        </p:txBody>
      </p:sp>
    </p:spTree>
    <p:extLst>
      <p:ext uri="{BB962C8B-B14F-4D97-AF65-F5344CB8AC3E}">
        <p14:creationId xmlns:p14="http://schemas.microsoft.com/office/powerpoint/2010/main" val="78873048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9218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5350" y="194336"/>
            <a:ext cx="7353300" cy="433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61838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noProof="0" dirty="0" smtClean="0"/>
              <a:t>Обобщение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751762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Визуализиране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Визуализиране на геометрични обекти</a:t>
            </a:r>
          </a:p>
          <a:p>
            <a:pPr lvl="1"/>
            <a:r>
              <a:rPr lang="bg-BG" dirty="0" smtClean="0"/>
              <a:t>Образите на геометричните  обекти невинаги съвпадат с образите на графичните обекти</a:t>
            </a:r>
          </a:p>
          <a:p>
            <a:pPr lvl="1"/>
            <a:r>
              <a:rPr lang="bg-BG" dirty="0" smtClean="0"/>
              <a:t>Композират се образи от няколко обекта, за да се създаде желания образ</a:t>
            </a:r>
          </a:p>
          <a:p>
            <a:pPr lvl="1"/>
            <a:r>
              <a:rPr lang="bg-BG" dirty="0" smtClean="0"/>
              <a:t>Понякога образът се изгражда наново</a:t>
            </a:r>
          </a:p>
          <a:p>
            <a:pPr lvl="1"/>
            <a:r>
              <a:rPr lang="bg-BG" dirty="0" smtClean="0"/>
              <a:t>В </a:t>
            </a:r>
            <a:r>
              <a:rPr lang="bg-BG" dirty="0" err="1" smtClean="0"/>
              <a:t>СУИКА</a:t>
            </a:r>
            <a:r>
              <a:rPr lang="bg-BG" dirty="0" smtClean="0"/>
              <a:t> са дефинирани само някои обекти; всички останали се генерират от потребителя </a:t>
            </a:r>
          </a:p>
          <a:p>
            <a:pPr lvl="1"/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05774244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И най-важното</a:t>
            </a:r>
          </a:p>
          <a:p>
            <a:pPr lvl="1"/>
            <a:r>
              <a:rPr lang="bg-BG" dirty="0" smtClean="0"/>
              <a:t>Всеки обект може да бъде представен графично по няколко различни начина</a:t>
            </a:r>
          </a:p>
          <a:p>
            <a:pPr lvl="1"/>
            <a:r>
              <a:rPr lang="bg-BG" dirty="0" smtClean="0"/>
              <a:t>Изборът е въпрос на дизайн, стил или възможност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7352943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Координатна система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907772371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noProof="0" dirty="0" smtClean="0"/>
              <a:t>Край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noProof="0" dirty="0" smtClean="0"/>
              <a:t>Коментари, въпроси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547593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smtClean="0"/>
              <a:t>Координатна система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Стандартно показване</a:t>
            </a:r>
          </a:p>
          <a:p>
            <a:pPr lvl="1"/>
            <a:r>
              <a:rPr lang="bg-BG" dirty="0" smtClean="0"/>
              <a:t>С командата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oxyz</a:t>
            </a:r>
            <a:endParaRPr lang="en-US" dirty="0" smtClean="0"/>
          </a:p>
          <a:p>
            <a:pPr lvl="1"/>
            <a:endParaRPr lang="en-US" dirty="0" smtClean="0"/>
          </a:p>
          <a:p>
            <a:r>
              <a:rPr lang="bg-BG" dirty="0" smtClean="0"/>
              <a:t>Липсват му</a:t>
            </a:r>
          </a:p>
          <a:p>
            <a:pPr lvl="1"/>
            <a:r>
              <a:rPr lang="bg-BG" dirty="0" smtClean="0"/>
              <a:t>Оси, които са достатъчно дълги</a:t>
            </a:r>
          </a:p>
          <a:p>
            <a:pPr lvl="1"/>
            <a:r>
              <a:rPr lang="bg-BG" dirty="0" smtClean="0"/>
              <a:t>Стрелки в края им</a:t>
            </a:r>
          </a:p>
          <a:p>
            <a:pPr lvl="1"/>
            <a:r>
              <a:rPr lang="bg-BG" dirty="0" smtClean="0"/>
              <a:t>Деления</a:t>
            </a:r>
            <a:r>
              <a:rPr lang="en-US" dirty="0" smtClean="0"/>
              <a:t> </a:t>
            </a:r>
            <a:r>
              <a:rPr lang="bg-BG" dirty="0" smtClean="0"/>
              <a:t>по осите</a:t>
            </a:r>
          </a:p>
          <a:p>
            <a:pPr lvl="1"/>
            <a:r>
              <a:rPr lang="bg-BG" dirty="0" smtClean="0"/>
              <a:t>Оси в отрицателни посоки</a:t>
            </a:r>
          </a:p>
          <a:p>
            <a:pPr lvl="1"/>
            <a:r>
              <a:rPr lang="bg-BG" dirty="0" smtClean="0"/>
              <a:t>Надписи и т.н.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257031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Стрелки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Стрелки на координатните оси</a:t>
            </a:r>
          </a:p>
          <a:p>
            <a:pPr lvl="1"/>
            <a:r>
              <a:rPr lang="bg-BG" dirty="0" smtClean="0"/>
              <a:t>За удобство ще използваме три стила:</a:t>
            </a:r>
          </a:p>
          <a:p>
            <a:pPr lvl="2"/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black</a:t>
            </a:r>
            <a:r>
              <a:rPr lang="en-US" dirty="0" smtClean="0"/>
              <a:t> – </a:t>
            </a:r>
            <a:r>
              <a:rPr lang="bg-BG" dirty="0" smtClean="0"/>
              <a:t>дефинира черен цвят</a:t>
            </a:r>
          </a:p>
          <a:p>
            <a:pPr lvl="2"/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ox</a:t>
            </a:r>
            <a:r>
              <a:rPr lang="bg-BG" dirty="0" smtClean="0"/>
              <a:t> – ориентира обект по посока на оста </a:t>
            </a:r>
            <a:r>
              <a:rPr lang="en-US" dirty="0" smtClean="0"/>
              <a:t>X</a:t>
            </a:r>
          </a:p>
          <a:p>
            <a:pPr lvl="2"/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oy</a:t>
            </a:r>
            <a:r>
              <a:rPr lang="en-US" dirty="0" smtClean="0"/>
              <a:t> – </a:t>
            </a:r>
            <a:r>
              <a:rPr lang="bg-BG" dirty="0" smtClean="0"/>
              <a:t>ориентира обект по посока на оста </a:t>
            </a:r>
            <a:r>
              <a:rPr lang="en-US" dirty="0" smtClean="0"/>
              <a:t>Y</a:t>
            </a:r>
            <a:endParaRPr lang="bg-BG" dirty="0"/>
          </a:p>
        </p:txBody>
      </p:sp>
      <p:sp>
        <p:nvSpPr>
          <p:cNvPr id="4" name="TextBox 3"/>
          <p:cNvSpPr txBox="1"/>
          <p:nvPr/>
        </p:nvSpPr>
        <p:spPr>
          <a:xfrm>
            <a:off x="1005879" y="3486139"/>
            <a:ext cx="7223681" cy="146302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black</a:t>
            </a:r>
            <a:r>
              <a:rPr lang="en-US" dirty="0" smtClean="0"/>
              <a:t> </a:t>
            </a:r>
            <a:r>
              <a:rPr lang="en-US" dirty="0"/>
              <a:t>= {color:[0,0,0</a:t>
            </a:r>
            <a:r>
              <a:rPr lang="en-US" dirty="0" smtClean="0"/>
              <a:t>]};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ox</a:t>
            </a:r>
            <a:r>
              <a:rPr lang="en-US" dirty="0" smtClean="0"/>
              <a:t> </a:t>
            </a:r>
            <a:r>
              <a:rPr lang="en-US" dirty="0"/>
              <a:t>= {focus:[1,0,0]};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oy</a:t>
            </a:r>
            <a:r>
              <a:rPr lang="en-US" dirty="0" smtClean="0"/>
              <a:t> </a:t>
            </a:r>
            <a:r>
              <a:rPr lang="en-US" dirty="0"/>
              <a:t>= {focus:[0,1,0</a:t>
            </a:r>
            <a:r>
              <a:rPr lang="en-US" dirty="0" smtClean="0"/>
              <a:t>]};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3716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Обекти</a:t>
            </a:r>
          </a:p>
          <a:p>
            <a:pPr lvl="1"/>
            <a:r>
              <a:rPr lang="bg-BG" dirty="0" smtClean="0"/>
              <a:t>Трите оси са отсечки с нужната дължина</a:t>
            </a:r>
          </a:p>
          <a:p>
            <a:pPr lvl="1"/>
            <a:r>
              <a:rPr lang="bg-BG" dirty="0" smtClean="0"/>
              <a:t>Стрелките са черни неосветени конуси</a:t>
            </a:r>
          </a:p>
          <a:p>
            <a:pPr lvl="1"/>
            <a:r>
              <a:rPr lang="bg-BG" dirty="0"/>
              <a:t>Ориентацията </a:t>
            </a:r>
            <a:r>
              <a:rPr lang="bg-BG" dirty="0" smtClean="0"/>
              <a:t>на осите и стрелките е със </a:t>
            </a:r>
            <a:r>
              <a:rPr lang="bg-BG" dirty="0"/>
              <a:t>стиловете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ox</a:t>
            </a:r>
            <a:r>
              <a:rPr lang="bg-BG" dirty="0"/>
              <a:t> и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oy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05879" y="2663190"/>
            <a:ext cx="7223681" cy="228597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s </a:t>
            </a:r>
            <a:r>
              <a:rPr lang="en-US" dirty="0"/>
              <a:t>=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segment</a:t>
            </a:r>
            <a:r>
              <a:rPr lang="en-US" dirty="0"/>
              <a:t>([0,0,0],[0,0,50]).custom(black);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sameAs</a:t>
            </a:r>
            <a:r>
              <a:rPr lang="en-US" dirty="0" smtClean="0"/>
              <a:t>(s</a:t>
            </a:r>
            <a:r>
              <a:rPr lang="en-US" dirty="0"/>
              <a:t>).custom(ox);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sameAs</a:t>
            </a:r>
            <a:r>
              <a:rPr lang="en-US" dirty="0" smtClean="0"/>
              <a:t>(s</a:t>
            </a:r>
            <a:r>
              <a:rPr lang="en-US" dirty="0"/>
              <a:t>).custom(oy);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		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cone</a:t>
            </a:r>
            <a:r>
              <a:rPr lang="en-US" dirty="0"/>
              <a:t>([0,0,50],1,4).custom(black);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cone</a:t>
            </a:r>
            <a:r>
              <a:rPr lang="en-US" dirty="0"/>
              <a:t>([50,0,0],1,4).custom(black).custom(ox);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cone</a:t>
            </a:r>
            <a:r>
              <a:rPr lang="en-US" dirty="0"/>
              <a:t>([0,50,0],1,4).custom(black).custom(oy</a:t>
            </a:r>
            <a:r>
              <a:rPr lang="en-US" dirty="0" smtClean="0"/>
              <a:t>);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3406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02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163" y="194336"/>
            <a:ext cx="7305675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97960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SUICA COurse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0070C0"/>
      </a:hlink>
      <a:folHlink>
        <a:srgbClr val="0070C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24479</TotalTime>
  <Words>1251</Words>
  <Application>Microsoft Office PowerPoint</Application>
  <PresentationFormat>On-screen Show (16:9)</PresentationFormat>
  <Paragraphs>259</Paragraphs>
  <Slides>50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51" baseType="lpstr">
      <vt:lpstr>Origin</vt:lpstr>
      <vt:lpstr>Геометрично визуализиране</vt:lpstr>
      <vt:lpstr>Проблеми и цели</vt:lpstr>
      <vt:lpstr>Цели</vt:lpstr>
      <vt:lpstr>Проблеми</vt:lpstr>
      <vt:lpstr>Координатна система</vt:lpstr>
      <vt:lpstr>Координатна система</vt:lpstr>
      <vt:lpstr>Стрелки</vt:lpstr>
      <vt:lpstr>PowerPoint Presentation</vt:lpstr>
      <vt:lpstr>PowerPoint Presentation</vt:lpstr>
      <vt:lpstr>Всички оси</vt:lpstr>
      <vt:lpstr>PowerPoint Presentation</vt:lpstr>
      <vt:lpstr>PowerPoint Presentation</vt:lpstr>
      <vt:lpstr>Оси с имена</vt:lpstr>
      <vt:lpstr>PowerPoint Presentation</vt:lpstr>
      <vt:lpstr>PowerPoint Presentation</vt:lpstr>
      <vt:lpstr>Координатна мрежа</vt:lpstr>
      <vt:lpstr>PowerPoint Presentation</vt:lpstr>
      <vt:lpstr>Отсечка и вектор</vt:lpstr>
      <vt:lpstr>Отсечка и вектор</vt:lpstr>
      <vt:lpstr>Случайни отсечки</vt:lpstr>
      <vt:lpstr>PowerPoint Presentation</vt:lpstr>
      <vt:lpstr>PowerPoint Presentation</vt:lpstr>
      <vt:lpstr>PowerPoint Presentation</vt:lpstr>
      <vt:lpstr>Случайни вектори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Върхове на обекти</vt:lpstr>
      <vt:lpstr>PowerPoint Presentation</vt:lpstr>
      <vt:lpstr>PowerPoint Presentation</vt:lpstr>
      <vt:lpstr>Сфера, цилиндър и конус</vt:lpstr>
      <vt:lpstr>Сфера, цилиндър и конус</vt:lpstr>
      <vt:lpstr>PowerPoint Presentation</vt:lpstr>
      <vt:lpstr>PowerPoint Presentation</vt:lpstr>
      <vt:lpstr>PowerPoint Presentation</vt:lpstr>
      <vt:lpstr>Тор</vt:lpstr>
      <vt:lpstr>Визуализиране на тор</vt:lpstr>
      <vt:lpstr>Създаване на тор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Обобщение</vt:lpstr>
      <vt:lpstr>Визуализиране</vt:lpstr>
      <vt:lpstr>PowerPoint Presentation</vt:lpstr>
      <vt:lpstr>Край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SUICA-20</dc:title>
  <dc:creator>Pavel Boytchev</dc:creator>
  <cp:lastModifiedBy>Anon</cp:lastModifiedBy>
  <cp:revision>801</cp:revision>
  <dcterms:created xsi:type="dcterms:W3CDTF">2015-02-10T15:00:35Z</dcterms:created>
  <dcterms:modified xsi:type="dcterms:W3CDTF">2020-04-03T11:04:30Z</dcterms:modified>
</cp:coreProperties>
</file>