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65" r:id="rId4"/>
    <p:sldId id="266" r:id="rId5"/>
    <p:sldId id="268" r:id="rId6"/>
    <p:sldId id="258" r:id="rId7"/>
    <p:sldId id="263" r:id="rId8"/>
    <p:sldId id="260" r:id="rId9"/>
    <p:sldId id="261" r:id="rId10"/>
    <p:sldId id="267" r:id="rId11"/>
    <p:sldId id="259" r:id="rId12"/>
    <p:sldId id="269" r:id="rId13"/>
    <p:sldId id="270" r:id="rId14"/>
    <p:sldId id="277" r:id="rId15"/>
    <p:sldId id="271" r:id="rId16"/>
    <p:sldId id="274" r:id="rId17"/>
    <p:sldId id="278" r:id="rId18"/>
    <p:sldId id="279" r:id="rId19"/>
    <p:sldId id="273" r:id="rId20"/>
    <p:sldId id="282" r:id="rId21"/>
    <p:sldId id="280" r:id="rId22"/>
    <p:sldId id="275" r:id="rId23"/>
    <p:sldId id="281" r:id="rId24"/>
    <p:sldId id="283" r:id="rId25"/>
    <p:sldId id="284" r:id="rId26"/>
    <p:sldId id="276" r:id="rId27"/>
    <p:sldId id="272" r:id="rId28"/>
    <p:sldId id="285" r:id="rId29"/>
    <p:sldId id="286" r:id="rId30"/>
    <p:sldId id="287" r:id="rId31"/>
    <p:sldId id="288" r:id="rId32"/>
    <p:sldId id="28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219" autoAdjust="0"/>
  </p:normalViewPr>
  <p:slideViewPr>
    <p:cSldViewPr>
      <p:cViewPr varScale="1">
        <p:scale>
          <a:sx n="99" d="100"/>
          <a:sy n="99" d="100"/>
        </p:scale>
        <p:origin x="-79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B5285D-AAFE-4D02-A9F9-E634974AB14C}" type="datetimeFigureOut">
              <a:rPr lang="en-US" smtClean="0"/>
              <a:pPr/>
              <a:t>5/10/2011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376A71-D4A8-48B3-AD73-1D8204C9569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en.wikipedia.org/wiki/Refactoring"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en.wikipedia.org/wiki/Big_Design_Up_Front" TargetMode="External"/><Relationship Id="rId2" Type="http://schemas.openxmlformats.org/officeDocument/2006/relationships/slide" Target="../slides/slide27.xml"/><Relationship Id="rId1" Type="http://schemas.openxmlformats.org/officeDocument/2006/relationships/notesMaster" Target="../notesMasters/notesMaster1.xml"/><Relationship Id="rId6" Type="http://schemas.openxmlformats.org/officeDocument/2006/relationships/hyperlink" Target="http://en.wikipedia.org/wiki/Micro-management" TargetMode="External"/><Relationship Id="rId5" Type="http://schemas.openxmlformats.org/officeDocument/2006/relationships/hyperlink" Target="http://en.wikipedia.org/wiki/Project" TargetMode="External"/><Relationship Id="rId4" Type="http://schemas.openxmlformats.org/officeDocument/2006/relationships/hyperlink" Target="http://en.wikipedia.org/wiki/Customer_representativ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376A71-D4A8-48B3-AD73-1D8204C9569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http://en.wikipedia.org/wiki/Extreme_programming_practices</a:t>
            </a:r>
          </a:p>
          <a:p>
            <a:endParaRPr lang="en-US" dirty="0" smtClean="0"/>
          </a:p>
          <a:p>
            <a:r>
              <a:rPr lang="en-US" dirty="0" smtClean="0"/>
              <a:t>Pair Programming:</a:t>
            </a:r>
            <a:r>
              <a:rPr lang="en-US" baseline="0" dirty="0" smtClean="0"/>
              <a:t> http://citeseerx.ist.psu.edu/viewdoc/download?doi=10.1.1.101.9212&amp;rep=rep1&amp;type=pdf</a:t>
            </a:r>
          </a:p>
          <a:p>
            <a:endParaRPr lang="en-US" dirty="0" smtClean="0"/>
          </a:p>
        </p:txBody>
      </p:sp>
      <p:sp>
        <p:nvSpPr>
          <p:cNvPr id="4" name="Slide Number Placeholder 3"/>
          <p:cNvSpPr>
            <a:spLocks noGrp="1"/>
          </p:cNvSpPr>
          <p:nvPr>
            <p:ph type="sldNum" sz="quarter" idx="10"/>
          </p:nvPr>
        </p:nvSpPr>
        <p:spPr/>
        <p:txBody>
          <a:bodyPr/>
          <a:lstStyle/>
          <a:p>
            <a:fld id="{DC376A71-D4A8-48B3-AD73-1D8204C9569C}" type="slidenum">
              <a:rPr lang="en-US" smtClean="0"/>
              <a:pPr/>
              <a:t>15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OSS </a:t>
            </a:r>
            <a:r>
              <a:rPr lang="en-US" dirty="0" err="1" smtClean="0"/>
              <a:t>Git</a:t>
            </a:r>
            <a:r>
              <a:rPr lang="en-US" baseline="0" dirty="0" smtClean="0"/>
              <a:t> source control is based on offline copy of the latest release work against it and then submit.</a:t>
            </a:r>
          </a:p>
          <a:p>
            <a:endParaRPr lang="en-US" dirty="0" smtClean="0"/>
          </a:p>
          <a:p>
            <a:r>
              <a:rPr lang="en-US" b="1" dirty="0" smtClean="0"/>
              <a:t>Continuous integration </a:t>
            </a:r>
            <a:r>
              <a:rPr lang="en-US" dirty="0" smtClean="0"/>
              <a:t>The development team should always be working on the latest version of the software. Since different team members may have versions saved locally with various changes and improvements, they should try to upload their current version to the code repository every few hours, or when a significant break presents itself. Continuous integration will avoid delays later on in the project cycle, caused by integration problems.</a:t>
            </a:r>
          </a:p>
          <a:p>
            <a:endParaRPr lang="en-US" dirty="0" smtClean="0"/>
          </a:p>
          <a:p>
            <a:r>
              <a:rPr lang="en-US" b="1" dirty="0" smtClean="0"/>
              <a:t>Design improvement </a:t>
            </a:r>
            <a:r>
              <a:rPr lang="en-US" dirty="0" smtClean="0"/>
              <a:t>Because XP doctrine advocates programming only what is needed today, and implementing it as simply as possible, at times this may result in a system that is stuck. One of the symptoms of this is the need for dual (or multiple) maintenance: functional changes start requiring changes to multiple copies of the same (or similar) code. Another symptom is that changes in one part of the code affect lots of other parts. XP doctrine says that when this occurs, the system is telling you to </a:t>
            </a:r>
            <a:r>
              <a:rPr lang="en-US" dirty="0" err="1" smtClean="0">
                <a:hlinkClick r:id="rId3" tooltip="Refactoring"/>
              </a:rPr>
              <a:t>refactor</a:t>
            </a:r>
            <a:r>
              <a:rPr lang="en-US" dirty="0" smtClean="0"/>
              <a:t> your code by changing the architecture, making it simpler and more generic.</a:t>
            </a:r>
          </a:p>
          <a:p>
            <a:pPr>
              <a:buNone/>
            </a:pPr>
            <a:endParaRPr lang="en-US" dirty="0" smtClean="0"/>
          </a:p>
          <a:p>
            <a:r>
              <a:rPr lang="en-US" b="1" dirty="0" smtClean="0"/>
              <a:t>Small releases </a:t>
            </a:r>
            <a:r>
              <a:rPr lang="en-US" dirty="0" smtClean="0"/>
              <a:t>The delivery of the software is done via frequent releases of live functionality creating concrete value. The small releases help the customer to gain confidence in the progress of the project. This helps maintain the concept of the whole team as the customer can now come up with his suggestions on the project based on real experience.</a:t>
            </a:r>
          </a:p>
        </p:txBody>
      </p:sp>
      <p:sp>
        <p:nvSpPr>
          <p:cNvPr id="4" name="Slide Number Placeholder 3"/>
          <p:cNvSpPr>
            <a:spLocks noGrp="1"/>
          </p:cNvSpPr>
          <p:nvPr>
            <p:ph type="sldNum" sz="quarter" idx="10"/>
          </p:nvPr>
        </p:nvSpPr>
        <p:spPr/>
        <p:txBody>
          <a:bodyPr/>
          <a:lstStyle/>
          <a:p>
            <a:fld id="{DC376A71-D4A8-48B3-AD73-1D8204C9569C}" type="slidenum">
              <a:rPr lang="en-US" smtClean="0"/>
              <a:pPr/>
              <a:t>19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dirty="0" smtClean="0"/>
              <a:t>Other potentially controversial aspects of extreme programming include:</a:t>
            </a:r>
          </a:p>
          <a:p>
            <a:pPr>
              <a:buFont typeface="Arial" pitchFamily="34" charset="0"/>
              <a:buChar char="•"/>
            </a:pPr>
            <a:r>
              <a:rPr lang="en-US" dirty="0" smtClean="0"/>
              <a:t> Requirements are expressed as automated acceptance tests rather than specification documents.</a:t>
            </a:r>
          </a:p>
          <a:p>
            <a:pPr>
              <a:buFont typeface="Arial" pitchFamily="34" charset="0"/>
              <a:buChar char="•"/>
            </a:pPr>
            <a:r>
              <a:rPr lang="en-US" dirty="0" smtClean="0"/>
              <a:t> Requirements are defined incrementally, rather than trying to get them all in advance.</a:t>
            </a:r>
          </a:p>
          <a:p>
            <a:pPr>
              <a:buFont typeface="Arial" pitchFamily="34" charset="0"/>
              <a:buChar char="•"/>
            </a:pPr>
            <a:r>
              <a:rPr lang="en-US" dirty="0" smtClean="0"/>
              <a:t> Software developers are usually required to work in pairs.</a:t>
            </a:r>
          </a:p>
          <a:p>
            <a:pPr>
              <a:buFont typeface="Arial" pitchFamily="34" charset="0"/>
              <a:buChar char="•"/>
            </a:pPr>
            <a:r>
              <a:rPr lang="en-US" dirty="0" smtClean="0"/>
              <a:t> There is no </a:t>
            </a:r>
            <a:r>
              <a:rPr lang="en-US" dirty="0" smtClean="0">
                <a:hlinkClick r:id="rId3" tooltip="Big Design Up Front"/>
              </a:rPr>
              <a:t>Big Design Up Front</a:t>
            </a:r>
            <a:r>
              <a:rPr lang="en-US" dirty="0" smtClean="0"/>
              <a:t>. Most of the design activity takes place on the fly and incrementally, starting with "the simplest thing that could possibly work" and adding complexity only when it's required by failing tests. Critics compare this to "debugging a system into appearance" and fear this will result in more re-design effort than only re-designing when requirements change.</a:t>
            </a:r>
          </a:p>
          <a:p>
            <a:pPr>
              <a:buFont typeface="Arial" pitchFamily="34" charset="0"/>
              <a:buChar char="•"/>
            </a:pPr>
            <a:r>
              <a:rPr lang="en-US" dirty="0" smtClean="0"/>
              <a:t> A </a:t>
            </a:r>
            <a:r>
              <a:rPr lang="en-US" dirty="0" smtClean="0">
                <a:hlinkClick r:id="rId4" tooltip="Customer representative"/>
              </a:rPr>
              <a:t>customer representative</a:t>
            </a:r>
            <a:r>
              <a:rPr lang="en-US" dirty="0" smtClean="0"/>
              <a:t> is attached to the </a:t>
            </a:r>
            <a:r>
              <a:rPr lang="en-US" dirty="0" smtClean="0">
                <a:hlinkClick r:id="rId5" tooltip="Project"/>
              </a:rPr>
              <a:t>project</a:t>
            </a:r>
            <a:r>
              <a:rPr lang="en-US" dirty="0" smtClean="0"/>
              <a:t>. This role can become a single-point-of-failure for the project, and some people have found it to be a source of stress. Also, there is the danger of </a:t>
            </a:r>
            <a:r>
              <a:rPr lang="en-US" dirty="0" smtClean="0">
                <a:hlinkClick r:id="rId6" tooltip="Micro-management"/>
              </a:rPr>
              <a:t>micro-management</a:t>
            </a:r>
            <a:r>
              <a:rPr lang="en-US" dirty="0" smtClean="0"/>
              <a:t> by a non-technical representative trying to dictate the use of technical software features and architecture.</a:t>
            </a:r>
          </a:p>
          <a:p>
            <a:pPr>
              <a:buFont typeface="Arial" pitchFamily="34" charset="0"/>
              <a:buChar char="•"/>
            </a:pPr>
            <a:r>
              <a:rPr lang="en-US" dirty="0" smtClean="0"/>
              <a:t> Dependence upon all other aspects of XP: "XP is like a ring of poisonous snakes, daisy-chained together. All it takes is for one of them to wriggle loose, and you've got a very angry, poisonous snake heading your way.“</a:t>
            </a:r>
          </a:p>
          <a:p>
            <a:pPr>
              <a:buFont typeface="Arial" pitchFamily="34" charset="0"/>
              <a:buChar char="•"/>
            </a:pPr>
            <a:r>
              <a:rPr lang="en-US" dirty="0" smtClean="0"/>
              <a:t> XP works with</a:t>
            </a:r>
            <a:r>
              <a:rPr lang="en-US" baseline="0" dirty="0" smtClean="0"/>
              <a:t> small teams because it relies on tight collaboration inside the team. This makes big challenges to scale for large projects.</a:t>
            </a:r>
            <a:endParaRPr lang="en-US" dirty="0" smtClean="0"/>
          </a:p>
        </p:txBody>
      </p:sp>
      <p:sp>
        <p:nvSpPr>
          <p:cNvPr id="4" name="Slide Number Placeholder 3"/>
          <p:cNvSpPr>
            <a:spLocks noGrp="1"/>
          </p:cNvSpPr>
          <p:nvPr>
            <p:ph type="sldNum" sz="quarter" idx="10"/>
          </p:nvPr>
        </p:nvSpPr>
        <p:spPr/>
        <p:txBody>
          <a:bodyPr/>
          <a:lstStyle/>
          <a:p>
            <a:fld id="{DC376A71-D4A8-48B3-AD73-1D8204C9569C}" type="slidenum">
              <a:rPr lang="en-US" smtClean="0"/>
              <a:pPr/>
              <a:t>27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F5AE6-2FFB-4AB8-91A5-69BBEEA8576C}" type="datetimeFigureOut">
              <a:rPr lang="en-US" smtClean="0"/>
              <a:pPr/>
              <a:t>5/10/2011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30094A-DCB6-40AE-87B2-51486EB9F60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9F5AE6-2FFB-4AB8-91A5-69BBEEA8576C}" type="datetimeFigureOut">
              <a:rPr lang="en-US" smtClean="0"/>
              <a:pPr/>
              <a:t>5/10/2011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30094A-DCB6-40AE-87B2-51486EB9F60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Lecture #9</a:t>
            </a:r>
            <a:endParaRPr lang="en-US" dirty="0"/>
          </a:p>
        </p:txBody>
      </p:sp>
      <p:sp>
        <p:nvSpPr>
          <p:cNvPr id="3" name="Subtitle 2"/>
          <p:cNvSpPr>
            <a:spLocks noGrp="1"/>
          </p:cNvSpPr>
          <p:nvPr>
            <p:ph type="subTitle" idx="1"/>
          </p:nvPr>
        </p:nvSpPr>
        <p:spPr/>
        <p:txBody>
          <a:bodyPr/>
          <a:lstStyle/>
          <a:p>
            <a:r>
              <a:rPr lang="en-US" dirty="0" smtClean="0"/>
              <a:t>Processes to Develop Software in the Cloud</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How We Go Reflects Where We Go</a:t>
            </a:r>
          </a:p>
          <a:p>
            <a:pPr lvl="1"/>
            <a:r>
              <a:rPr lang="en-US" dirty="0" smtClean="0"/>
              <a:t>Why do we need development process</a:t>
            </a:r>
          </a:p>
          <a:p>
            <a:pPr lvl="1"/>
            <a:r>
              <a:rPr lang="en-US" dirty="0" smtClean="0"/>
              <a:t>How to choose the right development process</a:t>
            </a:r>
          </a:p>
          <a:p>
            <a:r>
              <a:rPr lang="en-US" b="1" dirty="0" smtClean="0"/>
              <a:t>What’s so Extreme in the Cloud</a:t>
            </a:r>
          </a:p>
          <a:p>
            <a:pPr lvl="1"/>
            <a:r>
              <a:rPr lang="en-US" dirty="0" smtClean="0"/>
              <a:t>Extreme Programming: Basic Principles</a:t>
            </a:r>
          </a:p>
          <a:p>
            <a:pPr lvl="1"/>
            <a:r>
              <a:rPr lang="en-US" dirty="0" smtClean="0"/>
              <a:t>Cloud Applications with Extreme Programming</a:t>
            </a:r>
          </a:p>
          <a:p>
            <a:pPr lvl="1"/>
            <a:r>
              <a:rPr lang="en-US" dirty="0" smtClean="0"/>
              <a:t>What fits and what does not fit (all the time)</a:t>
            </a:r>
          </a:p>
          <a:p>
            <a:r>
              <a:rPr lang="en-US" dirty="0" smtClean="0"/>
              <a:t>Summary</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so Extreme in the Cloud</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2470651" y="1668892"/>
            <a:ext cx="4202235" cy="48577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‘Extreme’ Factors </a:t>
            </a:r>
            <a:br>
              <a:rPr lang="en-US" dirty="0" smtClean="0"/>
            </a:br>
            <a:r>
              <a:rPr lang="en-US" dirty="0" smtClean="0"/>
              <a:t>in Cloud Application Development</a:t>
            </a:r>
            <a:endParaRPr lang="en-US" dirty="0"/>
          </a:p>
        </p:txBody>
      </p:sp>
      <p:sp>
        <p:nvSpPr>
          <p:cNvPr id="3" name="Content Placeholder 2"/>
          <p:cNvSpPr>
            <a:spLocks noGrp="1"/>
          </p:cNvSpPr>
          <p:nvPr>
            <p:ph idx="1"/>
          </p:nvPr>
        </p:nvSpPr>
        <p:spPr/>
        <p:txBody>
          <a:bodyPr>
            <a:normAutofit lnSpcReduction="10000"/>
          </a:bodyPr>
          <a:lstStyle/>
          <a:p>
            <a:r>
              <a:rPr lang="en-US" dirty="0" smtClean="0"/>
              <a:t>Jump into development without knowing the details</a:t>
            </a:r>
          </a:p>
          <a:p>
            <a:r>
              <a:rPr lang="en-US" dirty="0" smtClean="0"/>
              <a:t>Adjust design and planning on the way according to the feedback</a:t>
            </a:r>
          </a:p>
          <a:p>
            <a:r>
              <a:rPr lang="en-US" dirty="0" smtClean="0"/>
              <a:t>Deliver small increments and working version with every delivery otherwise you cannot continue</a:t>
            </a:r>
          </a:p>
          <a:p>
            <a:r>
              <a:rPr lang="en-US" dirty="0" smtClean="0"/>
              <a:t>Deliver big things with a small team – high efficiency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Extreme Programming: Basics</a:t>
            </a:r>
            <a:endParaRPr lang="en-US" dirty="0"/>
          </a:p>
        </p:txBody>
      </p:sp>
      <p:pic>
        <p:nvPicPr>
          <p:cNvPr id="5122" name="Picture 2"/>
          <p:cNvPicPr>
            <a:picLocks noChangeAspect="1" noChangeArrowheads="1"/>
          </p:cNvPicPr>
          <p:nvPr/>
        </p:nvPicPr>
        <p:blipFill>
          <a:blip r:embed="rId2" cstate="print"/>
          <a:srcRect/>
          <a:stretch>
            <a:fillRect/>
          </a:stretch>
        </p:blipFill>
        <p:spPr bwMode="auto">
          <a:xfrm>
            <a:off x="3948514" y="1428736"/>
            <a:ext cx="4924425" cy="4114800"/>
          </a:xfrm>
          <a:prstGeom prst="rect">
            <a:avLst/>
          </a:prstGeom>
          <a:noFill/>
          <a:ln w="9525">
            <a:noFill/>
            <a:miter lim="800000"/>
            <a:headEnd/>
            <a:tailEnd/>
          </a:ln>
          <a:effectLst/>
        </p:spPr>
      </p:pic>
      <p:sp>
        <p:nvSpPr>
          <p:cNvPr id="6" name="TextBox 5"/>
          <p:cNvSpPr txBox="1"/>
          <p:nvPr/>
        </p:nvSpPr>
        <p:spPr>
          <a:xfrm>
            <a:off x="243466" y="1387508"/>
            <a:ext cx="3714776" cy="3970318"/>
          </a:xfrm>
          <a:prstGeom prst="rect">
            <a:avLst/>
          </a:prstGeom>
          <a:noFill/>
        </p:spPr>
        <p:txBody>
          <a:bodyPr wrap="square" rtlCol="0">
            <a:spAutoFit/>
          </a:bodyPr>
          <a:lstStyle/>
          <a:p>
            <a:pPr algn="just"/>
            <a:r>
              <a:rPr lang="en-US" b="1" dirty="0" smtClean="0"/>
              <a:t>Definition</a:t>
            </a:r>
            <a:r>
              <a:rPr lang="en-US" dirty="0" smtClean="0"/>
              <a:t>: </a:t>
            </a:r>
          </a:p>
          <a:p>
            <a:pPr algn="just"/>
            <a:r>
              <a:rPr lang="en-US" i="1" dirty="0" smtClean="0"/>
              <a:t>Extreme Programming (XP) is a software development methodology which is intended to improve software quality and responsiveness to changing customer requirements. </a:t>
            </a:r>
          </a:p>
          <a:p>
            <a:pPr algn="just"/>
            <a:endParaRPr lang="en-US" i="1" dirty="0"/>
          </a:p>
          <a:p>
            <a:pPr algn="just"/>
            <a:r>
              <a:rPr lang="en-US" i="1" dirty="0" smtClean="0"/>
              <a:t>As a type of agile software development, it advocates frequent "releases" in short development cycles (time-boxing), intended to improve productivity and introduce checkpoints where new customer requirements can be adopted.</a:t>
            </a:r>
            <a:endParaRPr lang="en-US" i="1" dirty="0"/>
          </a:p>
        </p:txBody>
      </p:sp>
      <p:sp>
        <p:nvSpPr>
          <p:cNvPr id="7" name="TextBox 6"/>
          <p:cNvSpPr txBox="1"/>
          <p:nvPr/>
        </p:nvSpPr>
        <p:spPr>
          <a:xfrm>
            <a:off x="214282" y="5857892"/>
            <a:ext cx="8643998" cy="646331"/>
          </a:xfrm>
          <a:prstGeom prst="rect">
            <a:avLst/>
          </a:prstGeom>
          <a:noFill/>
        </p:spPr>
        <p:txBody>
          <a:bodyPr wrap="square" rtlCol="0">
            <a:spAutoFit/>
          </a:bodyPr>
          <a:lstStyle/>
          <a:p>
            <a:r>
              <a:rPr lang="en-US" dirty="0" smtClean="0"/>
              <a:t>XP popularity is mainly driven by the customers requirement for “show me the value”. </a:t>
            </a:r>
          </a:p>
          <a:p>
            <a:r>
              <a:rPr lang="en-US" dirty="0" smtClean="0"/>
              <a:t>This requirement is even stronger in the case of cloud application development.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 does it mean?</a:t>
            </a:r>
            <a:endParaRPr lang="en-US" dirty="0"/>
          </a:p>
        </p:txBody>
      </p:sp>
      <p:sp>
        <p:nvSpPr>
          <p:cNvPr id="3" name="Content Placeholder 2"/>
          <p:cNvSpPr>
            <a:spLocks noGrp="1"/>
          </p:cNvSpPr>
          <p:nvPr>
            <p:ph idx="1"/>
          </p:nvPr>
        </p:nvSpPr>
        <p:spPr/>
        <p:txBody>
          <a:bodyPr>
            <a:normAutofit lnSpcReduction="10000"/>
          </a:bodyPr>
          <a:lstStyle/>
          <a:p>
            <a:r>
              <a:rPr lang="en-US" dirty="0" smtClean="0"/>
              <a:t>code reviews = pair programming</a:t>
            </a:r>
          </a:p>
          <a:p>
            <a:r>
              <a:rPr lang="en-US" dirty="0" smtClean="0"/>
              <a:t>testing = 100% unit tests</a:t>
            </a:r>
          </a:p>
          <a:p>
            <a:r>
              <a:rPr lang="en-US" dirty="0" smtClean="0"/>
              <a:t>design = continuous refactoring</a:t>
            </a:r>
          </a:p>
          <a:p>
            <a:r>
              <a:rPr lang="en-US" dirty="0" smtClean="0"/>
              <a:t>integration = daily or more often</a:t>
            </a:r>
          </a:p>
          <a:p>
            <a:r>
              <a:rPr lang="en-US" dirty="0" smtClean="0"/>
              <a:t>short iterations = 1 - 3 weeks</a:t>
            </a:r>
          </a:p>
          <a:p>
            <a:r>
              <a:rPr lang="en-US" dirty="0" smtClean="0"/>
              <a:t>customer involvement = they drive</a:t>
            </a:r>
          </a:p>
          <a:p>
            <a:pPr>
              <a:buNone/>
            </a:pPr>
            <a:endParaRPr lang="en-US" b="1" dirty="0" smtClean="0"/>
          </a:p>
          <a:p>
            <a:pPr>
              <a:buNone/>
            </a:pPr>
            <a:r>
              <a:rPr lang="en-US" b="1" dirty="0" smtClean="0"/>
              <a:t>Everything is executed following 12 practices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XP: The 12 Practices</a:t>
            </a:r>
            <a:endParaRPr lang="en-US" dirty="0"/>
          </a:p>
        </p:txBody>
      </p:sp>
      <p:sp>
        <p:nvSpPr>
          <p:cNvPr id="3" name="Content Placeholder 2"/>
          <p:cNvSpPr>
            <a:spLocks noGrp="1"/>
          </p:cNvSpPr>
          <p:nvPr>
            <p:ph sz="half" idx="2"/>
          </p:nvPr>
        </p:nvSpPr>
        <p:spPr>
          <a:xfrm>
            <a:off x="457200" y="1500174"/>
            <a:ext cx="4040188" cy="4625989"/>
          </a:xfrm>
        </p:spPr>
        <p:txBody>
          <a:bodyPr>
            <a:normAutofit/>
          </a:bodyPr>
          <a:lstStyle/>
          <a:p>
            <a:r>
              <a:rPr lang="en-US" b="1" dirty="0" smtClean="0"/>
              <a:t>Fine Scale Feedback</a:t>
            </a:r>
          </a:p>
          <a:p>
            <a:pPr lvl="1"/>
            <a:r>
              <a:rPr lang="en-US" dirty="0" smtClean="0"/>
              <a:t>Pair Programming</a:t>
            </a:r>
          </a:p>
          <a:p>
            <a:pPr lvl="1"/>
            <a:r>
              <a:rPr lang="en-US" dirty="0" smtClean="0"/>
              <a:t>Planning Game</a:t>
            </a:r>
          </a:p>
          <a:p>
            <a:pPr lvl="1"/>
            <a:r>
              <a:rPr lang="en-US" dirty="0" smtClean="0"/>
              <a:t>Test Driven Development</a:t>
            </a:r>
          </a:p>
          <a:p>
            <a:pPr lvl="1"/>
            <a:r>
              <a:rPr lang="en-US" dirty="0" smtClean="0"/>
              <a:t>Whole Team</a:t>
            </a:r>
          </a:p>
          <a:p>
            <a:pPr lvl="1"/>
            <a:endParaRPr lang="en-US" dirty="0" smtClean="0"/>
          </a:p>
          <a:p>
            <a:r>
              <a:rPr lang="en-US" b="1" dirty="0" smtClean="0"/>
              <a:t>Continuous Process</a:t>
            </a:r>
          </a:p>
          <a:p>
            <a:pPr lvl="1"/>
            <a:r>
              <a:rPr lang="en-US" dirty="0" smtClean="0"/>
              <a:t>Continuous integration</a:t>
            </a:r>
          </a:p>
          <a:p>
            <a:pPr lvl="1"/>
            <a:r>
              <a:rPr lang="en-US" dirty="0" smtClean="0"/>
              <a:t>Refactoring (continuous design)</a:t>
            </a:r>
          </a:p>
          <a:p>
            <a:pPr lvl="1"/>
            <a:r>
              <a:rPr lang="en-US" dirty="0" smtClean="0"/>
              <a:t>Small releases</a:t>
            </a:r>
          </a:p>
        </p:txBody>
      </p:sp>
      <p:sp>
        <p:nvSpPr>
          <p:cNvPr id="6" name="Content Placeholder 5"/>
          <p:cNvSpPr>
            <a:spLocks noGrp="1"/>
          </p:cNvSpPr>
          <p:nvPr>
            <p:ph sz="quarter" idx="4"/>
          </p:nvPr>
        </p:nvSpPr>
        <p:spPr>
          <a:xfrm>
            <a:off x="4645025" y="1500174"/>
            <a:ext cx="4041775" cy="4625989"/>
          </a:xfrm>
        </p:spPr>
        <p:txBody>
          <a:bodyPr>
            <a:normAutofit/>
          </a:bodyPr>
          <a:lstStyle/>
          <a:p>
            <a:r>
              <a:rPr lang="en-US" b="1" dirty="0" smtClean="0"/>
              <a:t>Shared understanding</a:t>
            </a:r>
          </a:p>
          <a:p>
            <a:pPr lvl="1"/>
            <a:r>
              <a:rPr lang="en-US" dirty="0" smtClean="0"/>
              <a:t>Coding standard</a:t>
            </a:r>
          </a:p>
          <a:p>
            <a:pPr lvl="1"/>
            <a:r>
              <a:rPr lang="en-US" dirty="0" smtClean="0"/>
              <a:t>Collective code ownership</a:t>
            </a:r>
          </a:p>
          <a:p>
            <a:pPr lvl="1"/>
            <a:r>
              <a:rPr lang="en-US" dirty="0" smtClean="0"/>
              <a:t>Simple design</a:t>
            </a:r>
          </a:p>
          <a:p>
            <a:pPr lvl="1"/>
            <a:r>
              <a:rPr lang="en-US" dirty="0" smtClean="0"/>
              <a:t>System metaphor</a:t>
            </a:r>
          </a:p>
          <a:p>
            <a:pPr lvl="1"/>
            <a:endParaRPr lang="en-US" b="1" dirty="0" smtClean="0"/>
          </a:p>
          <a:p>
            <a:r>
              <a:rPr lang="en-US" b="1" dirty="0" smtClean="0"/>
              <a:t>Programmer Welfare</a:t>
            </a:r>
          </a:p>
          <a:p>
            <a:pPr lvl="1"/>
            <a:r>
              <a:rPr lang="en-US" dirty="0" smtClean="0"/>
              <a:t>Sustainable pace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Fine Scale Feedback (1/3) - Planning</a:t>
            </a:r>
            <a:endParaRPr lang="en-US" dirty="0"/>
          </a:p>
        </p:txBody>
      </p:sp>
      <p:sp>
        <p:nvSpPr>
          <p:cNvPr id="8" name="Content Placeholder 7"/>
          <p:cNvSpPr>
            <a:spLocks noGrp="1"/>
          </p:cNvSpPr>
          <p:nvPr>
            <p:ph idx="1"/>
          </p:nvPr>
        </p:nvSpPr>
        <p:spPr/>
        <p:txBody>
          <a:bodyPr>
            <a:normAutofit/>
          </a:bodyPr>
          <a:lstStyle/>
          <a:p>
            <a:pPr>
              <a:lnSpc>
                <a:spcPct val="90000"/>
              </a:lnSpc>
            </a:pPr>
            <a:r>
              <a:rPr lang="en-US" sz="2800" dirty="0" smtClean="0"/>
              <a:t>“Stories” are requirements</a:t>
            </a:r>
          </a:p>
          <a:p>
            <a:pPr>
              <a:lnSpc>
                <a:spcPct val="90000"/>
              </a:lnSpc>
            </a:pPr>
            <a:r>
              <a:rPr lang="en-US" sz="2800" dirty="0" smtClean="0"/>
              <a:t>Plan releases</a:t>
            </a:r>
          </a:p>
          <a:p>
            <a:pPr>
              <a:lnSpc>
                <a:spcPct val="90000"/>
              </a:lnSpc>
            </a:pPr>
            <a:r>
              <a:rPr lang="en-US" sz="2800" dirty="0" smtClean="0"/>
              <a:t>Plan iterations</a:t>
            </a:r>
          </a:p>
          <a:p>
            <a:pPr>
              <a:lnSpc>
                <a:spcPct val="90000"/>
              </a:lnSpc>
            </a:pPr>
            <a:r>
              <a:rPr lang="en-US" sz="2800" dirty="0" smtClean="0"/>
              <a:t>Don’t waste time on your plan – it will change</a:t>
            </a:r>
          </a:p>
          <a:p>
            <a:pPr>
              <a:lnSpc>
                <a:spcPct val="90000"/>
              </a:lnSpc>
            </a:pPr>
            <a:r>
              <a:rPr lang="en-US" sz="2800" dirty="0" smtClean="0"/>
              <a:t>Customer</a:t>
            </a:r>
          </a:p>
          <a:p>
            <a:pPr lvl="1">
              <a:lnSpc>
                <a:spcPct val="90000"/>
              </a:lnSpc>
            </a:pPr>
            <a:r>
              <a:rPr lang="en-US" sz="2400" dirty="0" smtClean="0"/>
              <a:t>chooses scope</a:t>
            </a:r>
          </a:p>
          <a:p>
            <a:pPr lvl="1">
              <a:lnSpc>
                <a:spcPct val="90000"/>
              </a:lnSpc>
            </a:pPr>
            <a:r>
              <a:rPr lang="en-US" sz="2400" dirty="0" smtClean="0"/>
              <a:t>sets priorities</a:t>
            </a:r>
          </a:p>
          <a:p>
            <a:pPr>
              <a:lnSpc>
                <a:spcPct val="90000"/>
              </a:lnSpc>
            </a:pPr>
            <a:r>
              <a:rPr lang="en-US" sz="2800" dirty="0" smtClean="0"/>
              <a:t>Developers</a:t>
            </a:r>
          </a:p>
          <a:p>
            <a:pPr lvl="1">
              <a:lnSpc>
                <a:spcPct val="90000"/>
              </a:lnSpc>
            </a:pPr>
            <a:r>
              <a:rPr lang="en-US" sz="2400" dirty="0" smtClean="0"/>
              <a:t>estimate time required to implement requirements</a:t>
            </a:r>
          </a:p>
          <a:p>
            <a:pPr lvl="1">
              <a:lnSpc>
                <a:spcPct val="90000"/>
              </a:lnSpc>
            </a:pPr>
            <a:r>
              <a:rPr lang="en-US" sz="2400" dirty="0" smtClean="0"/>
              <a:t>schedule within a release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Fine Scale Feedback (2/3) - Testing</a:t>
            </a:r>
            <a:endParaRPr lang="en-US" dirty="0"/>
          </a:p>
        </p:txBody>
      </p:sp>
      <p:sp>
        <p:nvSpPr>
          <p:cNvPr id="3" name="Content Placeholder 2"/>
          <p:cNvSpPr>
            <a:spLocks noGrp="1"/>
          </p:cNvSpPr>
          <p:nvPr>
            <p:ph idx="1"/>
          </p:nvPr>
        </p:nvSpPr>
        <p:spPr/>
        <p:txBody>
          <a:bodyPr/>
          <a:lstStyle/>
          <a:p>
            <a:pPr>
              <a:lnSpc>
                <a:spcPct val="90000"/>
              </a:lnSpc>
            </a:pPr>
            <a:r>
              <a:rPr lang="en-US" sz="2800" dirty="0" smtClean="0"/>
              <a:t>Developers</a:t>
            </a:r>
          </a:p>
          <a:p>
            <a:pPr lvl="1">
              <a:lnSpc>
                <a:spcPct val="90000"/>
              </a:lnSpc>
            </a:pPr>
            <a:r>
              <a:rPr lang="en-US" sz="2400" dirty="0" smtClean="0"/>
              <a:t>write unit tests first, run them compulsively</a:t>
            </a:r>
          </a:p>
          <a:p>
            <a:pPr lvl="1">
              <a:lnSpc>
                <a:spcPct val="90000"/>
              </a:lnSpc>
            </a:pPr>
            <a:r>
              <a:rPr lang="en-US" sz="2400" dirty="0" smtClean="0"/>
              <a:t>keep them running at 100% all the time</a:t>
            </a:r>
          </a:p>
          <a:p>
            <a:pPr>
              <a:lnSpc>
                <a:spcPct val="90000"/>
              </a:lnSpc>
            </a:pPr>
            <a:r>
              <a:rPr lang="en-US" sz="2800" dirty="0" smtClean="0"/>
              <a:t>Customers/Testers</a:t>
            </a:r>
          </a:p>
          <a:p>
            <a:pPr lvl="1">
              <a:lnSpc>
                <a:spcPct val="90000"/>
              </a:lnSpc>
            </a:pPr>
            <a:r>
              <a:rPr lang="en-US" sz="2400" dirty="0" smtClean="0"/>
              <a:t>write acceptance tests for each requirement or feature</a:t>
            </a:r>
          </a:p>
          <a:p>
            <a:pPr lvl="1">
              <a:lnSpc>
                <a:spcPct val="90000"/>
              </a:lnSpc>
            </a:pPr>
            <a:r>
              <a:rPr lang="en-US" sz="2400" dirty="0" smtClean="0"/>
              <a:t>decide which tests have to pass before release</a:t>
            </a:r>
          </a:p>
          <a:p>
            <a:pPr>
              <a:lnSpc>
                <a:spcPct val="90000"/>
              </a:lnSpc>
            </a:pPr>
            <a:r>
              <a:rPr lang="en-US" sz="2800" dirty="0" smtClean="0"/>
              <a:t>Test Automation</a:t>
            </a:r>
          </a:p>
          <a:p>
            <a:pPr lvl="1">
              <a:lnSpc>
                <a:spcPct val="90000"/>
              </a:lnSpc>
            </a:pPr>
            <a:r>
              <a:rPr lang="en-US" sz="2400" dirty="0" smtClean="0"/>
              <a:t>Unit Tests – </a:t>
            </a:r>
            <a:r>
              <a:rPr lang="en-US" sz="2400" dirty="0" err="1" smtClean="0"/>
              <a:t>xUnit</a:t>
            </a:r>
            <a:endParaRPr lang="en-US" sz="2400" dirty="0" smtClean="0"/>
          </a:p>
          <a:p>
            <a:pPr lvl="1">
              <a:lnSpc>
                <a:spcPct val="90000"/>
              </a:lnSpc>
            </a:pPr>
            <a:r>
              <a:rPr lang="en-US" sz="2400" dirty="0" smtClean="0"/>
              <a:t>Acceptance Tests – Acceptance Testing Framework</a:t>
            </a:r>
          </a:p>
          <a:p>
            <a:pPr>
              <a:lnSpc>
                <a:spcPct val="90000"/>
              </a:lnSpc>
            </a:pPr>
            <a:r>
              <a:rPr lang="en-US" sz="2800" dirty="0" smtClean="0"/>
              <a:t>Run all tests with every build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Fine Scale Feedback (3/3) </a:t>
            </a:r>
            <a:br>
              <a:rPr lang="en-US" dirty="0" smtClean="0"/>
            </a:br>
            <a:r>
              <a:rPr lang="en-US" dirty="0" smtClean="0"/>
              <a:t>- Pair Programming</a:t>
            </a:r>
            <a:endParaRPr lang="en-US" dirty="0"/>
          </a:p>
        </p:txBody>
      </p:sp>
      <p:sp>
        <p:nvSpPr>
          <p:cNvPr id="3" name="Content Placeholder 2"/>
          <p:cNvSpPr>
            <a:spLocks noGrp="1"/>
          </p:cNvSpPr>
          <p:nvPr>
            <p:ph idx="1"/>
          </p:nvPr>
        </p:nvSpPr>
        <p:spPr/>
        <p:txBody>
          <a:bodyPr/>
          <a:lstStyle/>
          <a:p>
            <a:r>
              <a:rPr lang="en-US" dirty="0" smtClean="0"/>
              <a:t>All production code…</a:t>
            </a:r>
          </a:p>
          <a:p>
            <a:pPr lvl="1"/>
            <a:r>
              <a:rPr lang="en-US" dirty="0" smtClean="0"/>
              <a:t>written with two people sitting at one machine</a:t>
            </a:r>
          </a:p>
          <a:p>
            <a:pPr lvl="1"/>
            <a:r>
              <a:rPr lang="en-US" dirty="0" smtClean="0"/>
              <a:t>pass the keyboard and mouse back and forth</a:t>
            </a:r>
          </a:p>
          <a:p>
            <a:r>
              <a:rPr lang="en-US" dirty="0" smtClean="0"/>
              <a:t>Everyone knows a little about the whole system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Continuous Processes (1/3) </a:t>
            </a:r>
            <a:br>
              <a:rPr lang="en-US" dirty="0" smtClean="0"/>
            </a:br>
            <a:r>
              <a:rPr lang="en-US" dirty="0" smtClean="0"/>
              <a:t>– Continuous Integration</a:t>
            </a:r>
            <a:endParaRPr lang="en-US" dirty="0"/>
          </a:p>
        </p:txBody>
      </p:sp>
      <p:sp>
        <p:nvSpPr>
          <p:cNvPr id="8" name="Content Placeholder 7"/>
          <p:cNvSpPr>
            <a:spLocks noGrp="1"/>
          </p:cNvSpPr>
          <p:nvPr>
            <p:ph idx="1"/>
          </p:nvPr>
        </p:nvSpPr>
        <p:spPr>
          <a:xfrm>
            <a:off x="457200" y="1600201"/>
            <a:ext cx="8229600" cy="2980928"/>
          </a:xfrm>
        </p:spPr>
        <p:txBody>
          <a:bodyPr>
            <a:normAutofit/>
          </a:bodyPr>
          <a:lstStyle/>
          <a:p>
            <a:r>
              <a:rPr lang="en-US" dirty="0" smtClean="0"/>
              <a:t>Build and test the entire system several times a day</a:t>
            </a:r>
          </a:p>
          <a:p>
            <a:r>
              <a:rPr lang="en-US" dirty="0" smtClean="0"/>
              <a:t>Unit tests must run at 100% before integration</a:t>
            </a:r>
          </a:p>
          <a:p>
            <a:r>
              <a:rPr lang="en-US" dirty="0" smtClean="0"/>
              <a:t>Unit tests must run at 100% after integration</a:t>
            </a:r>
          </a:p>
          <a:p>
            <a:r>
              <a:rPr lang="en-US" dirty="0" smtClean="0"/>
              <a:t>Single integration machine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b="1" dirty="0" smtClean="0"/>
              <a:t>How We Go Reflects Where We Go</a:t>
            </a:r>
          </a:p>
          <a:p>
            <a:pPr lvl="1"/>
            <a:r>
              <a:rPr lang="en-US" dirty="0" smtClean="0"/>
              <a:t>Why do we need development process</a:t>
            </a:r>
          </a:p>
          <a:p>
            <a:pPr lvl="1"/>
            <a:r>
              <a:rPr lang="en-US" dirty="0" smtClean="0"/>
              <a:t>How to choose the right development process</a:t>
            </a:r>
          </a:p>
          <a:p>
            <a:r>
              <a:rPr lang="en-US" dirty="0" smtClean="0"/>
              <a:t>What’s so Extreme in the Cloud</a:t>
            </a:r>
          </a:p>
          <a:p>
            <a:pPr lvl="1"/>
            <a:r>
              <a:rPr lang="en-US" dirty="0" smtClean="0"/>
              <a:t>Extreme Programming: Basics</a:t>
            </a:r>
          </a:p>
          <a:p>
            <a:pPr lvl="1"/>
            <a:r>
              <a:rPr lang="en-US" dirty="0" smtClean="0"/>
              <a:t>Cloud Applications with Extreme Programming</a:t>
            </a:r>
          </a:p>
          <a:p>
            <a:pPr lvl="1"/>
            <a:r>
              <a:rPr lang="en-US" dirty="0" smtClean="0"/>
              <a:t>What fits and what does not fit (all the time)</a:t>
            </a:r>
          </a:p>
          <a:p>
            <a:r>
              <a:rPr lang="en-US" dirty="0" smtClean="0"/>
              <a:t>Summary</a:t>
            </a:r>
          </a:p>
          <a:p>
            <a:pPr lvl="1"/>
            <a:endParaRPr lang="en-US" dirty="0" smtClean="0"/>
          </a:p>
          <a:p>
            <a:pPr lvl="1"/>
            <a:endParaRPr lang="en-US" dirty="0" smtClean="0"/>
          </a:p>
          <a:p>
            <a:pPr lvl="1"/>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Continuous Processes (2/3) </a:t>
            </a:r>
            <a:br>
              <a:rPr lang="en-US" dirty="0" smtClean="0"/>
            </a:br>
            <a:r>
              <a:rPr lang="en-US" dirty="0" smtClean="0"/>
              <a:t>- Refactoring (continuous design)</a:t>
            </a:r>
            <a:endParaRPr lang="en-US" dirty="0"/>
          </a:p>
        </p:txBody>
      </p:sp>
      <p:sp>
        <p:nvSpPr>
          <p:cNvPr id="3" name="Content Placeholder 2"/>
          <p:cNvSpPr>
            <a:spLocks noGrp="1"/>
          </p:cNvSpPr>
          <p:nvPr>
            <p:ph idx="1"/>
          </p:nvPr>
        </p:nvSpPr>
        <p:spPr/>
        <p:txBody>
          <a:bodyPr/>
          <a:lstStyle/>
          <a:p>
            <a:r>
              <a:rPr lang="en-US" dirty="0" smtClean="0"/>
              <a:t>Goal</a:t>
            </a:r>
          </a:p>
          <a:p>
            <a:pPr lvl="1"/>
            <a:r>
              <a:rPr lang="en-US" dirty="0" smtClean="0"/>
              <a:t>Improve code without changing functionality</a:t>
            </a:r>
          </a:p>
          <a:p>
            <a:pPr lvl="1"/>
            <a:r>
              <a:rPr lang="en-US" dirty="0" smtClean="0"/>
              <a:t>Reverses “code entropy”</a:t>
            </a:r>
          </a:p>
          <a:p>
            <a:r>
              <a:rPr lang="en-US" dirty="0" smtClean="0"/>
              <a:t>When</a:t>
            </a:r>
          </a:p>
          <a:p>
            <a:pPr lvl="1"/>
            <a:r>
              <a:rPr lang="en-US" dirty="0" smtClean="0"/>
              <a:t>Before adding a feature</a:t>
            </a:r>
          </a:p>
          <a:p>
            <a:pPr lvl="1"/>
            <a:r>
              <a:rPr lang="en-US" dirty="0" smtClean="0"/>
              <a:t>After adding a feature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03648" y="5085184"/>
            <a:ext cx="3168352" cy="10801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i="1" dirty="0" smtClean="0">
                <a:solidFill>
                  <a:schemeClr val="tx1"/>
                </a:solidFill>
              </a:rPr>
              <a:t>We Are Smarter Than Me: How to Unleash the Power of Crowds in Your Business </a:t>
            </a:r>
            <a:r>
              <a:rPr lang="en-US" sz="1400" dirty="0" smtClean="0">
                <a:solidFill>
                  <a:schemeClr val="tx1"/>
                </a:solidFill>
              </a:rPr>
              <a:t>by Barry </a:t>
            </a:r>
            <a:r>
              <a:rPr lang="en-US" sz="1400" dirty="0" err="1" smtClean="0">
                <a:solidFill>
                  <a:schemeClr val="tx1"/>
                </a:solidFill>
              </a:rPr>
              <a:t>Libert</a:t>
            </a:r>
            <a:r>
              <a:rPr lang="en-US" sz="1400" dirty="0" smtClean="0">
                <a:solidFill>
                  <a:schemeClr val="tx1"/>
                </a:solidFill>
              </a:rPr>
              <a:t> and Jon </a:t>
            </a:r>
            <a:r>
              <a:rPr lang="en-US" sz="1400" dirty="0" err="1" smtClean="0">
                <a:solidFill>
                  <a:schemeClr val="tx1"/>
                </a:solidFill>
              </a:rPr>
              <a:t>Spector</a:t>
            </a:r>
            <a:endParaRPr lang="en-US" sz="1400" dirty="0"/>
          </a:p>
        </p:txBody>
      </p:sp>
      <p:sp>
        <p:nvSpPr>
          <p:cNvPr id="2" name="Title 1"/>
          <p:cNvSpPr>
            <a:spLocks noGrp="1"/>
          </p:cNvSpPr>
          <p:nvPr>
            <p:ph type="title"/>
          </p:nvPr>
        </p:nvSpPr>
        <p:spPr/>
        <p:txBody>
          <a:bodyPr>
            <a:normAutofit fontScale="90000"/>
          </a:bodyPr>
          <a:lstStyle/>
          <a:p>
            <a:r>
              <a:rPr lang="en-US" dirty="0" smtClean="0"/>
              <a:t>Continuous Processes (3/3) </a:t>
            </a:r>
            <a:br>
              <a:rPr lang="en-US" dirty="0" smtClean="0"/>
            </a:br>
            <a:r>
              <a:rPr lang="en-US" dirty="0" smtClean="0"/>
              <a:t>- Small Releases</a:t>
            </a:r>
            <a:endParaRPr lang="en-US" dirty="0"/>
          </a:p>
        </p:txBody>
      </p:sp>
      <p:sp>
        <p:nvSpPr>
          <p:cNvPr id="3" name="Content Placeholder 2"/>
          <p:cNvSpPr>
            <a:spLocks noGrp="1"/>
          </p:cNvSpPr>
          <p:nvPr>
            <p:ph idx="1"/>
          </p:nvPr>
        </p:nvSpPr>
        <p:spPr>
          <a:xfrm>
            <a:off x="457200" y="1600201"/>
            <a:ext cx="8229600" cy="3052936"/>
          </a:xfrm>
        </p:spPr>
        <p:txBody>
          <a:bodyPr/>
          <a:lstStyle/>
          <a:p>
            <a:pPr>
              <a:lnSpc>
                <a:spcPct val="90000"/>
              </a:lnSpc>
            </a:pPr>
            <a:r>
              <a:rPr lang="en-US" dirty="0" smtClean="0"/>
              <a:t>Feedback from real users keeps you on track</a:t>
            </a:r>
          </a:p>
          <a:p>
            <a:pPr>
              <a:lnSpc>
                <a:spcPct val="90000"/>
              </a:lnSpc>
            </a:pPr>
            <a:r>
              <a:rPr lang="en-US" dirty="0" smtClean="0"/>
              <a:t>Release early and often to get that feedback</a:t>
            </a:r>
          </a:p>
          <a:p>
            <a:pPr>
              <a:lnSpc>
                <a:spcPct val="90000"/>
              </a:lnSpc>
            </a:pPr>
            <a:r>
              <a:rPr lang="en-US" dirty="0" smtClean="0"/>
              <a:t>Simple design, short iterations make this possible</a:t>
            </a:r>
          </a:p>
          <a:p>
            <a:pPr>
              <a:lnSpc>
                <a:spcPct val="90000"/>
              </a:lnSpc>
            </a:pPr>
            <a:r>
              <a:rPr lang="en-US" dirty="0" smtClean="0"/>
              <a:t>Customer decides when to release, based on business value</a:t>
            </a:r>
          </a:p>
        </p:txBody>
      </p:sp>
      <p:pic>
        <p:nvPicPr>
          <p:cNvPr id="1026" name="Picture 2" descr="C:\Program Files (x86)\Microsoft Office\MEDIA\CAGCAT10\j0217698.wmf"/>
          <p:cNvPicPr>
            <a:picLocks noChangeAspect="1" noChangeArrowheads="1"/>
          </p:cNvPicPr>
          <p:nvPr/>
        </p:nvPicPr>
        <p:blipFill>
          <a:blip r:embed="rId2" cstate="print"/>
          <a:srcRect/>
          <a:stretch>
            <a:fillRect/>
          </a:stretch>
        </p:blipFill>
        <p:spPr bwMode="auto">
          <a:xfrm>
            <a:off x="683568" y="5229200"/>
            <a:ext cx="708472" cy="686594"/>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Shared Understanding (1/4) </a:t>
            </a:r>
            <a:br>
              <a:rPr lang="en-US" dirty="0" smtClean="0"/>
            </a:br>
            <a:r>
              <a:rPr lang="en-US" dirty="0" smtClean="0"/>
              <a:t>– Simple Design</a:t>
            </a:r>
            <a:endParaRPr lang="en-US" dirty="0"/>
          </a:p>
        </p:txBody>
      </p:sp>
      <p:sp>
        <p:nvSpPr>
          <p:cNvPr id="3" name="Content Placeholder 2"/>
          <p:cNvSpPr>
            <a:spLocks noGrp="1"/>
          </p:cNvSpPr>
          <p:nvPr>
            <p:ph idx="1"/>
          </p:nvPr>
        </p:nvSpPr>
        <p:spPr/>
        <p:txBody>
          <a:bodyPr/>
          <a:lstStyle/>
          <a:p>
            <a:r>
              <a:rPr lang="en-US" dirty="0" smtClean="0"/>
              <a:t>At all times, the system has</a:t>
            </a:r>
          </a:p>
          <a:p>
            <a:pPr lvl="1"/>
            <a:r>
              <a:rPr lang="en-US" sz="2400" dirty="0" smtClean="0"/>
              <a:t>simplest design that runs all test cases</a:t>
            </a:r>
          </a:p>
          <a:p>
            <a:pPr lvl="1"/>
            <a:r>
              <a:rPr lang="en-US" sz="2400" dirty="0" smtClean="0"/>
              <a:t>no code duplication</a:t>
            </a:r>
          </a:p>
          <a:p>
            <a:pPr lvl="1"/>
            <a:r>
              <a:rPr lang="en-US" sz="2400" dirty="0" smtClean="0"/>
              <a:t>clear statement of every intention important to the programmers</a:t>
            </a:r>
          </a:p>
          <a:p>
            <a:pPr lvl="1"/>
            <a:r>
              <a:rPr lang="en-US" sz="2400" dirty="0" smtClean="0"/>
              <a:t>no extra classes or methods</a:t>
            </a:r>
          </a:p>
          <a:p>
            <a:r>
              <a:rPr lang="en-US" dirty="0" smtClean="0"/>
              <a:t>Constantly evolved through refactoring</a:t>
            </a:r>
          </a:p>
          <a:p>
            <a:pPr algn="ctr">
              <a:buNone/>
            </a:pPr>
            <a:r>
              <a:rPr lang="en-US" sz="2000" i="1" dirty="0" smtClean="0"/>
              <a:t>Perfect ideas do not germinate, they evolve. – Tom </a:t>
            </a:r>
            <a:r>
              <a:rPr lang="en-US" sz="2000" i="1" dirty="0" err="1" smtClean="0"/>
              <a:t>DeMarco</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Shared Understanding (2/4)</a:t>
            </a:r>
            <a:br>
              <a:rPr lang="en-US" dirty="0" smtClean="0"/>
            </a:br>
            <a:r>
              <a:rPr lang="en-US" dirty="0" smtClean="0"/>
              <a:t>- Collective Code Ownership</a:t>
            </a:r>
            <a:endParaRPr lang="en-US" dirty="0"/>
          </a:p>
        </p:txBody>
      </p:sp>
      <p:sp>
        <p:nvSpPr>
          <p:cNvPr id="3" name="Content Placeholder 2"/>
          <p:cNvSpPr>
            <a:spLocks noGrp="1"/>
          </p:cNvSpPr>
          <p:nvPr>
            <p:ph idx="1"/>
          </p:nvPr>
        </p:nvSpPr>
        <p:spPr/>
        <p:txBody>
          <a:bodyPr/>
          <a:lstStyle/>
          <a:p>
            <a:r>
              <a:rPr lang="en-US" dirty="0" smtClean="0"/>
              <a:t>Every team member must and can change any code at any time to make it better</a:t>
            </a:r>
          </a:p>
          <a:p>
            <a:r>
              <a:rPr lang="en-US" dirty="0" smtClean="0"/>
              <a:t>Tests verify you haven’t broken anything</a:t>
            </a:r>
          </a:p>
          <a:p>
            <a:r>
              <a:rPr lang="en-US" dirty="0" smtClean="0"/>
              <a:t>Collective ownership != no ownership</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Shared Understanding (3/4) </a:t>
            </a:r>
            <a:br>
              <a:rPr lang="en-US" dirty="0" smtClean="0"/>
            </a:br>
            <a:r>
              <a:rPr lang="en-US" dirty="0" smtClean="0"/>
              <a:t>- Code Standards</a:t>
            </a:r>
            <a:endParaRPr lang="en-US" dirty="0"/>
          </a:p>
        </p:txBody>
      </p:sp>
      <p:sp>
        <p:nvSpPr>
          <p:cNvPr id="3" name="Content Placeholder 2"/>
          <p:cNvSpPr>
            <a:spLocks noGrp="1"/>
          </p:cNvSpPr>
          <p:nvPr>
            <p:ph idx="1"/>
          </p:nvPr>
        </p:nvSpPr>
        <p:spPr/>
        <p:txBody>
          <a:bodyPr/>
          <a:lstStyle/>
          <a:p>
            <a:r>
              <a:rPr lang="en-US" sz="2800" dirty="0" smtClean="0">
                <a:cs typeface="Times New Roman" pitchFamily="18" charset="0"/>
              </a:rPr>
              <a:t>Agree on a standard as a team, then stick to it.</a:t>
            </a:r>
          </a:p>
          <a:p>
            <a:r>
              <a:rPr lang="en-US" sz="2800" dirty="0" smtClean="0">
                <a:cs typeface="Times New Roman" pitchFamily="18" charset="0"/>
              </a:rPr>
              <a:t>The goal is clear communication, not an exhaustive list of rules</a:t>
            </a:r>
          </a:p>
          <a:p>
            <a:r>
              <a:rPr lang="en-US" sz="2800" dirty="0" smtClean="0"/>
              <a:t>Eliminates trivial arguments</a:t>
            </a:r>
          </a:p>
          <a:p>
            <a:r>
              <a:rPr lang="en-US" sz="2800" dirty="0" smtClean="0"/>
              <a:t>Increases speed</a:t>
            </a:r>
          </a:p>
          <a:p>
            <a:pPr lvl="1"/>
            <a:r>
              <a:rPr lang="en-US" sz="2400" dirty="0" smtClean="0"/>
              <a:t>Easier to understand</a:t>
            </a:r>
          </a:p>
          <a:p>
            <a:pPr lvl="1"/>
            <a:r>
              <a:rPr lang="en-US" sz="2400" dirty="0" smtClean="0"/>
              <a:t>Easier to </a:t>
            </a:r>
            <a:r>
              <a:rPr lang="en-US" sz="2400" dirty="0" err="1" smtClean="0"/>
              <a:t>refactor</a:t>
            </a:r>
            <a:endParaRPr lang="en-US" sz="24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Shared Understanding (4/4) </a:t>
            </a:r>
            <a:br>
              <a:rPr lang="en-US" dirty="0" smtClean="0"/>
            </a:br>
            <a:r>
              <a:rPr lang="en-US" dirty="0" smtClean="0"/>
              <a:t>- Metaphor</a:t>
            </a:r>
            <a:endParaRPr lang="en-US" dirty="0"/>
          </a:p>
        </p:txBody>
      </p:sp>
      <p:sp>
        <p:nvSpPr>
          <p:cNvPr id="3" name="Content Placeholder 2"/>
          <p:cNvSpPr>
            <a:spLocks noGrp="1"/>
          </p:cNvSpPr>
          <p:nvPr>
            <p:ph idx="1"/>
          </p:nvPr>
        </p:nvSpPr>
        <p:spPr/>
        <p:txBody>
          <a:bodyPr/>
          <a:lstStyle/>
          <a:p>
            <a:r>
              <a:rPr lang="en-US" dirty="0" smtClean="0"/>
              <a:t>Consistent, understood “story” about how the system works</a:t>
            </a:r>
          </a:p>
          <a:p>
            <a:r>
              <a:rPr lang="en-US" dirty="0" smtClean="0"/>
              <a:t>Validate the metaphor quickly with a concrete design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Programmer Welfare</a:t>
            </a:r>
            <a:endParaRPr lang="en-US" dirty="0"/>
          </a:p>
        </p:txBody>
      </p:sp>
      <p:sp>
        <p:nvSpPr>
          <p:cNvPr id="3" name="Content Placeholder 2"/>
          <p:cNvSpPr>
            <a:spLocks noGrp="1"/>
          </p:cNvSpPr>
          <p:nvPr>
            <p:ph idx="1"/>
          </p:nvPr>
        </p:nvSpPr>
        <p:spPr/>
        <p:txBody>
          <a:bodyPr/>
          <a:lstStyle/>
          <a:p>
            <a:r>
              <a:rPr lang="en-US" dirty="0" smtClean="0"/>
              <a:t>Keeps people sharp and creative</a:t>
            </a:r>
          </a:p>
          <a:p>
            <a:r>
              <a:rPr lang="en-US" dirty="0" smtClean="0"/>
              <a:t>Helps eliminate fatigue</a:t>
            </a:r>
          </a:p>
          <a:p>
            <a:r>
              <a:rPr lang="en-US" dirty="0" smtClean="0"/>
              <a:t>Improves morale</a:t>
            </a:r>
          </a:p>
          <a:p>
            <a:r>
              <a:rPr lang="en-US" dirty="0" smtClean="0"/>
              <a:t>40h work week isn’t a critical, the principle is what matters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XP: Controversial aspects</a:t>
            </a:r>
            <a:endParaRPr lang="en-US" dirty="0"/>
          </a:p>
        </p:txBody>
      </p:sp>
      <p:sp>
        <p:nvSpPr>
          <p:cNvPr id="8" name="Content Placeholder 7"/>
          <p:cNvSpPr>
            <a:spLocks noGrp="1"/>
          </p:cNvSpPr>
          <p:nvPr>
            <p:ph idx="1"/>
          </p:nvPr>
        </p:nvSpPr>
        <p:spPr/>
        <p:txBody>
          <a:bodyPr>
            <a:normAutofit/>
          </a:bodyPr>
          <a:lstStyle/>
          <a:p>
            <a:r>
              <a:rPr lang="en-US" dirty="0" smtClean="0"/>
              <a:t>Scalability – XP is often criticized for not being able to scale with large organizations</a:t>
            </a:r>
          </a:p>
          <a:p>
            <a:r>
              <a:rPr lang="en-US" dirty="0" smtClean="0"/>
              <a:t>Often tests substitute the specification</a:t>
            </a:r>
          </a:p>
          <a:p>
            <a:r>
              <a:rPr lang="en-US" dirty="0" smtClean="0"/>
              <a:t>Customer representative might jeopardize the whole development (especially if you listen to one customer not to mass of customers)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Cloud Applications with XP</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Usually you can not allow big changes in the cloud as it will disturb the users and other developers</a:t>
            </a:r>
          </a:p>
          <a:p>
            <a:pPr lvl="1"/>
            <a:r>
              <a:rPr lang="en-US" dirty="0" smtClean="0"/>
              <a:t>Changes has to be small and done often</a:t>
            </a:r>
          </a:p>
          <a:p>
            <a:endParaRPr lang="en-US" dirty="0" smtClean="0"/>
          </a:p>
          <a:p>
            <a:r>
              <a:rPr lang="en-US" dirty="0" smtClean="0"/>
              <a:t>Practice shows that large teams is hard to manage well big on-demand projects. E.g.</a:t>
            </a:r>
          </a:p>
          <a:p>
            <a:pPr lvl="1"/>
            <a:r>
              <a:rPr lang="en-US" dirty="0" smtClean="0"/>
              <a:t>salesforce.com – 80 developers</a:t>
            </a:r>
          </a:p>
          <a:p>
            <a:pPr lvl="1"/>
            <a:r>
              <a:rPr lang="en-US" dirty="0" smtClean="0"/>
              <a:t>cloudfoundy.com – 100 developers</a:t>
            </a:r>
          </a:p>
          <a:p>
            <a:pPr lvl="1"/>
            <a:r>
              <a:rPr lang="en-US" dirty="0" err="1" smtClean="0"/>
              <a:t>google</a:t>
            </a:r>
            <a:r>
              <a:rPr lang="en-US" dirty="0" smtClean="0"/>
              <a:t> app engine – 20 developers</a:t>
            </a:r>
          </a:p>
          <a:p>
            <a:endParaRPr lang="en-US" dirty="0" smtClean="0"/>
          </a:p>
          <a:p>
            <a:r>
              <a:rPr lang="en-US" dirty="0" smtClean="0"/>
              <a:t>Usually on-demand applications reuse many components.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XP: What fits for cloud applications (1/2)</a:t>
            </a:r>
            <a:endParaRPr lang="en-US" dirty="0"/>
          </a:p>
        </p:txBody>
      </p:sp>
      <p:sp>
        <p:nvSpPr>
          <p:cNvPr id="3" name="Content Placeholder 2"/>
          <p:cNvSpPr>
            <a:spLocks noGrp="1"/>
          </p:cNvSpPr>
          <p:nvPr>
            <p:ph idx="1"/>
          </p:nvPr>
        </p:nvSpPr>
        <p:spPr/>
        <p:txBody>
          <a:bodyPr>
            <a:normAutofit lnSpcReduction="10000"/>
          </a:bodyPr>
          <a:lstStyle/>
          <a:p>
            <a:r>
              <a:rPr lang="en-US" b="1" dirty="0" smtClean="0"/>
              <a:t>Continuous integration</a:t>
            </a:r>
            <a:r>
              <a:rPr lang="en-US" dirty="0" smtClean="0"/>
              <a:t>  - changes should be small and done often. The users will not like big changes to what they are used to.</a:t>
            </a:r>
          </a:p>
          <a:p>
            <a:r>
              <a:rPr lang="en-US" b="1" dirty="0" smtClean="0"/>
              <a:t>Continuous design</a:t>
            </a:r>
            <a:r>
              <a:rPr lang="en-US" dirty="0" smtClean="0"/>
              <a:t> – on-demand applications usually are intended for mass of users. Feedback management is crucial for product success.</a:t>
            </a:r>
          </a:p>
          <a:p>
            <a:r>
              <a:rPr lang="en-US" b="1" dirty="0" smtClean="0"/>
              <a:t>Fully automated testing</a:t>
            </a:r>
            <a:r>
              <a:rPr lang="en-US" dirty="0" smtClean="0"/>
              <a:t> on functional and integration level is a must for the success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We Go Reflects Where We Go</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1405930" y="1704974"/>
            <a:ext cx="6316642" cy="451010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XP: What fits for cloud applications (2/2) </a:t>
            </a:r>
            <a:endParaRPr lang="en-US" dirty="0"/>
          </a:p>
        </p:txBody>
      </p:sp>
      <p:sp>
        <p:nvSpPr>
          <p:cNvPr id="3" name="Content Placeholder 2"/>
          <p:cNvSpPr>
            <a:spLocks noGrp="1"/>
          </p:cNvSpPr>
          <p:nvPr>
            <p:ph idx="1"/>
          </p:nvPr>
        </p:nvSpPr>
        <p:spPr/>
        <p:txBody>
          <a:bodyPr>
            <a:normAutofit/>
          </a:bodyPr>
          <a:lstStyle/>
          <a:p>
            <a:r>
              <a:rPr lang="en-US" b="1" dirty="0" smtClean="0"/>
              <a:t>Collective Code Ownership </a:t>
            </a:r>
            <a:r>
              <a:rPr lang="en-US" dirty="0" smtClean="0"/>
              <a:t>– developing a cloud application requires a lot of collaboration and it helps if every developer is aware of the code.</a:t>
            </a:r>
          </a:p>
          <a:p>
            <a:r>
              <a:rPr lang="en-US" b="1" dirty="0" smtClean="0"/>
              <a:t>Code Standards </a:t>
            </a:r>
            <a:r>
              <a:rPr lang="en-US" dirty="0" smtClean="0"/>
              <a:t>– Usually open source is heavily reused. Development is collaborative activity. So common code standards help a lot.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How We Go Reflects Where We Go</a:t>
            </a:r>
          </a:p>
          <a:p>
            <a:pPr lvl="1"/>
            <a:r>
              <a:rPr lang="en-US" dirty="0" smtClean="0"/>
              <a:t>Why do we need development process</a:t>
            </a:r>
          </a:p>
          <a:p>
            <a:pPr lvl="1"/>
            <a:r>
              <a:rPr lang="en-US" dirty="0" smtClean="0"/>
              <a:t>How to choose the right development process</a:t>
            </a:r>
          </a:p>
          <a:p>
            <a:r>
              <a:rPr lang="en-US" dirty="0" smtClean="0"/>
              <a:t>What’s so Extreme in the Cloud</a:t>
            </a:r>
          </a:p>
          <a:p>
            <a:pPr lvl="1"/>
            <a:r>
              <a:rPr lang="en-US" dirty="0" smtClean="0"/>
              <a:t>Extreme Programming: Basic Principles</a:t>
            </a:r>
          </a:p>
          <a:p>
            <a:pPr lvl="1"/>
            <a:r>
              <a:rPr lang="en-US" dirty="0" smtClean="0"/>
              <a:t>Cloud Applications with Extreme Programming</a:t>
            </a:r>
          </a:p>
          <a:p>
            <a:pPr lvl="1"/>
            <a:r>
              <a:rPr lang="en-US" dirty="0" smtClean="0"/>
              <a:t>What fits and what does not fit (all the time)</a:t>
            </a:r>
          </a:p>
          <a:p>
            <a:r>
              <a:rPr lang="en-US" b="1" dirty="0" smtClean="0"/>
              <a:t>Summary</a:t>
            </a:r>
          </a:p>
          <a:p>
            <a:pPr lvl="1"/>
            <a:endParaRPr lang="en-US" dirty="0" smtClean="0"/>
          </a:p>
          <a:p>
            <a:pPr lvl="1"/>
            <a:endParaRPr lang="en-US" dirty="0" smtClean="0"/>
          </a:p>
          <a:p>
            <a:pPr lvl="1"/>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Do not waste time in extensive planning. The user requirements will change on the way.</a:t>
            </a:r>
          </a:p>
          <a:p>
            <a:r>
              <a:rPr lang="en-US" dirty="0" smtClean="0"/>
              <a:t>Be flexible to changes even if you follow a development process</a:t>
            </a:r>
          </a:p>
          <a:p>
            <a:r>
              <a:rPr lang="en-US" dirty="0" smtClean="0"/>
              <a:t>Reuse a lot. Share and work in small groups. Integrate and design continuously. Test automatically every aspect.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Need Processes</a:t>
            </a:r>
            <a:endParaRPr lang="en-US" dirty="0"/>
          </a:p>
        </p:txBody>
      </p:sp>
      <p:pic>
        <p:nvPicPr>
          <p:cNvPr id="4099" name="Picture 3"/>
          <p:cNvPicPr>
            <a:picLocks noChangeAspect="1" noChangeArrowheads="1"/>
          </p:cNvPicPr>
          <p:nvPr/>
        </p:nvPicPr>
        <p:blipFill>
          <a:blip r:embed="rId2" cstate="print"/>
          <a:srcRect/>
          <a:stretch>
            <a:fillRect/>
          </a:stretch>
        </p:blipFill>
        <p:spPr bwMode="auto">
          <a:xfrm>
            <a:off x="3847892" y="1980784"/>
            <a:ext cx="5102686" cy="3643338"/>
          </a:xfrm>
          <a:prstGeom prst="rect">
            <a:avLst/>
          </a:prstGeom>
          <a:noFill/>
          <a:ln w="9525">
            <a:noFill/>
            <a:miter lim="800000"/>
            <a:headEnd/>
            <a:tailEnd/>
          </a:ln>
          <a:effectLst/>
        </p:spPr>
      </p:pic>
      <p:sp>
        <p:nvSpPr>
          <p:cNvPr id="6" name="TextBox 5"/>
          <p:cNvSpPr txBox="1"/>
          <p:nvPr/>
        </p:nvSpPr>
        <p:spPr>
          <a:xfrm>
            <a:off x="214282" y="1558057"/>
            <a:ext cx="3571900" cy="2585323"/>
          </a:xfrm>
          <a:prstGeom prst="rect">
            <a:avLst/>
          </a:prstGeom>
          <a:noFill/>
        </p:spPr>
        <p:txBody>
          <a:bodyPr wrap="square" rtlCol="0">
            <a:spAutoFit/>
          </a:bodyPr>
          <a:lstStyle/>
          <a:p>
            <a:pPr>
              <a:buFont typeface="Arial" charset="0"/>
              <a:buChar char="•"/>
            </a:pPr>
            <a:r>
              <a:rPr lang="en-US" dirty="0" smtClean="0"/>
              <a:t> To put (some) order in the chaos  which comes with the next team member</a:t>
            </a:r>
          </a:p>
          <a:p>
            <a:pPr>
              <a:buFont typeface="Arial" charset="0"/>
              <a:buChar char="•"/>
            </a:pPr>
            <a:r>
              <a:rPr lang="en-US" dirty="0" smtClean="0"/>
              <a:t> To focus on the things that should matter in the project</a:t>
            </a:r>
          </a:p>
          <a:p>
            <a:pPr>
              <a:buFont typeface="Arial" charset="0"/>
              <a:buChar char="•"/>
            </a:pPr>
            <a:r>
              <a:rPr lang="en-US" dirty="0"/>
              <a:t> </a:t>
            </a:r>
            <a:r>
              <a:rPr lang="en-US" dirty="0" smtClean="0"/>
              <a:t>To adapt and improve on the way</a:t>
            </a:r>
          </a:p>
          <a:p>
            <a:pPr>
              <a:buFont typeface="Arial" charset="0"/>
              <a:buChar char="•"/>
            </a:pPr>
            <a:r>
              <a:rPr lang="en-US" dirty="0"/>
              <a:t> </a:t>
            </a:r>
            <a:r>
              <a:rPr lang="en-US" dirty="0" smtClean="0"/>
              <a:t>To track progress and deliveries</a:t>
            </a:r>
          </a:p>
          <a:p>
            <a:pPr>
              <a:buFont typeface="Arial" charset="0"/>
              <a:buChar char="•"/>
            </a:pPr>
            <a:r>
              <a:rPr lang="en-US" dirty="0"/>
              <a:t> </a:t>
            </a:r>
            <a:r>
              <a:rPr lang="en-US" dirty="0" smtClean="0"/>
              <a:t>To determine success (reached exit criteria) and failure</a:t>
            </a:r>
            <a:endParaRPr lang="en-US" dirty="0"/>
          </a:p>
        </p:txBody>
      </p:sp>
      <p:sp>
        <p:nvSpPr>
          <p:cNvPr id="7" name="TextBox 6"/>
          <p:cNvSpPr txBox="1"/>
          <p:nvPr/>
        </p:nvSpPr>
        <p:spPr>
          <a:xfrm>
            <a:off x="214282" y="4532194"/>
            <a:ext cx="3571900" cy="1754326"/>
          </a:xfrm>
          <a:prstGeom prst="rect">
            <a:avLst/>
          </a:prstGeom>
          <a:noFill/>
        </p:spPr>
        <p:txBody>
          <a:bodyPr wrap="square" rtlCol="0">
            <a:spAutoFit/>
          </a:bodyPr>
          <a:lstStyle/>
          <a:p>
            <a:r>
              <a:rPr lang="en-US" b="1" dirty="0" smtClean="0"/>
              <a:t>And why we do not need them…</a:t>
            </a:r>
          </a:p>
          <a:p>
            <a:pPr>
              <a:buFont typeface="Arial" charset="0"/>
              <a:buChar char="•"/>
            </a:pPr>
            <a:r>
              <a:rPr lang="en-US" dirty="0" smtClean="0"/>
              <a:t> To cause bureaucracy </a:t>
            </a:r>
          </a:p>
          <a:p>
            <a:pPr>
              <a:buFont typeface="Arial" charset="0"/>
              <a:buChar char="•"/>
            </a:pPr>
            <a:r>
              <a:rPr lang="en-US" dirty="0" smtClean="0"/>
              <a:t> To distract from the things that matter in the project</a:t>
            </a:r>
          </a:p>
          <a:p>
            <a:pPr>
              <a:buFont typeface="Arial" charset="0"/>
              <a:buChar char="•"/>
            </a:pPr>
            <a:r>
              <a:rPr lang="en-US" dirty="0"/>
              <a:t> </a:t>
            </a:r>
            <a:r>
              <a:rPr lang="en-US" dirty="0" smtClean="0"/>
              <a:t>To produce ‘status lights’ for the management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Choose The Right Development Process</a:t>
            </a:r>
            <a:endParaRPr lang="en-US" dirty="0"/>
          </a:p>
        </p:txBody>
      </p:sp>
      <p:sp>
        <p:nvSpPr>
          <p:cNvPr id="6" name="Text Placeholder 5"/>
          <p:cNvSpPr>
            <a:spLocks noGrp="1"/>
          </p:cNvSpPr>
          <p:nvPr>
            <p:ph type="body" idx="1"/>
          </p:nvPr>
        </p:nvSpPr>
        <p:spPr/>
        <p:txBody>
          <a:bodyPr/>
          <a:lstStyle/>
          <a:p>
            <a:pPr algn="ctr"/>
            <a:r>
              <a:rPr lang="en-US" dirty="0" smtClean="0"/>
              <a:t>Rational</a:t>
            </a:r>
            <a:endParaRPr lang="en-US" dirty="0"/>
          </a:p>
        </p:txBody>
      </p:sp>
      <p:sp>
        <p:nvSpPr>
          <p:cNvPr id="5" name="Content Placeholder 4"/>
          <p:cNvSpPr>
            <a:spLocks noGrp="1"/>
          </p:cNvSpPr>
          <p:nvPr>
            <p:ph sz="half" idx="2"/>
          </p:nvPr>
        </p:nvSpPr>
        <p:spPr/>
        <p:txBody>
          <a:bodyPr/>
          <a:lstStyle/>
          <a:p>
            <a:r>
              <a:rPr lang="en-US" dirty="0" smtClean="0"/>
              <a:t>Initial requirements are well understood</a:t>
            </a:r>
          </a:p>
          <a:p>
            <a:r>
              <a:rPr lang="en-US" dirty="0" smtClean="0"/>
              <a:t>Few control points - during planning (sign off)</a:t>
            </a:r>
          </a:p>
          <a:p>
            <a:r>
              <a:rPr lang="en-US" dirty="0" smtClean="0"/>
              <a:t>Iterations produce many prototypes and then final system is produced</a:t>
            </a:r>
          </a:p>
          <a:p>
            <a:r>
              <a:rPr lang="en-US" dirty="0" smtClean="0"/>
              <a:t>The project is large and well defined</a:t>
            </a:r>
          </a:p>
        </p:txBody>
      </p:sp>
      <p:sp>
        <p:nvSpPr>
          <p:cNvPr id="7" name="Text Placeholder 6"/>
          <p:cNvSpPr>
            <a:spLocks noGrp="1"/>
          </p:cNvSpPr>
          <p:nvPr>
            <p:ph type="body" sz="quarter" idx="3"/>
          </p:nvPr>
        </p:nvSpPr>
        <p:spPr/>
        <p:txBody>
          <a:bodyPr/>
          <a:lstStyle/>
          <a:p>
            <a:pPr algn="ctr"/>
            <a:r>
              <a:rPr lang="en-US" dirty="0" smtClean="0"/>
              <a:t>Agile</a:t>
            </a:r>
            <a:endParaRPr lang="en-US" dirty="0"/>
          </a:p>
        </p:txBody>
      </p:sp>
      <p:sp>
        <p:nvSpPr>
          <p:cNvPr id="8" name="Content Placeholder 7"/>
          <p:cNvSpPr>
            <a:spLocks noGrp="1"/>
          </p:cNvSpPr>
          <p:nvPr>
            <p:ph sz="quarter" idx="4"/>
          </p:nvPr>
        </p:nvSpPr>
        <p:spPr/>
        <p:txBody>
          <a:bodyPr/>
          <a:lstStyle/>
          <a:p>
            <a:r>
              <a:rPr lang="en-US" dirty="0" smtClean="0"/>
              <a:t>Main problem understood, details are not so clear</a:t>
            </a:r>
          </a:p>
          <a:p>
            <a:r>
              <a:rPr lang="en-US" dirty="0" smtClean="0"/>
              <a:t>Frequent control points during the project</a:t>
            </a:r>
          </a:p>
          <a:p>
            <a:r>
              <a:rPr lang="en-US" dirty="0" smtClean="0"/>
              <a:t>Each iterations produce small increments and a working version</a:t>
            </a:r>
          </a:p>
          <a:p>
            <a:r>
              <a:rPr lang="en-US" dirty="0" smtClean="0"/>
              <a:t>New product relying on rapid feedback</a:t>
            </a:r>
            <a:endParaRPr lang="en-US" dirty="0"/>
          </a:p>
        </p:txBody>
      </p:sp>
      <p:sp>
        <p:nvSpPr>
          <p:cNvPr id="9" name="TextBox 8"/>
          <p:cNvSpPr txBox="1"/>
          <p:nvPr/>
        </p:nvSpPr>
        <p:spPr>
          <a:xfrm>
            <a:off x="2500298" y="6357958"/>
            <a:ext cx="184731" cy="369332"/>
          </a:xfrm>
          <a:prstGeom prst="rect">
            <a:avLst/>
          </a:prstGeom>
          <a:noFill/>
        </p:spPr>
        <p:txBody>
          <a:bodyPr wrap="none" rtlCol="0">
            <a:spAutoFit/>
          </a:bodyPr>
          <a:lstStyle/>
          <a:p>
            <a:endParaRPr lang="en-US" dirty="0"/>
          </a:p>
        </p:txBody>
      </p:sp>
      <p:sp>
        <p:nvSpPr>
          <p:cNvPr id="10" name="TextBox 9"/>
          <p:cNvSpPr txBox="1"/>
          <p:nvPr/>
        </p:nvSpPr>
        <p:spPr>
          <a:xfrm>
            <a:off x="243466" y="5867620"/>
            <a:ext cx="8643998" cy="830997"/>
          </a:xfrm>
          <a:prstGeom prst="rect">
            <a:avLst/>
          </a:prstGeom>
          <a:noFill/>
        </p:spPr>
        <p:txBody>
          <a:bodyPr wrap="square" rtlCol="0">
            <a:spAutoFit/>
          </a:bodyPr>
          <a:lstStyle/>
          <a:p>
            <a:pPr algn="ctr"/>
            <a:r>
              <a:rPr lang="en-US" sz="2400" dirty="0" smtClean="0"/>
              <a:t>Change is always an expected constant… </a:t>
            </a:r>
            <a:br>
              <a:rPr lang="en-US" sz="2400" dirty="0" smtClean="0"/>
            </a:br>
            <a:r>
              <a:rPr lang="en-US" sz="2400" dirty="0" smtClean="0"/>
              <a:t>So, how flexible you are to it?</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Change: Evolution of the Web</a:t>
            </a:r>
            <a:endParaRPr lang="en-US" dirty="0"/>
          </a:p>
        </p:txBody>
      </p:sp>
      <p:sp>
        <p:nvSpPr>
          <p:cNvPr id="4" name="Rectangle 3"/>
          <p:cNvSpPr/>
          <p:nvPr/>
        </p:nvSpPr>
        <p:spPr>
          <a:xfrm>
            <a:off x="743532" y="1500174"/>
            <a:ext cx="235745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Web 1.0</a:t>
            </a:r>
            <a:endParaRPr lang="en-US" dirty="0"/>
          </a:p>
        </p:txBody>
      </p:sp>
      <p:sp>
        <p:nvSpPr>
          <p:cNvPr id="5" name="Rectangle 4"/>
          <p:cNvSpPr/>
          <p:nvPr/>
        </p:nvSpPr>
        <p:spPr>
          <a:xfrm>
            <a:off x="743532" y="2000240"/>
            <a:ext cx="2357454" cy="35004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743532" y="5643578"/>
            <a:ext cx="2357454"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Everyone can </a:t>
            </a:r>
            <a:br>
              <a:rPr lang="en-US" dirty="0" smtClean="0"/>
            </a:br>
            <a:r>
              <a:rPr lang="en-US" dirty="0" smtClean="0"/>
              <a:t>ACCESS</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500166" y="2357430"/>
            <a:ext cx="1071570" cy="751698"/>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1029284" y="3214686"/>
            <a:ext cx="904876" cy="904876"/>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cstate="print"/>
          <a:srcRect/>
          <a:stretch>
            <a:fillRect/>
          </a:stretch>
        </p:blipFill>
        <p:spPr bwMode="auto">
          <a:xfrm>
            <a:off x="2214546" y="3000372"/>
            <a:ext cx="676275" cy="676275"/>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cstate="print"/>
          <a:srcRect/>
          <a:stretch>
            <a:fillRect/>
          </a:stretch>
        </p:blipFill>
        <p:spPr bwMode="auto">
          <a:xfrm>
            <a:off x="1714480" y="3929066"/>
            <a:ext cx="1162049" cy="874902"/>
          </a:xfrm>
          <a:prstGeom prst="rect">
            <a:avLst/>
          </a:prstGeom>
          <a:noFill/>
          <a:ln w="9525">
            <a:noFill/>
            <a:miter lim="800000"/>
            <a:headEnd/>
            <a:tailEnd/>
          </a:ln>
          <a:effectLst/>
        </p:spPr>
      </p:pic>
      <p:pic>
        <p:nvPicPr>
          <p:cNvPr id="1030" name="Picture 6"/>
          <p:cNvPicPr>
            <a:picLocks noChangeAspect="1" noChangeArrowheads="1"/>
          </p:cNvPicPr>
          <p:nvPr/>
        </p:nvPicPr>
        <p:blipFill>
          <a:blip r:embed="rId6" cstate="print"/>
          <a:srcRect/>
          <a:stretch>
            <a:fillRect/>
          </a:stretch>
        </p:blipFill>
        <p:spPr bwMode="auto">
          <a:xfrm>
            <a:off x="957846" y="4643446"/>
            <a:ext cx="1143000" cy="762000"/>
          </a:xfrm>
          <a:prstGeom prst="rect">
            <a:avLst/>
          </a:prstGeom>
          <a:noFill/>
          <a:ln w="9525">
            <a:noFill/>
            <a:miter lim="800000"/>
            <a:headEnd/>
            <a:tailEnd/>
          </a:ln>
          <a:effectLst/>
        </p:spPr>
      </p:pic>
      <p:sp>
        <p:nvSpPr>
          <p:cNvPr id="12" name="Rectangle 11"/>
          <p:cNvSpPr/>
          <p:nvPr/>
        </p:nvSpPr>
        <p:spPr>
          <a:xfrm>
            <a:off x="3386738" y="1500174"/>
            <a:ext cx="235745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Web 2.0</a:t>
            </a:r>
            <a:endParaRPr lang="en-US" dirty="0"/>
          </a:p>
        </p:txBody>
      </p:sp>
      <p:sp>
        <p:nvSpPr>
          <p:cNvPr id="13" name="Rectangle 12"/>
          <p:cNvSpPr/>
          <p:nvPr/>
        </p:nvSpPr>
        <p:spPr>
          <a:xfrm>
            <a:off x="3386738" y="2000240"/>
            <a:ext cx="2357454" cy="35004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3386738" y="5643578"/>
            <a:ext cx="2357454"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Everyone can CONTRIBUTE</a:t>
            </a:r>
            <a:endParaRPr lang="en-US" dirty="0"/>
          </a:p>
        </p:txBody>
      </p:sp>
      <p:sp>
        <p:nvSpPr>
          <p:cNvPr id="20" name="Rectangle 19"/>
          <p:cNvSpPr/>
          <p:nvPr/>
        </p:nvSpPr>
        <p:spPr>
          <a:xfrm>
            <a:off x="6029944" y="1500174"/>
            <a:ext cx="235745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“Web 3.0”</a:t>
            </a:r>
            <a:endParaRPr lang="en-US" dirty="0"/>
          </a:p>
        </p:txBody>
      </p:sp>
      <p:sp>
        <p:nvSpPr>
          <p:cNvPr id="21" name="Rectangle 20"/>
          <p:cNvSpPr/>
          <p:nvPr/>
        </p:nvSpPr>
        <p:spPr>
          <a:xfrm>
            <a:off x="6029944" y="2000240"/>
            <a:ext cx="2357454" cy="35004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6029944" y="5643578"/>
            <a:ext cx="2357454"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Everyone can INNOVATE</a:t>
            </a:r>
            <a:endParaRPr lang="en-US" dirty="0"/>
          </a:p>
        </p:txBody>
      </p:sp>
      <p:pic>
        <p:nvPicPr>
          <p:cNvPr id="1032" name="Picture 8"/>
          <p:cNvPicPr>
            <a:picLocks noChangeAspect="1" noChangeArrowheads="1"/>
          </p:cNvPicPr>
          <p:nvPr/>
        </p:nvPicPr>
        <p:blipFill>
          <a:blip r:embed="rId7" cstate="print"/>
          <a:srcRect/>
          <a:stretch>
            <a:fillRect/>
          </a:stretch>
        </p:blipFill>
        <p:spPr bwMode="auto">
          <a:xfrm>
            <a:off x="4500562" y="2214554"/>
            <a:ext cx="971550" cy="971550"/>
          </a:xfrm>
          <a:prstGeom prst="rect">
            <a:avLst/>
          </a:prstGeom>
          <a:noFill/>
          <a:ln w="9525">
            <a:noFill/>
            <a:miter lim="800000"/>
            <a:headEnd/>
            <a:tailEnd/>
          </a:ln>
          <a:effectLst/>
        </p:spPr>
      </p:pic>
      <p:pic>
        <p:nvPicPr>
          <p:cNvPr id="1033" name="Picture 9"/>
          <p:cNvPicPr>
            <a:picLocks noChangeAspect="1" noChangeArrowheads="1"/>
          </p:cNvPicPr>
          <p:nvPr/>
        </p:nvPicPr>
        <p:blipFill>
          <a:blip r:embed="rId8" cstate="print"/>
          <a:srcRect/>
          <a:stretch>
            <a:fillRect/>
          </a:stretch>
        </p:blipFill>
        <p:spPr bwMode="auto">
          <a:xfrm>
            <a:off x="3500430" y="2786058"/>
            <a:ext cx="990600" cy="790575"/>
          </a:xfrm>
          <a:prstGeom prst="rect">
            <a:avLst/>
          </a:prstGeom>
          <a:noFill/>
          <a:ln w="9525">
            <a:noFill/>
            <a:miter lim="800000"/>
            <a:headEnd/>
            <a:tailEnd/>
          </a:ln>
          <a:effectLst/>
        </p:spPr>
      </p:pic>
      <p:pic>
        <p:nvPicPr>
          <p:cNvPr id="1034" name="Picture 10"/>
          <p:cNvPicPr>
            <a:picLocks noChangeAspect="1" noChangeArrowheads="1"/>
          </p:cNvPicPr>
          <p:nvPr/>
        </p:nvPicPr>
        <p:blipFill>
          <a:blip r:embed="rId9" cstate="print"/>
          <a:srcRect/>
          <a:stretch>
            <a:fillRect/>
          </a:stretch>
        </p:blipFill>
        <p:spPr bwMode="auto">
          <a:xfrm>
            <a:off x="4214810" y="3571876"/>
            <a:ext cx="1390650" cy="485775"/>
          </a:xfrm>
          <a:prstGeom prst="rect">
            <a:avLst/>
          </a:prstGeom>
          <a:noFill/>
          <a:ln w="9525">
            <a:noFill/>
            <a:miter lim="800000"/>
            <a:headEnd/>
            <a:tailEnd/>
          </a:ln>
          <a:effectLst/>
        </p:spPr>
      </p:pic>
      <p:pic>
        <p:nvPicPr>
          <p:cNvPr id="1035" name="Picture 11"/>
          <p:cNvPicPr>
            <a:picLocks noChangeAspect="1" noChangeArrowheads="1"/>
          </p:cNvPicPr>
          <p:nvPr/>
        </p:nvPicPr>
        <p:blipFill>
          <a:blip r:embed="rId10" cstate="print"/>
          <a:srcRect/>
          <a:stretch>
            <a:fillRect/>
          </a:stretch>
        </p:blipFill>
        <p:spPr bwMode="auto">
          <a:xfrm>
            <a:off x="4714876" y="4500570"/>
            <a:ext cx="857248" cy="857248"/>
          </a:xfrm>
          <a:prstGeom prst="rect">
            <a:avLst/>
          </a:prstGeom>
          <a:noFill/>
          <a:ln w="9525">
            <a:noFill/>
            <a:miter lim="800000"/>
            <a:headEnd/>
            <a:tailEnd/>
          </a:ln>
          <a:effectLst/>
        </p:spPr>
      </p:pic>
      <p:pic>
        <p:nvPicPr>
          <p:cNvPr id="1036" name="Picture 12"/>
          <p:cNvPicPr>
            <a:picLocks noChangeAspect="1" noChangeArrowheads="1"/>
          </p:cNvPicPr>
          <p:nvPr/>
        </p:nvPicPr>
        <p:blipFill>
          <a:blip r:embed="rId11" cstate="print"/>
          <a:srcRect/>
          <a:stretch>
            <a:fillRect/>
          </a:stretch>
        </p:blipFill>
        <p:spPr bwMode="auto">
          <a:xfrm>
            <a:off x="3428992" y="4357694"/>
            <a:ext cx="1228725" cy="485775"/>
          </a:xfrm>
          <a:prstGeom prst="rect">
            <a:avLst/>
          </a:prstGeom>
          <a:noFill/>
          <a:ln w="9525">
            <a:noFill/>
            <a:miter lim="800000"/>
            <a:headEnd/>
            <a:tailEnd/>
          </a:ln>
          <a:effectLst/>
        </p:spPr>
      </p:pic>
      <p:pic>
        <p:nvPicPr>
          <p:cNvPr id="1037" name="Picture 13"/>
          <p:cNvPicPr>
            <a:picLocks noChangeAspect="1" noChangeArrowheads="1"/>
          </p:cNvPicPr>
          <p:nvPr/>
        </p:nvPicPr>
        <p:blipFill>
          <a:blip r:embed="rId12" cstate="print"/>
          <a:srcRect/>
          <a:stretch>
            <a:fillRect/>
          </a:stretch>
        </p:blipFill>
        <p:spPr bwMode="auto">
          <a:xfrm>
            <a:off x="7000892" y="2571744"/>
            <a:ext cx="1190625" cy="476250"/>
          </a:xfrm>
          <a:prstGeom prst="rect">
            <a:avLst/>
          </a:prstGeom>
          <a:noFill/>
          <a:ln w="9525">
            <a:noFill/>
            <a:miter lim="800000"/>
            <a:headEnd/>
            <a:tailEnd/>
          </a:ln>
          <a:effectLst/>
        </p:spPr>
      </p:pic>
      <p:pic>
        <p:nvPicPr>
          <p:cNvPr id="35" name="Picture 10"/>
          <p:cNvPicPr>
            <a:picLocks noChangeAspect="1" noChangeArrowheads="1"/>
          </p:cNvPicPr>
          <p:nvPr/>
        </p:nvPicPr>
        <p:blipFill>
          <a:blip r:embed="rId9" cstate="print"/>
          <a:srcRect/>
          <a:stretch>
            <a:fillRect/>
          </a:stretch>
        </p:blipFill>
        <p:spPr bwMode="auto">
          <a:xfrm>
            <a:off x="6143636" y="4857760"/>
            <a:ext cx="1390650" cy="485775"/>
          </a:xfrm>
          <a:prstGeom prst="rect">
            <a:avLst/>
          </a:prstGeom>
          <a:noFill/>
          <a:ln w="9525">
            <a:noFill/>
            <a:miter lim="800000"/>
            <a:headEnd/>
            <a:tailEnd/>
          </a:ln>
          <a:effectLst/>
        </p:spPr>
      </p:pic>
      <p:pic>
        <p:nvPicPr>
          <p:cNvPr id="1038" name="Picture 14"/>
          <p:cNvPicPr>
            <a:picLocks noChangeAspect="1" noChangeArrowheads="1"/>
          </p:cNvPicPr>
          <p:nvPr/>
        </p:nvPicPr>
        <p:blipFill>
          <a:blip r:embed="rId13" cstate="print"/>
          <a:srcRect/>
          <a:stretch>
            <a:fillRect/>
          </a:stretch>
        </p:blipFill>
        <p:spPr bwMode="auto">
          <a:xfrm>
            <a:off x="6715140" y="4214818"/>
            <a:ext cx="1524000" cy="390525"/>
          </a:xfrm>
          <a:prstGeom prst="rect">
            <a:avLst/>
          </a:prstGeom>
          <a:noFill/>
          <a:ln w="9525">
            <a:noFill/>
            <a:miter lim="800000"/>
            <a:headEnd/>
            <a:tailEnd/>
          </a:ln>
          <a:effectLst/>
        </p:spPr>
      </p:pic>
      <p:pic>
        <p:nvPicPr>
          <p:cNvPr id="1039" name="Picture 15"/>
          <p:cNvPicPr>
            <a:picLocks noChangeAspect="1" noChangeArrowheads="1"/>
          </p:cNvPicPr>
          <p:nvPr/>
        </p:nvPicPr>
        <p:blipFill>
          <a:blip r:embed="rId14" cstate="print"/>
          <a:srcRect/>
          <a:stretch>
            <a:fillRect/>
          </a:stretch>
        </p:blipFill>
        <p:spPr bwMode="auto">
          <a:xfrm>
            <a:off x="6286512" y="3214686"/>
            <a:ext cx="828675" cy="76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Environment: Prerequisites</a:t>
            </a:r>
            <a:endParaRPr lang="en-US" dirty="0"/>
          </a:p>
        </p:txBody>
      </p:sp>
      <p:sp>
        <p:nvSpPr>
          <p:cNvPr id="3" name="Content Placeholder 2"/>
          <p:cNvSpPr>
            <a:spLocks noGrp="1"/>
          </p:cNvSpPr>
          <p:nvPr>
            <p:ph idx="1"/>
          </p:nvPr>
        </p:nvSpPr>
        <p:spPr/>
        <p:txBody>
          <a:bodyPr>
            <a:normAutofit fontScale="92500"/>
          </a:bodyPr>
          <a:lstStyle/>
          <a:p>
            <a:r>
              <a:rPr lang="en-US" dirty="0" smtClean="0"/>
              <a:t>There is a stable base which is used to work on</a:t>
            </a:r>
          </a:p>
          <a:p>
            <a:r>
              <a:rPr lang="en-US" dirty="0" smtClean="0"/>
              <a:t>Requirements happen incrementally and changes are introduced in small releases</a:t>
            </a:r>
          </a:p>
          <a:p>
            <a:r>
              <a:rPr lang="en-US" dirty="0" smtClean="0"/>
              <a:t>New development do not compromise quality</a:t>
            </a:r>
          </a:p>
          <a:p>
            <a:r>
              <a:rPr lang="en-US" dirty="0" smtClean="0"/>
              <a:t>Design adapts to continuous feedback</a:t>
            </a:r>
          </a:p>
          <a:p>
            <a:r>
              <a:rPr lang="en-US" dirty="0" smtClean="0"/>
              <a:t>Team size is small (&lt;12 people) and works in tight collaboration mode</a:t>
            </a:r>
          </a:p>
          <a:p>
            <a:r>
              <a:rPr lang="en-US" dirty="0" smtClean="0"/>
              <a:t>No code ownership</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Thing: Cloud Application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Cloud Application Lifecycle tends to have extremely short lifecycle. New feature every two weeks</a:t>
            </a:r>
          </a:p>
          <a:p>
            <a:pPr lvl="1"/>
            <a:r>
              <a:rPr lang="en-US" dirty="0" smtClean="0"/>
              <a:t>Short cycles mean processes used should be Agile/SCRUM based (if at all are used any)</a:t>
            </a:r>
          </a:p>
          <a:p>
            <a:pPr lvl="1"/>
            <a:r>
              <a:rPr lang="en-US" dirty="0" smtClean="0"/>
              <a:t>Heavy stress on acceptance and unit tests</a:t>
            </a:r>
          </a:p>
          <a:p>
            <a:pPr lvl="1"/>
            <a:r>
              <a:rPr lang="en-US" dirty="0" smtClean="0"/>
              <a:t>Traditional task management practices are hardly applicable</a:t>
            </a:r>
          </a:p>
          <a:p>
            <a:pPr lvl="1"/>
            <a:r>
              <a:rPr lang="en-US" dirty="0" smtClean="0"/>
              <a:t>No formal workflow processes for reviews</a:t>
            </a:r>
          </a:p>
          <a:p>
            <a:r>
              <a:rPr lang="en-US" dirty="0" smtClean="0"/>
              <a:t>Development is usually based on PaaS so the gap between domain expert who prototypes the solution and the developer who implements it narrows down.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People: Developer</a:t>
            </a:r>
            <a:endParaRPr lang="en-US" dirty="0"/>
          </a:p>
        </p:txBody>
      </p:sp>
      <p:sp>
        <p:nvSpPr>
          <p:cNvPr id="3" name="Content Placeholder 2"/>
          <p:cNvSpPr>
            <a:spLocks noGrp="1"/>
          </p:cNvSpPr>
          <p:nvPr>
            <p:ph idx="1"/>
          </p:nvPr>
        </p:nvSpPr>
        <p:spPr/>
        <p:txBody>
          <a:bodyPr>
            <a:normAutofit lnSpcReduction="10000"/>
          </a:bodyPr>
          <a:lstStyle/>
          <a:p>
            <a:r>
              <a:rPr lang="en-US" dirty="0" smtClean="0"/>
              <a:t>Fast learner usually with broad expertise</a:t>
            </a:r>
          </a:p>
          <a:p>
            <a:r>
              <a:rPr lang="en-US" dirty="0" smtClean="0"/>
              <a:t>Well conversant with latest trends in technology</a:t>
            </a:r>
          </a:p>
          <a:p>
            <a:r>
              <a:rPr lang="en-US" dirty="0" smtClean="0"/>
              <a:t>Rely heavily on collaboration and networking</a:t>
            </a:r>
          </a:p>
          <a:p>
            <a:r>
              <a:rPr lang="en-US" dirty="0" smtClean="0"/>
              <a:t>Tend to have very low level of tolerance for heavy processes that can cause delays</a:t>
            </a:r>
          </a:p>
          <a:p>
            <a:r>
              <a:rPr lang="en-US" dirty="0" smtClean="0"/>
              <a:t>Tend to work in small teams (&lt; 25 developers) that may be geographically distributed but extremely well connected.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1506</TotalTime>
  <Words>2042</Words>
  <Application>Microsoft Office PowerPoint</Application>
  <PresentationFormat>On-screen Show (4:3)</PresentationFormat>
  <Paragraphs>245</Paragraphs>
  <Slides>32</Slides>
  <Notes>4</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Lecture #9</vt:lpstr>
      <vt:lpstr>Agenda</vt:lpstr>
      <vt:lpstr>How We Go Reflects Where We Go</vt:lpstr>
      <vt:lpstr>Why Do We Need Processes</vt:lpstr>
      <vt:lpstr>How To Choose The Right Development Process</vt:lpstr>
      <vt:lpstr>The Change: Evolution of the Web</vt:lpstr>
      <vt:lpstr>The Environment: Prerequisites</vt:lpstr>
      <vt:lpstr>The Thing: Cloud Application</vt:lpstr>
      <vt:lpstr>The People: Developer</vt:lpstr>
      <vt:lpstr>Agenda</vt:lpstr>
      <vt:lpstr>What is so Extreme in the Cloud</vt:lpstr>
      <vt:lpstr>‘Extreme’ Factors  in Cloud Application Development</vt:lpstr>
      <vt:lpstr>Extreme Programming: Basics</vt:lpstr>
      <vt:lpstr>So what does it mean?</vt:lpstr>
      <vt:lpstr>XP: The 12 Practices</vt:lpstr>
      <vt:lpstr>Fine Scale Feedback (1/3) - Planning</vt:lpstr>
      <vt:lpstr>Fine Scale Feedback (2/3) - Testing</vt:lpstr>
      <vt:lpstr>Fine Scale Feedback (3/3)  - Pair Programming</vt:lpstr>
      <vt:lpstr>Continuous Processes (1/3)  – Continuous Integration</vt:lpstr>
      <vt:lpstr>Continuous Processes (2/3)  - Refactoring (continuous design)</vt:lpstr>
      <vt:lpstr>Continuous Processes (3/3)  - Small Releases</vt:lpstr>
      <vt:lpstr>Shared Understanding (1/4)  – Simple Design</vt:lpstr>
      <vt:lpstr>Shared Understanding (2/4) - Collective Code Ownership</vt:lpstr>
      <vt:lpstr>Shared Understanding (3/4)  - Code Standards</vt:lpstr>
      <vt:lpstr>Shared Understanding (4/4)  - Metaphor</vt:lpstr>
      <vt:lpstr>Programmer Welfare</vt:lpstr>
      <vt:lpstr>XP: Controversial aspects</vt:lpstr>
      <vt:lpstr>Cloud Applications with XP</vt:lpstr>
      <vt:lpstr>XP: What fits for cloud applications (1/2)</vt:lpstr>
      <vt:lpstr>XP: What fits for cloud applications (2/2) </vt:lpstr>
      <vt:lpstr>Agenda</vt:lpstr>
      <vt:lpstr>Summary</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Iliyan &amp; Desi</dc:creator>
  <cp:lastModifiedBy>Iliyan Nenov</cp:lastModifiedBy>
  <cp:revision>67</cp:revision>
  <dcterms:created xsi:type="dcterms:W3CDTF">2011-05-08T19:06:10Z</dcterms:created>
  <dcterms:modified xsi:type="dcterms:W3CDTF">2011-05-10T16:17:42Z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730762020</vt:i4>
  </property>
  <property fmtid="{D5CDD505-2E9C-101B-9397-08002B2CF9AE}" pid="3" name="_NewReviewCycle">
    <vt:lpwstr/>
  </property>
  <property fmtid="{D5CDD505-2E9C-101B-9397-08002B2CF9AE}" pid="4" name="_EmailSubject">
    <vt:lpwstr>Lecture9</vt:lpwstr>
  </property>
  <property fmtid="{D5CDD505-2E9C-101B-9397-08002B2CF9AE}" pid="5" name="_AuthorEmail">
    <vt:lpwstr>iliyan.nenov@sap.com</vt:lpwstr>
  </property>
  <property fmtid="{D5CDD505-2E9C-101B-9397-08002B2CF9AE}" pid="6" name="_AuthorEmailDisplayName">
    <vt:lpwstr>Nenov, Iliyan</vt:lpwstr>
  </property>
</Properties>
</file>