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70" r:id="rId3"/>
    <p:sldId id="257" r:id="rId4"/>
    <p:sldId id="258" r:id="rId5"/>
    <p:sldId id="259" r:id="rId6"/>
    <p:sldId id="260" r:id="rId7"/>
    <p:sldId id="261" r:id="rId8"/>
    <p:sldId id="269" r:id="rId9"/>
    <p:sldId id="262" r:id="rId10"/>
    <p:sldId id="265" r:id="rId11"/>
    <p:sldId id="266" r:id="rId12"/>
    <p:sldId id="263" r:id="rId13"/>
    <p:sldId id="264" r:id="rId14"/>
    <p:sldId id="267" r:id="rId15"/>
    <p:sldId id="268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3" d="100"/>
          <a:sy n="53" d="100"/>
        </p:scale>
        <p:origin x="-96" y="-3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12/13/2011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12/13/2011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12/13/2011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12/13/2011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12/13/2011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12/13/2011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12/13/2011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12/13/2011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12/13/2011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12/13/2011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12/13/2011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12/13/2011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7712" y="1752600"/>
            <a:ext cx="7772400" cy="1829761"/>
          </a:xfrm>
        </p:spPr>
        <p:txBody>
          <a:bodyPr>
            <a:normAutofit fontScale="90000"/>
          </a:bodyPr>
          <a:lstStyle/>
          <a:p>
            <a:pPr marL="0" lvl="0" indent="-216000" algn="ctr"/>
            <a:r>
              <a:rPr lang="fi-FI" dirty="0"/>
              <a:t>Наблюдение и контрол</a:t>
            </a:r>
            <a:br>
              <a:rPr lang="fi-FI" dirty="0"/>
            </a:br>
            <a:r>
              <a:rPr lang="fi-FI" dirty="0"/>
              <a:t>(Project monitoring)</a:t>
            </a:r>
            <a:br>
              <a:rPr lang="fi-FI" dirty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33412" y="3200400"/>
            <a:ext cx="8129588" cy="2057400"/>
          </a:xfrm>
        </p:spPr>
        <p:txBody>
          <a:bodyPr>
            <a:normAutofit fontScale="70000" lnSpcReduction="20000"/>
          </a:bodyPr>
          <a:lstStyle/>
          <a:p>
            <a:pPr algn="ctr"/>
            <a:r>
              <a:rPr lang="bg-BG" sz="3400" b="1" dirty="0">
                <a:latin typeface="Times New Roman" pitchFamily="18" charset="0"/>
                <a:cs typeface="Times New Roman" pitchFamily="18" charset="0"/>
              </a:rPr>
              <a:t>Проект</a:t>
            </a:r>
            <a:r>
              <a:rPr lang="bg-BG" sz="3400" b="1" dirty="0"/>
              <a:t>:</a:t>
            </a:r>
          </a:p>
          <a:p>
            <a:pPr algn="ctr"/>
            <a:r>
              <a:rPr lang="bg-BG" sz="3400" dirty="0">
                <a:latin typeface="Times New Roman" pitchFamily="18" charset="0"/>
                <a:cs typeface="Times New Roman" pitchFamily="18" charset="0"/>
              </a:rPr>
              <a:t>“Система за продажба и ремонтна дейност на електроника”</a:t>
            </a:r>
          </a:p>
          <a:p>
            <a:pPr algn="ctr"/>
            <a:endParaRPr lang="bg-BG" sz="3400" dirty="0"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bg-BG" sz="3400" b="1" dirty="0">
                <a:latin typeface="Times New Roman" pitchFamily="18" charset="0"/>
                <a:cs typeface="Times New Roman" pitchFamily="18" charset="0"/>
              </a:rPr>
              <a:t>Изготвил:</a:t>
            </a:r>
          </a:p>
          <a:p>
            <a:pPr algn="ctr"/>
            <a:r>
              <a:rPr lang="bg-BG" sz="3400" dirty="0" smtClean="0">
                <a:latin typeface="Times New Roman" pitchFamily="18" charset="0"/>
                <a:cs typeface="Times New Roman" pitchFamily="18" charset="0"/>
              </a:rPr>
              <a:t>Симеон Красимиров Присйски, 71125</a:t>
            </a:r>
            <a:r>
              <a:rPr lang="bg-BG" sz="3400" dirty="0">
                <a:latin typeface="Times New Roman" pitchFamily="18" charset="0"/>
                <a:cs typeface="Times New Roman" pitchFamily="18" charset="0"/>
              </a:rPr>
              <a:t>, курс 4</a:t>
            </a:r>
          </a:p>
          <a:p>
            <a:endParaRPr lang="en-US" dirty="0"/>
          </a:p>
        </p:txBody>
      </p:sp>
      <p:pic>
        <p:nvPicPr>
          <p:cNvPr id="1026" name="Picture 2" descr="E:\FMI\UPRO\Project\logo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2200" y="409575"/>
            <a:ext cx="4543425" cy="704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053674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bg-BG" dirty="0" smtClean="0"/>
          </a:p>
          <a:p>
            <a:endParaRPr lang="bg-BG" dirty="0"/>
          </a:p>
          <a:p>
            <a:r>
              <a:rPr lang="bg-BG" dirty="0" smtClean="0"/>
              <a:t>Прогнозиране</a:t>
            </a:r>
          </a:p>
          <a:p>
            <a:endParaRPr lang="bg-BG" dirty="0"/>
          </a:p>
          <a:p>
            <a:endParaRPr lang="bg-BG" dirty="0" smtClean="0"/>
          </a:p>
          <a:p>
            <a:endParaRPr lang="bg-BG" dirty="0" smtClean="0"/>
          </a:p>
          <a:p>
            <a:r>
              <a:rPr lang="bg-BG" dirty="0" smtClean="0"/>
              <a:t>Анализ на отклонението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 smtClean="0"/>
              <a:t>Измерване на състоянието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410671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bg-BG" dirty="0" smtClean="0"/>
              <a:t>Прогнозиране</a:t>
            </a:r>
          </a:p>
          <a:p>
            <a:endParaRPr lang="bg-BG" dirty="0" smtClean="0"/>
          </a:p>
          <a:p>
            <a:r>
              <a:rPr lang="bg-BG" dirty="0" smtClean="0"/>
              <a:t>Оценка на риска</a:t>
            </a:r>
          </a:p>
          <a:p>
            <a:endParaRPr lang="bg-BG" dirty="0" smtClean="0"/>
          </a:p>
          <a:p>
            <a:r>
              <a:rPr lang="bg-BG" dirty="0" smtClean="0"/>
              <a:t>Положителни рискове</a:t>
            </a:r>
          </a:p>
          <a:p>
            <a:r>
              <a:rPr lang="bg-BG" dirty="0" smtClean="0"/>
              <a:t>Отрицателни рискове</a:t>
            </a:r>
          </a:p>
          <a:p>
            <a:endParaRPr lang="bg-BG" dirty="0" smtClean="0"/>
          </a:p>
          <a:p>
            <a:r>
              <a:rPr lang="bg-BG" dirty="0" smtClean="0"/>
              <a:t>Следене за влиянието от резултата на даден риск (положителен или отрицателен)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 smtClean="0"/>
              <a:t>Наблюдение на риска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769362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bg-BG" dirty="0" smtClean="0"/>
              <a:t>Докладни срещи</a:t>
            </a:r>
          </a:p>
          <a:p>
            <a:endParaRPr lang="bg-BG" dirty="0" smtClean="0"/>
          </a:p>
          <a:p>
            <a:r>
              <a:rPr lang="bg-BG" dirty="0" smtClean="0"/>
              <a:t>Седмични планинги и цели</a:t>
            </a:r>
          </a:p>
          <a:p>
            <a:endParaRPr lang="bg-BG" dirty="0" smtClean="0"/>
          </a:p>
          <a:p>
            <a:r>
              <a:rPr lang="bg-BG" dirty="0" smtClean="0"/>
              <a:t>Синхронизация на екипа</a:t>
            </a:r>
          </a:p>
          <a:p>
            <a:endParaRPr lang="en-US" dirty="0" smtClean="0"/>
          </a:p>
          <a:p>
            <a:r>
              <a:rPr lang="en-US" dirty="0" smtClean="0"/>
              <a:t>Stand-up</a:t>
            </a:r>
            <a:r>
              <a:rPr lang="bg-BG" dirty="0" smtClean="0"/>
              <a:t> срещи</a:t>
            </a:r>
          </a:p>
          <a:p>
            <a:pPr lvl="1"/>
            <a:r>
              <a:rPr lang="bg-BG" dirty="0" smtClean="0"/>
              <a:t>По-маловажни проблеми и задачи</a:t>
            </a:r>
          </a:p>
          <a:p>
            <a:pPr lvl="1"/>
            <a:r>
              <a:rPr lang="bg-BG" dirty="0" smtClean="0"/>
              <a:t>Не се губи много време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 smtClean="0"/>
              <a:t>Срещи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8105737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bg-BG" dirty="0" smtClean="0"/>
          </a:p>
          <a:p>
            <a:r>
              <a:rPr lang="bg-BG" dirty="0" smtClean="0"/>
              <a:t>Доклади за състоянието на проекта</a:t>
            </a:r>
          </a:p>
          <a:p>
            <a:endParaRPr lang="bg-BG" dirty="0" smtClean="0"/>
          </a:p>
          <a:p>
            <a:r>
              <a:rPr lang="bg-BG" dirty="0" smtClean="0"/>
              <a:t>Доклати за разписанието на проекта, както и на събития, водещи до преждевременно или закъсняло изпълнение на задачи</a:t>
            </a:r>
          </a:p>
          <a:p>
            <a:endParaRPr lang="bg-BG" dirty="0" smtClean="0"/>
          </a:p>
          <a:p>
            <a:r>
              <a:rPr lang="bg-BG" dirty="0" smtClean="0"/>
              <a:t>Прогнози и очаквания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 smtClean="0"/>
              <a:t>Доклади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005921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bg-BG" dirty="0" smtClean="0"/>
              <a:t>Изготвяне на спецификация за изискванията на проекта</a:t>
            </a:r>
          </a:p>
          <a:p>
            <a:r>
              <a:rPr lang="bg-BG" dirty="0" smtClean="0"/>
              <a:t>Изготвяне на график на задълженията</a:t>
            </a:r>
          </a:p>
          <a:p>
            <a:r>
              <a:rPr lang="bg-BG" dirty="0" smtClean="0"/>
              <a:t>Документиране на очакванията и прогнозите</a:t>
            </a:r>
          </a:p>
          <a:p>
            <a:r>
              <a:rPr lang="en-US" dirty="0" smtClean="0"/>
              <a:t>Configuration audit report</a:t>
            </a:r>
          </a:p>
          <a:p>
            <a:r>
              <a:rPr lang="bg-BG" dirty="0" smtClean="0"/>
              <a:t>Документира се всяка промяна, както и причината, резултата и изпълнителят </a:t>
            </a:r>
          </a:p>
          <a:p>
            <a:r>
              <a:rPr lang="bg-BG" dirty="0" smtClean="0"/>
              <a:t>Документация на тестовете</a:t>
            </a:r>
          </a:p>
          <a:p>
            <a:r>
              <a:rPr lang="bg-BG" dirty="0" smtClean="0"/>
              <a:t>Документация на възникналите проблеми </a:t>
            </a:r>
          </a:p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 smtClean="0"/>
              <a:t>Документация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6492165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895600"/>
            <a:ext cx="8229600" cy="1143000"/>
          </a:xfrm>
        </p:spPr>
        <p:txBody>
          <a:bodyPr>
            <a:noAutofit/>
          </a:bodyPr>
          <a:lstStyle/>
          <a:p>
            <a:pPr algn="ctr"/>
            <a:r>
              <a:rPr lang="bg-BG" sz="9600" dirty="0" smtClean="0"/>
              <a:t>ВЪПРОСИ ?</a:t>
            </a:r>
            <a:endParaRPr lang="en-US" sz="9600" dirty="0"/>
          </a:p>
        </p:txBody>
      </p:sp>
    </p:spTree>
    <p:extLst>
      <p:ext uri="{BB962C8B-B14F-4D97-AF65-F5344CB8AC3E}">
        <p14:creationId xmlns:p14="http://schemas.microsoft.com/office/powerpoint/2010/main" val="13356174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bg-BG" dirty="0" smtClean="0"/>
              <a:t>Планиране, организиране, подсигуряване и управление на ресурси за постигане на специфични цели</a:t>
            </a:r>
          </a:p>
          <a:p>
            <a:endParaRPr lang="bg-BG" dirty="0" smtClean="0"/>
          </a:p>
          <a:p>
            <a:r>
              <a:rPr lang="bg-BG" dirty="0" smtClean="0"/>
              <a:t>Идентифициране на проблеми</a:t>
            </a:r>
          </a:p>
          <a:p>
            <a:endParaRPr lang="bg-BG" dirty="0" smtClean="0"/>
          </a:p>
          <a:p>
            <a:r>
              <a:rPr lang="bg-BG" dirty="0" smtClean="0"/>
              <a:t>Следене на напредъка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Наблюдение и контрол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57016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228600" y="1200150"/>
            <a:ext cx="8686800" cy="4895850"/>
          </a:xfrm>
        </p:spPr>
        <p:txBody>
          <a:bodyPr>
            <a:normAutofit/>
          </a:bodyPr>
          <a:lstStyle/>
          <a:p>
            <a:pPr marL="109728" indent="0">
              <a:buNone/>
            </a:pPr>
            <a:endParaRPr lang="bg-BG" sz="2800" dirty="0" smtClean="0"/>
          </a:p>
          <a:p>
            <a:r>
              <a:rPr lang="bg-BG" sz="2800" dirty="0" smtClean="0"/>
              <a:t>Защо ?</a:t>
            </a:r>
          </a:p>
          <a:p>
            <a:pPr lvl="1"/>
            <a:r>
              <a:rPr lang="bg-BG" sz="2800" dirty="0" smtClean="0"/>
              <a:t>Лесна за интегриране</a:t>
            </a:r>
          </a:p>
          <a:p>
            <a:pPr lvl="1"/>
            <a:r>
              <a:rPr lang="bg-BG" sz="2800" dirty="0" smtClean="0"/>
              <a:t>Ясно разделение на различните категории</a:t>
            </a:r>
          </a:p>
          <a:p>
            <a:pPr lvl="1"/>
            <a:r>
              <a:rPr lang="bg-BG" sz="2800" dirty="0" smtClean="0"/>
              <a:t>Безплатна</a:t>
            </a:r>
          </a:p>
          <a:p>
            <a:pPr lvl="1"/>
            <a:r>
              <a:rPr lang="bg-BG" sz="2800" dirty="0" smtClean="0"/>
              <a:t>Богат асортимент от инстументи</a:t>
            </a:r>
          </a:p>
          <a:p>
            <a:pPr lvl="1"/>
            <a:r>
              <a:rPr lang="bg-BG" sz="2800" dirty="0" smtClean="0"/>
              <a:t>Платформено независима система</a:t>
            </a:r>
          </a:p>
          <a:p>
            <a:pPr lvl="1"/>
            <a:r>
              <a:rPr lang="en-US" sz="2800" dirty="0" smtClean="0"/>
              <a:t>Who is watching</a:t>
            </a:r>
            <a:endParaRPr lang="en-US" sz="2800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1" algn="l" rtl="0">
              <a:spcBef>
                <a:spcPct val="0"/>
              </a:spcBef>
            </a:pPr>
            <a:r>
              <a:rPr lang="en-US" sz="3200" dirty="0" smtClean="0"/>
              <a:t>Mantis bug tracking system</a:t>
            </a:r>
            <a:r>
              <a:rPr lang="fi-FI" dirty="0" smtClean="0"/>
              <a:t/>
            </a:r>
            <a:br>
              <a:rPr lang="fi-FI" dirty="0" smtClean="0"/>
            </a:br>
            <a:endParaRPr lang="en-US" dirty="0"/>
          </a:p>
        </p:txBody>
      </p:sp>
      <p:pic>
        <p:nvPicPr>
          <p:cNvPr id="2050" name="Picture 2" descr="E:\FMI\UPRO\Project\mantis_logo.gif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38800" y="228600"/>
            <a:ext cx="2305050" cy="9715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561257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E:\FMI\UPRO\Project\Manti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457200"/>
            <a:ext cx="8286750" cy="53874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148390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9728" indent="0">
              <a:buNone/>
            </a:pPr>
            <a:endParaRPr lang="bg-BG" dirty="0" smtClean="0"/>
          </a:p>
          <a:p>
            <a:r>
              <a:rPr lang="bg-BG" dirty="0" smtClean="0"/>
              <a:t>Измерване напредъка по проекта</a:t>
            </a:r>
          </a:p>
          <a:p>
            <a:pPr marL="109728" indent="0">
              <a:buNone/>
            </a:pPr>
            <a:endParaRPr lang="bg-BG" dirty="0" smtClean="0"/>
          </a:p>
          <a:p>
            <a:r>
              <a:rPr lang="bg-BG" dirty="0" smtClean="0"/>
              <a:t>Наблюдение на разписанието</a:t>
            </a:r>
          </a:p>
          <a:p>
            <a:pPr marL="109728" indent="0">
              <a:buNone/>
            </a:pPr>
            <a:endParaRPr lang="bg-BG" dirty="0" smtClean="0"/>
          </a:p>
          <a:p>
            <a:r>
              <a:rPr lang="bg-BG" dirty="0" smtClean="0"/>
              <a:t>Наблюдение на разходите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bg-BG" dirty="0" smtClean="0"/>
              <a:t>Задълбочено следене на проекта</a:t>
            </a:r>
            <a:endParaRPr lang="en-US" dirty="0"/>
          </a:p>
        </p:txBody>
      </p:sp>
      <p:pic>
        <p:nvPicPr>
          <p:cNvPr id="4098" name="Picture 2" descr="E:\FMI\UPRO\Project\Microsoft-Project-2010-logo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7400" y="3352800"/>
            <a:ext cx="2919412" cy="29194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628458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bg-BG" dirty="0" smtClean="0"/>
          </a:p>
          <a:p>
            <a:r>
              <a:rPr lang="bg-BG" dirty="0" smtClean="0"/>
              <a:t>Процентно представяне на завършеността на отделните задачи</a:t>
            </a:r>
          </a:p>
          <a:p>
            <a:pPr marL="109728" indent="0">
              <a:buNone/>
            </a:pPr>
            <a:endParaRPr lang="bg-BG" dirty="0" smtClean="0"/>
          </a:p>
          <a:p>
            <a:r>
              <a:rPr lang="bg-BG" dirty="0" smtClean="0"/>
              <a:t>Съпоставяне на завършеността спрямо поставените цели</a:t>
            </a:r>
          </a:p>
          <a:p>
            <a:endParaRPr lang="bg-BG" dirty="0"/>
          </a:p>
          <a:p>
            <a:r>
              <a:rPr lang="en-US" dirty="0" smtClean="0"/>
              <a:t>Milestones</a:t>
            </a:r>
            <a:endParaRPr lang="bg-BG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bg-BG" dirty="0"/>
              <a:t>Измерване </a:t>
            </a:r>
            <a:r>
              <a:rPr lang="bg-BG" dirty="0" smtClean="0"/>
              <a:t>напредъка</a:t>
            </a:r>
            <a:r>
              <a:rPr lang="bg-BG" dirty="0"/>
              <a:t/>
            </a:r>
            <a:br>
              <a:rPr lang="bg-BG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12141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/>
              <a:t>Измерване напредъка</a:t>
            </a:r>
            <a:endParaRPr lang="en-US" dirty="0"/>
          </a:p>
        </p:txBody>
      </p:sp>
      <p:pic>
        <p:nvPicPr>
          <p:cNvPr id="5122" name="Picture 2" descr="E:\FMI\UPRO\Project\gant_chart_0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0" y="1212273"/>
            <a:ext cx="7772400" cy="46296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234452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bg-BG" dirty="0" smtClean="0"/>
              <a:t>Заявка за промяна</a:t>
            </a:r>
            <a:endParaRPr lang="en-US" dirty="0" smtClean="0"/>
          </a:p>
          <a:p>
            <a:pPr lvl="1"/>
            <a:r>
              <a:rPr lang="bg-BG" dirty="0" smtClean="0"/>
              <a:t>Кой иска промяната</a:t>
            </a:r>
          </a:p>
          <a:p>
            <a:pPr lvl="1"/>
            <a:r>
              <a:rPr lang="bg-BG" dirty="0" smtClean="0"/>
              <a:t>Каква е причината</a:t>
            </a:r>
          </a:p>
          <a:p>
            <a:pPr lvl="1"/>
            <a:r>
              <a:rPr lang="bg-BG" dirty="0" smtClean="0"/>
              <a:t>Очаквания за резултатът от промяната</a:t>
            </a:r>
          </a:p>
          <a:p>
            <a:pPr lvl="1"/>
            <a:r>
              <a:rPr lang="bg-BG" dirty="0" smtClean="0"/>
              <a:t>Има ли полза</a:t>
            </a:r>
            <a:endParaRPr lang="en-US" dirty="0" smtClean="0"/>
          </a:p>
          <a:p>
            <a:endParaRPr lang="bg-BG" dirty="0" smtClean="0"/>
          </a:p>
          <a:p>
            <a:r>
              <a:rPr lang="bg-BG" dirty="0" smtClean="0"/>
              <a:t>Корекция на плана</a:t>
            </a:r>
          </a:p>
          <a:p>
            <a:pPr lvl="1"/>
            <a:r>
              <a:rPr lang="bg-BG" dirty="0" smtClean="0"/>
              <a:t>Поправка в плана</a:t>
            </a:r>
          </a:p>
          <a:p>
            <a:pPr lvl="1"/>
            <a:r>
              <a:rPr lang="bg-BG" dirty="0" smtClean="0"/>
              <a:t>Изчистване на излишна (установено ненужна) стъпка в плана</a:t>
            </a:r>
          </a:p>
          <a:p>
            <a:pPr lvl="1"/>
            <a:r>
              <a:rPr lang="bg-BG" dirty="0" smtClean="0"/>
              <a:t>Добавяне нови елементи</a:t>
            </a:r>
            <a:endParaRPr lang="bg-BG" dirty="0"/>
          </a:p>
          <a:p>
            <a:pPr lvl="1"/>
            <a:endParaRPr lang="bg-BG" dirty="0" smtClean="0"/>
          </a:p>
          <a:p>
            <a:pPr lvl="1"/>
            <a:endParaRPr lang="bg-BG" dirty="0"/>
          </a:p>
          <a:p>
            <a:pPr marL="630936" lvl="2" indent="0">
              <a:buNone/>
            </a:pPr>
            <a:endParaRPr lang="bg-BG" dirty="0" smtClean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 smtClean="0"/>
              <a:t>Коригиращи действия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52392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dirty="0" smtClean="0"/>
              <a:t>Наблюдение на разходите</a:t>
            </a:r>
            <a:endParaRPr lang="en-US" dirty="0"/>
          </a:p>
        </p:txBody>
      </p:sp>
      <p:pic>
        <p:nvPicPr>
          <p:cNvPr id="6146" name="Picture 2" descr="E:\FMI\UPRO\Project\MS Project Finances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1530927"/>
            <a:ext cx="7315200" cy="43150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755430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683</TotalTime>
  <Words>268</Words>
  <Application>Microsoft Office PowerPoint</Application>
  <PresentationFormat>On-screen Show (4:3)</PresentationFormat>
  <Paragraphs>92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Concourse</vt:lpstr>
      <vt:lpstr>Наблюдение и контрол (Project monitoring) </vt:lpstr>
      <vt:lpstr>Наблюдение и контрол</vt:lpstr>
      <vt:lpstr>Mantis bug tracking system </vt:lpstr>
      <vt:lpstr>PowerPoint Presentation</vt:lpstr>
      <vt:lpstr>Задълбочено следене на проекта</vt:lpstr>
      <vt:lpstr>Измерване напредъка </vt:lpstr>
      <vt:lpstr>Измерване напредъка</vt:lpstr>
      <vt:lpstr>Коригиращи действия</vt:lpstr>
      <vt:lpstr>Наблюдение на разходите</vt:lpstr>
      <vt:lpstr>Измерване на състоянието</vt:lpstr>
      <vt:lpstr>Наблюдение на риска</vt:lpstr>
      <vt:lpstr>Срещи</vt:lpstr>
      <vt:lpstr>Доклади</vt:lpstr>
      <vt:lpstr>Документация</vt:lpstr>
      <vt:lpstr>ВЪПРОСИ ?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Наблюдение и контрол (Project monitoring) </dc:title>
  <dc:creator>fr0p</dc:creator>
  <cp:lastModifiedBy>fr0p</cp:lastModifiedBy>
  <cp:revision>14</cp:revision>
  <dcterms:created xsi:type="dcterms:W3CDTF">2006-08-16T00:00:00Z</dcterms:created>
  <dcterms:modified xsi:type="dcterms:W3CDTF">2011-12-14T07:02:32Z</dcterms:modified>
</cp:coreProperties>
</file>