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73" r:id="rId3"/>
    <p:sldId id="257" r:id="rId4"/>
    <p:sldId id="272" r:id="rId5"/>
    <p:sldId id="258" r:id="rId6"/>
    <p:sldId id="259" r:id="rId7"/>
    <p:sldId id="261" r:id="rId8"/>
    <p:sldId id="274" r:id="rId9"/>
    <p:sldId id="262" r:id="rId10"/>
    <p:sldId id="263" r:id="rId11"/>
    <p:sldId id="266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8E8"/>
    <a:srgbClr val="C9C9C9"/>
    <a:srgbClr val="C0C0C0"/>
    <a:srgbClr val="B2B2B2"/>
    <a:srgbClr val="000000"/>
    <a:srgbClr val="FFCC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4590" autoAdjust="0"/>
  </p:normalViewPr>
  <p:slideViewPr>
    <p:cSldViewPr>
      <p:cViewPr varScale="1">
        <p:scale>
          <a:sx n="67" d="100"/>
          <a:sy n="67" d="100"/>
        </p:scale>
        <p:origin x="-13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13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7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3D17F-39B5-4670-93B5-5EF874DE081D}" type="datetimeFigureOut">
              <a:rPr lang="bg-BG" smtClean="0"/>
              <a:t>1.8.2019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1F65A-7757-4F37-9238-85CE37621D4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33180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34340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000" dirty="0" smtClean="0">
                <a:latin typeface="Cambria" panose="02040503050406030204" pitchFamily="18" charset="0"/>
              </a:rPr>
              <a:t>доц. Павел Бойчев</a:t>
            </a:r>
          </a:p>
          <a:p>
            <a:pPr algn="ctr"/>
            <a:r>
              <a:rPr lang="bg-BG" sz="2000" dirty="0" err="1" smtClean="0">
                <a:latin typeface="Cambria" panose="02040503050406030204" pitchFamily="18" charset="0"/>
              </a:rPr>
              <a:t>СУ</a:t>
            </a:r>
            <a:r>
              <a:rPr lang="bg-BG" sz="2000" baseline="0" dirty="0" err="1" smtClean="0">
                <a:latin typeface="Cambria" panose="02040503050406030204" pitchFamily="18" charset="0"/>
              </a:rPr>
              <a:t>-ФМИ-КИТ</a:t>
            </a:r>
            <a:endParaRPr lang="bg-BG" sz="2000" dirty="0" smtClean="0">
              <a:latin typeface="Cambria" panose="02040503050406030204" pitchFamily="18" charset="0"/>
            </a:endParaRPr>
          </a:p>
          <a:p>
            <a:pPr algn="ctr"/>
            <a:r>
              <a:rPr lang="bg-BG" sz="2000" dirty="0" smtClean="0">
                <a:latin typeface="Cambria" panose="02040503050406030204" pitchFamily="18" charset="0"/>
                <a:cs typeface="Times New Roman"/>
              </a:rPr>
              <a:t> </a:t>
            </a:r>
            <a:r>
              <a:rPr lang="bg-BG" sz="2000" baseline="0" dirty="0" smtClean="0">
                <a:latin typeface="Cambria" panose="02040503050406030204" pitchFamily="18" charset="0"/>
              </a:rPr>
              <a:t>2019</a:t>
            </a:r>
            <a:endParaRPr lang="bg-BG" sz="2000" dirty="0">
              <a:latin typeface="Cambria" panose="02040503050406030204" pitchFamily="18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838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585068"/>
      </p:ext>
    </p:extLst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71870860"/>
      </p:ext>
    </p:extLst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382000" cy="609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33136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28338867"/>
      </p:ext>
    </p:extLst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3545921"/>
      </p:ext>
    </p:extLst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3888" y="11430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3533452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8292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7" r:id="rId4"/>
    <p:sldLayoutId id="2147483654" r:id="rId5"/>
    <p:sldLayoutId id="2147483655" r:id="rId6"/>
  </p:sldLayoutIdLst>
  <p:transition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 cap="small" baseline="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400"/>
        </a:spcBef>
        <a:buFont typeface="Arial" panose="020B0604020202020204" pitchFamily="34" charset="0"/>
        <a:buNone/>
        <a:defRPr sz="2800" b="1" kern="1200" cap="small" baseline="0">
          <a:solidFill>
            <a:srgbClr val="0070C0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Cambria" panose="02040503050406030204" pitchFamily="18" charset="0"/>
        <a:buChar char="‒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Задачи за упражнение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</a:t>
            </a:r>
            <a:r>
              <a:rPr lang="bg-BG" smtClean="0"/>
              <a:t>тема №5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99260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Вложени цикли</a:t>
                </a:r>
              </a:p>
              <a:p>
                <a:pPr lvl="1"/>
                <a:r>
                  <a:rPr lang="bg-BG" dirty="0" smtClean="0"/>
                  <a:t>Оценете сложността на следния алгоритъм</a:t>
                </a:r>
              </a:p>
              <a:p>
                <a:pPr lvl="1"/>
                <a:endParaRPr lang="bg-BG" dirty="0"/>
              </a:p>
              <a:p>
                <a:pPr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по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от 1 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:</a:t>
                </a:r>
              </a:p>
              <a:p>
                <a:pPr marL="131445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</a:t>
                </a:r>
                <a:r>
                  <a:rPr lang="bg-BG" dirty="0" smtClean="0"/>
                  <a:t>по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𝑦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/>
                  <a:t>от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i="1" dirty="0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bg-BG" dirty="0" smtClean="0"/>
                  <a:t> до 1</a:t>
                </a:r>
                <a:r>
                  <a:rPr lang="en-US" dirty="0" smtClean="0"/>
                  <a:t>:</a:t>
                </a:r>
              </a:p>
              <a:p>
                <a:pPr marL="165735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𝑥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smtClean="0">
                        <a:latin typeface="Cambria Math"/>
                      </a:rPr>
                      <m:t>𝑦</m:t>
                    </m:r>
                  </m:oMath>
                </a14:m>
                <a:endParaRPr lang="en-US" dirty="0" smtClean="0"/>
              </a:p>
              <a:p>
                <a:pPr marL="211455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Тогава</a:t>
                </a:r>
              </a:p>
              <a:p>
                <a:pPr marL="257175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по </a:t>
                </a:r>
                <a:r>
                  <a:rPr lang="en-US" dirty="0" smtClean="0"/>
                  <a:t>z</a:t>
                </a:r>
                <a:r>
                  <a:rPr lang="bg-BG" dirty="0" smtClean="0"/>
                  <a:t> от 0 до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</m:e>
                    </m:rad>
                  </m:oMath>
                </a14:m>
                <a:r>
                  <a:rPr lang="en-US" dirty="0" smtClean="0"/>
                  <a:t>:</a:t>
                </a:r>
                <a:endParaRPr lang="bg-BG" dirty="0" smtClean="0"/>
              </a:p>
              <a:p>
                <a:pPr marL="302895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/>
                        </a:rPr>
                        <m:t>𝑠𝑢𝑚</m:t>
                      </m:r>
                      <m:r>
                        <a:rPr lang="en-US" i="1" dirty="0" smtClean="0">
                          <a:latin typeface="Cambria Math"/>
                        </a:rPr>
                        <m:t>=</m:t>
                      </m:r>
                      <m:r>
                        <a:rPr lang="en-US" i="1" dirty="0" smtClean="0">
                          <a:latin typeface="Cambria Math"/>
                        </a:rPr>
                        <m:t>𝑠𝑢𝑚</m:t>
                      </m:r>
                      <m:r>
                        <a:rPr lang="en-US" i="1" dirty="0" smtClean="0">
                          <a:latin typeface="Cambria Math"/>
                        </a:rPr>
                        <m:t>+1</m:t>
                      </m:r>
                    </m:oMath>
                  </m:oMathPara>
                </a14:m>
                <a:endParaRPr lang="bg-BG" dirty="0" smtClean="0"/>
              </a:p>
              <a:p>
                <a:pPr marL="211455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Иначе</a:t>
                </a:r>
              </a:p>
              <a:p>
                <a:pPr marL="257175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𝑠𝑢𝑚</m:t>
                    </m:r>
                    <m:r>
                      <a:rPr lang="en-US" i="1" dirty="0" smtClean="0">
                        <a:latin typeface="Cambria Math"/>
                      </a:rPr>
                      <m:t>=0</m:t>
                    </m:r>
                  </m:oMath>
                </a14:m>
                <a:r>
                  <a:rPr lang="en-US" dirty="0" smtClean="0"/>
                  <a:t> </a:t>
                </a:r>
                <a:endParaRPr lang="bg-BG" dirty="0"/>
              </a:p>
              <a:p>
                <a:pPr lvl="1" indent="0">
                  <a:buNone/>
                </a:pPr>
                <a:endParaRPr lang="bg-BG" dirty="0" smtClean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№6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10</a:t>
            </a:fld>
            <a:endParaRPr lang="bg-BG"/>
          </a:p>
        </p:txBody>
      </p:sp>
      <p:grpSp>
        <p:nvGrpSpPr>
          <p:cNvPr id="5" name="Group 4"/>
          <p:cNvGrpSpPr/>
          <p:nvPr/>
        </p:nvGrpSpPr>
        <p:grpSpPr>
          <a:xfrm>
            <a:off x="3352800" y="4900613"/>
            <a:ext cx="381000" cy="442910"/>
            <a:chOff x="1143000" y="1297719"/>
            <a:chExt cx="228600" cy="3960081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2438400" y="4038600"/>
            <a:ext cx="381000" cy="2090738"/>
            <a:chOff x="1143000" y="1297719"/>
            <a:chExt cx="228600" cy="396008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2057400" y="3581399"/>
            <a:ext cx="381000" cy="2633663"/>
            <a:chOff x="1143000" y="1297719"/>
            <a:chExt cx="228600" cy="3960081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1524000" y="3124200"/>
            <a:ext cx="381000" cy="3190875"/>
            <a:chOff x="1143000" y="1297719"/>
            <a:chExt cx="228600" cy="3960081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3585025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Големи числа</a:t>
                </a:r>
              </a:p>
              <a:p>
                <a:pPr lvl="1"/>
                <a:r>
                  <a:rPr lang="bg-BG" dirty="0" smtClean="0"/>
                  <a:t>В два масива са записани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−1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на брой цифри на две дълги цели числа</a:t>
                </a:r>
              </a:p>
              <a:p>
                <a:pPr lvl="1"/>
                <a:r>
                  <a:rPr lang="bg-BG" dirty="0" smtClean="0"/>
                  <a:t>Да се предложи алгоритъм, който изчислява сумата на двете числа и записва цифрите ѝ в трети масив с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 smtClean="0"/>
                  <a:t> елемента</a:t>
                </a:r>
              </a:p>
              <a:p>
                <a:pPr lvl="1"/>
                <a:r>
                  <a:rPr lang="bg-BG" smtClean="0"/>
                  <a:t>Каква </a:t>
                </a:r>
                <a:r>
                  <a:rPr lang="bg-BG" dirty="0" smtClean="0"/>
                  <a:t>е времевата и пространствената сложност на алгоритъма?</a:t>
                </a:r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 r="-14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№7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1665184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Хипотеза на </a:t>
                </a:r>
                <a:r>
                  <a:rPr lang="bg-BG" dirty="0" err="1"/>
                  <a:t>Голдбах</a:t>
                </a:r>
                <a:endParaRPr lang="bg-BG" dirty="0"/>
              </a:p>
              <a:p>
                <a:pPr lvl="1"/>
                <a:r>
                  <a:rPr lang="bg-BG" dirty="0" smtClean="0"/>
                  <a:t>Хипотезата гласи, че всяко </a:t>
                </a:r>
                <a:r>
                  <a:rPr lang="bg-BG" dirty="0"/>
                  <a:t>четно число по-голямо от 2 е сума от две прости числа</a:t>
                </a:r>
              </a:p>
              <a:p>
                <a:pPr lvl="1"/>
                <a:r>
                  <a:rPr lang="bg-BG" dirty="0"/>
                  <a:t>Предложете алгоритъм за проверка на хипотезата</a:t>
                </a:r>
                <a:r>
                  <a:rPr lang="en-US" dirty="0"/>
                  <a:t> </a:t>
                </a:r>
                <a:r>
                  <a:rPr lang="bg-BG" dirty="0"/>
                  <a:t>за първите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/>
                  <a:t>естествени </a:t>
                </a:r>
                <a:r>
                  <a:rPr lang="bg-BG" dirty="0" smtClean="0"/>
                  <a:t>числа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Имате </a:t>
                </a:r>
                <a:r>
                  <a:rPr lang="bg-BG" dirty="0"/>
                  <a:t>наготово масив </a:t>
                </a:r>
                <a:r>
                  <a:rPr lang="bg-BG" dirty="0" smtClean="0"/>
                  <a:t>с първите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прости числа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Сложността да е не по-лоша от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  <m:func>
                      <m:func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/>
                          </a:rPr>
                          <m:t>log</m:t>
                        </m:r>
                      </m:fName>
                      <m:e>
                        <m:r>
                          <a:rPr lang="en-US" b="0" i="1" dirty="0" smtClean="0">
                            <a:latin typeface="Cambria Math"/>
                          </a:rPr>
                          <m:t>𝑛</m:t>
                        </m:r>
                      </m:e>
                    </m:func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lvl="1"/>
                <a:endParaRPr lang="bg-BG" dirty="0"/>
              </a:p>
              <a:p>
                <a:endParaRPr lang="bg-BG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 r="-94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№8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12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32788125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/>
                  <a:t>Хипотеза на </a:t>
                </a:r>
                <a:r>
                  <a:rPr lang="bg-BG" dirty="0" err="1" smtClean="0"/>
                  <a:t>Голдбах</a:t>
                </a:r>
                <a:r>
                  <a:rPr lang="bg-BG" dirty="0" smtClean="0"/>
                  <a:t> </a:t>
                </a:r>
                <a:r>
                  <a:rPr lang="en-US" dirty="0" smtClean="0"/>
                  <a:t>II</a:t>
                </a:r>
                <a:endParaRPr lang="bg-BG" dirty="0"/>
              </a:p>
              <a:p>
                <a:pPr lvl="1"/>
                <a:r>
                  <a:rPr lang="bg-BG" dirty="0" smtClean="0"/>
                  <a:t>Предложете </a:t>
                </a:r>
                <a:r>
                  <a:rPr lang="bg-BG" dirty="0"/>
                  <a:t>алгоритъм за проверка на хипотезата</a:t>
                </a:r>
                <a:r>
                  <a:rPr lang="en-US" dirty="0"/>
                  <a:t> </a:t>
                </a:r>
                <a:r>
                  <a:rPr lang="bg-BG" dirty="0"/>
                  <a:t>за първите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/>
                  <a:t>естествени </a:t>
                </a:r>
                <a:r>
                  <a:rPr lang="bg-BG" dirty="0" smtClean="0"/>
                  <a:t>числа с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𝑂</m:t>
                    </m:r>
                    <m:r>
                      <a:rPr lang="en-US" i="1" dirty="0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i="1" dirty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 dirty="0">
                        <a:latin typeface="Cambria Math"/>
                      </a:rPr>
                      <m:t>)</m:t>
                    </m:r>
                  </m:oMath>
                </a14:m>
                <a:endParaRPr lang="en-US" dirty="0"/>
              </a:p>
              <a:p>
                <a:endParaRPr lang="bg-BG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 r="-94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№9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13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7239054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Въпроси?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bg-BG" dirty="0" smtClean="0"/>
              <a:t>Относно задачите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2481875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Край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bg-BG" dirty="0" smtClean="0"/>
              <a:t>Задачи за упражнение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1063636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/>
              <a:t>Производителност и сложност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604509171"/>
      </p:ext>
    </p:extLst>
  </p:cSld>
  <p:clrMapOvr>
    <a:masterClrMapping/>
  </p:clrMapOvr>
  <p:transition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Задача №1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Семестриално сортиране</a:t>
                </a:r>
              </a:p>
              <a:p>
                <a:pPr lvl="1"/>
                <a:r>
                  <a:rPr lang="bg-BG" dirty="0" smtClean="0"/>
                  <a:t>При сортиране чрез вмъкване са измерени следните времена според броя елементи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endParaRPr lang="bg-BG" dirty="0" smtClean="0"/>
              </a:p>
              <a:p>
                <a:pPr lvl="1"/>
                <a:endParaRPr lang="bg-BG" dirty="0"/>
              </a:p>
              <a:p>
                <a:pPr lvl="1"/>
                <a:endParaRPr lang="bg-BG" dirty="0" smtClean="0"/>
              </a:p>
              <a:p>
                <a:pPr lvl="1"/>
                <a:endParaRPr lang="bg-BG" dirty="0"/>
              </a:p>
              <a:p>
                <a:pPr lvl="1"/>
                <a:endParaRPr lang="bg-BG" dirty="0" smtClean="0"/>
              </a:p>
              <a:p>
                <a:pPr lvl="1"/>
                <a:r>
                  <a:rPr lang="bg-BG" dirty="0" smtClean="0"/>
                  <a:t>Колко голям масив ще може да се сортира за цял семестър непрекъсната работа?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6190888"/>
              </p:ext>
            </p:extLst>
          </p:nvPr>
        </p:nvGraphicFramePr>
        <p:xfrm>
          <a:off x="3200400" y="2743200"/>
          <a:ext cx="2743200" cy="150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i="1" dirty="0" smtClean="0">
                          <a:latin typeface="Cambria" panose="02040503050406030204" pitchFamily="18" charset="0"/>
                        </a:rPr>
                        <a:t>n</a:t>
                      </a:r>
                      <a:endParaRPr lang="bg-BG" sz="1600" b="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i="1" dirty="0" smtClean="0">
                          <a:latin typeface="Cambria" panose="02040503050406030204" pitchFamily="18" charset="0"/>
                        </a:rPr>
                        <a:t>t </a:t>
                      </a:r>
                      <a:r>
                        <a:rPr lang="bg-BG" sz="2000" i="1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1600" b="0" dirty="0" smtClean="0">
                          <a:latin typeface="Cambria" panose="02040503050406030204" pitchFamily="18" charset="0"/>
                        </a:rPr>
                        <a:t>(</a:t>
                      </a:r>
                      <a:r>
                        <a:rPr lang="bg-BG" sz="1600" b="0" dirty="0" smtClean="0">
                          <a:latin typeface="Cambria" panose="02040503050406030204" pitchFamily="18" charset="0"/>
                        </a:rPr>
                        <a:t>секунди)</a:t>
                      </a:r>
                      <a:endParaRPr lang="bg-BG" sz="2000" b="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Cambria" panose="02040503050406030204" pitchFamily="18" charset="0"/>
                        </a:rPr>
                        <a:t>5</a:t>
                      </a:r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0000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  </a:t>
                      </a:r>
                      <a:r>
                        <a:rPr lang="en-US" sz="1800" dirty="0" smtClean="0">
                          <a:latin typeface="Cambria" panose="02040503050406030204" pitchFamily="18" charset="0"/>
                        </a:rPr>
                        <a:t>2.</a:t>
                      </a:r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18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Cambria" panose="02040503050406030204" pitchFamily="18" charset="0"/>
                        </a:rPr>
                        <a:t>10</a:t>
                      </a:r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0000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  </a:t>
                      </a:r>
                      <a:r>
                        <a:rPr lang="en-US" sz="1800" dirty="0" smtClean="0">
                          <a:latin typeface="Cambria" panose="02040503050406030204" pitchFamily="18" charset="0"/>
                        </a:rPr>
                        <a:t>8.7</a:t>
                      </a:r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2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Cambria" panose="02040503050406030204" pitchFamily="18" charset="0"/>
                        </a:rPr>
                        <a:t>20</a:t>
                      </a:r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0000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Cambria" panose="02040503050406030204" pitchFamily="18" charset="0"/>
                        </a:rPr>
                        <a:t>3</a:t>
                      </a:r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4</a:t>
                      </a:r>
                      <a:r>
                        <a:rPr lang="en-US" sz="1800" dirty="0" smtClean="0">
                          <a:latin typeface="Cambria" panose="02040503050406030204" pitchFamily="18" charset="0"/>
                        </a:rPr>
                        <a:t>.</a:t>
                      </a:r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88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330446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/>
              <a:t>Нотации на класове функции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64661085"/>
      </p:ext>
    </p:extLst>
  </p:cSld>
  <p:clrMapOvr>
    <a:masterClrMapping/>
  </p:clrMapOvr>
  <p:transition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/>
                  <a:t>Изчезващата константа</a:t>
                </a:r>
              </a:p>
              <a:p>
                <a:pPr lvl="1"/>
                <a:r>
                  <a:rPr lang="bg-BG" dirty="0"/>
                  <a:t>Докажете, че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𝑓</m:t>
                        </m:r>
                        <m:d>
                          <m:dPr>
                            <m:ctrlPr>
                              <a:rPr lang="bg-BG" i="1" dirty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𝑛</m:t>
                            </m:r>
                          </m:e>
                        </m:d>
                        <m:r>
                          <a:rPr lang="en-US" i="1" dirty="0">
                            <a:latin typeface="Cambria Math"/>
                          </a:rPr>
                          <m:t>+</m:t>
                        </m:r>
                        <m:r>
                          <a:rPr lang="en-US" i="1" dirty="0">
                            <a:latin typeface="Cambria Math"/>
                          </a:rPr>
                          <m:t>𝑐</m:t>
                        </m:r>
                      </m:e>
                    </m:d>
                    <m:r>
                      <a:rPr lang="en-US" i="1" dirty="0">
                        <a:latin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𝑓</m:t>
                        </m:r>
                        <m:d>
                          <m:d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endParaRPr lang="en-US" dirty="0"/>
              </a:p>
              <a:p>
                <a:endParaRPr lang="bg-BG" dirty="0" smtClean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№2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43684394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/>
                  <a:t>По-бавният алгоритъм</a:t>
                </a:r>
              </a:p>
              <a:p>
                <a:pPr lvl="1"/>
                <a:r>
                  <a:rPr lang="bg-BG" dirty="0"/>
                  <a:t>Кой от двата алгоритъма е по-бавен?</a:t>
                </a:r>
              </a:p>
              <a:p>
                <a:pPr lvl="1"/>
                <a:r>
                  <a:rPr lang="bg-BG" dirty="0"/>
                  <a:t>Този с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dirty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 dirty="0">
                                <a:latin typeface="Cambria Math"/>
                              </a:rPr>
                              <m:t>2+</m:t>
                            </m:r>
                            <m:r>
                              <a:rPr lang="en-US" i="1" dirty="0">
                                <a:latin typeface="Cambria Math"/>
                              </a:rPr>
                              <m:t>𝑛</m:t>
                            </m:r>
                          </m:e>
                        </m:d>
                      </m:e>
                      <m:sup>
                        <m:r>
                          <a:rPr lang="en-US" b="1" i="1" dirty="0">
                            <a:latin typeface="Cambria Math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bg-BG" dirty="0"/>
                  <a:t> операции?</a:t>
                </a:r>
              </a:p>
              <a:p>
                <a:pPr lvl="1"/>
                <a:r>
                  <a:rPr lang="bg-BG" dirty="0"/>
                  <a:t>Или онзи с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bg-BG" i="1" dirty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  <m:r>
                          <a:rPr lang="en-US" i="1" dirty="0">
                            <a:latin typeface="Cambria Math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bg-BG" dirty="0"/>
                  <a:t> операции?</a:t>
                </a:r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№3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42314037"/>
      </p:ext>
    </p:extLst>
  </p:cSld>
  <p:clrMapOvr>
    <a:masterClrMapping/>
  </p:clrMapOvr>
  <p:transition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Границата</a:t>
                </a:r>
              </a:p>
              <a:p>
                <a:pPr lvl="1"/>
                <a:r>
                  <a:rPr lang="bg-BG" dirty="0" smtClean="0"/>
                  <a:t>Алгоритъм 1 е със сложност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  <m:r>
                          <a:rPr lang="en-US" i="1" dirty="0" smtClean="0">
                            <a:latin typeface="Cambria Math"/>
                          </a:rPr>
                          <m:t>!</m:t>
                        </m:r>
                      </m:e>
                    </m:d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Алгоритъм 2 е със сложност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 err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 dirty="0" err="1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i="1" dirty="0" err="1" smtClean="0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e>
                    </m:d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До или след каква граница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/>
                      </a:rPr>
                      <m:t>ℕ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имаме, че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∀</m:t>
                    </m:r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≥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вторият алгоритъм е по-бърз от първия?</a:t>
                </a:r>
                <a:endParaRPr lang="bg-BG" dirty="0" smtClean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№4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7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197531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/>
              <a:t>Оценяване на сложност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602552258"/>
      </p:ext>
    </p:extLst>
  </p:cSld>
  <p:clrMapOvr>
    <a:masterClrMapping/>
  </p:clrMapOvr>
  <p:transition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Внимание в детайлите</a:t>
                </a:r>
              </a:p>
              <a:p>
                <a:pPr lvl="1"/>
                <a:r>
                  <a:rPr lang="bg-BG" dirty="0" smtClean="0"/>
                  <a:t>Оценете сложността на следния алгоритъм</a:t>
                </a:r>
              </a:p>
              <a:p>
                <a:pPr lvl="1"/>
                <a:endParaRPr lang="bg-BG" dirty="0"/>
              </a:p>
              <a:p>
                <a:pPr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 </a:t>
                </a:r>
                <a:r>
                  <a:rPr lang="bg-BG" dirty="0" smtClean="0"/>
                  <a:t>по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bg-BG" dirty="0"/>
                  <a:t> </a:t>
                </a:r>
                <a:r>
                  <a:rPr lang="bg-BG" dirty="0" smtClean="0"/>
                  <a:t>от 1 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:</a:t>
                </a:r>
              </a:p>
              <a:p>
                <a:pPr marL="120015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  <m:r>
                      <a:rPr lang="bg-BG" b="0" i="1" dirty="0" smtClean="0">
                        <a:latin typeface="Cambria Math"/>
                      </a:rPr>
                      <m:t>≤</m:t>
                    </m:r>
                    <m:r>
                      <a:rPr lang="en-US" i="1" dirty="0" smtClean="0">
                        <a:latin typeface="Cambria Math"/>
                      </a:rPr>
                      <m:t>100</m:t>
                    </m:r>
                  </m:oMath>
                </a14:m>
                <a:endParaRPr lang="en-US" dirty="0" smtClean="0"/>
              </a:p>
              <a:p>
                <a:pPr marL="165735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Тогава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err="1" smtClean="0">
                        <a:latin typeface="Cambria Math"/>
                      </a:rPr>
                      <m:t>𝑖</m:t>
                    </m:r>
                    <m:r>
                      <a:rPr lang="bg-BG" i="1" dirty="0" smtClean="0">
                        <a:latin typeface="Cambria Math"/>
                      </a:rPr>
                      <m:t>+1</m:t>
                    </m:r>
                  </m:oMath>
                </a14:m>
                <a:endParaRPr lang="bg-BG" dirty="0" smtClean="0"/>
              </a:p>
              <a:p>
                <a:pPr marL="165735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Иначе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=2</m:t>
                    </m:r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endParaRPr lang="bg-BG" dirty="0" smtClean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№5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9</a:t>
            </a:fld>
            <a:endParaRPr lang="bg-BG"/>
          </a:p>
        </p:txBody>
      </p:sp>
      <p:grpSp>
        <p:nvGrpSpPr>
          <p:cNvPr id="5" name="Group 4"/>
          <p:cNvGrpSpPr/>
          <p:nvPr/>
        </p:nvGrpSpPr>
        <p:grpSpPr>
          <a:xfrm>
            <a:off x="1524000" y="3124200"/>
            <a:ext cx="381000" cy="1371600"/>
            <a:chOff x="1143000" y="1297719"/>
            <a:chExt cx="228600" cy="3960081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1905000" y="3581399"/>
            <a:ext cx="381000" cy="847723"/>
            <a:chOff x="1143000" y="1297719"/>
            <a:chExt cx="228600" cy="396008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3407135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6045</TotalTime>
  <Words>418</Words>
  <Application>Microsoft Office PowerPoint</Application>
  <PresentationFormat>On-screen Show (4:3)</PresentationFormat>
  <Paragraphs>81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Задачи за упражнение</vt:lpstr>
      <vt:lpstr>Производителност и сложност</vt:lpstr>
      <vt:lpstr>Задача №1</vt:lpstr>
      <vt:lpstr>Нотации на класове функции</vt:lpstr>
      <vt:lpstr>Задача №2</vt:lpstr>
      <vt:lpstr>Задача №3</vt:lpstr>
      <vt:lpstr>Задача №4</vt:lpstr>
      <vt:lpstr>Оценяване на сложност</vt:lpstr>
      <vt:lpstr>Задача №5</vt:lpstr>
      <vt:lpstr>Задача №6</vt:lpstr>
      <vt:lpstr>Задача №7</vt:lpstr>
      <vt:lpstr>Задача №8</vt:lpstr>
      <vt:lpstr>Задача №9</vt:lpstr>
      <vt:lpstr>Въпроси?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Anon</dc:creator>
  <cp:lastModifiedBy>Anon</cp:lastModifiedBy>
  <cp:revision>268</cp:revision>
  <dcterms:created xsi:type="dcterms:W3CDTF">2019-06-21T13:37:43Z</dcterms:created>
  <dcterms:modified xsi:type="dcterms:W3CDTF">2019-08-01T13:19:11Z</dcterms:modified>
</cp:coreProperties>
</file>