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47" r:id="rId5"/>
    <p:sldId id="748" r:id="rId6"/>
    <p:sldId id="749" r:id="rId7"/>
    <p:sldId id="750" r:id="rId8"/>
    <p:sldId id="751" r:id="rId9"/>
    <p:sldId id="752" r:id="rId10"/>
    <p:sldId id="705" r:id="rId11"/>
    <p:sldId id="753" r:id="rId12"/>
    <p:sldId id="706" r:id="rId13"/>
    <p:sldId id="754" r:id="rId14"/>
    <p:sldId id="755" r:id="rId15"/>
    <p:sldId id="756" r:id="rId16"/>
    <p:sldId id="757" r:id="rId17"/>
    <p:sldId id="758" r:id="rId18"/>
    <p:sldId id="761" r:id="rId19"/>
    <p:sldId id="762" r:id="rId20"/>
    <p:sldId id="760" r:id="rId21"/>
    <p:sldId id="763" r:id="rId22"/>
    <p:sldId id="764" r:id="rId23"/>
    <p:sldId id="765" r:id="rId24"/>
    <p:sldId id="768" r:id="rId25"/>
    <p:sldId id="770" r:id="rId26"/>
    <p:sldId id="766" r:id="rId27"/>
    <p:sldId id="767" r:id="rId28"/>
    <p:sldId id="771" r:id="rId29"/>
    <p:sldId id="772" r:id="rId30"/>
    <p:sldId id="774" r:id="rId31"/>
    <p:sldId id="775" r:id="rId32"/>
    <p:sldId id="776" r:id="rId33"/>
    <p:sldId id="777" r:id="rId34"/>
    <p:sldId id="778" r:id="rId35"/>
    <p:sldId id="779" r:id="rId36"/>
    <p:sldId id="780" r:id="rId37"/>
    <p:sldId id="781" r:id="rId38"/>
    <p:sldId id="782" r:id="rId39"/>
    <p:sldId id="783" r:id="rId40"/>
    <p:sldId id="784" r:id="rId41"/>
    <p:sldId id="785" r:id="rId42"/>
    <p:sldId id="786" r:id="rId43"/>
    <p:sldId id="787" r:id="rId44"/>
    <p:sldId id="788" r:id="rId45"/>
    <p:sldId id="789" r:id="rId46"/>
    <p:sldId id="790" r:id="rId47"/>
    <p:sldId id="791" r:id="rId48"/>
    <p:sldId id="792" r:id="rId49"/>
    <p:sldId id="793" r:id="rId50"/>
    <p:sldId id="318" r:id="rId51"/>
    <p:sldId id="492" r:id="rId52"/>
    <p:sldId id="773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0000"/>
    <a:srgbClr val="E3E5ED"/>
    <a:srgbClr val="000000"/>
    <a:srgbClr val="AAB0C8"/>
    <a:srgbClr val="727CA3"/>
    <a:srgbClr val="D39FA0"/>
    <a:srgbClr val="8B8B9D"/>
    <a:srgbClr val="0070C0"/>
    <a:srgbClr val="00B05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1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501%20Mouse%20coordinates/Example-1501%20Mouse%20coordinat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502%20Graphical%20coordinates/Example-1502%20Graphical%20coordinate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503%20Drawing%20dots/Example-1503%20Drawing%20dot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504%20Drawing%20lines/Example-1504%20Drawing%20lines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505%20Pressed%20button/Example-1505%20Pressed%20button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506%20Pressed%20button%202/Example-1506%20Pressed%20button%202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507%20Left%20and%20right%20buttons/Example-1507%20Left%20and%20right%20buttons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508%20No%20context%20menu/Example-1508%20No%20context%20menu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509%20Points/Example-1509%20Points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510%20Points%20and%20segments/Example-1510%20Points%20and%20segment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Interactivity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noProof="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Adding event listeners</a:t>
            </a:r>
            <a:endParaRPr lang="bg-BG" dirty="0" smtClean="0"/>
          </a:p>
          <a:p>
            <a:pPr lvl="1"/>
            <a:r>
              <a:rPr lang="en-US" dirty="0" smtClean="0"/>
              <a:t>Coordinates are shown in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info</a:t>
            </a:r>
            <a:endParaRPr lang="bg-BG" dirty="0" smtClean="0"/>
          </a:p>
          <a:p>
            <a:pPr lvl="1"/>
            <a:r>
              <a:rPr lang="en-US" dirty="0" smtClean="0"/>
              <a:t>Every Suica object contains WebGL</a:t>
            </a:r>
            <a:r>
              <a:rPr lang="bg-BG" dirty="0" smtClean="0"/>
              <a:t> </a:t>
            </a:r>
            <a:r>
              <a:rPr lang="en-US" dirty="0" smtClean="0"/>
              <a:t>object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that keeps reference to the DOM</a:t>
            </a:r>
            <a:r>
              <a:rPr lang="bg-BG" dirty="0" smtClean="0"/>
              <a:t> </a:t>
            </a:r>
            <a:r>
              <a:rPr lang="en-US" dirty="0" smtClean="0"/>
              <a:t>element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endParaRPr lang="en-US" dirty="0" smtClean="0"/>
          </a:p>
          <a:p>
            <a:pPr lvl="1"/>
            <a:r>
              <a:rPr lang="en-US" dirty="0" smtClean="0"/>
              <a:t>Creating two event listeners for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p.gl.canvas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Mouse movement is processed by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Exiting the canvas is processed by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45" y="3211823"/>
            <a:ext cx="8229509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info</a:t>
            </a:r>
            <a:r>
              <a:rPr lang="en-GB" dirty="0"/>
              <a:t> = </a:t>
            </a:r>
            <a:r>
              <a:rPr lang="en-GB" dirty="0" err="1"/>
              <a:t>document.getElementById</a:t>
            </a:r>
            <a:r>
              <a:rPr lang="en-GB" dirty="0"/>
              <a:t>('info</a:t>
            </a:r>
            <a:r>
              <a:rPr lang="en-GB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 </a:t>
            </a:r>
            <a:r>
              <a:rPr lang="en-GB" dirty="0"/>
              <a:t>= new </a:t>
            </a:r>
            <a:r>
              <a:rPr lang="en-GB" dirty="0" err="1"/>
              <a:t>Suica</a:t>
            </a:r>
            <a:r>
              <a:rPr lang="en-GB" dirty="0" smtClean="0"/>
              <a:t>();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p.gl.canvas</a:t>
            </a:r>
            <a:r>
              <a:rPr lang="en-GB" dirty="0" err="1" smtClean="0"/>
              <a:t>.addEventListener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/>
              <a:t>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 err="1" smtClean="0"/>
              <a:t>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p.gl.canvas.addEventListener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 err="1" smtClean="0"/>
              <a:t>,false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195108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Processing events</a:t>
            </a:r>
            <a:endParaRPr lang="bg-BG" dirty="0" smtClean="0"/>
          </a:p>
          <a:p>
            <a:pPr lvl="1"/>
            <a:r>
              <a:rPr lang="en-US" dirty="0" smtClean="0"/>
              <a:t>Parameter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US" dirty="0" smtClean="0"/>
              <a:t> provides mouse coordinates and the offset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1840238"/>
            <a:ext cx="7223681" cy="3108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event.clientX-event.target.offsetLeft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event.clientY-event.target.offsetTop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info.innerHTML</a:t>
            </a:r>
            <a:r>
              <a:rPr lang="en-GB" dirty="0"/>
              <a:t> = 'x='+x+' y='+y;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</a:t>
            </a:r>
            <a:r>
              <a:rPr lang="en-GB" dirty="0"/>
              <a:t>n</a:t>
            </a:r>
            <a:r>
              <a:rPr lang="en-GB" dirty="0" smtClean="0"/>
              <a:t>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info.innerHTML</a:t>
            </a:r>
            <a:r>
              <a:rPr lang="en-GB" dirty="0"/>
              <a:t> = '</a:t>
            </a:r>
            <a:r>
              <a:rPr lang="bg-BG" dirty="0"/>
              <a:t>Пример 1501</a:t>
            </a:r>
            <a:r>
              <a:rPr lang="bg-BG" dirty="0" smtClean="0"/>
              <a:t>:... ';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78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37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with the mouse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865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coordinates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Graphical </a:t>
            </a:r>
            <a:r>
              <a:rPr lang="en-US" dirty="0" smtClean="0"/>
              <a:t>coordinates</a:t>
            </a:r>
          </a:p>
          <a:p>
            <a:pPr lvl="1"/>
            <a:r>
              <a:rPr lang="en-US" dirty="0" smtClean="0"/>
              <a:t>Coordinates of objects in the canvas</a:t>
            </a:r>
            <a:endParaRPr lang="bg-BG" dirty="0" smtClean="0"/>
          </a:p>
          <a:p>
            <a:pPr lvl="1"/>
            <a:r>
              <a:rPr lang="en-US" dirty="0" smtClean="0"/>
              <a:t>Differ from mouse coordinates</a:t>
            </a:r>
            <a:endParaRPr lang="bg-BG" dirty="0" smtClean="0"/>
          </a:p>
          <a:p>
            <a:pPr lvl="1"/>
            <a:r>
              <a:rPr lang="en-US" dirty="0" smtClean="0"/>
              <a:t>Point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) </a:t>
            </a:r>
            <a:r>
              <a:rPr lang="en-US" dirty="0" smtClean="0"/>
              <a:t>is in the center</a:t>
            </a:r>
            <a:r>
              <a:rPr lang="bg-BG" dirty="0" smtClean="0"/>
              <a:t>,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en-US" dirty="0" smtClean="0"/>
              <a:t>is towards right</a:t>
            </a:r>
            <a:r>
              <a:rPr lang="bg-BG" dirty="0" smtClean="0"/>
              <a:t>, </a:t>
            </a:r>
            <a:r>
              <a:rPr lang="en-US" dirty="0" smtClean="0"/>
              <a:t>Y</a:t>
            </a:r>
            <a:r>
              <a:rPr lang="bg-BG" dirty="0" smtClean="0"/>
              <a:t> </a:t>
            </a:r>
            <a:r>
              <a:rPr lang="en-US" dirty="0" smtClean="0"/>
              <a:t>is upwards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1645953" y="3150727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1781671" y="3372714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1645952" y="2937506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4405" y="3372714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781671" y="3372714"/>
            <a:ext cx="2516013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781671" y="3372714"/>
            <a:ext cx="0" cy="1178215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1798756" y="4263297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83142" y="3359625"/>
            <a:ext cx="696055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36866" y="4667059"/>
            <a:ext cx="2752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Mouse coordinates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Chevron 30"/>
          <p:cNvSpPr/>
          <p:nvPr/>
        </p:nvSpPr>
        <p:spPr>
          <a:xfrm>
            <a:off x="4754877" y="3150727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2" name="Chevron 31"/>
          <p:cNvSpPr/>
          <p:nvPr/>
        </p:nvSpPr>
        <p:spPr>
          <a:xfrm>
            <a:off x="4890595" y="3372714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4754876" y="2937506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Browser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73329" y="3668163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890595" y="3983527"/>
            <a:ext cx="2516013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26463" y="3372714"/>
            <a:ext cx="0" cy="1178215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TextBox 36"/>
          <p:cNvSpPr txBox="1"/>
          <p:nvPr/>
        </p:nvSpPr>
        <p:spPr>
          <a:xfrm>
            <a:off x="5788639" y="3375510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26582" y="3988125"/>
            <a:ext cx="696055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45790" y="4668593"/>
            <a:ext cx="2752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Graphical coordinates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081558" y="393362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40"/>
          <p:cNvSpPr/>
          <p:nvPr/>
        </p:nvSpPr>
        <p:spPr>
          <a:xfrm>
            <a:off x="1735951" y="332979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442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Calculating graphical coordinates</a:t>
            </a:r>
            <a:endParaRPr lang="bg-BG" dirty="0" smtClean="0"/>
          </a:p>
          <a:p>
            <a:pPr lvl="1"/>
            <a:r>
              <a:rPr lang="en-US" dirty="0" smtClean="0"/>
              <a:t>Center offset and halves of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bg-BG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endParaRPr lang="bg-BG" dirty="0"/>
          </a:p>
          <a:p>
            <a:pPr lvl="1"/>
            <a:r>
              <a:rPr lang="en-US" dirty="0" smtClean="0"/>
              <a:t>Y coordinates must have opposite sign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302894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x = </a:t>
            </a:r>
            <a:r>
              <a:rPr lang="en-GB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event.target.offsetWidth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GB" dirty="0"/>
              <a:t>(</a:t>
            </a:r>
            <a:r>
              <a:rPr lang="en-GB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event.target.offsetHeight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7937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0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of points</a:t>
            </a:r>
            <a:endParaRPr lang="bg-BG" dirty="0"/>
          </a:p>
          <a:p>
            <a:pPr lvl="1"/>
            <a:r>
              <a:rPr lang="en-US" dirty="0" smtClean="0"/>
              <a:t>Mouse movement leaves trace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en-US" dirty="0" smtClean="0"/>
              <a:t>Looking at a 2D scene “from top”</a:t>
            </a:r>
            <a:endParaRPr lang="bg-BG" dirty="0"/>
          </a:p>
          <a:p>
            <a:pPr lvl="1"/>
            <a:r>
              <a:rPr lang="en-US" dirty="0" smtClean="0"/>
              <a:t>Mapping</a:t>
            </a:r>
            <a:r>
              <a:rPr lang="bg-BG" dirty="0" smtClean="0"/>
              <a:t> </a:t>
            </a:r>
            <a:r>
              <a:rPr lang="bg-BG" dirty="0"/>
              <a:t>1:</a:t>
            </a:r>
            <a:r>
              <a:rPr lang="bg-BG" dirty="0" err="1"/>
              <a:t>1</a:t>
            </a:r>
            <a:r>
              <a:rPr lang="bg-BG" dirty="0"/>
              <a:t> </a:t>
            </a:r>
            <a:r>
              <a:rPr lang="en-US" dirty="0" smtClean="0"/>
              <a:t>between mouse and graphical coordinates</a:t>
            </a:r>
            <a:endParaRPr lang="bg-BG" dirty="0"/>
          </a:p>
        </p:txBody>
      </p:sp>
      <p:sp>
        <p:nvSpPr>
          <p:cNvPr id="24" name="Chevron 23"/>
          <p:cNvSpPr/>
          <p:nvPr/>
        </p:nvSpPr>
        <p:spPr>
          <a:xfrm>
            <a:off x="2889636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Mouse coordinates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915515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Mouse movement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4863757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Graphical coordinates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837879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Graphical objects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3" name="Straight Arrow Connector 42"/>
          <p:cNvCxnSpPr>
            <a:stCxn id="24" idx="1"/>
            <a:endCxn id="26" idx="3"/>
          </p:cNvCxnSpPr>
          <p:nvPr/>
        </p:nvCxnSpPr>
        <p:spPr>
          <a:xfrm flipH="1">
            <a:off x="2287100" y="2297433"/>
            <a:ext cx="602536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Straight Arrow Connector 43"/>
          <p:cNvCxnSpPr>
            <a:stCxn id="27" idx="1"/>
            <a:endCxn id="24" idx="3"/>
          </p:cNvCxnSpPr>
          <p:nvPr/>
        </p:nvCxnSpPr>
        <p:spPr>
          <a:xfrm flipH="1">
            <a:off x="4261221" y="2297433"/>
            <a:ext cx="602536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Straight Arrow Connector 44"/>
          <p:cNvCxnSpPr>
            <a:stCxn id="42" idx="1"/>
            <a:endCxn id="27" idx="3"/>
          </p:cNvCxnSpPr>
          <p:nvPr/>
        </p:nvCxnSpPr>
        <p:spPr>
          <a:xfrm flipH="1">
            <a:off x="6235342" y="2297433"/>
            <a:ext cx="602537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821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>
            <a:off x="3304745" y="3001626"/>
            <a:ext cx="0" cy="1947538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174" y="3082906"/>
            <a:ext cx="0" cy="1947538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8963" y="3232625"/>
            <a:ext cx="728985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1828831" y="1701755"/>
            <a:ext cx="5486343" cy="3064531"/>
            <a:chOff x="5986985" y="2169853"/>
            <a:chExt cx="1958297" cy="2642898"/>
          </a:xfr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34" name="Trapezoid 33"/>
            <p:cNvSpPr/>
            <p:nvPr/>
          </p:nvSpPr>
          <p:spPr>
            <a:xfrm rot="16200000">
              <a:off x="5909851" y="2777319"/>
              <a:ext cx="2642896" cy="1427965"/>
            </a:xfrm>
            <a:prstGeom prst="trapezoid">
              <a:avLst>
                <a:gd name="adj" fmla="val 36441"/>
              </a:avLst>
            </a:pr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5986985" y="2169853"/>
              <a:ext cx="1958297" cy="1321326"/>
            </a:xfrm>
            <a:prstGeom prst="line">
              <a:avLst/>
            </a:prstGeom>
            <a:grpFill/>
            <a:ln w="6350" cap="sq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986985" y="3491302"/>
              <a:ext cx="1958297" cy="1321449"/>
            </a:xfrm>
            <a:prstGeom prst="line">
              <a:avLst/>
            </a:prstGeom>
            <a:grpFill/>
            <a:ln w="6350" cap="sq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Perspective projection</a:t>
            </a:r>
            <a:endParaRPr lang="bg-BG" dirty="0" smtClean="0"/>
          </a:p>
          <a:p>
            <a:pPr lvl="1"/>
            <a:r>
              <a:rPr lang="en-US" dirty="0" smtClean="0"/>
              <a:t>Objects farther away appear smaller</a:t>
            </a:r>
            <a:endParaRPr lang="bg-BG" dirty="0" smtClean="0"/>
          </a:p>
          <a:p>
            <a:pPr lvl="1"/>
            <a:r>
              <a:rPr lang="en-US" dirty="0" smtClean="0"/>
              <a:t>Function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 (angle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828831" y="2685606"/>
            <a:ext cx="5120583" cy="548415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28831" y="3223192"/>
            <a:ext cx="3657559" cy="537588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28831" y="3234021"/>
            <a:ext cx="5120583" cy="526758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828831" y="2685605"/>
            <a:ext cx="3657559" cy="537587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486390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14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65737" y="2821979"/>
            <a:ext cx="91439" cy="827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16791" y="3082906"/>
            <a:ext cx="0" cy="29094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314602" y="3001626"/>
            <a:ext cx="0" cy="44057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93786" y="2529591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View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point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69700" y="2479410"/>
            <a:ext cx="1270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Screen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26806" y="4414795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From</a:t>
            </a:r>
            <a:b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plane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15174" y="4457106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To</a:t>
            </a:r>
            <a:b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plane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1" name="Pie 40"/>
          <p:cNvSpPr/>
          <p:nvPr/>
        </p:nvSpPr>
        <p:spPr>
          <a:xfrm>
            <a:off x="1494514" y="2898561"/>
            <a:ext cx="668908" cy="668908"/>
          </a:xfrm>
          <a:prstGeom prst="pie">
            <a:avLst>
              <a:gd name="adj1" fmla="val 20691963"/>
              <a:gd name="adj2" fmla="val 944841"/>
            </a:avLst>
          </a:prstGeom>
          <a:solidFill>
            <a:srgbClr val="FF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747447" y="313175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TextBox 52"/>
          <p:cNvSpPr txBox="1"/>
          <p:nvPr/>
        </p:nvSpPr>
        <p:spPr>
          <a:xfrm>
            <a:off x="1371635" y="3428913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View</a:t>
            </a:r>
            <a:b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angle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0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 flipH="1">
            <a:off x="3304745" y="1565921"/>
            <a:ext cx="12046" cy="3383243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173" y="1565921"/>
            <a:ext cx="1" cy="3464523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8963" y="3232625"/>
            <a:ext cx="728985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rapezoid 33"/>
          <p:cNvSpPr/>
          <p:nvPr/>
        </p:nvSpPr>
        <p:spPr>
          <a:xfrm rot="16200000">
            <a:off x="3782623" y="1233735"/>
            <a:ext cx="3064529" cy="4000571"/>
          </a:xfrm>
          <a:prstGeom prst="trapezoid">
            <a:avLst>
              <a:gd name="adj" fmla="val 0"/>
            </a:avLst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Orthographic projection</a:t>
            </a:r>
            <a:endParaRPr lang="bg-BG" dirty="0" smtClean="0"/>
          </a:p>
          <a:p>
            <a:pPr lvl="1"/>
            <a:r>
              <a:rPr lang="en-US" dirty="0" smtClean="0"/>
              <a:t>Object size does not depend on distance</a:t>
            </a:r>
            <a:endParaRPr lang="bg-BG" dirty="0" smtClean="0"/>
          </a:p>
          <a:p>
            <a:pPr lvl="1"/>
            <a:r>
              <a:rPr lang="en-US" dirty="0" smtClean="0"/>
              <a:t>Function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 (from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316791" y="3760779"/>
            <a:ext cx="3632623" cy="0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16791" y="2685605"/>
            <a:ext cx="3632623" cy="0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486390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14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65737" y="2260254"/>
            <a:ext cx="91439" cy="19507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16791" y="2685975"/>
            <a:ext cx="0" cy="1078992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93786" y="2529591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View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point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86025" y="2140856"/>
            <a:ext cx="1270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Screen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40678" y="4397938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From</a:t>
            </a:r>
            <a:b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plane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15174" y="4457106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To</a:t>
            </a:r>
            <a:b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plane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747447" y="313175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274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Working with the mouse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Implementaiton</a:t>
            </a:r>
            <a:r>
              <a:rPr lang="en-US" dirty="0" smtClean="0"/>
              <a:t> of drawing</a:t>
            </a:r>
            <a:endParaRPr lang="bg-BG" dirty="0" smtClean="0"/>
          </a:p>
          <a:p>
            <a:pPr lvl="1"/>
            <a:r>
              <a:rPr lang="en-US" dirty="0" smtClean="0"/>
              <a:t>Using orthographic projection for 1:1 mapping</a:t>
            </a:r>
            <a:endParaRPr lang="bg-BG" dirty="0" smtClean="0"/>
          </a:p>
          <a:p>
            <a:pPr lvl="1"/>
            <a:r>
              <a:rPr lang="en-US" dirty="0" smtClean="0"/>
              <a:t>Looking “from top”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: looking from [0,0,1]</a:t>
            </a:r>
            <a:r>
              <a:rPr lang="bg-BG" dirty="0" smtClean="0"/>
              <a:t> </a:t>
            </a:r>
            <a:r>
              <a:rPr lang="en-US" dirty="0" smtClean="0"/>
              <a:t>towards [0,0,0] and</a:t>
            </a:r>
            <a:r>
              <a:rPr lang="bg-BG" dirty="0" smtClean="0"/>
              <a:t> </a:t>
            </a:r>
            <a:r>
              <a:rPr lang="en-US" dirty="0" smtClean="0"/>
              <a:t>[0,1,0]</a:t>
            </a:r>
            <a:r>
              <a:rPr lang="bg-BG" dirty="0" smtClean="0"/>
              <a:t> </a:t>
            </a:r>
            <a:r>
              <a:rPr lang="en-US" dirty="0" smtClean="0"/>
              <a:t>points up</a:t>
            </a:r>
            <a:endParaRPr lang="bg-BG" dirty="0" smtClean="0"/>
          </a:p>
          <a:p>
            <a:pPr lvl="1"/>
            <a:r>
              <a:rPr lang="en-US" dirty="0" smtClean="0"/>
              <a:t>Finding graphical coordinates and creating a point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205995"/>
            <a:ext cx="7223681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en-US" dirty="0"/>
              <a:t>(-2,2);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/>
              <a:t>([0,0,1],[0,0,0],[0,1,0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 smtClean="0"/>
              <a:t>event.clientX</a:t>
            </a:r>
            <a:r>
              <a:rPr lang="bg-BG" dirty="0" smtClean="0"/>
              <a:t> </a:t>
            </a:r>
            <a:r>
              <a:rPr lang="en-GB" dirty="0" smtClean="0"/>
              <a:t>-</a:t>
            </a:r>
            <a:r>
              <a:rPr lang="bg-BG" dirty="0" smtClean="0"/>
              <a:t> 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-(</a:t>
            </a:r>
            <a:r>
              <a:rPr lang="en-GB" dirty="0" err="1" smtClean="0"/>
              <a:t>event.clientY</a:t>
            </a:r>
            <a:r>
              <a:rPr lang="bg-BG" dirty="0" smtClean="0"/>
              <a:t> </a:t>
            </a:r>
            <a:r>
              <a:rPr lang="en-GB" dirty="0" smtClean="0"/>
              <a:t>-</a:t>
            </a:r>
            <a:r>
              <a:rPr lang="bg-BG" dirty="0" smtClean="0"/>
              <a:t> 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point([x,y,0]);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0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75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lines</a:t>
            </a:r>
            <a:endParaRPr lang="bg-BG" dirty="0" smtClean="0"/>
          </a:p>
          <a:p>
            <a:pPr lvl="1"/>
            <a:r>
              <a:rPr lang="en-US" dirty="0" smtClean="0"/>
              <a:t>Remembering the last point in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endParaRPr lang="bg-BG" dirty="0" smtClean="0"/>
          </a:p>
          <a:p>
            <a:pPr lvl="1"/>
            <a:r>
              <a:rPr lang="en-US" dirty="0" smtClean="0"/>
              <a:t>Drawing a segment if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US" dirty="0" smtClean="0"/>
              <a:t> has a value</a:t>
            </a:r>
            <a:endParaRPr lang="bg-BG" dirty="0" smtClean="0"/>
          </a:p>
          <a:p>
            <a:pPr lvl="1"/>
            <a:r>
              <a:rPr lang="en-US" dirty="0" smtClean="0"/>
              <a:t>Otherwise draw nothing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last;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GB" dirty="0" smtClean="0"/>
              <a:t>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last </a:t>
            </a:r>
            <a:r>
              <a:rPr lang="en-GB" dirty="0"/>
              <a:t>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4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9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functionality</a:t>
            </a:r>
            <a:endParaRPr lang="bg-BG" dirty="0"/>
          </a:p>
          <a:p>
            <a:pPr lvl="1"/>
            <a:r>
              <a:rPr lang="en-US" dirty="0" smtClean="0"/>
              <a:t>Drawing starts with pressing the left mouse button</a:t>
            </a:r>
            <a:endParaRPr lang="bg-BG" dirty="0"/>
          </a:p>
          <a:p>
            <a:pPr lvl="1"/>
            <a:r>
              <a:rPr lang="en-US" dirty="0"/>
              <a:t>Drawing </a:t>
            </a:r>
            <a:r>
              <a:rPr lang="en-US" dirty="0" smtClean="0"/>
              <a:t>ends with releasing the button</a:t>
            </a:r>
            <a:endParaRPr lang="bg-BG" dirty="0"/>
          </a:p>
          <a:p>
            <a:r>
              <a:rPr lang="en-US" dirty="0" smtClean="0"/>
              <a:t>Idea</a:t>
            </a:r>
            <a:endParaRPr lang="bg-BG" dirty="0"/>
          </a:p>
          <a:p>
            <a:pPr lvl="1"/>
            <a:r>
              <a:rPr lang="en-US" dirty="0" smtClean="0"/>
              <a:t>When pressing – enter a drawing mode</a:t>
            </a:r>
          </a:p>
          <a:p>
            <a:pPr lvl="1"/>
            <a:r>
              <a:rPr lang="en-US" dirty="0" smtClean="0"/>
              <a:t>When releasing – exit the drawing mode</a:t>
            </a:r>
          </a:p>
          <a:p>
            <a:pPr lvl="1"/>
            <a:r>
              <a:rPr lang="en-US" dirty="0" smtClean="0"/>
              <a:t>When moving – draw if in the drawing mode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287927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Listening to three events</a:t>
            </a:r>
            <a:endParaRPr lang="bg-BG" dirty="0" smtClean="0"/>
          </a:p>
          <a:p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 exit drawing mode </a:t>
            </a:r>
            <a:r>
              <a:rPr lang="en-US" dirty="0" smtClean="0"/>
              <a:t>and </a:t>
            </a:r>
            <a:r>
              <a:rPr lang="en-US" dirty="0" smtClean="0"/>
              <a:t>forget the last remembered position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303262"/>
            <a:ext cx="7223681" cy="822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US" dirty="0" smtClean="0"/>
              <a:t> </a:t>
            </a:r>
            <a:r>
              <a:rPr lang="en-US" dirty="0"/>
              <a:t>= undefined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4731" y="1108726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 smtClean="0"/>
              <a:t>('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 smtClean="0"/>
              <a:t>',</a:t>
            </a:r>
            <a:r>
              <a:rPr lang="en-GB" dirty="0" err="1"/>
              <a:t>mouseMove,false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GB" dirty="0"/>
              <a:t>',</a:t>
            </a:r>
            <a:r>
              <a:rPr lang="en-GB" dirty="0" err="1"/>
              <a:t>mouseDown,false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GB" dirty="0"/>
              <a:t>',</a:t>
            </a:r>
            <a:r>
              <a:rPr lang="en-GB" dirty="0" err="1"/>
              <a:t>mouseUp,false</a:t>
            </a:r>
            <a:r>
              <a:rPr lang="en-GB" dirty="0" smtClean="0"/>
              <a:t>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100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 start a drawing mode if the left button is pressed and remember the current position</a:t>
            </a:r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 check for the drawing mode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925848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event.buttons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 = [x,y,0];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03262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smtClean="0"/>
              <a:t>last) segment(last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7043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3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Shorter code</a:t>
            </a:r>
            <a:r>
              <a:rPr lang="bg-BG" dirty="0" smtClean="0"/>
              <a:t>?</a:t>
            </a:r>
            <a:r>
              <a:rPr lang="en-US" dirty="0"/>
              <a:t> </a:t>
            </a:r>
            <a:r>
              <a:rPr lang="en-US" dirty="0" smtClean="0"/>
              <a:t>(won’t work in some browsers, like </a:t>
            </a:r>
            <a:r>
              <a:rPr lang="en-US" dirty="0" err="1" smtClean="0"/>
              <a:t>FireFox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last remembered position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bg-BG" dirty="0" smtClean="0"/>
              <a:t> </a:t>
            </a:r>
            <a:r>
              <a:rPr lang="en-US" dirty="0" smtClean="0"/>
              <a:t>is a drawing flag</a:t>
            </a:r>
            <a:endParaRPr lang="bg-BG" dirty="0" smtClean="0"/>
          </a:p>
          <a:p>
            <a:pPr lvl="1"/>
            <a:r>
              <a:rPr lang="en-US" dirty="0" smtClean="0"/>
              <a:t>If it has a value, then the drawing mode in on</a:t>
            </a:r>
            <a:endParaRPr lang="bg-BG" dirty="0" smtClean="0"/>
          </a:p>
          <a:p>
            <a:pPr lvl="1"/>
            <a:r>
              <a:rPr lang="en-US" dirty="0" smtClean="0"/>
              <a:t>Ignoring events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, considering only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event.buttons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segment(last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else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 = undefined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08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 and interactivity</a:t>
            </a:r>
            <a:endParaRPr lang="bg-BG" dirty="0" smtClean="0"/>
          </a:p>
          <a:p>
            <a:pPr lvl="1"/>
            <a:r>
              <a:rPr lang="en-US" dirty="0" smtClean="0"/>
              <a:t>Events </a:t>
            </a:r>
            <a:r>
              <a:rPr lang="en-US" dirty="0"/>
              <a:t>are DOM-related objects</a:t>
            </a:r>
          </a:p>
          <a:p>
            <a:pPr lvl="1"/>
            <a:r>
              <a:rPr lang="en-US" dirty="0"/>
              <a:t>Originally covered in </a:t>
            </a:r>
            <a:r>
              <a:rPr lang="en-US" dirty="0" smtClean="0"/>
              <a:t>Lesson </a:t>
            </a:r>
            <a:r>
              <a:rPr lang="bg-BG" dirty="0" smtClean="0"/>
              <a:t>№</a:t>
            </a:r>
            <a:r>
              <a:rPr lang="en-US" dirty="0" smtClean="0"/>
              <a:t>6</a:t>
            </a:r>
            <a:endParaRPr lang="en-US" dirty="0"/>
          </a:p>
          <a:p>
            <a:pPr lvl="1"/>
            <a:r>
              <a:rPr lang="en-US" dirty="0" smtClean="0"/>
              <a:t>Used </a:t>
            </a:r>
            <a:r>
              <a:rPr lang="en-US" dirty="0"/>
              <a:t>to </a:t>
            </a:r>
            <a:r>
              <a:rPr lang="en-US" dirty="0" smtClean="0"/>
              <a:t>implement interactivity</a:t>
            </a:r>
            <a:endParaRPr lang="en-US" dirty="0"/>
          </a:p>
          <a:p>
            <a:r>
              <a:rPr lang="en-US" dirty="0"/>
              <a:t>Events are </a:t>
            </a:r>
            <a:r>
              <a:rPr lang="en-US" dirty="0" smtClean="0"/>
              <a:t>used to process</a:t>
            </a:r>
            <a:endParaRPr lang="en-US" dirty="0"/>
          </a:p>
          <a:p>
            <a:pPr lvl="1"/>
            <a:r>
              <a:rPr lang="en-US" dirty="0"/>
              <a:t>Mouse movements</a:t>
            </a:r>
          </a:p>
          <a:p>
            <a:pPr lvl="1"/>
            <a:r>
              <a:rPr lang="en-US" dirty="0" smtClean="0"/>
              <a:t>Mouse button clicks</a:t>
            </a:r>
            <a:endParaRPr lang="en-US" dirty="0"/>
          </a:p>
          <a:p>
            <a:pPr lvl="1"/>
            <a:r>
              <a:rPr lang="en-US" dirty="0"/>
              <a:t>Using the </a:t>
            </a:r>
            <a:r>
              <a:rPr lang="en-US" dirty="0" smtClean="0"/>
              <a:t>keyboard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Left and right buttons</a:t>
            </a:r>
          </a:p>
          <a:p>
            <a:pPr lvl="1"/>
            <a:r>
              <a:rPr lang="en-US" dirty="0" smtClean="0"/>
              <a:t>Left button draw blue line, right button – red line</a:t>
            </a:r>
            <a:endParaRPr lang="bg-BG" dirty="0" smtClean="0"/>
          </a:p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Drawing when a button is pressed</a:t>
            </a:r>
            <a:endParaRPr lang="bg-BG" dirty="0" smtClean="0"/>
          </a:p>
          <a:p>
            <a:pPr lvl="1"/>
            <a:r>
              <a:rPr lang="en-US" dirty="0" smtClean="0"/>
              <a:t>Storing the </a:t>
            </a:r>
            <a:r>
              <a:rPr lang="en-US" dirty="0" err="1" smtClean="0"/>
              <a:t>colour</a:t>
            </a:r>
            <a:r>
              <a:rPr lang="en-US" dirty="0" smtClean="0"/>
              <a:t> in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2663189"/>
            <a:ext cx="7589437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event.buttons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style = {</a:t>
            </a:r>
            <a:r>
              <a:rPr lang="en-US" dirty="0" err="1" smtClean="0"/>
              <a:t>color:event.buttons</a:t>
            </a:r>
            <a:r>
              <a:rPr lang="en-US" dirty="0" smtClean="0"/>
              <a:t>==</a:t>
            </a:r>
            <a:r>
              <a:rPr lang="en-US" dirty="0"/>
              <a:t>1?[0,0,1]:[1,0,0]};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segment(last</a:t>
            </a:r>
            <a:r>
              <a:rPr lang="en-GB" dirty="0"/>
              <a:t>,[x,y,0</a:t>
            </a:r>
            <a:r>
              <a:rPr lang="en-GB" dirty="0" smtClean="0"/>
              <a:t>])</a:t>
            </a:r>
            <a:r>
              <a:rPr lang="en-US" dirty="0" smtClean="0"/>
              <a:t>.</a:t>
            </a:r>
            <a:r>
              <a:rPr lang="en-US" dirty="0"/>
              <a:t>custom(style)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4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4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Context menu</a:t>
            </a:r>
          </a:p>
          <a:p>
            <a:pPr lvl="1"/>
            <a:r>
              <a:rPr lang="en-US" dirty="0" smtClean="0"/>
              <a:t>Clicking the right button pop ups the context menu</a:t>
            </a:r>
            <a:endParaRPr lang="bg-BG" dirty="0" smtClean="0"/>
          </a:p>
          <a:p>
            <a:pPr lvl="1"/>
            <a:r>
              <a:rPr lang="en-US" dirty="0" smtClean="0"/>
              <a:t>Removing the context menu by listening to event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Using the method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bg-BG" dirty="0" smtClean="0"/>
              <a:t> </a:t>
            </a:r>
            <a:r>
              <a:rPr lang="en-US" dirty="0" smtClean="0"/>
              <a:t>to prevent the default action, which is to show the context menu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3028944"/>
            <a:ext cx="7589437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en-GB" dirty="0"/>
              <a:t>',</a:t>
            </a:r>
            <a:r>
              <a:rPr lang="en-GB" dirty="0" err="1"/>
              <a:t>contextMenu,false</a:t>
            </a:r>
            <a:r>
              <a:rPr lang="en-GB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contextMenu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event.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642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850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Sketching with the mouse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23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bg-BG" dirty="0"/>
          </a:p>
          <a:p>
            <a:pPr lvl="1"/>
            <a:r>
              <a:rPr lang="en-US" dirty="0" smtClean="0"/>
              <a:t>Making sketches with the mouse</a:t>
            </a:r>
            <a:endParaRPr lang="bg-BG" dirty="0"/>
          </a:p>
          <a:p>
            <a:pPr lvl="1"/>
            <a:r>
              <a:rPr lang="en-US" dirty="0" smtClean="0"/>
              <a:t>Drawing points, segments and circle</a:t>
            </a:r>
            <a:endParaRPr lang="bg-BG" dirty="0"/>
          </a:p>
          <a:p>
            <a:r>
              <a:rPr lang="en-US" dirty="0" smtClean="0"/>
              <a:t>Drawing segments</a:t>
            </a:r>
            <a:endParaRPr lang="bg-BG" dirty="0"/>
          </a:p>
          <a:p>
            <a:pPr lvl="1"/>
            <a:r>
              <a:rPr lang="en-US" dirty="0" smtClean="0"/>
              <a:t>Pressing the left mouse button for beginning</a:t>
            </a:r>
            <a:endParaRPr lang="bg-BG" dirty="0"/>
          </a:p>
          <a:p>
            <a:pPr lvl="1"/>
            <a:r>
              <a:rPr lang="en-US" dirty="0" smtClean="0"/>
              <a:t>Dragging for construction and releasing for finalization</a:t>
            </a:r>
            <a:endParaRPr lang="bg-BG" dirty="0"/>
          </a:p>
          <a:p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200395" y="4219328"/>
            <a:ext cx="2562330" cy="190918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1356157">
            <a:off x="4144622" y="4261441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dragging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784470" y="4118226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108763" y="4327162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TextBox 12"/>
          <p:cNvSpPr txBox="1"/>
          <p:nvPr/>
        </p:nvSpPr>
        <p:spPr>
          <a:xfrm>
            <a:off x="1987118" y="4211655"/>
            <a:ext cx="1122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pressing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left button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5024" y="4034774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releasing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888192" y="4229736"/>
            <a:ext cx="138114" cy="221457"/>
          </a:xfrm>
          <a:custGeom>
            <a:avLst/>
            <a:gdLst>
              <a:gd name="connsiteX0" fmla="*/ 71437 w 180975"/>
              <a:gd name="connsiteY0" fmla="*/ 0 h 266700"/>
              <a:gd name="connsiteX1" fmla="*/ 180975 w 180975"/>
              <a:gd name="connsiteY1" fmla="*/ 154781 h 266700"/>
              <a:gd name="connsiteX2" fmla="*/ 92869 w 180975"/>
              <a:gd name="connsiteY2" fmla="*/ 157162 h 266700"/>
              <a:gd name="connsiteX3" fmla="*/ 130969 w 180975"/>
              <a:gd name="connsiteY3" fmla="*/ 245269 h 266700"/>
              <a:gd name="connsiteX4" fmla="*/ 97631 w 180975"/>
              <a:gd name="connsiteY4" fmla="*/ 266700 h 266700"/>
              <a:gd name="connsiteX5" fmla="*/ 52387 w 180975"/>
              <a:gd name="connsiteY5" fmla="*/ 176212 h 266700"/>
              <a:gd name="connsiteX6" fmla="*/ 0 w 180975"/>
              <a:gd name="connsiteY6" fmla="*/ 245269 h 266700"/>
              <a:gd name="connsiteX7" fmla="*/ 71437 w 180975"/>
              <a:gd name="connsiteY7" fmla="*/ 0 h 266700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354807 w 535782"/>
              <a:gd name="connsiteY6" fmla="*/ 366713 h 388144"/>
              <a:gd name="connsiteX7" fmla="*/ 0 w 535782"/>
              <a:gd name="connsiteY7" fmla="*/ 0 h 388144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4764 w 535782"/>
              <a:gd name="connsiteY6" fmla="*/ 192881 h 388144"/>
              <a:gd name="connsiteX7" fmla="*/ 0 w 535782"/>
              <a:gd name="connsiteY7" fmla="*/ 0 h 388144"/>
              <a:gd name="connsiteX0" fmla="*/ 28573 w 531018"/>
              <a:gd name="connsiteY0" fmla="*/ 0 h 345282"/>
              <a:gd name="connsiteX1" fmla="*/ 531018 w 531018"/>
              <a:gd name="connsiteY1" fmla="*/ 233363 h 345282"/>
              <a:gd name="connsiteX2" fmla="*/ 442912 w 531018"/>
              <a:gd name="connsiteY2" fmla="*/ 235744 h 345282"/>
              <a:gd name="connsiteX3" fmla="*/ 481012 w 531018"/>
              <a:gd name="connsiteY3" fmla="*/ 323851 h 345282"/>
              <a:gd name="connsiteX4" fmla="*/ 447674 w 531018"/>
              <a:gd name="connsiteY4" fmla="*/ 345282 h 345282"/>
              <a:gd name="connsiteX5" fmla="*/ 402430 w 531018"/>
              <a:gd name="connsiteY5" fmla="*/ 254794 h 345282"/>
              <a:gd name="connsiteX6" fmla="*/ 0 w 531018"/>
              <a:gd name="connsiteY6" fmla="*/ 150019 h 345282"/>
              <a:gd name="connsiteX7" fmla="*/ 28573 w 531018"/>
              <a:gd name="connsiteY7" fmla="*/ 0 h 345282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04813 w 533401"/>
              <a:gd name="connsiteY5" fmla="*/ 302419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30956 h 423863"/>
              <a:gd name="connsiteX1" fmla="*/ 533401 w 533401"/>
              <a:gd name="connsiteY1" fmla="*/ 311944 h 423863"/>
              <a:gd name="connsiteX2" fmla="*/ 445295 w 533401"/>
              <a:gd name="connsiteY2" fmla="*/ 314325 h 423863"/>
              <a:gd name="connsiteX3" fmla="*/ 483395 w 533401"/>
              <a:gd name="connsiteY3" fmla="*/ 402432 h 423863"/>
              <a:gd name="connsiteX4" fmla="*/ 450057 w 533401"/>
              <a:gd name="connsiteY4" fmla="*/ 423863 h 423863"/>
              <a:gd name="connsiteX5" fmla="*/ 178594 w 533401"/>
              <a:gd name="connsiteY5" fmla="*/ 0 h 423863"/>
              <a:gd name="connsiteX6" fmla="*/ 2383 w 533401"/>
              <a:gd name="connsiteY6" fmla="*/ 228600 h 423863"/>
              <a:gd name="connsiteX7" fmla="*/ 0 w 533401"/>
              <a:gd name="connsiteY7" fmla="*/ 30956 h 423863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7625 w 533401"/>
              <a:gd name="connsiteY5" fmla="*/ 154781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0 h 371476"/>
              <a:gd name="connsiteX1" fmla="*/ 533401 w 533401"/>
              <a:gd name="connsiteY1" fmla="*/ 280988 h 371476"/>
              <a:gd name="connsiteX2" fmla="*/ 445295 w 533401"/>
              <a:gd name="connsiteY2" fmla="*/ 283369 h 371476"/>
              <a:gd name="connsiteX3" fmla="*/ 483395 w 533401"/>
              <a:gd name="connsiteY3" fmla="*/ 371476 h 371476"/>
              <a:gd name="connsiteX4" fmla="*/ 85725 w 533401"/>
              <a:gd name="connsiteY4" fmla="*/ 221457 h 371476"/>
              <a:gd name="connsiteX5" fmla="*/ 47625 w 533401"/>
              <a:gd name="connsiteY5" fmla="*/ 154781 h 371476"/>
              <a:gd name="connsiteX6" fmla="*/ 2383 w 533401"/>
              <a:gd name="connsiteY6" fmla="*/ 197644 h 371476"/>
              <a:gd name="connsiteX7" fmla="*/ 0 w 533401"/>
              <a:gd name="connsiteY7" fmla="*/ 0 h 371476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445295 w 483395"/>
              <a:gd name="connsiteY2" fmla="*/ 485775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59533 w 483395"/>
              <a:gd name="connsiteY2" fmla="*/ 176212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90489"/>
              <a:gd name="connsiteY0" fmla="*/ 202406 h 423863"/>
              <a:gd name="connsiteX1" fmla="*/ 90489 w 90489"/>
              <a:gd name="connsiteY1" fmla="*/ 0 h 423863"/>
              <a:gd name="connsiteX2" fmla="*/ 59533 w 90489"/>
              <a:gd name="connsiteY2" fmla="*/ 176212 h 423863"/>
              <a:gd name="connsiteX3" fmla="*/ 14288 w 90489"/>
              <a:gd name="connsiteY3" fmla="*/ 233363 h 423863"/>
              <a:gd name="connsiteX4" fmla="*/ 85725 w 90489"/>
              <a:gd name="connsiteY4" fmla="*/ 423863 h 423863"/>
              <a:gd name="connsiteX5" fmla="*/ 47625 w 90489"/>
              <a:gd name="connsiteY5" fmla="*/ 357187 h 423863"/>
              <a:gd name="connsiteX6" fmla="*/ 2383 w 90489"/>
              <a:gd name="connsiteY6" fmla="*/ 400050 h 423863"/>
              <a:gd name="connsiteX7" fmla="*/ 0 w 90489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59533 w 116682"/>
              <a:gd name="connsiteY2" fmla="*/ 176212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19052 w 116682"/>
              <a:gd name="connsiteY2" fmla="*/ 321468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83346 w 116682"/>
              <a:gd name="connsiteY2" fmla="*/ 350043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38114"/>
              <a:gd name="connsiteY0" fmla="*/ 0 h 221457"/>
              <a:gd name="connsiteX1" fmla="*/ 138114 w 138114"/>
              <a:gd name="connsiteY1" fmla="*/ 133350 h 221457"/>
              <a:gd name="connsiteX2" fmla="*/ 83346 w 138114"/>
              <a:gd name="connsiteY2" fmla="*/ 147637 h 221457"/>
              <a:gd name="connsiteX3" fmla="*/ 116682 w 138114"/>
              <a:gd name="connsiteY3" fmla="*/ 207170 h 221457"/>
              <a:gd name="connsiteX4" fmla="*/ 85725 w 138114"/>
              <a:gd name="connsiteY4" fmla="*/ 221457 h 221457"/>
              <a:gd name="connsiteX5" fmla="*/ 47625 w 138114"/>
              <a:gd name="connsiteY5" fmla="*/ 154781 h 221457"/>
              <a:gd name="connsiteX6" fmla="*/ 2383 w 138114"/>
              <a:gd name="connsiteY6" fmla="*/ 197644 h 221457"/>
              <a:gd name="connsiteX7" fmla="*/ 0 w 138114"/>
              <a:gd name="connsiteY7" fmla="*/ 0 h 22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114" h="221457">
                <a:moveTo>
                  <a:pt x="0" y="0"/>
                </a:moveTo>
                <a:lnTo>
                  <a:pt x="138114" y="133350"/>
                </a:lnTo>
                <a:lnTo>
                  <a:pt x="83346" y="147637"/>
                </a:lnTo>
                <a:lnTo>
                  <a:pt x="116682" y="207170"/>
                </a:lnTo>
                <a:lnTo>
                  <a:pt x="85725" y="221457"/>
                </a:lnTo>
                <a:lnTo>
                  <a:pt x="47625" y="154781"/>
                </a:lnTo>
                <a:lnTo>
                  <a:pt x="2383" y="197644"/>
                </a:lnTo>
                <a:cubicBezTo>
                  <a:pt x="1589" y="131763"/>
                  <a:pt x="794" y="658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368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3724621" y="1657718"/>
            <a:ext cx="1645544" cy="1645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circles</a:t>
            </a:r>
            <a:endParaRPr lang="bg-BG" dirty="0"/>
          </a:p>
          <a:p>
            <a:pPr lvl="1"/>
            <a:r>
              <a:rPr lang="en-US" dirty="0" smtClean="0"/>
              <a:t>Press right button for the center</a:t>
            </a:r>
            <a:endParaRPr lang="bg-BG" dirty="0"/>
          </a:p>
          <a:p>
            <a:pPr lvl="1"/>
            <a:r>
              <a:rPr lang="en-US" dirty="0" smtClean="0"/>
              <a:t>Drag and release when the radius is correct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marL="411797" lvl="2"/>
            <a:endParaRPr lang="bg-BG" dirty="0" smtClean="0"/>
          </a:p>
          <a:p>
            <a:pPr marL="411797" lvl="2"/>
            <a:endParaRPr lang="bg-BG" dirty="0" smtClean="0"/>
          </a:p>
          <a:p>
            <a:r>
              <a:rPr lang="en-US" dirty="0" smtClean="0"/>
              <a:t>Drawing points</a:t>
            </a:r>
            <a:endParaRPr lang="bg-BG" dirty="0" smtClean="0"/>
          </a:p>
          <a:p>
            <a:pPr lvl="1"/>
            <a:r>
              <a:rPr lang="en-US" dirty="0" smtClean="0"/>
              <a:t>Clicking with the left button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  <p:sp>
        <p:nvSpPr>
          <p:cNvPr id="27" name="TextBox 26"/>
          <p:cNvSpPr txBox="1"/>
          <p:nvPr/>
        </p:nvSpPr>
        <p:spPr>
          <a:xfrm>
            <a:off x="3383293" y="2302775"/>
            <a:ext cx="1722603" cy="58477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 anchor="ctr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pressing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right button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474180" y="4514962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550235" y="2024792"/>
            <a:ext cx="567727" cy="437054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310432">
            <a:off x="4282056" y="1926621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dragging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139707" y="1923690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/>
          <p:cNvSpPr/>
          <p:nvPr/>
        </p:nvSpPr>
        <p:spPr>
          <a:xfrm>
            <a:off x="4465874" y="2389050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TextBox 27"/>
          <p:cNvSpPr txBox="1"/>
          <p:nvPr/>
        </p:nvSpPr>
        <p:spPr>
          <a:xfrm>
            <a:off x="5390261" y="1840238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releasing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550235" y="4606402"/>
            <a:ext cx="138114" cy="221457"/>
          </a:xfrm>
          <a:custGeom>
            <a:avLst/>
            <a:gdLst>
              <a:gd name="connsiteX0" fmla="*/ 71437 w 180975"/>
              <a:gd name="connsiteY0" fmla="*/ 0 h 266700"/>
              <a:gd name="connsiteX1" fmla="*/ 180975 w 180975"/>
              <a:gd name="connsiteY1" fmla="*/ 154781 h 266700"/>
              <a:gd name="connsiteX2" fmla="*/ 92869 w 180975"/>
              <a:gd name="connsiteY2" fmla="*/ 157162 h 266700"/>
              <a:gd name="connsiteX3" fmla="*/ 130969 w 180975"/>
              <a:gd name="connsiteY3" fmla="*/ 245269 h 266700"/>
              <a:gd name="connsiteX4" fmla="*/ 97631 w 180975"/>
              <a:gd name="connsiteY4" fmla="*/ 266700 h 266700"/>
              <a:gd name="connsiteX5" fmla="*/ 52387 w 180975"/>
              <a:gd name="connsiteY5" fmla="*/ 176212 h 266700"/>
              <a:gd name="connsiteX6" fmla="*/ 0 w 180975"/>
              <a:gd name="connsiteY6" fmla="*/ 245269 h 266700"/>
              <a:gd name="connsiteX7" fmla="*/ 71437 w 180975"/>
              <a:gd name="connsiteY7" fmla="*/ 0 h 266700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354807 w 535782"/>
              <a:gd name="connsiteY6" fmla="*/ 366713 h 388144"/>
              <a:gd name="connsiteX7" fmla="*/ 0 w 535782"/>
              <a:gd name="connsiteY7" fmla="*/ 0 h 388144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4764 w 535782"/>
              <a:gd name="connsiteY6" fmla="*/ 192881 h 388144"/>
              <a:gd name="connsiteX7" fmla="*/ 0 w 535782"/>
              <a:gd name="connsiteY7" fmla="*/ 0 h 388144"/>
              <a:gd name="connsiteX0" fmla="*/ 28573 w 531018"/>
              <a:gd name="connsiteY0" fmla="*/ 0 h 345282"/>
              <a:gd name="connsiteX1" fmla="*/ 531018 w 531018"/>
              <a:gd name="connsiteY1" fmla="*/ 233363 h 345282"/>
              <a:gd name="connsiteX2" fmla="*/ 442912 w 531018"/>
              <a:gd name="connsiteY2" fmla="*/ 235744 h 345282"/>
              <a:gd name="connsiteX3" fmla="*/ 481012 w 531018"/>
              <a:gd name="connsiteY3" fmla="*/ 323851 h 345282"/>
              <a:gd name="connsiteX4" fmla="*/ 447674 w 531018"/>
              <a:gd name="connsiteY4" fmla="*/ 345282 h 345282"/>
              <a:gd name="connsiteX5" fmla="*/ 402430 w 531018"/>
              <a:gd name="connsiteY5" fmla="*/ 254794 h 345282"/>
              <a:gd name="connsiteX6" fmla="*/ 0 w 531018"/>
              <a:gd name="connsiteY6" fmla="*/ 150019 h 345282"/>
              <a:gd name="connsiteX7" fmla="*/ 28573 w 531018"/>
              <a:gd name="connsiteY7" fmla="*/ 0 h 345282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04813 w 533401"/>
              <a:gd name="connsiteY5" fmla="*/ 302419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30956 h 423863"/>
              <a:gd name="connsiteX1" fmla="*/ 533401 w 533401"/>
              <a:gd name="connsiteY1" fmla="*/ 311944 h 423863"/>
              <a:gd name="connsiteX2" fmla="*/ 445295 w 533401"/>
              <a:gd name="connsiteY2" fmla="*/ 314325 h 423863"/>
              <a:gd name="connsiteX3" fmla="*/ 483395 w 533401"/>
              <a:gd name="connsiteY3" fmla="*/ 402432 h 423863"/>
              <a:gd name="connsiteX4" fmla="*/ 450057 w 533401"/>
              <a:gd name="connsiteY4" fmla="*/ 423863 h 423863"/>
              <a:gd name="connsiteX5" fmla="*/ 178594 w 533401"/>
              <a:gd name="connsiteY5" fmla="*/ 0 h 423863"/>
              <a:gd name="connsiteX6" fmla="*/ 2383 w 533401"/>
              <a:gd name="connsiteY6" fmla="*/ 228600 h 423863"/>
              <a:gd name="connsiteX7" fmla="*/ 0 w 533401"/>
              <a:gd name="connsiteY7" fmla="*/ 30956 h 423863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7625 w 533401"/>
              <a:gd name="connsiteY5" fmla="*/ 154781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0 h 371476"/>
              <a:gd name="connsiteX1" fmla="*/ 533401 w 533401"/>
              <a:gd name="connsiteY1" fmla="*/ 280988 h 371476"/>
              <a:gd name="connsiteX2" fmla="*/ 445295 w 533401"/>
              <a:gd name="connsiteY2" fmla="*/ 283369 h 371476"/>
              <a:gd name="connsiteX3" fmla="*/ 483395 w 533401"/>
              <a:gd name="connsiteY3" fmla="*/ 371476 h 371476"/>
              <a:gd name="connsiteX4" fmla="*/ 85725 w 533401"/>
              <a:gd name="connsiteY4" fmla="*/ 221457 h 371476"/>
              <a:gd name="connsiteX5" fmla="*/ 47625 w 533401"/>
              <a:gd name="connsiteY5" fmla="*/ 154781 h 371476"/>
              <a:gd name="connsiteX6" fmla="*/ 2383 w 533401"/>
              <a:gd name="connsiteY6" fmla="*/ 197644 h 371476"/>
              <a:gd name="connsiteX7" fmla="*/ 0 w 533401"/>
              <a:gd name="connsiteY7" fmla="*/ 0 h 371476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445295 w 483395"/>
              <a:gd name="connsiteY2" fmla="*/ 485775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59533 w 483395"/>
              <a:gd name="connsiteY2" fmla="*/ 176212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90489"/>
              <a:gd name="connsiteY0" fmla="*/ 202406 h 423863"/>
              <a:gd name="connsiteX1" fmla="*/ 90489 w 90489"/>
              <a:gd name="connsiteY1" fmla="*/ 0 h 423863"/>
              <a:gd name="connsiteX2" fmla="*/ 59533 w 90489"/>
              <a:gd name="connsiteY2" fmla="*/ 176212 h 423863"/>
              <a:gd name="connsiteX3" fmla="*/ 14288 w 90489"/>
              <a:gd name="connsiteY3" fmla="*/ 233363 h 423863"/>
              <a:gd name="connsiteX4" fmla="*/ 85725 w 90489"/>
              <a:gd name="connsiteY4" fmla="*/ 423863 h 423863"/>
              <a:gd name="connsiteX5" fmla="*/ 47625 w 90489"/>
              <a:gd name="connsiteY5" fmla="*/ 357187 h 423863"/>
              <a:gd name="connsiteX6" fmla="*/ 2383 w 90489"/>
              <a:gd name="connsiteY6" fmla="*/ 400050 h 423863"/>
              <a:gd name="connsiteX7" fmla="*/ 0 w 90489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59533 w 116682"/>
              <a:gd name="connsiteY2" fmla="*/ 176212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19052 w 116682"/>
              <a:gd name="connsiteY2" fmla="*/ 321468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83346 w 116682"/>
              <a:gd name="connsiteY2" fmla="*/ 350043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38114"/>
              <a:gd name="connsiteY0" fmla="*/ 0 h 221457"/>
              <a:gd name="connsiteX1" fmla="*/ 138114 w 138114"/>
              <a:gd name="connsiteY1" fmla="*/ 133350 h 221457"/>
              <a:gd name="connsiteX2" fmla="*/ 83346 w 138114"/>
              <a:gd name="connsiteY2" fmla="*/ 147637 h 221457"/>
              <a:gd name="connsiteX3" fmla="*/ 116682 w 138114"/>
              <a:gd name="connsiteY3" fmla="*/ 207170 h 221457"/>
              <a:gd name="connsiteX4" fmla="*/ 85725 w 138114"/>
              <a:gd name="connsiteY4" fmla="*/ 221457 h 221457"/>
              <a:gd name="connsiteX5" fmla="*/ 47625 w 138114"/>
              <a:gd name="connsiteY5" fmla="*/ 154781 h 221457"/>
              <a:gd name="connsiteX6" fmla="*/ 2383 w 138114"/>
              <a:gd name="connsiteY6" fmla="*/ 197644 h 221457"/>
              <a:gd name="connsiteX7" fmla="*/ 0 w 138114"/>
              <a:gd name="connsiteY7" fmla="*/ 0 h 22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114" h="221457">
                <a:moveTo>
                  <a:pt x="0" y="0"/>
                </a:moveTo>
                <a:lnTo>
                  <a:pt x="138114" y="133350"/>
                </a:lnTo>
                <a:lnTo>
                  <a:pt x="83346" y="147637"/>
                </a:lnTo>
                <a:lnTo>
                  <a:pt x="116682" y="207170"/>
                </a:lnTo>
                <a:lnTo>
                  <a:pt x="85725" y="221457"/>
                </a:lnTo>
                <a:lnTo>
                  <a:pt x="47625" y="154781"/>
                </a:lnTo>
                <a:lnTo>
                  <a:pt x="2383" y="197644"/>
                </a:lnTo>
                <a:cubicBezTo>
                  <a:pt x="1589" y="131763"/>
                  <a:pt x="794" y="658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Freeform 13"/>
          <p:cNvSpPr/>
          <p:nvPr/>
        </p:nvSpPr>
        <p:spPr>
          <a:xfrm>
            <a:off x="5231147" y="2020814"/>
            <a:ext cx="138114" cy="221457"/>
          </a:xfrm>
          <a:custGeom>
            <a:avLst/>
            <a:gdLst>
              <a:gd name="connsiteX0" fmla="*/ 71437 w 180975"/>
              <a:gd name="connsiteY0" fmla="*/ 0 h 266700"/>
              <a:gd name="connsiteX1" fmla="*/ 180975 w 180975"/>
              <a:gd name="connsiteY1" fmla="*/ 154781 h 266700"/>
              <a:gd name="connsiteX2" fmla="*/ 92869 w 180975"/>
              <a:gd name="connsiteY2" fmla="*/ 157162 h 266700"/>
              <a:gd name="connsiteX3" fmla="*/ 130969 w 180975"/>
              <a:gd name="connsiteY3" fmla="*/ 245269 h 266700"/>
              <a:gd name="connsiteX4" fmla="*/ 97631 w 180975"/>
              <a:gd name="connsiteY4" fmla="*/ 266700 h 266700"/>
              <a:gd name="connsiteX5" fmla="*/ 52387 w 180975"/>
              <a:gd name="connsiteY5" fmla="*/ 176212 h 266700"/>
              <a:gd name="connsiteX6" fmla="*/ 0 w 180975"/>
              <a:gd name="connsiteY6" fmla="*/ 245269 h 266700"/>
              <a:gd name="connsiteX7" fmla="*/ 71437 w 180975"/>
              <a:gd name="connsiteY7" fmla="*/ 0 h 266700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354807 w 535782"/>
              <a:gd name="connsiteY6" fmla="*/ 366713 h 388144"/>
              <a:gd name="connsiteX7" fmla="*/ 0 w 535782"/>
              <a:gd name="connsiteY7" fmla="*/ 0 h 388144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4764 w 535782"/>
              <a:gd name="connsiteY6" fmla="*/ 192881 h 388144"/>
              <a:gd name="connsiteX7" fmla="*/ 0 w 535782"/>
              <a:gd name="connsiteY7" fmla="*/ 0 h 388144"/>
              <a:gd name="connsiteX0" fmla="*/ 28573 w 531018"/>
              <a:gd name="connsiteY0" fmla="*/ 0 h 345282"/>
              <a:gd name="connsiteX1" fmla="*/ 531018 w 531018"/>
              <a:gd name="connsiteY1" fmla="*/ 233363 h 345282"/>
              <a:gd name="connsiteX2" fmla="*/ 442912 w 531018"/>
              <a:gd name="connsiteY2" fmla="*/ 235744 h 345282"/>
              <a:gd name="connsiteX3" fmla="*/ 481012 w 531018"/>
              <a:gd name="connsiteY3" fmla="*/ 323851 h 345282"/>
              <a:gd name="connsiteX4" fmla="*/ 447674 w 531018"/>
              <a:gd name="connsiteY4" fmla="*/ 345282 h 345282"/>
              <a:gd name="connsiteX5" fmla="*/ 402430 w 531018"/>
              <a:gd name="connsiteY5" fmla="*/ 254794 h 345282"/>
              <a:gd name="connsiteX6" fmla="*/ 0 w 531018"/>
              <a:gd name="connsiteY6" fmla="*/ 150019 h 345282"/>
              <a:gd name="connsiteX7" fmla="*/ 28573 w 531018"/>
              <a:gd name="connsiteY7" fmla="*/ 0 h 345282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04813 w 533401"/>
              <a:gd name="connsiteY5" fmla="*/ 302419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30956 h 423863"/>
              <a:gd name="connsiteX1" fmla="*/ 533401 w 533401"/>
              <a:gd name="connsiteY1" fmla="*/ 311944 h 423863"/>
              <a:gd name="connsiteX2" fmla="*/ 445295 w 533401"/>
              <a:gd name="connsiteY2" fmla="*/ 314325 h 423863"/>
              <a:gd name="connsiteX3" fmla="*/ 483395 w 533401"/>
              <a:gd name="connsiteY3" fmla="*/ 402432 h 423863"/>
              <a:gd name="connsiteX4" fmla="*/ 450057 w 533401"/>
              <a:gd name="connsiteY4" fmla="*/ 423863 h 423863"/>
              <a:gd name="connsiteX5" fmla="*/ 178594 w 533401"/>
              <a:gd name="connsiteY5" fmla="*/ 0 h 423863"/>
              <a:gd name="connsiteX6" fmla="*/ 2383 w 533401"/>
              <a:gd name="connsiteY6" fmla="*/ 228600 h 423863"/>
              <a:gd name="connsiteX7" fmla="*/ 0 w 533401"/>
              <a:gd name="connsiteY7" fmla="*/ 30956 h 423863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7625 w 533401"/>
              <a:gd name="connsiteY5" fmla="*/ 154781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0 h 371476"/>
              <a:gd name="connsiteX1" fmla="*/ 533401 w 533401"/>
              <a:gd name="connsiteY1" fmla="*/ 280988 h 371476"/>
              <a:gd name="connsiteX2" fmla="*/ 445295 w 533401"/>
              <a:gd name="connsiteY2" fmla="*/ 283369 h 371476"/>
              <a:gd name="connsiteX3" fmla="*/ 483395 w 533401"/>
              <a:gd name="connsiteY3" fmla="*/ 371476 h 371476"/>
              <a:gd name="connsiteX4" fmla="*/ 85725 w 533401"/>
              <a:gd name="connsiteY4" fmla="*/ 221457 h 371476"/>
              <a:gd name="connsiteX5" fmla="*/ 47625 w 533401"/>
              <a:gd name="connsiteY5" fmla="*/ 154781 h 371476"/>
              <a:gd name="connsiteX6" fmla="*/ 2383 w 533401"/>
              <a:gd name="connsiteY6" fmla="*/ 197644 h 371476"/>
              <a:gd name="connsiteX7" fmla="*/ 0 w 533401"/>
              <a:gd name="connsiteY7" fmla="*/ 0 h 371476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445295 w 483395"/>
              <a:gd name="connsiteY2" fmla="*/ 485775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59533 w 483395"/>
              <a:gd name="connsiteY2" fmla="*/ 176212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90489"/>
              <a:gd name="connsiteY0" fmla="*/ 202406 h 423863"/>
              <a:gd name="connsiteX1" fmla="*/ 90489 w 90489"/>
              <a:gd name="connsiteY1" fmla="*/ 0 h 423863"/>
              <a:gd name="connsiteX2" fmla="*/ 59533 w 90489"/>
              <a:gd name="connsiteY2" fmla="*/ 176212 h 423863"/>
              <a:gd name="connsiteX3" fmla="*/ 14288 w 90489"/>
              <a:gd name="connsiteY3" fmla="*/ 233363 h 423863"/>
              <a:gd name="connsiteX4" fmla="*/ 85725 w 90489"/>
              <a:gd name="connsiteY4" fmla="*/ 423863 h 423863"/>
              <a:gd name="connsiteX5" fmla="*/ 47625 w 90489"/>
              <a:gd name="connsiteY5" fmla="*/ 357187 h 423863"/>
              <a:gd name="connsiteX6" fmla="*/ 2383 w 90489"/>
              <a:gd name="connsiteY6" fmla="*/ 400050 h 423863"/>
              <a:gd name="connsiteX7" fmla="*/ 0 w 90489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59533 w 116682"/>
              <a:gd name="connsiteY2" fmla="*/ 176212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19052 w 116682"/>
              <a:gd name="connsiteY2" fmla="*/ 321468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83346 w 116682"/>
              <a:gd name="connsiteY2" fmla="*/ 350043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38114"/>
              <a:gd name="connsiteY0" fmla="*/ 0 h 221457"/>
              <a:gd name="connsiteX1" fmla="*/ 138114 w 138114"/>
              <a:gd name="connsiteY1" fmla="*/ 133350 h 221457"/>
              <a:gd name="connsiteX2" fmla="*/ 83346 w 138114"/>
              <a:gd name="connsiteY2" fmla="*/ 147637 h 221457"/>
              <a:gd name="connsiteX3" fmla="*/ 116682 w 138114"/>
              <a:gd name="connsiteY3" fmla="*/ 207170 h 221457"/>
              <a:gd name="connsiteX4" fmla="*/ 85725 w 138114"/>
              <a:gd name="connsiteY4" fmla="*/ 221457 h 221457"/>
              <a:gd name="connsiteX5" fmla="*/ 47625 w 138114"/>
              <a:gd name="connsiteY5" fmla="*/ 154781 h 221457"/>
              <a:gd name="connsiteX6" fmla="*/ 2383 w 138114"/>
              <a:gd name="connsiteY6" fmla="*/ 197644 h 221457"/>
              <a:gd name="connsiteX7" fmla="*/ 0 w 138114"/>
              <a:gd name="connsiteY7" fmla="*/ 0 h 22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114" h="221457">
                <a:moveTo>
                  <a:pt x="0" y="0"/>
                </a:moveTo>
                <a:lnTo>
                  <a:pt x="138114" y="133350"/>
                </a:lnTo>
                <a:lnTo>
                  <a:pt x="83346" y="147637"/>
                </a:lnTo>
                <a:lnTo>
                  <a:pt x="116682" y="207170"/>
                </a:lnTo>
                <a:lnTo>
                  <a:pt x="85725" y="221457"/>
                </a:lnTo>
                <a:lnTo>
                  <a:pt x="47625" y="154781"/>
                </a:lnTo>
                <a:lnTo>
                  <a:pt x="2383" y="197644"/>
                </a:lnTo>
                <a:cubicBezTo>
                  <a:pt x="1589" y="131763"/>
                  <a:pt x="794" y="658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856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Help functions</a:t>
            </a:r>
          </a:p>
          <a:p>
            <a:pPr lvl="1"/>
            <a:r>
              <a:rPr lang="en-US" dirty="0" smtClean="0"/>
              <a:t>Function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bg-BG" dirty="0" smtClean="0"/>
              <a:t> </a:t>
            </a:r>
            <a:r>
              <a:rPr lang="en-US" dirty="0" smtClean="0"/>
              <a:t>calculates graphical coordinates, corresponding to the mouse coordinates in an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1748798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/>
              <a:t> </a:t>
            </a:r>
            <a:r>
              <a:rPr lang="en-GB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event.target.offsetWidth</a:t>
            </a:r>
            <a:r>
              <a:rPr lang="en-GB" dirty="0" smtClean="0"/>
              <a:t>/2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-(</a:t>
            </a:r>
            <a:r>
              <a:rPr lang="en-GB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event.target.offsetHeight</a:t>
            </a:r>
            <a:r>
              <a:rPr lang="en-GB" dirty="0" smtClean="0"/>
              <a:t>/2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921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points</a:t>
            </a:r>
          </a:p>
          <a:p>
            <a:pPr lvl="1"/>
            <a:r>
              <a:rPr lang="en-US" dirty="0" smtClean="0"/>
              <a:t>Capturing the pressing of a mouse button (left or right)</a:t>
            </a:r>
            <a:endParaRPr lang="bg-BG" dirty="0" smtClean="0"/>
          </a:p>
          <a:p>
            <a:pPr lvl="1"/>
            <a:r>
              <a:rPr lang="en-US" dirty="0" smtClean="0"/>
              <a:t>Generating a point at these coordinates</a:t>
            </a:r>
            <a:endParaRPr lang="bg-BG" dirty="0" smtClean="0"/>
          </a:p>
          <a:p>
            <a:pPr lvl="1"/>
            <a:r>
              <a:rPr lang="en-US" dirty="0" smtClean="0"/>
              <a:t>The style of all points is stored 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pointStyle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937506"/>
            <a:ext cx="7223681" cy="2011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pointStyle</a:t>
            </a:r>
            <a:r>
              <a:rPr lang="en-US" dirty="0" smtClean="0"/>
              <a:t> </a:t>
            </a:r>
            <a:r>
              <a:rPr lang="en-US" dirty="0"/>
              <a:t>= {color:[0,0,0], pointSize:14.5};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(event))</a:t>
            </a:r>
            <a:r>
              <a:rPr lang="en-US" dirty="0"/>
              <a:t>.custom(</a:t>
            </a:r>
            <a:r>
              <a:rPr lang="en-US" dirty="0" err="1"/>
              <a:t>pointStyle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2267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6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events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Mouse movement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/>
              <a:t> – </a:t>
            </a:r>
            <a:r>
              <a:rPr lang="en-US" dirty="0" smtClean="0"/>
              <a:t>movement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mouseenter</a:t>
            </a:r>
            <a:r>
              <a:rPr lang="en-US" dirty="0"/>
              <a:t> – </a:t>
            </a:r>
            <a:r>
              <a:rPr lang="en-US" dirty="0" smtClean="0"/>
              <a:t>entering HTML element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mouseleave</a:t>
            </a:r>
            <a:r>
              <a:rPr lang="en-US" dirty="0"/>
              <a:t> </a:t>
            </a:r>
            <a:r>
              <a:rPr lang="bg-BG" dirty="0"/>
              <a:t>– </a:t>
            </a:r>
            <a:r>
              <a:rPr lang="en-US" dirty="0" smtClean="0"/>
              <a:t>exiting </a:t>
            </a:r>
            <a:r>
              <a:rPr lang="en-US" dirty="0"/>
              <a:t>HTML element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mouseover</a:t>
            </a:r>
            <a:r>
              <a:rPr lang="en-US" dirty="0"/>
              <a:t> </a:t>
            </a:r>
            <a:r>
              <a:rPr lang="bg-BG" dirty="0"/>
              <a:t>– </a:t>
            </a:r>
            <a:r>
              <a:rPr lang="en-US" dirty="0" smtClean="0"/>
              <a:t>movement over HTML element or its </a:t>
            </a:r>
            <a:r>
              <a:rPr lang="en-US" dirty="0" err="1" smtClean="0"/>
              <a:t>subelements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US" dirty="0"/>
              <a:t> – </a:t>
            </a:r>
            <a:r>
              <a:rPr lang="en-US" dirty="0" smtClean="0"/>
              <a:t>exiting HTML </a:t>
            </a:r>
            <a:r>
              <a:rPr lang="en-US" dirty="0"/>
              <a:t>element </a:t>
            </a:r>
            <a:r>
              <a:rPr lang="en-US" dirty="0" smtClean="0"/>
              <a:t>and </a:t>
            </a:r>
            <a:r>
              <a:rPr lang="en-US" dirty="0"/>
              <a:t>its </a:t>
            </a:r>
            <a:r>
              <a:rPr lang="en-US" dirty="0" err="1"/>
              <a:t>subelements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7461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segments</a:t>
            </a:r>
          </a:p>
          <a:p>
            <a:pPr lvl="1"/>
            <a:r>
              <a:rPr lang="en-US" dirty="0" smtClean="0"/>
              <a:t>How to distinguish drawing points from drawing segments?</a:t>
            </a:r>
            <a:endParaRPr lang="bg-BG" dirty="0" smtClean="0"/>
          </a:p>
          <a:p>
            <a:pPr lvl="1"/>
            <a:r>
              <a:rPr lang="en-US" dirty="0" smtClean="0"/>
              <a:t>Solution: drawing a point when a button is pressed</a:t>
            </a:r>
            <a:endParaRPr lang="bg-BG" dirty="0" smtClean="0"/>
          </a:p>
          <a:p>
            <a:pPr lvl="1"/>
            <a:r>
              <a:rPr lang="en-US" dirty="0" smtClean="0"/>
              <a:t>This is either individual point or the beginning of a segment</a:t>
            </a:r>
            <a:endParaRPr lang="bg-BG" dirty="0" smtClean="0"/>
          </a:p>
          <a:p>
            <a:pPr lvl="1"/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bg-BG" dirty="0" smtClean="0"/>
              <a:t> </a:t>
            </a:r>
            <a:r>
              <a:rPr lang="en-US" dirty="0" smtClean="0"/>
              <a:t>are the other end of the segment and the segment itself </a:t>
            </a:r>
            <a:r>
              <a:rPr lang="bg-BG" dirty="0" smtClean="0"/>
              <a:t>– </a:t>
            </a:r>
            <a:r>
              <a:rPr lang="en-US" dirty="0" smtClean="0"/>
              <a:t>they still do not exist at the time of pressing the button</a:t>
            </a:r>
            <a:r>
              <a:rPr lang="bg-BG" dirty="0" smtClean="0"/>
              <a:t>съществуват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6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point(</a:t>
            </a:r>
            <a:r>
              <a:rPr lang="en-US" dirty="0" err="1"/>
              <a:t>mouseXY</a:t>
            </a:r>
            <a:r>
              <a:rPr lang="en-US" dirty="0"/>
              <a:t>(event)).custom(</a:t>
            </a:r>
            <a:r>
              <a:rPr lang="en-US" dirty="0" err="1"/>
              <a:t>pointStyle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undefined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3545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Segment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 and its end point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US" dirty="0" smtClean="0"/>
              <a:t> are generated at the first mouse movement with pressed left button</a:t>
            </a:r>
          </a:p>
          <a:p>
            <a:pPr lvl="1"/>
            <a:r>
              <a:rPr lang="en-US" dirty="0" smtClean="0"/>
              <a:t>Following movements update them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9" y="1565921"/>
            <a:ext cx="7223681" cy="3383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pos</a:t>
            </a:r>
            <a:r>
              <a:rPr lang="en-GB" dirty="0"/>
              <a:t> = </a:t>
            </a:r>
            <a:r>
              <a:rPr lang="en-GB" dirty="0" err="1"/>
              <a:t>mouseXY</a:t>
            </a:r>
            <a:r>
              <a:rPr lang="en-GB" dirty="0"/>
              <a:t>(event);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 smtClean="0"/>
              <a:t>event.buttons</a:t>
            </a:r>
            <a:r>
              <a:rPr lang="en-GB" dirty="0" smtClean="0"/>
              <a:t>==</a:t>
            </a:r>
            <a:r>
              <a:rPr lang="en-GB" dirty="0"/>
              <a:t>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GB" dirty="0"/>
              <a:t>) </a:t>
            </a:r>
            <a:r>
              <a:rPr lang="en-GB" dirty="0" err="1"/>
              <a:t>pnt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en-GB" dirty="0"/>
              <a:t>(</a:t>
            </a:r>
            <a:r>
              <a:rPr lang="en-GB" dirty="0" err="1"/>
              <a:t>pos</a:t>
            </a:r>
            <a:r>
              <a:rPr lang="en-GB" dirty="0"/>
              <a:t>).custom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GB" dirty="0" smtClean="0"/>
              <a:t>) 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GB" dirty="0"/>
              <a:t>(</a:t>
            </a:r>
            <a:r>
              <a:rPr lang="en-GB" dirty="0" err="1"/>
              <a:t>pos,pos</a:t>
            </a:r>
            <a:r>
              <a:rPr lang="en-GB" dirty="0"/>
              <a:t>).custom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obj.to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2327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0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Drawing circles</a:t>
            </a:r>
          </a:p>
          <a:p>
            <a:pPr lvl="1"/>
            <a:r>
              <a:rPr lang="en-US" dirty="0" smtClean="0"/>
              <a:t>Drawing a point when pressing the right mouse button</a:t>
            </a:r>
          </a:p>
          <a:p>
            <a:pPr lvl="1"/>
            <a:r>
              <a:rPr lang="en-US" dirty="0" smtClean="0"/>
              <a:t>This is individual point or the center of a circle</a:t>
            </a:r>
            <a:endParaRPr lang="bg-BG" dirty="0" smtClean="0"/>
          </a:p>
          <a:p>
            <a:pPr lvl="1"/>
            <a:r>
              <a:rPr lang="en-US" dirty="0" smtClean="0"/>
              <a:t>A point on the circle is in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bg-BG" dirty="0" smtClean="0"/>
              <a:t> </a:t>
            </a:r>
            <a:r>
              <a:rPr lang="en-US" dirty="0" smtClean="0"/>
              <a:t>and the distance to the center defines the radius</a:t>
            </a:r>
            <a:r>
              <a:rPr lang="bg-BG" dirty="0" smtClean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</a:t>
            </a:r>
            <a:r>
              <a:rPr lang="bg-BG" dirty="0" smtClean="0"/>
              <a:t> </a:t>
            </a:r>
            <a:r>
              <a:rPr lang="en-US" dirty="0" smtClean="0"/>
              <a:t>is a help function</a:t>
            </a:r>
            <a:r>
              <a:rPr lang="bg-BG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 smtClean="0"/>
              <a:t> 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 smtClean="0"/>
              <a:t>event.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==2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(!</a:t>
            </a:r>
            <a:r>
              <a:rPr lang="en-GB" dirty="0" err="1"/>
              <a:t>obj</a:t>
            </a:r>
            <a:r>
              <a:rPr lang="en-GB" dirty="0"/>
              <a:t>) 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circle(pos,0)</a:t>
            </a:r>
            <a:r>
              <a:rPr lang="en-GB" dirty="0"/>
              <a:t>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center,pos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864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883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Functional testing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242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midpoint of a segment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Interactive procedure</a:t>
            </a:r>
            <a:endParaRPr lang="bg-BG" dirty="0" smtClean="0"/>
          </a:p>
          <a:p>
            <a:pPr lvl="1"/>
            <a:r>
              <a:rPr lang="en-US" dirty="0" smtClean="0"/>
              <a:t>Construct two random points</a:t>
            </a:r>
          </a:p>
          <a:p>
            <a:pPr lvl="1"/>
            <a:r>
              <a:rPr lang="en-US" dirty="0" smtClean="0"/>
              <a:t>Connect them with a segment</a:t>
            </a:r>
          </a:p>
          <a:p>
            <a:pPr lvl="1"/>
            <a:r>
              <a:rPr lang="en-US" dirty="0" smtClean="0"/>
              <a:t>Draw two circle with centers these points and radii as the segment length</a:t>
            </a:r>
          </a:p>
          <a:p>
            <a:pPr lvl="1"/>
            <a:r>
              <a:rPr lang="en-US" dirty="0" smtClean="0"/>
              <a:t>Connect the intersecting point of the circles with a segment</a:t>
            </a:r>
          </a:p>
          <a:p>
            <a:pPr lvl="1"/>
            <a:r>
              <a:rPr lang="en-US" dirty="0" smtClean="0"/>
              <a:t>This segment intersect the first segment in the mid point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06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hlinkClick r:id="rId2" action="ppaction://hlinkfile"/>
          </p:cNvPr>
          <p:cNvSpPr txBox="1"/>
          <p:nvPr/>
        </p:nvSpPr>
        <p:spPr>
          <a:xfrm>
            <a:off x="3657610" y="476628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177665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177664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2496004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496004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0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 right triangle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Interactive procedure</a:t>
            </a:r>
            <a:endParaRPr lang="bg-BG" dirty="0" smtClean="0"/>
          </a:p>
          <a:p>
            <a:pPr lvl="1"/>
            <a:r>
              <a:rPr lang="en-US" dirty="0" smtClean="0"/>
              <a:t>Draw a circle</a:t>
            </a:r>
            <a:endParaRPr lang="bg-BG" dirty="0" smtClean="0"/>
          </a:p>
          <a:p>
            <a:pPr lvl="1"/>
            <a:r>
              <a:rPr lang="en-US" dirty="0" smtClean="0"/>
              <a:t>Draw a diameter – a segment passing through the center</a:t>
            </a:r>
            <a:endParaRPr lang="bg-BG" dirty="0" smtClean="0"/>
          </a:p>
          <a:p>
            <a:pPr lvl="1"/>
            <a:r>
              <a:rPr lang="en-US" dirty="0" smtClean="0"/>
              <a:t>Pick a point on the circle</a:t>
            </a:r>
            <a:endParaRPr lang="bg-BG" dirty="0" smtClean="0"/>
          </a:p>
          <a:p>
            <a:pPr lvl="1"/>
            <a:r>
              <a:rPr lang="en-US" dirty="0" smtClean="0"/>
              <a:t>Connect it with the segment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317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hlinkClick r:id="rId2" action="ppaction://hlinkfile"/>
          </p:cNvPr>
          <p:cNvSpPr txBox="1"/>
          <p:nvPr/>
        </p:nvSpPr>
        <p:spPr>
          <a:xfrm>
            <a:off x="3657610" y="476628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177665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178051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2496006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496006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1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Mouse buttons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/>
              <a:t> – </a:t>
            </a:r>
            <a:r>
              <a:rPr lang="en-US" dirty="0" smtClean="0"/>
              <a:t>button is pressed</a:t>
            </a:r>
            <a:endParaRPr lang="bg-BG" dirty="0"/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/>
              <a:t> – </a:t>
            </a:r>
            <a:r>
              <a:rPr lang="en-US" dirty="0" smtClean="0"/>
              <a:t>button is released</a:t>
            </a:r>
            <a:endParaRPr lang="bg-BG" dirty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en-US" dirty="0"/>
              <a:t> – </a:t>
            </a:r>
            <a:r>
              <a:rPr lang="en-US" dirty="0" smtClean="0"/>
              <a:t>click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dblclick</a:t>
            </a:r>
            <a:r>
              <a:rPr lang="en-US" dirty="0"/>
              <a:t> – </a:t>
            </a:r>
            <a:r>
              <a:rPr lang="en-US" dirty="0" smtClean="0"/>
              <a:t>double click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bg-BG" dirty="0"/>
              <a:t> – </a:t>
            </a:r>
            <a:r>
              <a:rPr lang="en-US" dirty="0" smtClean="0"/>
              <a:t>click with the right (secondary) button</a:t>
            </a:r>
            <a:endParaRPr lang="bg-BG" dirty="0"/>
          </a:p>
          <a:p>
            <a:r>
              <a:rPr lang="en-US" dirty="0" smtClean="0"/>
              <a:t>Other events</a:t>
            </a:r>
            <a:endParaRPr lang="bg-BG" dirty="0" smtClean="0"/>
          </a:p>
          <a:p>
            <a:pPr lvl="1"/>
            <a:r>
              <a:rPr lang="en-US" dirty="0" smtClean="0"/>
              <a:t>Not directly related to graphics:</a:t>
            </a:r>
            <a:endParaRPr lang="bg-BG" dirty="0" smtClean="0"/>
          </a:p>
          <a:p>
            <a:pPr lvl="2"/>
            <a:r>
              <a:rPr lang="en-US" dirty="0" smtClean="0"/>
              <a:t>Events for drag and drop of elements and files</a:t>
            </a:r>
            <a:endParaRPr lang="bg-BG" dirty="0" smtClean="0"/>
          </a:p>
          <a:p>
            <a:pPr lvl="2"/>
            <a:r>
              <a:rPr lang="en-US" dirty="0" smtClean="0"/>
              <a:t>Events for controlling multimedia</a:t>
            </a:r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839494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Working with the mouse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Useful events</a:t>
            </a:r>
            <a:endParaRPr lang="bg-BG" dirty="0" smtClean="0"/>
          </a:p>
          <a:p>
            <a:pPr lvl="1"/>
            <a:r>
              <a:rPr lang="en-US" dirty="0" smtClean="0"/>
              <a:t>Mouse movement</a:t>
            </a:r>
            <a:r>
              <a:rPr lang="bg-BG" dirty="0" smtClean="0"/>
              <a:t>: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mouseenter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mouseleave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mouseover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Mouse buttons</a:t>
            </a:r>
            <a:r>
              <a:rPr lang="bg-BG" dirty="0" smtClean="0"/>
              <a:t>: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 smtClean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dblclick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Context menu</a:t>
            </a:r>
            <a:r>
              <a:rPr lang="bg-BG" dirty="0" smtClean="0"/>
              <a:t>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Properties</a:t>
            </a:r>
            <a:endParaRPr lang="bg-BG" dirty="0"/>
          </a:p>
          <a:p>
            <a:pPr lvl="1"/>
            <a:r>
              <a:rPr lang="en-US" dirty="0" smtClean="0"/>
              <a:t>DOM</a:t>
            </a:r>
            <a:r>
              <a:rPr lang="bg-BG" dirty="0" smtClean="0"/>
              <a:t> </a:t>
            </a:r>
            <a:r>
              <a:rPr lang="en-US" dirty="0" smtClean="0"/>
              <a:t>element of the event</a:t>
            </a:r>
            <a:r>
              <a:rPr lang="bg-BG" dirty="0" smtClean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Coordinates</a:t>
            </a:r>
            <a:r>
              <a:rPr lang="bg-BG" dirty="0" smtClean="0"/>
              <a:t>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 smtClean="0"/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screenX</a:t>
            </a:r>
            <a:r>
              <a:rPr lang="bg-BG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screenY</a:t>
            </a:r>
            <a:endParaRPr lang="en-US" dirty="0"/>
          </a:p>
          <a:p>
            <a:pPr lvl="1"/>
            <a:r>
              <a:rPr lang="en-US" dirty="0" smtClean="0"/>
              <a:t>Buttons and keys</a:t>
            </a:r>
            <a:r>
              <a:rPr lang="bg-BG" dirty="0" smtClean="0"/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bg-BG" dirty="0" smtClean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altKey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ctrlKey</a:t>
            </a:r>
            <a:r>
              <a:rPr lang="bg-BG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shiftKey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and sketching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with the mouse</a:t>
            </a:r>
            <a:endParaRPr lang="bg-BG" dirty="0" smtClean="0"/>
          </a:p>
          <a:p>
            <a:pPr lvl="1"/>
            <a:r>
              <a:rPr lang="en-US" dirty="0" smtClean="0"/>
              <a:t>Transformation of coordinates</a:t>
            </a:r>
            <a:endParaRPr lang="bg-BG" dirty="0" smtClean="0"/>
          </a:p>
          <a:p>
            <a:pPr lvl="1"/>
            <a:r>
              <a:rPr lang="en-US" dirty="0" smtClean="0"/>
              <a:t>Selected of proper projection (usually orthographic)</a:t>
            </a:r>
          </a:p>
          <a:p>
            <a:pPr lvl="1"/>
            <a:r>
              <a:rPr lang="en-US" dirty="0" smtClean="0"/>
              <a:t>Listening to button/key pressing</a:t>
            </a:r>
          </a:p>
          <a:p>
            <a:pPr lvl="1"/>
            <a:r>
              <a:rPr lang="en-US" dirty="0" smtClean="0"/>
              <a:t>Disabling context menu with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bg-BG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en-US" dirty="0" smtClean="0"/>
              <a:t>Sketching with the mouse</a:t>
            </a:r>
            <a:endParaRPr lang="bg-BG" dirty="0"/>
          </a:p>
          <a:p>
            <a:pPr lvl="1"/>
            <a:r>
              <a:rPr lang="en-US" dirty="0" smtClean="0"/>
              <a:t>Object are created once, then are only modified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307645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object</a:t>
            </a:r>
            <a:endParaRPr lang="bg-BG" dirty="0"/>
          </a:p>
          <a:p>
            <a:pPr lvl="1"/>
            <a:r>
              <a:rPr lang="en-US" dirty="0" smtClean="0"/>
              <a:t>Every event is represented by a </a:t>
            </a:r>
            <a:r>
              <a:rPr lang="en-US" dirty="0" err="1" smtClean="0"/>
              <a:t>JS</a:t>
            </a:r>
            <a:r>
              <a:rPr lang="en-US" dirty="0" smtClean="0"/>
              <a:t> object</a:t>
            </a:r>
          </a:p>
          <a:p>
            <a:pPr lvl="1"/>
            <a:r>
              <a:rPr lang="en-US" dirty="0" smtClean="0"/>
              <a:t>The object’s properties inform about the event</a:t>
            </a:r>
          </a:p>
          <a:p>
            <a:r>
              <a:rPr lang="en-US" dirty="0" smtClean="0"/>
              <a:t>Properties</a:t>
            </a:r>
            <a:endParaRPr lang="bg-BG" dirty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b="1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DOM</a:t>
            </a:r>
            <a:r>
              <a:rPr lang="bg-BG" dirty="0" smtClean="0"/>
              <a:t> </a:t>
            </a:r>
            <a:r>
              <a:rPr lang="en-US" dirty="0" smtClean="0"/>
              <a:t>element where the event occurred</a:t>
            </a:r>
            <a:endParaRPr lang="en-US" dirty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b="1" dirty="0"/>
              <a:t> </a:t>
            </a:r>
            <a:r>
              <a:rPr lang="en-US" dirty="0"/>
              <a:t>–</a:t>
            </a:r>
            <a:r>
              <a:rPr lang="bg-BG" dirty="0"/>
              <a:t> </a:t>
            </a:r>
            <a:r>
              <a:rPr lang="en-US" dirty="0" smtClean="0"/>
              <a:t>coordinates in the window</a:t>
            </a:r>
            <a:endParaRPr lang="bg-BG" dirty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screenX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screenY</a:t>
            </a:r>
            <a:r>
              <a:rPr lang="en-US" dirty="0"/>
              <a:t> –</a:t>
            </a:r>
            <a:r>
              <a:rPr lang="bg-BG" dirty="0"/>
              <a:t> </a:t>
            </a:r>
            <a:r>
              <a:rPr lang="en-US" dirty="0" smtClean="0"/>
              <a:t>coordinates in the screen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bg-BG" b="1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what buttons are </a:t>
            </a:r>
            <a:r>
              <a:rPr lang="en-US" dirty="0" smtClean="0"/>
              <a:t>pressed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altKey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ctrlKey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shiftKey</a:t>
            </a:r>
            <a:r>
              <a:rPr lang="en-US" b="1" dirty="0"/>
              <a:t> </a:t>
            </a:r>
            <a:r>
              <a:rPr lang="bg-BG" dirty="0"/>
              <a:t>– </a:t>
            </a:r>
            <a:r>
              <a:rPr lang="en-US" dirty="0" smtClean="0"/>
              <a:t>press status of Alt</a:t>
            </a:r>
            <a:r>
              <a:rPr lang="en-US" dirty="0"/>
              <a:t>, Ctrl</a:t>
            </a:r>
            <a:r>
              <a:rPr lang="bg-BG" dirty="0"/>
              <a:t>, </a:t>
            </a:r>
            <a:r>
              <a:rPr lang="en-US" dirty="0" smtClean="0"/>
              <a:t>Shift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22072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Local coordinates</a:t>
            </a:r>
          </a:p>
          <a:p>
            <a:pPr lvl="1"/>
            <a:r>
              <a:rPr lang="en-US" dirty="0" smtClean="0"/>
              <a:t>Graphic </a:t>
            </a:r>
            <a:r>
              <a:rPr lang="en-US" dirty="0"/>
              <a:t>element </a:t>
            </a:r>
            <a:r>
              <a:rPr lang="en-US" dirty="0" smtClean="0"/>
              <a:t>canvas</a:t>
            </a:r>
            <a:endParaRPr lang="en-US" dirty="0"/>
          </a:p>
          <a:p>
            <a:pPr lvl="1"/>
            <a:r>
              <a:rPr lang="en-US" dirty="0" smtClean="0"/>
              <a:t>Calculating coordinates </a:t>
            </a:r>
            <a:r>
              <a:rPr lang="en-US" dirty="0"/>
              <a:t>(x, y) of the mouse cursor relative to the upper left corner of the Suica </a:t>
            </a:r>
            <a:r>
              <a:rPr lang="en-US" dirty="0" smtClean="0"/>
              <a:t>object</a:t>
            </a:r>
          </a:p>
          <a:p>
            <a:pPr lvl="1"/>
            <a:endParaRPr lang="bg-BG" dirty="0"/>
          </a:p>
          <a:p>
            <a:pPr marL="1588" lvl="1" indent="0" algn="ctr">
              <a:buNone/>
            </a:pPr>
            <a:r>
              <a:rPr lang="en-US" dirty="0"/>
              <a:t>x = </a:t>
            </a:r>
            <a:r>
              <a:rPr lang="en-US" dirty="0" err="1"/>
              <a:t>clientX</a:t>
            </a:r>
            <a:r>
              <a:rPr lang="en-US" dirty="0"/>
              <a:t> – </a:t>
            </a:r>
            <a:r>
              <a:rPr lang="en-US" dirty="0" err="1"/>
              <a:t>offsetLeft</a:t>
            </a:r>
            <a:endParaRPr lang="en-US" dirty="0"/>
          </a:p>
          <a:p>
            <a:pPr marL="1588" lvl="1" indent="0" algn="ctr">
              <a:buNone/>
            </a:pPr>
            <a:r>
              <a:rPr lang="en-US" dirty="0"/>
              <a:t>y = </a:t>
            </a:r>
            <a:r>
              <a:rPr lang="en-US" dirty="0" err="1"/>
              <a:t>clienyY</a:t>
            </a:r>
            <a:r>
              <a:rPr lang="en-US" dirty="0"/>
              <a:t> – </a:t>
            </a:r>
            <a:r>
              <a:rPr lang="en-US" dirty="0" err="1"/>
              <a:t>offsetTop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00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3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588" lvl="1" indent="0" algn="ctr">
              <a:buNone/>
            </a:pPr>
            <a:r>
              <a:rPr lang="en-US" dirty="0"/>
              <a:t>x = </a:t>
            </a:r>
            <a:r>
              <a:rPr lang="en-US" dirty="0" err="1"/>
              <a:t>clientX</a:t>
            </a:r>
            <a:r>
              <a:rPr lang="en-US" dirty="0"/>
              <a:t> – </a:t>
            </a:r>
            <a:r>
              <a:rPr lang="en-US" dirty="0" err="1"/>
              <a:t>offsetLeft</a:t>
            </a:r>
            <a:endParaRPr lang="en-US" dirty="0"/>
          </a:p>
          <a:p>
            <a:pPr marL="1588" lvl="1" indent="0" algn="ctr">
              <a:buNone/>
            </a:pPr>
            <a:r>
              <a:rPr lang="en-US" dirty="0"/>
              <a:t>y = </a:t>
            </a:r>
            <a:r>
              <a:rPr lang="en-US" dirty="0" err="1"/>
              <a:t>clienyY</a:t>
            </a:r>
            <a:r>
              <a:rPr lang="en-US" dirty="0"/>
              <a:t> – </a:t>
            </a:r>
            <a:r>
              <a:rPr lang="en-US" dirty="0" err="1"/>
              <a:t>offsetTop</a:t>
            </a:r>
            <a:endParaRPr lang="en-US" dirty="0"/>
          </a:p>
          <a:p>
            <a:endParaRPr lang="bg-BG" dirty="0"/>
          </a:p>
        </p:txBody>
      </p:sp>
      <p:sp>
        <p:nvSpPr>
          <p:cNvPr id="2" name="Chevron 1"/>
          <p:cNvSpPr/>
          <p:nvPr/>
        </p:nvSpPr>
        <p:spPr>
          <a:xfrm>
            <a:off x="914440" y="1200165"/>
            <a:ext cx="7315120" cy="356612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bg-BG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Screen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2194586" y="1878369"/>
            <a:ext cx="5120584" cy="270504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Window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3657650" y="2336424"/>
            <a:ext cx="2743130" cy="1606912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Suica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94584" y="3028945"/>
            <a:ext cx="1463026" cy="2034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TextBox 5"/>
          <p:cNvSpPr txBox="1"/>
          <p:nvPr/>
        </p:nvSpPr>
        <p:spPr>
          <a:xfrm>
            <a:off x="2286025" y="3024459"/>
            <a:ext cx="1371625" cy="2882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clientX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2640602" y="1898736"/>
            <a:ext cx="1199886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r"/>
            <a:r>
              <a:rPr lang="en-US" dirty="0" err="1" smtClean="0"/>
              <a:t>offsetTop</a:t>
            </a:r>
            <a:endParaRPr lang="bg-BG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914440" y="3028945"/>
            <a:ext cx="1280146" cy="1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194586" y="2428714"/>
            <a:ext cx="1463024" cy="0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64288" y="1878371"/>
            <a:ext cx="3057" cy="458053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410250" y="1878369"/>
            <a:ext cx="201" cy="458055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04377" y="1200166"/>
            <a:ext cx="0" cy="464982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TextBox 12"/>
          <p:cNvSpPr txBox="1"/>
          <p:nvPr/>
        </p:nvSpPr>
        <p:spPr>
          <a:xfrm>
            <a:off x="1005878" y="3026539"/>
            <a:ext cx="1188707" cy="29260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screenX</a:t>
            </a:r>
            <a:endParaRPr lang="bg-BG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25" y="2384160"/>
            <a:ext cx="1280146" cy="304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offsetLeft</a:t>
            </a:r>
            <a:endParaRPr lang="bg-BG" dirty="0"/>
          </a:p>
        </p:txBody>
      </p:sp>
      <p:sp>
        <p:nvSpPr>
          <p:cNvPr id="15" name="TextBox 14"/>
          <p:cNvSpPr txBox="1"/>
          <p:nvPr/>
        </p:nvSpPr>
        <p:spPr>
          <a:xfrm>
            <a:off x="5409090" y="1890496"/>
            <a:ext cx="1199886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err="1" smtClean="0"/>
              <a:t>clientY</a:t>
            </a:r>
            <a:endParaRPr lang="bg-BG" dirty="0"/>
          </a:p>
        </p:txBody>
      </p:sp>
      <p:sp>
        <p:nvSpPr>
          <p:cNvPr id="16" name="TextBox 15"/>
          <p:cNvSpPr txBox="1"/>
          <p:nvPr/>
        </p:nvSpPr>
        <p:spPr>
          <a:xfrm>
            <a:off x="5408107" y="1296455"/>
            <a:ext cx="1752600" cy="33197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err="1" smtClean="0"/>
              <a:t>screenY</a:t>
            </a:r>
            <a:endParaRPr lang="bg-BG" dirty="0"/>
          </a:p>
        </p:txBody>
      </p:sp>
      <p:sp>
        <p:nvSpPr>
          <p:cNvPr id="17" name="Chevron 16"/>
          <p:cNvSpPr/>
          <p:nvPr/>
        </p:nvSpPr>
        <p:spPr>
          <a:xfrm>
            <a:off x="2194584" y="1665148"/>
            <a:ext cx="5120585" cy="213221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4973638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419138" y="2336424"/>
            <a:ext cx="1" cy="689289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5410451" y="2509395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91691" y="3030979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657650" y="3028945"/>
            <a:ext cx="1752551" cy="1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Freeform 24"/>
          <p:cNvSpPr/>
          <p:nvPr/>
        </p:nvSpPr>
        <p:spPr>
          <a:xfrm>
            <a:off x="5412830" y="3025713"/>
            <a:ext cx="138114" cy="221457"/>
          </a:xfrm>
          <a:custGeom>
            <a:avLst/>
            <a:gdLst>
              <a:gd name="connsiteX0" fmla="*/ 71437 w 180975"/>
              <a:gd name="connsiteY0" fmla="*/ 0 h 266700"/>
              <a:gd name="connsiteX1" fmla="*/ 180975 w 180975"/>
              <a:gd name="connsiteY1" fmla="*/ 154781 h 266700"/>
              <a:gd name="connsiteX2" fmla="*/ 92869 w 180975"/>
              <a:gd name="connsiteY2" fmla="*/ 157162 h 266700"/>
              <a:gd name="connsiteX3" fmla="*/ 130969 w 180975"/>
              <a:gd name="connsiteY3" fmla="*/ 245269 h 266700"/>
              <a:gd name="connsiteX4" fmla="*/ 97631 w 180975"/>
              <a:gd name="connsiteY4" fmla="*/ 266700 h 266700"/>
              <a:gd name="connsiteX5" fmla="*/ 52387 w 180975"/>
              <a:gd name="connsiteY5" fmla="*/ 176212 h 266700"/>
              <a:gd name="connsiteX6" fmla="*/ 0 w 180975"/>
              <a:gd name="connsiteY6" fmla="*/ 245269 h 266700"/>
              <a:gd name="connsiteX7" fmla="*/ 71437 w 180975"/>
              <a:gd name="connsiteY7" fmla="*/ 0 h 266700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354807 w 535782"/>
              <a:gd name="connsiteY6" fmla="*/ 366713 h 388144"/>
              <a:gd name="connsiteX7" fmla="*/ 0 w 535782"/>
              <a:gd name="connsiteY7" fmla="*/ 0 h 388144"/>
              <a:gd name="connsiteX0" fmla="*/ 0 w 535782"/>
              <a:gd name="connsiteY0" fmla="*/ 0 h 388144"/>
              <a:gd name="connsiteX1" fmla="*/ 535782 w 535782"/>
              <a:gd name="connsiteY1" fmla="*/ 276225 h 388144"/>
              <a:gd name="connsiteX2" fmla="*/ 447676 w 535782"/>
              <a:gd name="connsiteY2" fmla="*/ 278606 h 388144"/>
              <a:gd name="connsiteX3" fmla="*/ 485776 w 535782"/>
              <a:gd name="connsiteY3" fmla="*/ 366713 h 388144"/>
              <a:gd name="connsiteX4" fmla="*/ 452438 w 535782"/>
              <a:gd name="connsiteY4" fmla="*/ 388144 h 388144"/>
              <a:gd name="connsiteX5" fmla="*/ 407194 w 535782"/>
              <a:gd name="connsiteY5" fmla="*/ 297656 h 388144"/>
              <a:gd name="connsiteX6" fmla="*/ 4764 w 535782"/>
              <a:gd name="connsiteY6" fmla="*/ 192881 h 388144"/>
              <a:gd name="connsiteX7" fmla="*/ 0 w 535782"/>
              <a:gd name="connsiteY7" fmla="*/ 0 h 388144"/>
              <a:gd name="connsiteX0" fmla="*/ 28573 w 531018"/>
              <a:gd name="connsiteY0" fmla="*/ 0 h 345282"/>
              <a:gd name="connsiteX1" fmla="*/ 531018 w 531018"/>
              <a:gd name="connsiteY1" fmla="*/ 233363 h 345282"/>
              <a:gd name="connsiteX2" fmla="*/ 442912 w 531018"/>
              <a:gd name="connsiteY2" fmla="*/ 235744 h 345282"/>
              <a:gd name="connsiteX3" fmla="*/ 481012 w 531018"/>
              <a:gd name="connsiteY3" fmla="*/ 323851 h 345282"/>
              <a:gd name="connsiteX4" fmla="*/ 447674 w 531018"/>
              <a:gd name="connsiteY4" fmla="*/ 345282 h 345282"/>
              <a:gd name="connsiteX5" fmla="*/ 402430 w 531018"/>
              <a:gd name="connsiteY5" fmla="*/ 254794 h 345282"/>
              <a:gd name="connsiteX6" fmla="*/ 0 w 531018"/>
              <a:gd name="connsiteY6" fmla="*/ 150019 h 345282"/>
              <a:gd name="connsiteX7" fmla="*/ 28573 w 531018"/>
              <a:gd name="connsiteY7" fmla="*/ 0 h 345282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04813 w 533401"/>
              <a:gd name="connsiteY5" fmla="*/ 302419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30956 h 423863"/>
              <a:gd name="connsiteX1" fmla="*/ 533401 w 533401"/>
              <a:gd name="connsiteY1" fmla="*/ 311944 h 423863"/>
              <a:gd name="connsiteX2" fmla="*/ 445295 w 533401"/>
              <a:gd name="connsiteY2" fmla="*/ 314325 h 423863"/>
              <a:gd name="connsiteX3" fmla="*/ 483395 w 533401"/>
              <a:gd name="connsiteY3" fmla="*/ 402432 h 423863"/>
              <a:gd name="connsiteX4" fmla="*/ 450057 w 533401"/>
              <a:gd name="connsiteY4" fmla="*/ 423863 h 423863"/>
              <a:gd name="connsiteX5" fmla="*/ 178594 w 533401"/>
              <a:gd name="connsiteY5" fmla="*/ 0 h 423863"/>
              <a:gd name="connsiteX6" fmla="*/ 2383 w 533401"/>
              <a:gd name="connsiteY6" fmla="*/ 228600 h 423863"/>
              <a:gd name="connsiteX7" fmla="*/ 0 w 533401"/>
              <a:gd name="connsiteY7" fmla="*/ 30956 h 423863"/>
              <a:gd name="connsiteX0" fmla="*/ 0 w 533401"/>
              <a:gd name="connsiteY0" fmla="*/ 0 h 392907"/>
              <a:gd name="connsiteX1" fmla="*/ 533401 w 533401"/>
              <a:gd name="connsiteY1" fmla="*/ 280988 h 392907"/>
              <a:gd name="connsiteX2" fmla="*/ 445295 w 533401"/>
              <a:gd name="connsiteY2" fmla="*/ 283369 h 392907"/>
              <a:gd name="connsiteX3" fmla="*/ 483395 w 533401"/>
              <a:gd name="connsiteY3" fmla="*/ 371476 h 392907"/>
              <a:gd name="connsiteX4" fmla="*/ 450057 w 533401"/>
              <a:gd name="connsiteY4" fmla="*/ 392907 h 392907"/>
              <a:gd name="connsiteX5" fmla="*/ 47625 w 533401"/>
              <a:gd name="connsiteY5" fmla="*/ 154781 h 392907"/>
              <a:gd name="connsiteX6" fmla="*/ 2383 w 533401"/>
              <a:gd name="connsiteY6" fmla="*/ 197644 h 392907"/>
              <a:gd name="connsiteX7" fmla="*/ 0 w 533401"/>
              <a:gd name="connsiteY7" fmla="*/ 0 h 392907"/>
              <a:gd name="connsiteX0" fmla="*/ 0 w 533401"/>
              <a:gd name="connsiteY0" fmla="*/ 0 h 371476"/>
              <a:gd name="connsiteX1" fmla="*/ 533401 w 533401"/>
              <a:gd name="connsiteY1" fmla="*/ 280988 h 371476"/>
              <a:gd name="connsiteX2" fmla="*/ 445295 w 533401"/>
              <a:gd name="connsiteY2" fmla="*/ 283369 h 371476"/>
              <a:gd name="connsiteX3" fmla="*/ 483395 w 533401"/>
              <a:gd name="connsiteY3" fmla="*/ 371476 h 371476"/>
              <a:gd name="connsiteX4" fmla="*/ 85725 w 533401"/>
              <a:gd name="connsiteY4" fmla="*/ 221457 h 371476"/>
              <a:gd name="connsiteX5" fmla="*/ 47625 w 533401"/>
              <a:gd name="connsiteY5" fmla="*/ 154781 h 371476"/>
              <a:gd name="connsiteX6" fmla="*/ 2383 w 533401"/>
              <a:gd name="connsiteY6" fmla="*/ 197644 h 371476"/>
              <a:gd name="connsiteX7" fmla="*/ 0 w 533401"/>
              <a:gd name="connsiteY7" fmla="*/ 0 h 371476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445295 w 483395"/>
              <a:gd name="connsiteY2" fmla="*/ 485775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483395"/>
              <a:gd name="connsiteY0" fmla="*/ 202406 h 573882"/>
              <a:gd name="connsiteX1" fmla="*/ 90489 w 483395"/>
              <a:gd name="connsiteY1" fmla="*/ 0 h 573882"/>
              <a:gd name="connsiteX2" fmla="*/ 59533 w 483395"/>
              <a:gd name="connsiteY2" fmla="*/ 176212 h 573882"/>
              <a:gd name="connsiteX3" fmla="*/ 483395 w 483395"/>
              <a:gd name="connsiteY3" fmla="*/ 573882 h 573882"/>
              <a:gd name="connsiteX4" fmla="*/ 85725 w 483395"/>
              <a:gd name="connsiteY4" fmla="*/ 423863 h 573882"/>
              <a:gd name="connsiteX5" fmla="*/ 47625 w 483395"/>
              <a:gd name="connsiteY5" fmla="*/ 357187 h 573882"/>
              <a:gd name="connsiteX6" fmla="*/ 2383 w 483395"/>
              <a:gd name="connsiteY6" fmla="*/ 400050 h 573882"/>
              <a:gd name="connsiteX7" fmla="*/ 0 w 483395"/>
              <a:gd name="connsiteY7" fmla="*/ 202406 h 573882"/>
              <a:gd name="connsiteX0" fmla="*/ 0 w 90489"/>
              <a:gd name="connsiteY0" fmla="*/ 202406 h 423863"/>
              <a:gd name="connsiteX1" fmla="*/ 90489 w 90489"/>
              <a:gd name="connsiteY1" fmla="*/ 0 h 423863"/>
              <a:gd name="connsiteX2" fmla="*/ 59533 w 90489"/>
              <a:gd name="connsiteY2" fmla="*/ 176212 h 423863"/>
              <a:gd name="connsiteX3" fmla="*/ 14288 w 90489"/>
              <a:gd name="connsiteY3" fmla="*/ 233363 h 423863"/>
              <a:gd name="connsiteX4" fmla="*/ 85725 w 90489"/>
              <a:gd name="connsiteY4" fmla="*/ 423863 h 423863"/>
              <a:gd name="connsiteX5" fmla="*/ 47625 w 90489"/>
              <a:gd name="connsiteY5" fmla="*/ 357187 h 423863"/>
              <a:gd name="connsiteX6" fmla="*/ 2383 w 90489"/>
              <a:gd name="connsiteY6" fmla="*/ 400050 h 423863"/>
              <a:gd name="connsiteX7" fmla="*/ 0 w 90489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59533 w 116682"/>
              <a:gd name="connsiteY2" fmla="*/ 176212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19052 w 116682"/>
              <a:gd name="connsiteY2" fmla="*/ 321468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16682"/>
              <a:gd name="connsiteY0" fmla="*/ 202406 h 423863"/>
              <a:gd name="connsiteX1" fmla="*/ 90489 w 116682"/>
              <a:gd name="connsiteY1" fmla="*/ 0 h 423863"/>
              <a:gd name="connsiteX2" fmla="*/ 83346 w 116682"/>
              <a:gd name="connsiteY2" fmla="*/ 350043 h 423863"/>
              <a:gd name="connsiteX3" fmla="*/ 116682 w 116682"/>
              <a:gd name="connsiteY3" fmla="*/ 409576 h 423863"/>
              <a:gd name="connsiteX4" fmla="*/ 85725 w 116682"/>
              <a:gd name="connsiteY4" fmla="*/ 423863 h 423863"/>
              <a:gd name="connsiteX5" fmla="*/ 47625 w 116682"/>
              <a:gd name="connsiteY5" fmla="*/ 357187 h 423863"/>
              <a:gd name="connsiteX6" fmla="*/ 2383 w 116682"/>
              <a:gd name="connsiteY6" fmla="*/ 400050 h 423863"/>
              <a:gd name="connsiteX7" fmla="*/ 0 w 116682"/>
              <a:gd name="connsiteY7" fmla="*/ 202406 h 423863"/>
              <a:gd name="connsiteX0" fmla="*/ 0 w 138114"/>
              <a:gd name="connsiteY0" fmla="*/ 0 h 221457"/>
              <a:gd name="connsiteX1" fmla="*/ 138114 w 138114"/>
              <a:gd name="connsiteY1" fmla="*/ 133350 h 221457"/>
              <a:gd name="connsiteX2" fmla="*/ 83346 w 138114"/>
              <a:gd name="connsiteY2" fmla="*/ 147637 h 221457"/>
              <a:gd name="connsiteX3" fmla="*/ 116682 w 138114"/>
              <a:gd name="connsiteY3" fmla="*/ 207170 h 221457"/>
              <a:gd name="connsiteX4" fmla="*/ 85725 w 138114"/>
              <a:gd name="connsiteY4" fmla="*/ 221457 h 221457"/>
              <a:gd name="connsiteX5" fmla="*/ 47625 w 138114"/>
              <a:gd name="connsiteY5" fmla="*/ 154781 h 221457"/>
              <a:gd name="connsiteX6" fmla="*/ 2383 w 138114"/>
              <a:gd name="connsiteY6" fmla="*/ 197644 h 221457"/>
              <a:gd name="connsiteX7" fmla="*/ 0 w 138114"/>
              <a:gd name="connsiteY7" fmla="*/ 0 h 22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114" h="221457">
                <a:moveTo>
                  <a:pt x="0" y="0"/>
                </a:moveTo>
                <a:lnTo>
                  <a:pt x="138114" y="133350"/>
                </a:lnTo>
                <a:lnTo>
                  <a:pt x="83346" y="147637"/>
                </a:lnTo>
                <a:lnTo>
                  <a:pt x="116682" y="207170"/>
                </a:lnTo>
                <a:lnTo>
                  <a:pt x="85725" y="221457"/>
                </a:lnTo>
                <a:lnTo>
                  <a:pt x="47625" y="154781"/>
                </a:lnTo>
                <a:lnTo>
                  <a:pt x="2383" y="197644"/>
                </a:lnTo>
                <a:cubicBezTo>
                  <a:pt x="1589" y="131763"/>
                  <a:pt x="794" y="658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3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Blank graphic box</a:t>
            </a:r>
          </a:p>
          <a:p>
            <a:pPr lvl="1"/>
            <a:r>
              <a:rPr lang="en-US" dirty="0" smtClean="0"/>
              <a:t>Showing mouse </a:t>
            </a:r>
            <a:r>
              <a:rPr lang="en-US" dirty="0"/>
              <a:t>coordinates </a:t>
            </a:r>
            <a:r>
              <a:rPr lang="en-US" dirty="0" smtClean="0"/>
              <a:t>when it is moved</a:t>
            </a:r>
          </a:p>
          <a:p>
            <a:pPr lvl="1"/>
            <a:r>
              <a:rPr lang="en-US" dirty="0" smtClean="0"/>
              <a:t>Coordinates are relative </a:t>
            </a:r>
            <a:r>
              <a:rPr lang="en-US" dirty="0"/>
              <a:t>to the graphical </a:t>
            </a:r>
            <a:r>
              <a:rPr lang="en-US" dirty="0" smtClean="0"/>
              <a:t>canvas</a:t>
            </a:r>
            <a:endParaRPr lang="en-US" dirty="0"/>
          </a:p>
          <a:p>
            <a:pPr lvl="1"/>
            <a:r>
              <a:rPr lang="en-US" dirty="0" smtClean="0"/>
              <a:t>No coordinates when moving outside the canvas</a:t>
            </a:r>
            <a:endParaRPr lang="en-US" dirty="0"/>
          </a:p>
          <a:p>
            <a:r>
              <a:rPr lang="en-US" dirty="0" smtClean="0"/>
              <a:t>Idea</a:t>
            </a:r>
            <a:endParaRPr lang="en-US" dirty="0"/>
          </a:p>
          <a:p>
            <a:pPr lvl="1"/>
            <a:r>
              <a:rPr lang="en-US" dirty="0" smtClean="0"/>
              <a:t>Using </a:t>
            </a:r>
            <a:r>
              <a:rPr lang="en-US" dirty="0"/>
              <a:t>two events</a:t>
            </a:r>
          </a:p>
          <a:p>
            <a:pPr lvl="2"/>
            <a:r>
              <a:rPr lang="en-US" dirty="0" err="1"/>
              <a:t>mousemove</a:t>
            </a:r>
            <a:r>
              <a:rPr lang="en-US" dirty="0"/>
              <a:t> - movement </a:t>
            </a:r>
            <a:r>
              <a:rPr lang="en-US" dirty="0" smtClean="0"/>
              <a:t>inside </a:t>
            </a:r>
            <a:r>
              <a:rPr lang="en-US" dirty="0"/>
              <a:t>the </a:t>
            </a:r>
            <a:r>
              <a:rPr lang="en-US" dirty="0" smtClean="0"/>
              <a:t>canvas</a:t>
            </a:r>
            <a:endParaRPr lang="en-US" dirty="0"/>
          </a:p>
          <a:p>
            <a:pPr lvl="2"/>
            <a:r>
              <a:rPr lang="en-US" dirty="0" err="1"/>
              <a:t>mouseout</a:t>
            </a:r>
            <a:r>
              <a:rPr lang="en-US" dirty="0"/>
              <a:t> - </a:t>
            </a:r>
            <a:r>
              <a:rPr lang="en-US" dirty="0" smtClean="0"/>
              <a:t>exiting </a:t>
            </a:r>
            <a:r>
              <a:rPr lang="en-US" dirty="0"/>
              <a:t>the </a:t>
            </a:r>
            <a:r>
              <a:rPr lang="en-US" dirty="0" smtClean="0"/>
              <a:t>canvas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5810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16242</TotalTime>
  <Words>1349</Words>
  <Application>Microsoft Office PowerPoint</Application>
  <PresentationFormat>On-screen Show (16:9)</PresentationFormat>
  <Paragraphs>367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Interactivity</vt:lpstr>
      <vt:lpstr>Working with the mouse</vt:lpstr>
      <vt:lpstr>Events</vt:lpstr>
      <vt:lpstr>Mouse events</vt:lpstr>
      <vt:lpstr>PowerPoint Presentation</vt:lpstr>
      <vt:lpstr>Properties</vt:lpstr>
      <vt:lpstr>Coordinates</vt:lpstr>
      <vt:lpstr>PowerPoint Presentation</vt:lpstr>
      <vt:lpstr>Example</vt:lpstr>
      <vt:lpstr>PowerPoint Presentation</vt:lpstr>
      <vt:lpstr>PowerPoint Presentation</vt:lpstr>
      <vt:lpstr>PowerPoint Presentation</vt:lpstr>
      <vt:lpstr>Drawing with the mouse</vt:lpstr>
      <vt:lpstr>Graphical coordinates</vt:lpstr>
      <vt:lpstr>PowerPoint Presentation</vt:lpstr>
      <vt:lpstr>PowerPoint Presentation</vt:lpstr>
      <vt:lpstr>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Sketching with the mouse</vt:lpstr>
      <vt:lpstr>Sketching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Functional testing</vt:lpstr>
      <vt:lpstr>Finding the midpoint of a segment</vt:lpstr>
      <vt:lpstr>PowerPoint Presentation</vt:lpstr>
      <vt:lpstr>Drawing a right triangle</vt:lpstr>
      <vt:lpstr>PowerPoint Presentation</vt:lpstr>
      <vt:lpstr>Summary</vt:lpstr>
      <vt:lpstr>Working with the mouse</vt:lpstr>
      <vt:lpstr>Drawing and sketching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SUICA-15</dc:title>
  <dc:creator>Pavel Boytchev</dc:creator>
  <cp:lastModifiedBy>Anon</cp:lastModifiedBy>
  <cp:revision>657</cp:revision>
  <dcterms:created xsi:type="dcterms:W3CDTF">2015-02-10T15:00:35Z</dcterms:created>
  <dcterms:modified xsi:type="dcterms:W3CDTF">2020-04-09T17:52:00Z</dcterms:modified>
</cp:coreProperties>
</file>