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20" r:id="rId3"/>
    <p:sldId id="321" r:id="rId4"/>
    <p:sldId id="323" r:id="rId5"/>
    <p:sldId id="324" r:id="rId6"/>
    <p:sldId id="325" r:id="rId7"/>
    <p:sldId id="348" r:id="rId8"/>
    <p:sldId id="354" r:id="rId9"/>
    <p:sldId id="326" r:id="rId10"/>
    <p:sldId id="352" r:id="rId11"/>
    <p:sldId id="355" r:id="rId12"/>
    <p:sldId id="356" r:id="rId13"/>
    <p:sldId id="359" r:id="rId14"/>
    <p:sldId id="360" r:id="rId15"/>
    <p:sldId id="361" r:id="rId16"/>
    <p:sldId id="364" r:id="rId17"/>
    <p:sldId id="365" r:id="rId18"/>
    <p:sldId id="369" r:id="rId19"/>
    <p:sldId id="366" r:id="rId20"/>
    <p:sldId id="370" r:id="rId21"/>
    <p:sldId id="334" r:id="rId22"/>
    <p:sldId id="371" r:id="rId23"/>
    <p:sldId id="372" r:id="rId24"/>
    <p:sldId id="261" r:id="rId2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E3EB"/>
    <a:srgbClr val="638CAE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Course projects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bg-BG" noProof="0" dirty="0" smtClean="0"/>
              <a:t>24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the text</a:t>
            </a:r>
            <a:endParaRPr lang="bg-BG" dirty="0" smtClean="0"/>
          </a:p>
          <a:p>
            <a:pPr lvl="1"/>
            <a:r>
              <a:rPr lang="en-US" dirty="0" smtClean="0"/>
              <a:t>Completely own text</a:t>
            </a:r>
            <a:endParaRPr lang="bg-BG" dirty="0" smtClean="0"/>
          </a:p>
          <a:p>
            <a:pPr lvl="1"/>
            <a:r>
              <a:rPr lang="en-US" dirty="0" smtClean="0"/>
              <a:t>In no case </a:t>
            </a:r>
            <a:r>
              <a:rPr lang="bg-BG" dirty="0" smtClean="0"/>
              <a:t>– </a:t>
            </a:r>
            <a:r>
              <a:rPr lang="en-US" dirty="0" smtClean="0"/>
              <a:t>copied </a:t>
            </a:r>
            <a:r>
              <a:rPr lang="bg-BG" dirty="0" smtClean="0"/>
              <a:t>(</a:t>
            </a:r>
            <a:r>
              <a:rPr lang="en-US" dirty="0" smtClean="0"/>
              <a:t>from</a:t>
            </a:r>
            <a:r>
              <a:rPr lang="bg-BG" dirty="0" smtClean="0"/>
              <a:t> </a:t>
            </a:r>
            <a:r>
              <a:rPr lang="en-US" dirty="0" smtClean="0"/>
              <a:t>Wikipedia or other source</a:t>
            </a:r>
            <a:r>
              <a:rPr lang="bg-BG" dirty="0" smtClean="0"/>
              <a:t>)</a:t>
            </a:r>
            <a:endParaRPr lang="bg-BG" dirty="0" smtClean="0"/>
          </a:p>
          <a:p>
            <a:r>
              <a:rPr lang="en-US" dirty="0" smtClean="0"/>
              <a:t>About the illustrations</a:t>
            </a:r>
            <a:endParaRPr lang="bg-BG" dirty="0" smtClean="0"/>
          </a:p>
          <a:p>
            <a:pPr lvl="1"/>
            <a:r>
              <a:rPr lang="en-US" dirty="0" smtClean="0"/>
              <a:t>Preferably own illustrations</a:t>
            </a:r>
            <a:endParaRPr lang="bg-BG" dirty="0" smtClean="0"/>
          </a:p>
          <a:p>
            <a:pPr lvl="1"/>
            <a:r>
              <a:rPr lang="en-US" dirty="0" smtClean="0"/>
              <a:t>Exceptions (not own) must ne credited appropriately</a:t>
            </a:r>
            <a:endParaRPr lang="bg-BG" dirty="0"/>
          </a:p>
          <a:p>
            <a:r>
              <a:rPr lang="en-US" dirty="0" smtClean="0"/>
              <a:t>About the problems</a:t>
            </a:r>
            <a:endParaRPr lang="bg-BG" dirty="0" smtClean="0"/>
          </a:p>
          <a:p>
            <a:pPr lvl="1"/>
            <a:r>
              <a:rPr lang="en-US" dirty="0" smtClean="0"/>
              <a:t>Own problems, at least two conceptually different</a:t>
            </a:r>
            <a:endParaRPr lang="bg-BG" dirty="0"/>
          </a:p>
          <a:p>
            <a:pPr lvl="1"/>
            <a:r>
              <a:rPr lang="en-US" dirty="0" smtClean="0"/>
              <a:t>Solvable with the software </a:t>
            </a:r>
            <a:r>
              <a:rPr lang="bg-BG" dirty="0" smtClean="0"/>
              <a:t>+ </a:t>
            </a:r>
            <a:r>
              <a:rPr lang="en-US" dirty="0" smtClean="0"/>
              <a:t>snapshots</a:t>
            </a:r>
            <a:r>
              <a:rPr lang="bg-BG" dirty="0" smtClean="0"/>
              <a:t> </a:t>
            </a:r>
            <a:r>
              <a:rPr lang="bg-BG" dirty="0" smtClean="0"/>
              <a:t>+ </a:t>
            </a:r>
            <a:r>
              <a:rPr lang="en-US" dirty="0" smtClean="0"/>
              <a:t>solutions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6666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factor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1878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 factor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Essence</a:t>
            </a:r>
            <a:r>
              <a:rPr lang="bg-BG" dirty="0" smtClean="0"/>
              <a:t>щ</a:t>
            </a:r>
            <a:endParaRPr lang="bg-BG" dirty="0" smtClean="0"/>
          </a:p>
          <a:p>
            <a:pPr lvl="1"/>
            <a:r>
              <a:rPr lang="en-US" dirty="0" smtClean="0"/>
              <a:t>Complexity of the software implementation</a:t>
            </a:r>
            <a:endParaRPr lang="bg-BG" dirty="0" smtClean="0"/>
          </a:p>
          <a:p>
            <a:pPr lvl="1"/>
            <a:r>
              <a:rPr lang="en-US" dirty="0" smtClean="0"/>
              <a:t>Source code formatting and styling</a:t>
            </a:r>
            <a:endParaRPr lang="bg-BG" dirty="0" smtClean="0"/>
          </a:p>
          <a:p>
            <a:r>
              <a:rPr lang="en-US" dirty="0" smtClean="0"/>
              <a:t>Evaluation</a:t>
            </a:r>
            <a:endParaRPr lang="bg-BG" dirty="0" smtClean="0"/>
          </a:p>
          <a:p>
            <a:pPr lvl="1"/>
            <a:r>
              <a:rPr lang="en-US" dirty="0" smtClean="0"/>
              <a:t>Complexity</a:t>
            </a:r>
            <a:r>
              <a:rPr lang="bg-BG" dirty="0" smtClean="0"/>
              <a:t> </a:t>
            </a:r>
            <a:r>
              <a:rPr lang="bg-BG" dirty="0" smtClean="0"/>
              <a:t>– 50%</a:t>
            </a:r>
          </a:p>
          <a:p>
            <a:pPr lvl="1"/>
            <a:r>
              <a:rPr lang="en-US" dirty="0" smtClean="0"/>
              <a:t>Style</a:t>
            </a:r>
            <a:r>
              <a:rPr lang="bg-BG" dirty="0" smtClean="0"/>
              <a:t> </a:t>
            </a:r>
            <a:r>
              <a:rPr lang="bg-BG" dirty="0" smtClean="0"/>
              <a:t>– 50%</a:t>
            </a:r>
          </a:p>
        </p:txBody>
      </p:sp>
    </p:spTree>
    <p:extLst>
      <p:ext uri="{BB962C8B-B14F-4D97-AF65-F5344CB8AC3E}">
        <p14:creationId xmlns:p14="http://schemas.microsoft.com/office/powerpoint/2010/main" val="867022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the code</a:t>
            </a:r>
            <a:endParaRPr lang="bg-BG" dirty="0" smtClean="0"/>
          </a:p>
          <a:p>
            <a:pPr lvl="1"/>
            <a:r>
              <a:rPr lang="en-US" dirty="0" smtClean="0"/>
              <a:t>Compulsory significant use of Suica</a:t>
            </a:r>
          </a:p>
          <a:p>
            <a:pPr lvl="1"/>
            <a:r>
              <a:rPr lang="en-US" dirty="0" smtClean="0"/>
              <a:t>Completely own code, not adapted from other sources</a:t>
            </a:r>
            <a:endParaRPr lang="bg-BG" dirty="0" smtClean="0"/>
          </a:p>
          <a:p>
            <a:pPr lvl="1"/>
            <a:r>
              <a:rPr lang="en-US" dirty="0" smtClean="0"/>
              <a:t>Well formatted and commented</a:t>
            </a:r>
            <a:endParaRPr lang="bg-BG" dirty="0" smtClean="0"/>
          </a:p>
          <a:p>
            <a:r>
              <a:rPr lang="en-US" dirty="0" smtClean="0"/>
              <a:t>About the role of the code</a:t>
            </a:r>
            <a:endParaRPr lang="bg-BG" dirty="0" smtClean="0"/>
          </a:p>
          <a:p>
            <a:pPr lvl="1"/>
            <a:r>
              <a:rPr lang="en-US" dirty="0" smtClean="0"/>
              <a:t>To support the project topic</a:t>
            </a:r>
            <a:endParaRPr lang="bg-BG" dirty="0" smtClean="0"/>
          </a:p>
          <a:p>
            <a:pPr lvl="1"/>
            <a:r>
              <a:rPr lang="en-US" dirty="0" smtClean="0"/>
              <a:t>To be used by the problems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502582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 factor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38155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 factor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Essence</a:t>
            </a:r>
            <a:endParaRPr lang="bg-BG" dirty="0" smtClean="0"/>
          </a:p>
          <a:p>
            <a:pPr lvl="1"/>
            <a:r>
              <a:rPr lang="en-US" dirty="0" smtClean="0"/>
              <a:t>Visual beauty of the project</a:t>
            </a:r>
            <a:endParaRPr lang="bg-BG" dirty="0" smtClean="0"/>
          </a:p>
          <a:p>
            <a:pPr lvl="1"/>
            <a:r>
              <a:rPr lang="en-US" dirty="0" smtClean="0"/>
              <a:t>Intuitive and smooth animation</a:t>
            </a:r>
            <a:endParaRPr lang="bg-BG" dirty="0" smtClean="0"/>
          </a:p>
          <a:p>
            <a:r>
              <a:rPr lang="en-US" dirty="0" smtClean="0"/>
              <a:t>Evaluation</a:t>
            </a:r>
            <a:endParaRPr lang="bg-BG" dirty="0" smtClean="0"/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beauty</a:t>
            </a:r>
            <a:r>
              <a:rPr lang="bg-BG" dirty="0" smtClean="0"/>
              <a:t> </a:t>
            </a:r>
            <a:r>
              <a:rPr lang="bg-BG" dirty="0" smtClean="0"/>
              <a:t>– 30%</a:t>
            </a:r>
          </a:p>
          <a:p>
            <a:pPr lvl="1"/>
            <a:r>
              <a:rPr lang="en-US" dirty="0" smtClean="0"/>
              <a:t>Static</a:t>
            </a:r>
            <a:r>
              <a:rPr lang="bg-BG" dirty="0" smtClean="0"/>
              <a:t> </a:t>
            </a:r>
            <a:r>
              <a:rPr lang="en-US" dirty="0" smtClean="0"/>
              <a:t>Suica </a:t>
            </a:r>
            <a:r>
              <a:rPr lang="en-US" dirty="0" smtClean="0"/>
              <a:t>beauty</a:t>
            </a:r>
            <a:r>
              <a:rPr lang="bg-BG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40</a:t>
            </a:r>
            <a:r>
              <a:rPr lang="bg-BG" dirty="0" smtClean="0"/>
              <a:t>%</a:t>
            </a:r>
          </a:p>
          <a:p>
            <a:pPr lvl="1"/>
            <a:r>
              <a:rPr lang="en-US" dirty="0" smtClean="0"/>
              <a:t>Dynamic</a:t>
            </a:r>
            <a:r>
              <a:rPr lang="bg-BG" dirty="0" smtClean="0"/>
              <a:t> </a:t>
            </a:r>
            <a:r>
              <a:rPr lang="en-US" dirty="0" smtClean="0"/>
              <a:t>Suica </a:t>
            </a:r>
            <a:r>
              <a:rPr lang="en-US" dirty="0" smtClean="0"/>
              <a:t>beauty </a:t>
            </a:r>
            <a:r>
              <a:rPr lang="en-US" dirty="0" smtClean="0"/>
              <a:t>– 30%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515179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HTML/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en-US" dirty="0" smtClean="0"/>
              <a:t>Completely own code, not adapted</a:t>
            </a:r>
            <a:endParaRPr lang="bg-BG" dirty="0" smtClean="0"/>
          </a:p>
          <a:p>
            <a:pPr lvl="1"/>
            <a:r>
              <a:rPr lang="en-US" dirty="0" smtClean="0"/>
              <a:t>Effective use of HTML and </a:t>
            </a:r>
            <a:r>
              <a:rPr lang="en-US" dirty="0" err="1" smtClean="0"/>
              <a:t>CSS</a:t>
            </a:r>
            <a:endParaRPr lang="bg-BG" dirty="0" smtClean="0"/>
          </a:p>
          <a:p>
            <a:r>
              <a:rPr lang="en-US" dirty="0" smtClean="0"/>
              <a:t>About static Suica beauty</a:t>
            </a:r>
            <a:endParaRPr lang="bg-BG" dirty="0" smtClean="0"/>
          </a:p>
          <a:p>
            <a:pPr lvl="1"/>
            <a:r>
              <a:rPr lang="en-US" dirty="0" smtClean="0"/>
              <a:t>3D scene with own graphical objects</a:t>
            </a:r>
            <a:endParaRPr lang="bg-BG" dirty="0" smtClean="0"/>
          </a:p>
          <a:p>
            <a:pPr lvl="1"/>
            <a:r>
              <a:rPr lang="en-US" dirty="0" smtClean="0"/>
              <a:t>Well selected </a:t>
            </a:r>
            <a:r>
              <a:rPr lang="en-US" dirty="0" err="1" smtClean="0"/>
              <a:t>colours</a:t>
            </a:r>
            <a:r>
              <a:rPr lang="en-US" dirty="0" smtClean="0"/>
              <a:t>, textures, styles</a:t>
            </a:r>
            <a:endParaRPr lang="bg-BG" dirty="0" smtClean="0"/>
          </a:p>
          <a:p>
            <a:r>
              <a:rPr lang="en-US" dirty="0" smtClean="0"/>
              <a:t>About dynamic Suica beauty</a:t>
            </a:r>
            <a:endParaRPr lang="bg-BG" dirty="0"/>
          </a:p>
          <a:p>
            <a:pPr lvl="1"/>
            <a:r>
              <a:rPr lang="en-US" dirty="0" smtClean="0"/>
              <a:t>Smooth animation of graphical elements</a:t>
            </a:r>
            <a:endParaRPr lang="bg-BG" dirty="0" smtClean="0"/>
          </a:p>
          <a:p>
            <a:pPr lvl="1"/>
            <a:r>
              <a:rPr lang="en-US" dirty="0" smtClean="0"/>
              <a:t>Especially during interactivity and cascading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267671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Interactivity factor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20737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Interactivity factor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Essence</a:t>
            </a:r>
            <a:endParaRPr lang="bg-BG" dirty="0" smtClean="0"/>
          </a:p>
          <a:p>
            <a:pPr lvl="1"/>
            <a:r>
              <a:rPr lang="en-US" dirty="0" smtClean="0"/>
              <a:t>Graphical object manipulation with the mouse</a:t>
            </a:r>
          </a:p>
          <a:p>
            <a:pPr lvl="1"/>
            <a:r>
              <a:rPr lang="en-US" dirty="0" smtClean="0"/>
              <a:t>Change of the scene and the view point</a:t>
            </a:r>
          </a:p>
          <a:p>
            <a:pPr lvl="1"/>
            <a:r>
              <a:rPr lang="en-US" dirty="0" smtClean="0"/>
              <a:t>Any change must lead to indirect changes in other graphical objects (cascading, chain reaction)</a:t>
            </a:r>
            <a:endParaRPr lang="bg-BG" dirty="0" smtClean="0"/>
          </a:p>
          <a:p>
            <a:r>
              <a:rPr lang="en-US" dirty="0" smtClean="0"/>
              <a:t>Evaluation</a:t>
            </a:r>
            <a:endParaRPr lang="bg-BG" dirty="0" smtClean="0"/>
          </a:p>
          <a:p>
            <a:pPr lvl="1"/>
            <a:r>
              <a:rPr lang="en-US" dirty="0" smtClean="0"/>
              <a:t>Interactivity</a:t>
            </a:r>
            <a:r>
              <a:rPr lang="bg-BG" dirty="0" smtClean="0"/>
              <a:t> </a:t>
            </a:r>
            <a:r>
              <a:rPr lang="bg-BG" dirty="0" smtClean="0"/>
              <a:t>– 50%</a:t>
            </a:r>
          </a:p>
          <a:p>
            <a:pPr lvl="1"/>
            <a:r>
              <a:rPr lang="en-US" dirty="0" smtClean="0"/>
              <a:t>Cascading</a:t>
            </a:r>
            <a:r>
              <a:rPr lang="bg-BG" dirty="0" smtClean="0"/>
              <a:t> </a:t>
            </a:r>
            <a:r>
              <a:rPr lang="bg-BG" dirty="0" smtClean="0"/>
              <a:t>– 5</a:t>
            </a:r>
            <a:r>
              <a:rPr lang="en-US" dirty="0" smtClean="0"/>
              <a:t>0</a:t>
            </a:r>
            <a:r>
              <a:rPr lang="bg-BG" dirty="0" smtClean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206939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About interactivity</a:t>
            </a:r>
            <a:endParaRPr lang="bg-BG" dirty="0" smtClean="0"/>
          </a:p>
          <a:p>
            <a:pPr lvl="1"/>
            <a:r>
              <a:rPr lang="en-US" dirty="0" smtClean="0"/>
              <a:t>Intuitive and useful for the topic</a:t>
            </a:r>
          </a:p>
          <a:p>
            <a:pPr lvl="1"/>
            <a:r>
              <a:rPr lang="en-US" dirty="0" smtClean="0"/>
              <a:t>Implemented via mouse motion </a:t>
            </a:r>
          </a:p>
          <a:p>
            <a:pPr lvl="1"/>
            <a:r>
              <a:rPr lang="en-US" dirty="0" smtClean="0"/>
              <a:t>At least two conceptually different interactivities</a:t>
            </a:r>
            <a:endParaRPr lang="bg-BG" dirty="0" smtClean="0"/>
          </a:p>
          <a:p>
            <a:r>
              <a:rPr lang="en-US" dirty="0" smtClean="0"/>
              <a:t>About cascading</a:t>
            </a:r>
            <a:endParaRPr lang="bg-BG" dirty="0" smtClean="0"/>
          </a:p>
          <a:p>
            <a:pPr lvl="1"/>
            <a:r>
              <a:rPr lang="en-US" dirty="0" smtClean="0"/>
              <a:t>In real time, while the main object is being changed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116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4832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Mistakes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74923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Frequently done mistakes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Too weak use of Suica</a:t>
            </a:r>
          </a:p>
          <a:p>
            <a:pPr lvl="1"/>
            <a:r>
              <a:rPr lang="en-US" dirty="0" smtClean="0"/>
              <a:t>Using not own text, illustrations, style or code</a:t>
            </a:r>
          </a:p>
          <a:p>
            <a:pPr lvl="1"/>
            <a:r>
              <a:rPr lang="en-US" dirty="0" smtClean="0"/>
              <a:t>Too simple program code</a:t>
            </a:r>
          </a:p>
          <a:p>
            <a:pPr lvl="1"/>
            <a:r>
              <a:rPr lang="en-US" dirty="0" smtClean="0"/>
              <a:t>Lack of interactivity and cascading</a:t>
            </a:r>
          </a:p>
          <a:p>
            <a:pPr lvl="1"/>
            <a:r>
              <a:rPr lang="en-US" dirty="0" smtClean="0"/>
              <a:t>Low level of creativity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3622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Advices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77889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advices</a:t>
            </a:r>
            <a:endParaRPr lang="bg-BG" dirty="0" smtClean="0"/>
          </a:p>
          <a:p>
            <a:pPr lvl="1"/>
            <a:r>
              <a:rPr lang="en-US" dirty="0" smtClean="0"/>
              <a:t>Carefully rethink the project contents, research the topic and decide how you will contribute to it</a:t>
            </a:r>
            <a:endParaRPr lang="bg-BG" dirty="0" smtClean="0"/>
          </a:p>
          <a:p>
            <a:pPr lvl="1"/>
            <a:r>
              <a:rPr lang="en-US" dirty="0" smtClean="0"/>
              <a:t>Get familiar with the criteria and follow them</a:t>
            </a:r>
            <a:endParaRPr lang="bg-BG" dirty="0" smtClean="0"/>
          </a:p>
          <a:p>
            <a:pPr lvl="1"/>
            <a:r>
              <a:rPr lang="en-US" dirty="0" smtClean="0"/>
              <a:t>Do not copy, do not adapt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10997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Point system</a:t>
            </a:r>
            <a:endParaRPr lang="bg-BG" dirty="0"/>
          </a:p>
          <a:p>
            <a:pPr lvl="1"/>
            <a:r>
              <a:rPr lang="en-US" dirty="0" smtClean="0"/>
              <a:t>Quizzes </a:t>
            </a:r>
            <a:r>
              <a:rPr lang="en-US" dirty="0" smtClean="0"/>
              <a:t>– </a:t>
            </a:r>
            <a:r>
              <a:rPr lang="bg-BG" dirty="0" smtClean="0"/>
              <a:t> 80 </a:t>
            </a:r>
            <a:r>
              <a:rPr lang="en-US" dirty="0" smtClean="0"/>
              <a:t>points</a:t>
            </a:r>
            <a:r>
              <a:rPr lang="bg-BG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4</a:t>
            </a:r>
            <a:r>
              <a:rPr lang="bg-BG" dirty="0" smtClean="0"/>
              <a:t> </a:t>
            </a:r>
            <a:r>
              <a:rPr lang="en-US" dirty="0" smtClean="0"/>
              <a:t>quizzes,</a:t>
            </a:r>
            <a:r>
              <a:rPr lang="bg-BG" dirty="0" smtClean="0"/>
              <a:t> </a:t>
            </a:r>
            <a:r>
              <a:rPr lang="bg-BG" dirty="0" smtClean="0"/>
              <a:t>20 </a:t>
            </a:r>
            <a:r>
              <a:rPr lang="en-US" dirty="0" smtClean="0"/>
              <a:t>points each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Project</a:t>
            </a:r>
            <a:r>
              <a:rPr lang="bg-BG" dirty="0" smtClean="0"/>
              <a:t> </a:t>
            </a:r>
            <a:r>
              <a:rPr lang="bg-BG" dirty="0" smtClean="0"/>
              <a:t>– 30 </a:t>
            </a:r>
            <a:r>
              <a:rPr lang="en-US" dirty="0" smtClean="0"/>
              <a:t>points</a:t>
            </a:r>
            <a:endParaRPr lang="bg-BG" dirty="0" smtClean="0"/>
          </a:p>
          <a:p>
            <a:r>
              <a:rPr lang="en-US" dirty="0" smtClean="0"/>
              <a:t>Grading scale</a:t>
            </a:r>
            <a:endParaRPr lang="bg-BG" dirty="0"/>
          </a:p>
          <a:p>
            <a:pPr lvl="1"/>
            <a:r>
              <a:rPr lang="en-US" dirty="0"/>
              <a:t>You need at least </a:t>
            </a:r>
            <a:r>
              <a:rPr lang="bg-BG" dirty="0"/>
              <a:t>50</a:t>
            </a:r>
            <a:r>
              <a:rPr lang="bg-BG" dirty="0" smtClean="0"/>
              <a:t>%</a:t>
            </a:r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731562" y="3421598"/>
            <a:ext cx="7945613" cy="978932"/>
            <a:chOff x="848651" y="3269218"/>
            <a:chExt cx="7945613" cy="978932"/>
          </a:xfrm>
        </p:grpSpPr>
        <p:sp>
          <p:nvSpPr>
            <p:cNvPr id="5" name="Pentagon 4"/>
            <p:cNvSpPr/>
            <p:nvPr/>
          </p:nvSpPr>
          <p:spPr>
            <a:xfrm>
              <a:off x="1002138" y="3763518"/>
              <a:ext cx="3544354" cy="48463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</a:t>
              </a:r>
              <a:endParaRPr lang="bg-BG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4546492" y="3763518"/>
              <a:ext cx="1053170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5599662" y="3763518"/>
              <a:ext cx="1075404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675066" y="3763518"/>
              <a:ext cx="761399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B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7436465" y="3763518"/>
              <a:ext cx="716936" cy="484632"/>
            </a:xfrm>
            <a:prstGeom prst="chevron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02391" y="3590402"/>
              <a:ext cx="7151009" cy="173116"/>
              <a:chOff x="1002299" y="3590402"/>
              <a:chExt cx="4560301" cy="18288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002299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2192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4478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6764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1194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480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5766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052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338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2624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910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196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9340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1626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3912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6198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768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054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3340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26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848651" y="3269218"/>
              <a:ext cx="7945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663575" algn="l"/>
                  <a:tab pos="1371600" algn="l"/>
                  <a:tab pos="2057400" algn="l"/>
                  <a:tab pos="2754313" algn="l"/>
                  <a:tab pos="3486150" algn="l"/>
                  <a:tab pos="4194175" algn="l"/>
                  <a:tab pos="4914900" algn="l"/>
                  <a:tab pos="5616575" algn="l"/>
                  <a:tab pos="6362700" algn="l"/>
                  <a:tab pos="7059613" algn="l"/>
                </a:tabLst>
              </a:pPr>
              <a:r>
                <a:rPr lang="bg-BG" dirty="0" smtClean="0">
                  <a:solidFill>
                    <a:schemeClr val="tx2"/>
                  </a:solidFill>
                  <a:effectLst>
                    <a:outerShdw blurRad="63500" algn="ctr" rotWithShape="0">
                      <a:schemeClr val="accent1">
                        <a:alpha val="40000"/>
                      </a:schemeClr>
                    </a:outerShdw>
                  </a:effectLst>
                  <a:latin typeface="Candara" panose="020E0502030303020204" pitchFamily="34" charset="0"/>
                </a:rPr>
                <a:t>0	10	20	30	40	50	60	70	80	90	100</a:t>
              </a:r>
              <a:endPara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702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1194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Project topics</a:t>
            </a:r>
            <a:endParaRPr lang="bg-BG" dirty="0" smtClean="0"/>
          </a:p>
          <a:p>
            <a:pPr lvl="1"/>
            <a:r>
              <a:rPr lang="en-US" dirty="0" smtClean="0"/>
              <a:t>Predefined list of topics</a:t>
            </a:r>
          </a:p>
          <a:p>
            <a:pPr lvl="1"/>
            <a:r>
              <a:rPr lang="en-US" dirty="0" smtClean="0"/>
              <a:t>New topics could be suggested (but must be approved)</a:t>
            </a:r>
          </a:p>
          <a:p>
            <a:pPr lvl="1"/>
            <a:r>
              <a:rPr lang="en-US" dirty="0" smtClean="0"/>
              <a:t>Projects are individual</a:t>
            </a:r>
          </a:p>
          <a:p>
            <a:pPr lvl="1"/>
            <a:r>
              <a:rPr lang="en-US" dirty="0" smtClean="0"/>
              <a:t>Project require research and creativity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8198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Overall contents of the project</a:t>
            </a:r>
            <a:endParaRPr lang="bg-BG" dirty="0" smtClean="0"/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page and educational resources</a:t>
            </a:r>
          </a:p>
          <a:p>
            <a:pPr lvl="1"/>
            <a:r>
              <a:rPr lang="en-US" dirty="0" smtClean="0"/>
              <a:t>Develops the topic as a lesson</a:t>
            </a:r>
          </a:p>
          <a:p>
            <a:pPr lvl="1"/>
            <a:r>
              <a:rPr lang="en-US" dirty="0" smtClean="0"/>
              <a:t>Contain interactive software part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9143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Criteria</a:t>
            </a:r>
            <a:endParaRPr lang="bg-BG" dirty="0" smtClean="0"/>
          </a:p>
          <a:p>
            <a:pPr lvl="1"/>
            <a:r>
              <a:rPr lang="en-US" dirty="0" smtClean="0"/>
              <a:t>Education factor</a:t>
            </a:r>
            <a:r>
              <a:rPr lang="bg-BG" dirty="0" smtClean="0"/>
              <a:t> </a:t>
            </a:r>
            <a:r>
              <a:rPr lang="bg-BG" dirty="0" smtClean="0"/>
              <a:t>– 10 </a:t>
            </a:r>
            <a:r>
              <a:rPr lang="en-US" dirty="0" smtClean="0"/>
              <a:t>points</a:t>
            </a:r>
            <a:endParaRPr lang="bg-BG" dirty="0" smtClean="0"/>
          </a:p>
          <a:p>
            <a:pPr lvl="1"/>
            <a:r>
              <a:rPr lang="en-US" dirty="0" smtClean="0"/>
              <a:t>Program factor</a:t>
            </a:r>
            <a:r>
              <a:rPr lang="bg-BG" dirty="0" smtClean="0"/>
              <a:t> </a:t>
            </a:r>
            <a:r>
              <a:rPr lang="bg-BG" dirty="0" smtClean="0"/>
              <a:t>– 10 </a:t>
            </a:r>
            <a:r>
              <a:rPr lang="en-US" dirty="0"/>
              <a:t>points</a:t>
            </a:r>
            <a:endParaRPr lang="bg-BG" dirty="0" smtClean="0"/>
          </a:p>
          <a:p>
            <a:pPr lvl="1"/>
            <a:r>
              <a:rPr lang="en-US" dirty="0" smtClean="0"/>
              <a:t>Graphic factor</a:t>
            </a:r>
            <a:r>
              <a:rPr lang="bg-BG" dirty="0" smtClean="0"/>
              <a:t> </a:t>
            </a:r>
            <a:r>
              <a:rPr lang="bg-BG" dirty="0" smtClean="0"/>
              <a:t>– 10 </a:t>
            </a:r>
            <a:r>
              <a:rPr lang="en-US" dirty="0"/>
              <a:t>points</a:t>
            </a:r>
            <a:endParaRPr lang="bg-BG" dirty="0" smtClean="0"/>
          </a:p>
          <a:p>
            <a:pPr lvl="1"/>
            <a:r>
              <a:rPr lang="en-US" dirty="0" smtClean="0"/>
              <a:t>Interactivity factor</a:t>
            </a:r>
            <a:r>
              <a:rPr lang="bg-BG" dirty="0" smtClean="0"/>
              <a:t> </a:t>
            </a:r>
            <a:r>
              <a:rPr lang="bg-BG" dirty="0" smtClean="0"/>
              <a:t>– 10 </a:t>
            </a:r>
            <a:r>
              <a:rPr lang="en-US" dirty="0"/>
              <a:t>points</a:t>
            </a:r>
            <a:endParaRPr lang="bg-BG" dirty="0" smtClean="0"/>
          </a:p>
          <a:p>
            <a:r>
              <a:rPr lang="en-US" dirty="0" smtClean="0"/>
              <a:t>Project score</a:t>
            </a:r>
            <a:endParaRPr lang="bg-BG" dirty="0" smtClean="0"/>
          </a:p>
          <a:p>
            <a:pPr lvl="1"/>
            <a:r>
              <a:rPr lang="en-US" dirty="0" smtClean="0"/>
              <a:t>Maximal </a:t>
            </a:r>
            <a:r>
              <a:rPr lang="bg-BG" dirty="0" smtClean="0"/>
              <a:t>30 </a:t>
            </a:r>
            <a:r>
              <a:rPr lang="en-US" dirty="0" smtClean="0"/>
              <a:t>points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61400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Education factor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3026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 factor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Essence</a:t>
            </a:r>
            <a:endParaRPr lang="bg-BG" dirty="0" smtClean="0"/>
          </a:p>
          <a:p>
            <a:pPr lvl="1"/>
            <a:r>
              <a:rPr lang="en-US" dirty="0" smtClean="0"/>
              <a:t>The educational value of the project</a:t>
            </a:r>
          </a:p>
          <a:p>
            <a:pPr lvl="1"/>
            <a:r>
              <a:rPr lang="en-US" dirty="0" smtClean="0"/>
              <a:t>How well the topic is </a:t>
            </a:r>
            <a:r>
              <a:rPr lang="en-US" dirty="0" smtClean="0"/>
              <a:t>interpreted</a:t>
            </a:r>
          </a:p>
          <a:p>
            <a:pPr lvl="1"/>
            <a:r>
              <a:rPr lang="en-US" dirty="0" smtClean="0"/>
              <a:t>Are there creative elements</a:t>
            </a:r>
            <a:endParaRPr lang="bg-BG" dirty="0" smtClean="0"/>
          </a:p>
          <a:p>
            <a:r>
              <a:rPr lang="en-US" dirty="0" smtClean="0"/>
              <a:t>Evaluation</a:t>
            </a:r>
            <a:endParaRPr lang="bg-BG" dirty="0" smtClean="0"/>
          </a:p>
          <a:p>
            <a:pPr lvl="1"/>
            <a:r>
              <a:rPr lang="en-US" dirty="0" smtClean="0"/>
              <a:t>The lesson part and user guide </a:t>
            </a:r>
            <a:r>
              <a:rPr lang="bg-BG" dirty="0" smtClean="0"/>
              <a:t>– </a:t>
            </a:r>
            <a:r>
              <a:rPr lang="bg-BG" dirty="0" smtClean="0"/>
              <a:t>50%</a:t>
            </a:r>
          </a:p>
          <a:p>
            <a:pPr lvl="1"/>
            <a:r>
              <a:rPr lang="en-US" dirty="0" smtClean="0"/>
              <a:t>At least two distinct problems </a:t>
            </a:r>
            <a:r>
              <a:rPr lang="bg-BG" dirty="0" smtClean="0"/>
              <a:t>– </a:t>
            </a:r>
            <a:r>
              <a:rPr lang="bg-BG" dirty="0" smtClean="0"/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3584179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29086</TotalTime>
  <Words>502</Words>
  <Application>Microsoft Office PowerPoint</Application>
  <PresentationFormat>On-screen Show (16:9)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Origin</vt:lpstr>
      <vt:lpstr>Course projects</vt:lpstr>
      <vt:lpstr>Evaluation</vt:lpstr>
      <vt:lpstr>Grade</vt:lpstr>
      <vt:lpstr>Project</vt:lpstr>
      <vt:lpstr>General information</vt:lpstr>
      <vt:lpstr>Contents</vt:lpstr>
      <vt:lpstr>Grading</vt:lpstr>
      <vt:lpstr>Education factor</vt:lpstr>
      <vt:lpstr>Education factor</vt:lpstr>
      <vt:lpstr>Requirements</vt:lpstr>
      <vt:lpstr>Program factor</vt:lpstr>
      <vt:lpstr>Program factor</vt:lpstr>
      <vt:lpstr>Requirements</vt:lpstr>
      <vt:lpstr>Graphic factor</vt:lpstr>
      <vt:lpstr>Graphic factor</vt:lpstr>
      <vt:lpstr>Requirements</vt:lpstr>
      <vt:lpstr>Interactivity factor</vt:lpstr>
      <vt:lpstr>Interactivity factor</vt:lpstr>
      <vt:lpstr>Requirements</vt:lpstr>
      <vt:lpstr>Mistakes</vt:lpstr>
      <vt:lpstr>Frequently done mistakes</vt:lpstr>
      <vt:lpstr>Advices</vt:lpstr>
      <vt:lpstr>Advices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SUICA-24</dc:title>
  <dc:creator>Pavel Boytchev</dc:creator>
  <cp:lastModifiedBy>Anon</cp:lastModifiedBy>
  <cp:revision>831</cp:revision>
  <dcterms:created xsi:type="dcterms:W3CDTF">2015-02-10T15:00:35Z</dcterms:created>
  <dcterms:modified xsi:type="dcterms:W3CDTF">2020-04-11T21:06:42Z</dcterms:modified>
</cp:coreProperties>
</file>