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27"/>
  </p:notesMasterIdLst>
  <p:sldIdLst>
    <p:sldId id="464" r:id="rId2"/>
    <p:sldId id="465" r:id="rId3"/>
    <p:sldId id="470" r:id="rId4"/>
    <p:sldId id="482" r:id="rId5"/>
    <p:sldId id="471" r:id="rId6"/>
    <p:sldId id="472" r:id="rId7"/>
    <p:sldId id="484" r:id="rId8"/>
    <p:sldId id="473" r:id="rId9"/>
    <p:sldId id="496" r:id="rId10"/>
    <p:sldId id="497" r:id="rId11"/>
    <p:sldId id="498" r:id="rId12"/>
    <p:sldId id="474" r:id="rId13"/>
    <p:sldId id="489" r:id="rId14"/>
    <p:sldId id="475" r:id="rId15"/>
    <p:sldId id="490" r:id="rId16"/>
    <p:sldId id="476" r:id="rId17"/>
    <p:sldId id="491" r:id="rId18"/>
    <p:sldId id="494" r:id="rId19"/>
    <p:sldId id="477" r:id="rId20"/>
    <p:sldId id="486" r:id="rId21"/>
    <p:sldId id="493" r:id="rId22"/>
    <p:sldId id="492" r:id="rId23"/>
    <p:sldId id="495" r:id="rId24"/>
    <p:sldId id="478" r:id="rId25"/>
    <p:sldId id="47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0070C0"/>
    <a:srgbClr val="FFCCFF"/>
    <a:srgbClr val="FF00FF"/>
    <a:srgbClr val="000066"/>
    <a:srgbClr val="A1BD63"/>
    <a:srgbClr val="006600"/>
    <a:srgbClr val="336600"/>
    <a:srgbClr val="BBD97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8" autoAdjust="0"/>
    <p:restoredTop sz="88482" autoAdjust="0"/>
  </p:normalViewPr>
  <p:slideViewPr>
    <p:cSldViewPr>
      <p:cViewPr varScale="1">
        <p:scale>
          <a:sx n="71" d="100"/>
          <a:sy n="71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6.6.2020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6.6.2020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10.jpeg"/><Relationship Id="rId7" Type="http://schemas.openxmlformats.org/officeDocument/2006/relationships/image" Target="../media/image70.png"/><Relationship Id="rId12" Type="http://schemas.openxmlformats.org/officeDocument/2006/relationships/image" Target="../media/image1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.png"/><Relationship Id="rId11" Type="http://schemas.openxmlformats.org/officeDocument/2006/relationships/image" Target="../media/image30.png"/><Relationship Id="rId5" Type="http://schemas.openxmlformats.org/officeDocument/2006/relationships/image" Target="../media/image50.png"/><Relationship Id="rId10" Type="http://schemas.openxmlformats.org/officeDocument/2006/relationships/image" Target="../media/image10.png"/><Relationship Id="rId4" Type="http://schemas.openxmlformats.org/officeDocument/2006/relationships/image" Target="../media/image40.png"/><Relationship Id="rId9" Type="http://schemas.openxmlformats.org/officeDocument/2006/relationships/image" Target="../media/image9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доц</a:t>
            </a:r>
            <a:r>
              <a:rPr lang="bg-BG" dirty="0"/>
              <a:t>. </a:t>
            </a:r>
            <a:r>
              <a:rPr lang="bg-BG" dirty="0" smtClean="0"/>
              <a:t>д-р Павел </a:t>
            </a:r>
            <a:r>
              <a:rPr lang="bg-BG" dirty="0"/>
              <a:t>Бойчев</a:t>
            </a:r>
            <a:r>
              <a:rPr lang="en-US" dirty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err="1" smtClean="0"/>
              <a:t>КИТ-ФМИ-СУ</a:t>
            </a:r>
            <a:r>
              <a:rPr lang="en-US" dirty="0" smtClean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smtClean="0"/>
              <a:t>2020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 smtClean="0"/>
              <a:t>Решения на задачите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dirty="0">
                <a:latin typeface="Calibri Light" panose="020F0302020204030204" pitchFamily="34" charset="0"/>
              </a:rPr>
              <a:t>Тема </a:t>
            </a:r>
            <a:r>
              <a:rPr lang="bg-BG" dirty="0" smtClean="0">
                <a:latin typeface="Calibri Light" panose="020F0302020204030204" pitchFamily="34" charset="0"/>
              </a:rPr>
              <a:t>№7</a:t>
            </a:r>
            <a:endParaRPr lang="bg-BG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20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2012, Vatican museums, Rome, Italy, 3D, stereo pair, cross-eyed, crossview, cross view stereo pai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" y="1828800"/>
            <a:ext cx="9144000" cy="302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Над </a:t>
            </a:r>
            <a:r>
              <a:rPr lang="bg-BG" dirty="0"/>
              <a:t>асфалта вляво от сферата</a:t>
            </a:r>
            <a:endParaRPr lang="bg-BG" dirty="0" smtClean="0"/>
          </a:p>
          <a:p>
            <a:pPr lvl="1"/>
            <a:endParaRPr lang="bg-BG" dirty="0"/>
          </a:p>
        </p:txBody>
      </p:sp>
      <p:sp>
        <p:nvSpPr>
          <p:cNvPr id="6" name="TextBox 5"/>
          <p:cNvSpPr txBox="1"/>
          <p:nvPr/>
        </p:nvSpPr>
        <p:spPr>
          <a:xfrm>
            <a:off x="85725" y="2514600"/>
            <a:ext cx="27432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8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Cambria" panose="02040503050406030204" pitchFamily="18" charset="0"/>
              </a:rPr>
              <a:t>     А            </a:t>
            </a:r>
            <a:endParaRPr lang="bg-BG" sz="80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19624" y="2514600"/>
            <a:ext cx="27432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8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Cambria" panose="02040503050406030204" pitchFamily="18" charset="0"/>
              </a:rPr>
              <a:t>     А            </a:t>
            </a:r>
            <a:endParaRPr lang="bg-BG" sz="80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86707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2012, Vatican museums, Rome, Italy, 3D, stereo pair, cross-eyed, crossview, cross view stereo pai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" y="1828800"/>
            <a:ext cx="9144000" cy="302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Зад </a:t>
            </a:r>
            <a:r>
              <a:rPr lang="bg-BG" dirty="0"/>
              <a:t>сферата, точно пред колоните</a:t>
            </a:r>
            <a:endParaRPr lang="bg-BG" dirty="0" smtClean="0"/>
          </a:p>
          <a:p>
            <a:pPr lvl="1"/>
            <a:endParaRPr lang="bg-BG" dirty="0"/>
          </a:p>
        </p:txBody>
      </p:sp>
      <p:sp>
        <p:nvSpPr>
          <p:cNvPr id="6" name="TextBox 5"/>
          <p:cNvSpPr txBox="1"/>
          <p:nvPr/>
        </p:nvSpPr>
        <p:spPr>
          <a:xfrm>
            <a:off x="86285" y="2514600"/>
            <a:ext cx="27432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8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Cambria" panose="02040503050406030204" pitchFamily="18" charset="0"/>
              </a:rPr>
              <a:t>     А            </a:t>
            </a:r>
            <a:endParaRPr lang="bg-BG" sz="80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86006" y="2514600"/>
            <a:ext cx="27432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8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Cambria" panose="02040503050406030204" pitchFamily="18" charset="0"/>
              </a:rPr>
              <a:t>     А            </a:t>
            </a:r>
            <a:endParaRPr lang="bg-BG" sz="80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87874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Решение №6</a:t>
            </a:r>
            <a:endParaRPr lang="bg-B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Задача №</a:t>
            </a:r>
            <a:r>
              <a:rPr lang="en-US" dirty="0" smtClean="0"/>
              <a:t>6</a:t>
            </a:r>
            <a:endParaRPr lang="bg-BG" dirty="0" smtClean="0"/>
          </a:p>
          <a:p>
            <a:pPr lvl="1"/>
            <a:r>
              <a:rPr lang="bg-BG" dirty="0" smtClean="0"/>
              <a:t>Създаваме камара от случайни кубчета</a:t>
            </a:r>
          </a:p>
          <a:p>
            <a:pPr lvl="1"/>
            <a:r>
              <a:rPr lang="bg-BG" dirty="0" smtClean="0"/>
              <a:t>Различни координати, ориентации и цветове</a:t>
            </a:r>
          </a:p>
          <a:p>
            <a:pPr lvl="1"/>
            <a:r>
              <a:rPr lang="bg-BG" dirty="0" smtClean="0"/>
              <a:t>В анимационния цикъл променяме нещо по едно от кубчетата</a:t>
            </a:r>
          </a:p>
          <a:p>
            <a:pPr lvl="1"/>
            <a:r>
              <a:rPr lang="bg-BG" dirty="0" smtClean="0"/>
              <a:t>Кое? Примерно, последно създаденото</a:t>
            </a:r>
          </a:p>
          <a:p>
            <a:pPr lvl="1"/>
            <a:r>
              <a:rPr lang="bg-BG" dirty="0" smtClean="0"/>
              <a:t>Какво? Примерно да се показва или скрива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9374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Без кръстосано гледане е трудно да се намери разликата</a:t>
            </a:r>
          </a:p>
          <a:p>
            <a:pPr lvl="1"/>
            <a:r>
              <a:rPr lang="bg-BG" dirty="0"/>
              <a:t>С</a:t>
            </a:r>
            <a:r>
              <a:rPr lang="bg-BG" dirty="0" smtClean="0"/>
              <a:t> кръстосано са нужни секунди</a:t>
            </a:r>
            <a:endParaRPr lang="bg-BG" dirty="0" smtClean="0"/>
          </a:p>
          <a:p>
            <a:pPr lvl="1"/>
            <a:endParaRPr lang="bg-BG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5" t="18750" r="17843" b="2381"/>
          <a:stretch/>
        </p:blipFill>
        <p:spPr bwMode="auto">
          <a:xfrm>
            <a:off x="342900" y="2514600"/>
            <a:ext cx="4203700" cy="3365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5" t="18750" r="17843" b="2381"/>
          <a:stretch/>
        </p:blipFill>
        <p:spPr bwMode="auto">
          <a:xfrm>
            <a:off x="4711700" y="2514600"/>
            <a:ext cx="4203700" cy="3365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1600200" y="5003800"/>
            <a:ext cx="685800" cy="685800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6"/>
          <p:cNvSpPr/>
          <p:nvPr/>
        </p:nvSpPr>
        <p:spPr>
          <a:xfrm>
            <a:off x="5969000" y="5003800"/>
            <a:ext cx="685800" cy="685800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6401238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№7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err="1"/>
              <a:t>Анаглифно</a:t>
            </a:r>
            <a:r>
              <a:rPr lang="bg-BG" dirty="0"/>
              <a:t> </a:t>
            </a:r>
            <a:r>
              <a:rPr lang="bg-BG" dirty="0" smtClean="0"/>
              <a:t>отместване</a:t>
            </a:r>
          </a:p>
          <a:p>
            <a:pPr lvl="1"/>
            <a:r>
              <a:rPr lang="bg-BG" dirty="0" smtClean="0"/>
              <a:t>Всеки образ на обект е от две компоненти – червена и синя</a:t>
            </a:r>
          </a:p>
          <a:p>
            <a:pPr lvl="1"/>
            <a:r>
              <a:rPr lang="bg-BG" dirty="0" smtClean="0"/>
              <a:t>Когато обект е на фокусното разстояние, двете компоненти съвпадат без отместване</a:t>
            </a:r>
          </a:p>
          <a:p>
            <a:pPr lvl="1"/>
            <a:r>
              <a:rPr lang="bg-BG" dirty="0" smtClean="0"/>
              <a:t>Когато обект е по-близо или по-далече се получава отместване в едната или в другата посока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27326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Илюстрация</a:t>
            </a:r>
          </a:p>
          <a:p>
            <a:pPr lvl="1"/>
            <a:r>
              <a:rPr lang="bg-BG" dirty="0" smtClean="0"/>
              <a:t>При по-близките обекти</a:t>
            </a:r>
            <a:br>
              <a:rPr lang="bg-BG" dirty="0" smtClean="0"/>
            </a:br>
            <a:r>
              <a:rPr lang="bg-BG" dirty="0" smtClean="0"/>
              <a:t>червеното е вляво, а при</a:t>
            </a:r>
            <a:br>
              <a:rPr lang="bg-BG" dirty="0" smtClean="0"/>
            </a:br>
            <a:r>
              <a:rPr lang="bg-BG" dirty="0" smtClean="0"/>
              <a:t>по-далечните е вдясно</a:t>
            </a:r>
            <a:endParaRPr lang="bg-BG" dirty="0" smtClean="0"/>
          </a:p>
          <a:p>
            <a:pPr lvl="1"/>
            <a:endParaRPr lang="bg-BG" dirty="0"/>
          </a:p>
        </p:txBody>
      </p:sp>
      <p:grpSp>
        <p:nvGrpSpPr>
          <p:cNvPr id="3" name="Group 2"/>
          <p:cNvGrpSpPr/>
          <p:nvPr/>
        </p:nvGrpSpPr>
        <p:grpSpPr>
          <a:xfrm rot="20280000">
            <a:off x="2092072" y="5089510"/>
            <a:ext cx="512175" cy="520156"/>
            <a:chOff x="6096000" y="5860277"/>
            <a:chExt cx="457200" cy="464323"/>
          </a:xfrm>
          <a:effectLst/>
        </p:grpSpPr>
        <p:sp>
          <p:nvSpPr>
            <p:cNvPr id="4" name="Oval 3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Moon 4"/>
            <p:cNvSpPr/>
            <p:nvPr/>
          </p:nvSpPr>
          <p:spPr>
            <a:xfrm rot="5400000">
              <a:off x="6302960" y="5765999"/>
              <a:ext cx="40043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 rot="1200000">
            <a:off x="1022342" y="5089511"/>
            <a:ext cx="512175" cy="517359"/>
            <a:chOff x="6096000" y="5862773"/>
            <a:chExt cx="457200" cy="461827"/>
          </a:xfrm>
          <a:effectLst/>
        </p:grpSpPr>
        <p:sp>
          <p:nvSpPr>
            <p:cNvPr id="7" name="Oval 6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Moon 7"/>
            <p:cNvSpPr/>
            <p:nvPr/>
          </p:nvSpPr>
          <p:spPr>
            <a:xfrm rot="5400000">
              <a:off x="6304208" y="5767247"/>
              <a:ext cx="37547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 rot="21120000">
            <a:off x="4839389" y="5089510"/>
            <a:ext cx="512175" cy="520156"/>
            <a:chOff x="6096000" y="5860277"/>
            <a:chExt cx="457200" cy="464323"/>
          </a:xfrm>
          <a:effectLst/>
        </p:grpSpPr>
        <p:sp>
          <p:nvSpPr>
            <p:cNvPr id="15" name="Oval 14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Moon 15"/>
            <p:cNvSpPr/>
            <p:nvPr/>
          </p:nvSpPr>
          <p:spPr>
            <a:xfrm rot="5400000">
              <a:off x="6302960" y="5765999"/>
              <a:ext cx="40043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 rot="480000">
            <a:off x="3769659" y="5089511"/>
            <a:ext cx="512175" cy="517359"/>
            <a:chOff x="6096000" y="5862773"/>
            <a:chExt cx="457200" cy="461827"/>
          </a:xfrm>
          <a:effectLst/>
        </p:grpSpPr>
        <p:sp>
          <p:nvSpPr>
            <p:cNvPr id="13" name="Oval 12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Moon 13"/>
            <p:cNvSpPr/>
            <p:nvPr/>
          </p:nvSpPr>
          <p:spPr>
            <a:xfrm rot="5400000">
              <a:off x="6304208" y="5767247"/>
              <a:ext cx="37547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 rot="21000000">
            <a:off x="7582589" y="5080748"/>
            <a:ext cx="512175" cy="520156"/>
            <a:chOff x="6096000" y="5860277"/>
            <a:chExt cx="457200" cy="464323"/>
          </a:xfrm>
          <a:effectLst/>
        </p:grpSpPr>
        <p:sp>
          <p:nvSpPr>
            <p:cNvPr id="22" name="Oval 21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Moon 22"/>
            <p:cNvSpPr/>
            <p:nvPr/>
          </p:nvSpPr>
          <p:spPr>
            <a:xfrm rot="5400000">
              <a:off x="6302960" y="5765999"/>
              <a:ext cx="40043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 rot="480000">
            <a:off x="6512859" y="5080749"/>
            <a:ext cx="512175" cy="517359"/>
            <a:chOff x="6096000" y="5862773"/>
            <a:chExt cx="457200" cy="461827"/>
          </a:xfrm>
          <a:effectLst/>
        </p:grpSpPr>
        <p:sp>
          <p:nvSpPr>
            <p:cNvPr id="20" name="Oval 19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Moon 20"/>
            <p:cNvSpPr/>
            <p:nvPr/>
          </p:nvSpPr>
          <p:spPr>
            <a:xfrm rot="5400000">
              <a:off x="6304208" y="5767247"/>
              <a:ext cx="37547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5" name="Straight Connector 24"/>
          <p:cNvCxnSpPr/>
          <p:nvPr/>
        </p:nvCxnSpPr>
        <p:spPr>
          <a:xfrm>
            <a:off x="152400" y="2983007"/>
            <a:ext cx="86868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6132845" y="685800"/>
            <a:ext cx="1410955" cy="2297207"/>
            <a:chOff x="4975294" y="3964381"/>
            <a:chExt cx="1410955" cy="2297207"/>
          </a:xfrm>
        </p:grpSpPr>
        <p:sp>
          <p:nvSpPr>
            <p:cNvPr id="27" name="Text Placeholder 2"/>
            <p:cNvSpPr txBox="1">
              <a:spLocks/>
            </p:cNvSpPr>
            <p:nvPr/>
          </p:nvSpPr>
          <p:spPr>
            <a:xfrm>
              <a:off x="4975294" y="3964381"/>
              <a:ext cx="1410955" cy="60960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Фокусно разстояние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4975294" y="3964381"/>
              <a:ext cx="0" cy="2297207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35" name="Rectangle 34"/>
          <p:cNvSpPr/>
          <p:nvPr/>
        </p:nvSpPr>
        <p:spPr>
          <a:xfrm>
            <a:off x="4283211" y="2718548"/>
            <a:ext cx="580142" cy="537715"/>
          </a:xfrm>
          <a:custGeom>
            <a:avLst/>
            <a:gdLst/>
            <a:ahLst/>
            <a:cxnLst/>
            <a:rect l="l" t="t" r="r" b="b"/>
            <a:pathLst>
              <a:path w="580142" h="537715">
                <a:moveTo>
                  <a:pt x="28525" y="223903"/>
                </a:moveTo>
                <a:lnTo>
                  <a:pt x="28525" y="329903"/>
                </a:lnTo>
                <a:cubicBezTo>
                  <a:pt x="24902" y="312729"/>
                  <a:pt x="23030" y="294922"/>
                  <a:pt x="23030" y="276679"/>
                </a:cubicBezTo>
                <a:cubicBezTo>
                  <a:pt x="23030" y="258586"/>
                  <a:pt x="24871" y="240923"/>
                  <a:pt x="28525" y="223903"/>
                </a:cubicBezTo>
                <a:close/>
                <a:moveTo>
                  <a:pt x="390432" y="40784"/>
                </a:moveTo>
                <a:cubicBezTo>
                  <a:pt x="395778" y="41645"/>
                  <a:pt x="400379" y="44041"/>
                  <a:pt x="404890" y="46587"/>
                </a:cubicBezTo>
                <a:lnTo>
                  <a:pt x="418957" y="42847"/>
                </a:lnTo>
                <a:lnTo>
                  <a:pt x="418957" y="499136"/>
                </a:lnTo>
                <a:lnTo>
                  <a:pt x="390432" y="514618"/>
                </a:lnTo>
                <a:close/>
                <a:moveTo>
                  <a:pt x="195853" y="33445"/>
                </a:moveTo>
                <a:lnTo>
                  <a:pt x="195853" y="521359"/>
                </a:lnTo>
                <a:cubicBezTo>
                  <a:pt x="185663" y="518759"/>
                  <a:pt x="176090" y="514633"/>
                  <a:pt x="167328" y="508989"/>
                </a:cubicBezTo>
                <a:lnTo>
                  <a:pt x="167328" y="44599"/>
                </a:lnTo>
                <a:close/>
                <a:moveTo>
                  <a:pt x="111552" y="30765"/>
                </a:moveTo>
                <a:lnTo>
                  <a:pt x="140077" y="38348"/>
                </a:lnTo>
                <a:lnTo>
                  <a:pt x="140077" y="494197"/>
                </a:lnTo>
                <a:cubicBezTo>
                  <a:pt x="129737" y="487586"/>
                  <a:pt x="120016" y="480101"/>
                  <a:pt x="111552" y="471215"/>
                </a:cubicBezTo>
                <a:close/>
                <a:moveTo>
                  <a:pt x="474733" y="28021"/>
                </a:moveTo>
                <a:lnTo>
                  <a:pt x="474733" y="453882"/>
                </a:lnTo>
                <a:cubicBezTo>
                  <a:pt x="466493" y="463830"/>
                  <a:pt x="457020" y="472623"/>
                  <a:pt x="446208" y="479773"/>
                </a:cubicBezTo>
                <a:lnTo>
                  <a:pt x="446208" y="35603"/>
                </a:lnTo>
                <a:close/>
                <a:moveTo>
                  <a:pt x="334656" y="21955"/>
                </a:moveTo>
                <a:cubicBezTo>
                  <a:pt x="344732" y="22650"/>
                  <a:pt x="354336" y="25210"/>
                  <a:pt x="363181" y="29845"/>
                </a:cubicBezTo>
                <a:lnTo>
                  <a:pt x="363181" y="524183"/>
                </a:lnTo>
                <a:cubicBezTo>
                  <a:pt x="354162" y="528391"/>
                  <a:pt x="344527" y="530876"/>
                  <a:pt x="334656" y="532615"/>
                </a:cubicBezTo>
                <a:close/>
                <a:moveTo>
                  <a:pt x="251629" y="19594"/>
                </a:moveTo>
                <a:lnTo>
                  <a:pt x="251629" y="534445"/>
                </a:lnTo>
                <a:cubicBezTo>
                  <a:pt x="241786" y="534493"/>
                  <a:pt x="232264" y="532756"/>
                  <a:pt x="223104" y="529818"/>
                </a:cubicBezTo>
                <a:lnTo>
                  <a:pt x="223104" y="23068"/>
                </a:lnTo>
                <a:close/>
                <a:moveTo>
                  <a:pt x="55776" y="15938"/>
                </a:moveTo>
                <a:lnTo>
                  <a:pt x="84301" y="23521"/>
                </a:lnTo>
                <a:lnTo>
                  <a:pt x="84301" y="442855"/>
                </a:lnTo>
                <a:cubicBezTo>
                  <a:pt x="72511" y="430565"/>
                  <a:pt x="62889" y="416433"/>
                  <a:pt x="55776" y="400822"/>
                </a:cubicBezTo>
                <a:close/>
                <a:moveTo>
                  <a:pt x="284066" y="15643"/>
                </a:moveTo>
                <a:lnTo>
                  <a:pt x="307405" y="18555"/>
                </a:lnTo>
                <a:lnTo>
                  <a:pt x="307405" y="535362"/>
                </a:lnTo>
                <a:cubicBezTo>
                  <a:pt x="299795" y="537364"/>
                  <a:pt x="291972" y="537715"/>
                  <a:pt x="284066" y="537715"/>
                </a:cubicBezTo>
                <a:lnTo>
                  <a:pt x="278880" y="537192"/>
                </a:lnTo>
                <a:lnTo>
                  <a:pt x="278880" y="16275"/>
                </a:lnTo>
                <a:cubicBezTo>
                  <a:pt x="280597" y="15660"/>
                  <a:pt x="282330" y="15643"/>
                  <a:pt x="284066" y="15643"/>
                </a:cubicBezTo>
                <a:close/>
                <a:moveTo>
                  <a:pt x="530509" y="13194"/>
                </a:moveTo>
                <a:lnTo>
                  <a:pt x="530509" y="186717"/>
                </a:lnTo>
                <a:lnTo>
                  <a:pt x="529446" y="190718"/>
                </a:lnTo>
                <a:lnTo>
                  <a:pt x="530509" y="194479"/>
                </a:lnTo>
                <a:lnTo>
                  <a:pt x="530509" y="359213"/>
                </a:lnTo>
                <a:cubicBezTo>
                  <a:pt x="524442" y="381151"/>
                  <a:pt x="514491" y="401451"/>
                  <a:pt x="501984" y="419931"/>
                </a:cubicBezTo>
                <a:lnTo>
                  <a:pt x="501984" y="20777"/>
                </a:lnTo>
                <a:close/>
                <a:moveTo>
                  <a:pt x="0" y="1112"/>
                </a:moveTo>
                <a:lnTo>
                  <a:pt x="28525" y="8694"/>
                </a:lnTo>
                <a:lnTo>
                  <a:pt x="28525" y="123036"/>
                </a:lnTo>
                <a:lnTo>
                  <a:pt x="0" y="15729"/>
                </a:lnTo>
                <a:close/>
                <a:moveTo>
                  <a:pt x="580142" y="0"/>
                </a:moveTo>
                <a:lnTo>
                  <a:pt x="557760" y="84200"/>
                </a:lnTo>
                <a:lnTo>
                  <a:pt x="557760" y="5950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279030" y="2718777"/>
            <a:ext cx="562578" cy="537257"/>
          </a:xfrm>
          <a:custGeom>
            <a:avLst/>
            <a:gdLst/>
            <a:ahLst/>
            <a:cxnLst/>
            <a:rect l="l" t="t" r="r" b="b"/>
            <a:pathLst>
              <a:path w="562578" h="537257">
                <a:moveTo>
                  <a:pt x="534053" y="192226"/>
                </a:moveTo>
                <a:cubicBezTo>
                  <a:pt x="544322" y="218429"/>
                  <a:pt x="549283" y="246974"/>
                  <a:pt x="549283" y="276679"/>
                </a:cubicBezTo>
                <a:cubicBezTo>
                  <a:pt x="549283" y="306424"/>
                  <a:pt x="544308" y="335007"/>
                  <a:pt x="534053" y="361265"/>
                </a:cubicBezTo>
                <a:close/>
                <a:moveTo>
                  <a:pt x="143621" y="38179"/>
                </a:moveTo>
                <a:lnTo>
                  <a:pt x="169998" y="45190"/>
                </a:lnTo>
                <a:lnTo>
                  <a:pt x="172146" y="44350"/>
                </a:lnTo>
                <a:lnTo>
                  <a:pt x="172146" y="509334"/>
                </a:lnTo>
                <a:lnTo>
                  <a:pt x="143621" y="493851"/>
                </a:lnTo>
                <a:close/>
                <a:moveTo>
                  <a:pt x="451026" y="35434"/>
                </a:moveTo>
                <a:lnTo>
                  <a:pt x="451026" y="479247"/>
                </a:lnTo>
                <a:cubicBezTo>
                  <a:pt x="442656" y="487494"/>
                  <a:pt x="433046" y="494223"/>
                  <a:pt x="422501" y="499481"/>
                </a:cubicBezTo>
                <a:lnTo>
                  <a:pt x="422501" y="43017"/>
                </a:lnTo>
                <a:close/>
                <a:moveTo>
                  <a:pt x="366725" y="29590"/>
                </a:moveTo>
                <a:lnTo>
                  <a:pt x="395250" y="41039"/>
                </a:lnTo>
                <a:lnTo>
                  <a:pt x="395250" y="514273"/>
                </a:lnTo>
                <a:cubicBezTo>
                  <a:pt x="386283" y="518891"/>
                  <a:pt x="376819" y="522518"/>
                  <a:pt x="366725" y="524381"/>
                </a:cubicBezTo>
                <a:close/>
                <a:moveTo>
                  <a:pt x="87845" y="23352"/>
                </a:moveTo>
                <a:lnTo>
                  <a:pt x="116370" y="30935"/>
                </a:lnTo>
                <a:lnTo>
                  <a:pt x="116370" y="471740"/>
                </a:lnTo>
                <a:cubicBezTo>
                  <a:pt x="105327" y="463411"/>
                  <a:pt x="95711" y="453483"/>
                  <a:pt x="87845" y="442083"/>
                </a:cubicBezTo>
                <a:close/>
                <a:moveTo>
                  <a:pt x="227922" y="22990"/>
                </a:moveTo>
                <a:lnTo>
                  <a:pt x="227922" y="530016"/>
                </a:lnTo>
                <a:lnTo>
                  <a:pt x="199397" y="521161"/>
                </a:lnTo>
                <a:lnTo>
                  <a:pt x="199397" y="33694"/>
                </a:lnTo>
                <a:cubicBezTo>
                  <a:pt x="208159" y="28265"/>
                  <a:pt x="217897" y="25225"/>
                  <a:pt x="227922" y="22990"/>
                </a:cubicBezTo>
                <a:close/>
                <a:moveTo>
                  <a:pt x="506802" y="20607"/>
                </a:moveTo>
                <a:lnTo>
                  <a:pt x="506802" y="418758"/>
                </a:lnTo>
                <a:cubicBezTo>
                  <a:pt x="498737" y="431851"/>
                  <a:pt x="489240" y="443945"/>
                  <a:pt x="478277" y="454654"/>
                </a:cubicBezTo>
                <a:lnTo>
                  <a:pt x="478277" y="28190"/>
                </a:lnTo>
                <a:close/>
                <a:moveTo>
                  <a:pt x="310949" y="18475"/>
                </a:moveTo>
                <a:lnTo>
                  <a:pt x="339474" y="22034"/>
                </a:lnTo>
                <a:lnTo>
                  <a:pt x="339474" y="532551"/>
                </a:lnTo>
                <a:lnTo>
                  <a:pt x="310949" y="535427"/>
                </a:lnTo>
                <a:close/>
                <a:moveTo>
                  <a:pt x="283698" y="16197"/>
                </a:moveTo>
                <a:lnTo>
                  <a:pt x="283698" y="537257"/>
                </a:lnTo>
                <a:lnTo>
                  <a:pt x="255173" y="534381"/>
                </a:lnTo>
                <a:lnTo>
                  <a:pt x="255173" y="19671"/>
                </a:lnTo>
                <a:close/>
                <a:moveTo>
                  <a:pt x="32069" y="8525"/>
                </a:moveTo>
                <a:lnTo>
                  <a:pt x="60594" y="16108"/>
                </a:lnTo>
                <a:lnTo>
                  <a:pt x="60594" y="401996"/>
                </a:lnTo>
                <a:cubicBezTo>
                  <a:pt x="46370" y="378734"/>
                  <a:pt x="36836" y="352607"/>
                  <a:pt x="32069" y="324867"/>
                </a:cubicBezTo>
                <a:lnTo>
                  <a:pt x="32069" y="227693"/>
                </a:lnTo>
                <a:cubicBezTo>
                  <a:pt x="35189" y="210109"/>
                  <a:pt x="40328" y="193203"/>
                  <a:pt x="47086" y="177131"/>
                </a:cubicBezTo>
                <a:lnTo>
                  <a:pt x="32069" y="120640"/>
                </a:lnTo>
                <a:close/>
                <a:moveTo>
                  <a:pt x="562578" y="5781"/>
                </a:moveTo>
                <a:lnTo>
                  <a:pt x="562578" y="81804"/>
                </a:lnTo>
                <a:lnTo>
                  <a:pt x="534053" y="189113"/>
                </a:lnTo>
                <a:lnTo>
                  <a:pt x="534053" y="13363"/>
                </a:lnTo>
                <a:close/>
                <a:moveTo>
                  <a:pt x="0" y="0"/>
                </a:moveTo>
                <a:lnTo>
                  <a:pt x="4818" y="1281"/>
                </a:lnTo>
                <a:lnTo>
                  <a:pt x="4818" y="18125"/>
                </a:lnTo>
                <a:close/>
              </a:path>
            </a:pathLst>
          </a:custGeom>
          <a:solidFill>
            <a:srgbClr val="FF388C">
              <a:alpha val="50196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cxnSp>
        <p:nvCxnSpPr>
          <p:cNvPr id="87" name="Straight Arrow Connector 86"/>
          <p:cNvCxnSpPr>
            <a:stCxn id="14" idx="1"/>
          </p:cNvCxnSpPr>
          <p:nvPr/>
        </p:nvCxnSpPr>
        <p:spPr>
          <a:xfrm flipV="1">
            <a:off x="4059952" y="2983007"/>
            <a:ext cx="512048" cy="2108770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16" idx="1"/>
          </p:cNvCxnSpPr>
          <p:nvPr/>
        </p:nvCxnSpPr>
        <p:spPr>
          <a:xfrm flipH="1" flipV="1">
            <a:off x="4572000" y="2983007"/>
            <a:ext cx="485485" cy="2109287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5" idx="1"/>
          </p:cNvCxnSpPr>
          <p:nvPr/>
        </p:nvCxnSpPr>
        <p:spPr>
          <a:xfrm flipH="1" flipV="1">
            <a:off x="1500188" y="2980626"/>
            <a:ext cx="748864" cy="2128502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8" idx="1"/>
          </p:cNvCxnSpPr>
          <p:nvPr/>
        </p:nvCxnSpPr>
        <p:spPr>
          <a:xfrm flipV="1">
            <a:off x="1365199" y="2983007"/>
            <a:ext cx="792214" cy="2121485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34"/>
          <p:cNvSpPr/>
          <p:nvPr/>
        </p:nvSpPr>
        <p:spPr>
          <a:xfrm>
            <a:off x="1533675" y="3630704"/>
            <a:ext cx="580142" cy="537715"/>
          </a:xfrm>
          <a:custGeom>
            <a:avLst/>
            <a:gdLst/>
            <a:ahLst/>
            <a:cxnLst/>
            <a:rect l="l" t="t" r="r" b="b"/>
            <a:pathLst>
              <a:path w="580142" h="537715">
                <a:moveTo>
                  <a:pt x="28525" y="223903"/>
                </a:moveTo>
                <a:lnTo>
                  <a:pt x="28525" y="329903"/>
                </a:lnTo>
                <a:cubicBezTo>
                  <a:pt x="24902" y="312729"/>
                  <a:pt x="23030" y="294922"/>
                  <a:pt x="23030" y="276679"/>
                </a:cubicBezTo>
                <a:cubicBezTo>
                  <a:pt x="23030" y="258586"/>
                  <a:pt x="24871" y="240923"/>
                  <a:pt x="28525" y="223903"/>
                </a:cubicBezTo>
                <a:close/>
                <a:moveTo>
                  <a:pt x="390432" y="40784"/>
                </a:moveTo>
                <a:cubicBezTo>
                  <a:pt x="395778" y="41645"/>
                  <a:pt x="400379" y="44041"/>
                  <a:pt x="404890" y="46587"/>
                </a:cubicBezTo>
                <a:lnTo>
                  <a:pt x="418957" y="42847"/>
                </a:lnTo>
                <a:lnTo>
                  <a:pt x="418957" y="499136"/>
                </a:lnTo>
                <a:lnTo>
                  <a:pt x="390432" y="514618"/>
                </a:lnTo>
                <a:close/>
                <a:moveTo>
                  <a:pt x="195853" y="33445"/>
                </a:moveTo>
                <a:lnTo>
                  <a:pt x="195853" y="521359"/>
                </a:lnTo>
                <a:cubicBezTo>
                  <a:pt x="185663" y="518759"/>
                  <a:pt x="176090" y="514633"/>
                  <a:pt x="167328" y="508989"/>
                </a:cubicBezTo>
                <a:lnTo>
                  <a:pt x="167328" y="44599"/>
                </a:lnTo>
                <a:close/>
                <a:moveTo>
                  <a:pt x="111552" y="30765"/>
                </a:moveTo>
                <a:lnTo>
                  <a:pt x="140077" y="38348"/>
                </a:lnTo>
                <a:lnTo>
                  <a:pt x="140077" y="494197"/>
                </a:lnTo>
                <a:cubicBezTo>
                  <a:pt x="129737" y="487586"/>
                  <a:pt x="120016" y="480101"/>
                  <a:pt x="111552" y="471215"/>
                </a:cubicBezTo>
                <a:close/>
                <a:moveTo>
                  <a:pt x="474733" y="28021"/>
                </a:moveTo>
                <a:lnTo>
                  <a:pt x="474733" y="453882"/>
                </a:lnTo>
                <a:cubicBezTo>
                  <a:pt x="466493" y="463830"/>
                  <a:pt x="457020" y="472623"/>
                  <a:pt x="446208" y="479773"/>
                </a:cubicBezTo>
                <a:lnTo>
                  <a:pt x="446208" y="35603"/>
                </a:lnTo>
                <a:close/>
                <a:moveTo>
                  <a:pt x="334656" y="21955"/>
                </a:moveTo>
                <a:cubicBezTo>
                  <a:pt x="344732" y="22650"/>
                  <a:pt x="354336" y="25210"/>
                  <a:pt x="363181" y="29845"/>
                </a:cubicBezTo>
                <a:lnTo>
                  <a:pt x="363181" y="524183"/>
                </a:lnTo>
                <a:cubicBezTo>
                  <a:pt x="354162" y="528391"/>
                  <a:pt x="344527" y="530876"/>
                  <a:pt x="334656" y="532615"/>
                </a:cubicBezTo>
                <a:close/>
                <a:moveTo>
                  <a:pt x="251629" y="19594"/>
                </a:moveTo>
                <a:lnTo>
                  <a:pt x="251629" y="534445"/>
                </a:lnTo>
                <a:cubicBezTo>
                  <a:pt x="241786" y="534493"/>
                  <a:pt x="232264" y="532756"/>
                  <a:pt x="223104" y="529818"/>
                </a:cubicBezTo>
                <a:lnTo>
                  <a:pt x="223104" y="23068"/>
                </a:lnTo>
                <a:close/>
                <a:moveTo>
                  <a:pt x="55776" y="15938"/>
                </a:moveTo>
                <a:lnTo>
                  <a:pt x="84301" y="23521"/>
                </a:lnTo>
                <a:lnTo>
                  <a:pt x="84301" y="442855"/>
                </a:lnTo>
                <a:cubicBezTo>
                  <a:pt x="72511" y="430565"/>
                  <a:pt x="62889" y="416433"/>
                  <a:pt x="55776" y="400822"/>
                </a:cubicBezTo>
                <a:close/>
                <a:moveTo>
                  <a:pt x="284066" y="15643"/>
                </a:moveTo>
                <a:lnTo>
                  <a:pt x="307405" y="18555"/>
                </a:lnTo>
                <a:lnTo>
                  <a:pt x="307405" y="535362"/>
                </a:lnTo>
                <a:cubicBezTo>
                  <a:pt x="299795" y="537364"/>
                  <a:pt x="291972" y="537715"/>
                  <a:pt x="284066" y="537715"/>
                </a:cubicBezTo>
                <a:lnTo>
                  <a:pt x="278880" y="537192"/>
                </a:lnTo>
                <a:lnTo>
                  <a:pt x="278880" y="16275"/>
                </a:lnTo>
                <a:cubicBezTo>
                  <a:pt x="280597" y="15660"/>
                  <a:pt x="282330" y="15643"/>
                  <a:pt x="284066" y="15643"/>
                </a:cubicBezTo>
                <a:close/>
                <a:moveTo>
                  <a:pt x="530509" y="13194"/>
                </a:moveTo>
                <a:lnTo>
                  <a:pt x="530509" y="186717"/>
                </a:lnTo>
                <a:lnTo>
                  <a:pt x="529446" y="190718"/>
                </a:lnTo>
                <a:lnTo>
                  <a:pt x="530509" y="194479"/>
                </a:lnTo>
                <a:lnTo>
                  <a:pt x="530509" y="359213"/>
                </a:lnTo>
                <a:cubicBezTo>
                  <a:pt x="524442" y="381151"/>
                  <a:pt x="514491" y="401451"/>
                  <a:pt x="501984" y="419931"/>
                </a:cubicBezTo>
                <a:lnTo>
                  <a:pt x="501984" y="20777"/>
                </a:lnTo>
                <a:close/>
                <a:moveTo>
                  <a:pt x="0" y="1112"/>
                </a:moveTo>
                <a:lnTo>
                  <a:pt x="28525" y="8694"/>
                </a:lnTo>
                <a:lnTo>
                  <a:pt x="28525" y="123036"/>
                </a:lnTo>
                <a:lnTo>
                  <a:pt x="0" y="15729"/>
                </a:lnTo>
                <a:close/>
                <a:moveTo>
                  <a:pt x="580142" y="0"/>
                </a:moveTo>
                <a:lnTo>
                  <a:pt x="557760" y="84200"/>
                </a:lnTo>
                <a:lnTo>
                  <a:pt x="557760" y="5950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15" name="Rectangle 39"/>
          <p:cNvSpPr/>
          <p:nvPr/>
        </p:nvSpPr>
        <p:spPr>
          <a:xfrm>
            <a:off x="1529494" y="3630704"/>
            <a:ext cx="562578" cy="537257"/>
          </a:xfrm>
          <a:custGeom>
            <a:avLst/>
            <a:gdLst/>
            <a:ahLst/>
            <a:cxnLst/>
            <a:rect l="l" t="t" r="r" b="b"/>
            <a:pathLst>
              <a:path w="562578" h="537257">
                <a:moveTo>
                  <a:pt x="534053" y="192226"/>
                </a:moveTo>
                <a:cubicBezTo>
                  <a:pt x="544322" y="218429"/>
                  <a:pt x="549283" y="246974"/>
                  <a:pt x="549283" y="276679"/>
                </a:cubicBezTo>
                <a:cubicBezTo>
                  <a:pt x="549283" y="306424"/>
                  <a:pt x="544308" y="335007"/>
                  <a:pt x="534053" y="361265"/>
                </a:cubicBezTo>
                <a:close/>
                <a:moveTo>
                  <a:pt x="143621" y="38179"/>
                </a:moveTo>
                <a:lnTo>
                  <a:pt x="169998" y="45190"/>
                </a:lnTo>
                <a:lnTo>
                  <a:pt x="172146" y="44350"/>
                </a:lnTo>
                <a:lnTo>
                  <a:pt x="172146" y="509334"/>
                </a:lnTo>
                <a:lnTo>
                  <a:pt x="143621" y="493851"/>
                </a:lnTo>
                <a:close/>
                <a:moveTo>
                  <a:pt x="451026" y="35434"/>
                </a:moveTo>
                <a:lnTo>
                  <a:pt x="451026" y="479247"/>
                </a:lnTo>
                <a:cubicBezTo>
                  <a:pt x="442656" y="487494"/>
                  <a:pt x="433046" y="494223"/>
                  <a:pt x="422501" y="499481"/>
                </a:cubicBezTo>
                <a:lnTo>
                  <a:pt x="422501" y="43017"/>
                </a:lnTo>
                <a:close/>
                <a:moveTo>
                  <a:pt x="366725" y="29590"/>
                </a:moveTo>
                <a:lnTo>
                  <a:pt x="395250" y="41039"/>
                </a:lnTo>
                <a:lnTo>
                  <a:pt x="395250" y="514273"/>
                </a:lnTo>
                <a:cubicBezTo>
                  <a:pt x="386283" y="518891"/>
                  <a:pt x="376819" y="522518"/>
                  <a:pt x="366725" y="524381"/>
                </a:cubicBezTo>
                <a:close/>
                <a:moveTo>
                  <a:pt x="87845" y="23352"/>
                </a:moveTo>
                <a:lnTo>
                  <a:pt x="116370" y="30935"/>
                </a:lnTo>
                <a:lnTo>
                  <a:pt x="116370" y="471740"/>
                </a:lnTo>
                <a:cubicBezTo>
                  <a:pt x="105327" y="463411"/>
                  <a:pt x="95711" y="453483"/>
                  <a:pt x="87845" y="442083"/>
                </a:cubicBezTo>
                <a:close/>
                <a:moveTo>
                  <a:pt x="227922" y="22990"/>
                </a:moveTo>
                <a:lnTo>
                  <a:pt x="227922" y="530016"/>
                </a:lnTo>
                <a:lnTo>
                  <a:pt x="199397" y="521161"/>
                </a:lnTo>
                <a:lnTo>
                  <a:pt x="199397" y="33694"/>
                </a:lnTo>
                <a:cubicBezTo>
                  <a:pt x="208159" y="28265"/>
                  <a:pt x="217897" y="25225"/>
                  <a:pt x="227922" y="22990"/>
                </a:cubicBezTo>
                <a:close/>
                <a:moveTo>
                  <a:pt x="506802" y="20607"/>
                </a:moveTo>
                <a:lnTo>
                  <a:pt x="506802" y="418758"/>
                </a:lnTo>
                <a:cubicBezTo>
                  <a:pt x="498737" y="431851"/>
                  <a:pt x="489240" y="443945"/>
                  <a:pt x="478277" y="454654"/>
                </a:cubicBezTo>
                <a:lnTo>
                  <a:pt x="478277" y="28190"/>
                </a:lnTo>
                <a:close/>
                <a:moveTo>
                  <a:pt x="310949" y="18475"/>
                </a:moveTo>
                <a:lnTo>
                  <a:pt x="339474" y="22034"/>
                </a:lnTo>
                <a:lnTo>
                  <a:pt x="339474" y="532551"/>
                </a:lnTo>
                <a:lnTo>
                  <a:pt x="310949" y="535427"/>
                </a:lnTo>
                <a:close/>
                <a:moveTo>
                  <a:pt x="283698" y="16197"/>
                </a:moveTo>
                <a:lnTo>
                  <a:pt x="283698" y="537257"/>
                </a:lnTo>
                <a:lnTo>
                  <a:pt x="255173" y="534381"/>
                </a:lnTo>
                <a:lnTo>
                  <a:pt x="255173" y="19671"/>
                </a:lnTo>
                <a:close/>
                <a:moveTo>
                  <a:pt x="32069" y="8525"/>
                </a:moveTo>
                <a:lnTo>
                  <a:pt x="60594" y="16108"/>
                </a:lnTo>
                <a:lnTo>
                  <a:pt x="60594" y="401996"/>
                </a:lnTo>
                <a:cubicBezTo>
                  <a:pt x="46370" y="378734"/>
                  <a:pt x="36836" y="352607"/>
                  <a:pt x="32069" y="324867"/>
                </a:cubicBezTo>
                <a:lnTo>
                  <a:pt x="32069" y="227693"/>
                </a:lnTo>
                <a:cubicBezTo>
                  <a:pt x="35189" y="210109"/>
                  <a:pt x="40328" y="193203"/>
                  <a:pt x="47086" y="177131"/>
                </a:cubicBezTo>
                <a:lnTo>
                  <a:pt x="32069" y="120640"/>
                </a:lnTo>
                <a:close/>
                <a:moveTo>
                  <a:pt x="562578" y="5781"/>
                </a:moveTo>
                <a:lnTo>
                  <a:pt x="562578" y="81804"/>
                </a:lnTo>
                <a:lnTo>
                  <a:pt x="534053" y="189113"/>
                </a:lnTo>
                <a:lnTo>
                  <a:pt x="534053" y="13363"/>
                </a:lnTo>
                <a:close/>
                <a:moveTo>
                  <a:pt x="0" y="0"/>
                </a:moveTo>
                <a:lnTo>
                  <a:pt x="4818" y="1281"/>
                </a:lnTo>
                <a:lnTo>
                  <a:pt x="4818" y="18125"/>
                </a:lnTo>
                <a:close/>
              </a:path>
            </a:pathLst>
          </a:custGeom>
          <a:solidFill>
            <a:srgbClr val="FF388C">
              <a:alpha val="50196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17" name="Rectangle 34"/>
          <p:cNvSpPr/>
          <p:nvPr/>
        </p:nvSpPr>
        <p:spPr>
          <a:xfrm>
            <a:off x="7030333" y="1788067"/>
            <a:ext cx="580142" cy="537715"/>
          </a:xfrm>
          <a:custGeom>
            <a:avLst/>
            <a:gdLst/>
            <a:ahLst/>
            <a:cxnLst/>
            <a:rect l="l" t="t" r="r" b="b"/>
            <a:pathLst>
              <a:path w="580142" h="537715">
                <a:moveTo>
                  <a:pt x="28525" y="223903"/>
                </a:moveTo>
                <a:lnTo>
                  <a:pt x="28525" y="329903"/>
                </a:lnTo>
                <a:cubicBezTo>
                  <a:pt x="24902" y="312729"/>
                  <a:pt x="23030" y="294922"/>
                  <a:pt x="23030" y="276679"/>
                </a:cubicBezTo>
                <a:cubicBezTo>
                  <a:pt x="23030" y="258586"/>
                  <a:pt x="24871" y="240923"/>
                  <a:pt x="28525" y="223903"/>
                </a:cubicBezTo>
                <a:close/>
                <a:moveTo>
                  <a:pt x="390432" y="40784"/>
                </a:moveTo>
                <a:cubicBezTo>
                  <a:pt x="395778" y="41645"/>
                  <a:pt x="400379" y="44041"/>
                  <a:pt x="404890" y="46587"/>
                </a:cubicBezTo>
                <a:lnTo>
                  <a:pt x="418957" y="42847"/>
                </a:lnTo>
                <a:lnTo>
                  <a:pt x="418957" y="499136"/>
                </a:lnTo>
                <a:lnTo>
                  <a:pt x="390432" y="514618"/>
                </a:lnTo>
                <a:close/>
                <a:moveTo>
                  <a:pt x="195853" y="33445"/>
                </a:moveTo>
                <a:lnTo>
                  <a:pt x="195853" y="521359"/>
                </a:lnTo>
                <a:cubicBezTo>
                  <a:pt x="185663" y="518759"/>
                  <a:pt x="176090" y="514633"/>
                  <a:pt x="167328" y="508989"/>
                </a:cubicBezTo>
                <a:lnTo>
                  <a:pt x="167328" y="44599"/>
                </a:lnTo>
                <a:close/>
                <a:moveTo>
                  <a:pt x="111552" y="30765"/>
                </a:moveTo>
                <a:lnTo>
                  <a:pt x="140077" y="38348"/>
                </a:lnTo>
                <a:lnTo>
                  <a:pt x="140077" y="494197"/>
                </a:lnTo>
                <a:cubicBezTo>
                  <a:pt x="129737" y="487586"/>
                  <a:pt x="120016" y="480101"/>
                  <a:pt x="111552" y="471215"/>
                </a:cubicBezTo>
                <a:close/>
                <a:moveTo>
                  <a:pt x="474733" y="28021"/>
                </a:moveTo>
                <a:lnTo>
                  <a:pt x="474733" y="453882"/>
                </a:lnTo>
                <a:cubicBezTo>
                  <a:pt x="466493" y="463830"/>
                  <a:pt x="457020" y="472623"/>
                  <a:pt x="446208" y="479773"/>
                </a:cubicBezTo>
                <a:lnTo>
                  <a:pt x="446208" y="35603"/>
                </a:lnTo>
                <a:close/>
                <a:moveTo>
                  <a:pt x="334656" y="21955"/>
                </a:moveTo>
                <a:cubicBezTo>
                  <a:pt x="344732" y="22650"/>
                  <a:pt x="354336" y="25210"/>
                  <a:pt x="363181" y="29845"/>
                </a:cubicBezTo>
                <a:lnTo>
                  <a:pt x="363181" y="524183"/>
                </a:lnTo>
                <a:cubicBezTo>
                  <a:pt x="354162" y="528391"/>
                  <a:pt x="344527" y="530876"/>
                  <a:pt x="334656" y="532615"/>
                </a:cubicBezTo>
                <a:close/>
                <a:moveTo>
                  <a:pt x="251629" y="19594"/>
                </a:moveTo>
                <a:lnTo>
                  <a:pt x="251629" y="534445"/>
                </a:lnTo>
                <a:cubicBezTo>
                  <a:pt x="241786" y="534493"/>
                  <a:pt x="232264" y="532756"/>
                  <a:pt x="223104" y="529818"/>
                </a:cubicBezTo>
                <a:lnTo>
                  <a:pt x="223104" y="23068"/>
                </a:lnTo>
                <a:close/>
                <a:moveTo>
                  <a:pt x="55776" y="15938"/>
                </a:moveTo>
                <a:lnTo>
                  <a:pt x="84301" y="23521"/>
                </a:lnTo>
                <a:lnTo>
                  <a:pt x="84301" y="442855"/>
                </a:lnTo>
                <a:cubicBezTo>
                  <a:pt x="72511" y="430565"/>
                  <a:pt x="62889" y="416433"/>
                  <a:pt x="55776" y="400822"/>
                </a:cubicBezTo>
                <a:close/>
                <a:moveTo>
                  <a:pt x="284066" y="15643"/>
                </a:moveTo>
                <a:lnTo>
                  <a:pt x="307405" y="18555"/>
                </a:lnTo>
                <a:lnTo>
                  <a:pt x="307405" y="535362"/>
                </a:lnTo>
                <a:cubicBezTo>
                  <a:pt x="299795" y="537364"/>
                  <a:pt x="291972" y="537715"/>
                  <a:pt x="284066" y="537715"/>
                </a:cubicBezTo>
                <a:lnTo>
                  <a:pt x="278880" y="537192"/>
                </a:lnTo>
                <a:lnTo>
                  <a:pt x="278880" y="16275"/>
                </a:lnTo>
                <a:cubicBezTo>
                  <a:pt x="280597" y="15660"/>
                  <a:pt x="282330" y="15643"/>
                  <a:pt x="284066" y="15643"/>
                </a:cubicBezTo>
                <a:close/>
                <a:moveTo>
                  <a:pt x="530509" y="13194"/>
                </a:moveTo>
                <a:lnTo>
                  <a:pt x="530509" y="186717"/>
                </a:lnTo>
                <a:lnTo>
                  <a:pt x="529446" y="190718"/>
                </a:lnTo>
                <a:lnTo>
                  <a:pt x="530509" y="194479"/>
                </a:lnTo>
                <a:lnTo>
                  <a:pt x="530509" y="359213"/>
                </a:lnTo>
                <a:cubicBezTo>
                  <a:pt x="524442" y="381151"/>
                  <a:pt x="514491" y="401451"/>
                  <a:pt x="501984" y="419931"/>
                </a:cubicBezTo>
                <a:lnTo>
                  <a:pt x="501984" y="20777"/>
                </a:lnTo>
                <a:close/>
                <a:moveTo>
                  <a:pt x="0" y="1112"/>
                </a:moveTo>
                <a:lnTo>
                  <a:pt x="28525" y="8694"/>
                </a:lnTo>
                <a:lnTo>
                  <a:pt x="28525" y="123036"/>
                </a:lnTo>
                <a:lnTo>
                  <a:pt x="0" y="15729"/>
                </a:lnTo>
                <a:close/>
                <a:moveTo>
                  <a:pt x="580142" y="0"/>
                </a:moveTo>
                <a:lnTo>
                  <a:pt x="557760" y="84200"/>
                </a:lnTo>
                <a:lnTo>
                  <a:pt x="557760" y="5950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18" name="Rectangle 39"/>
          <p:cNvSpPr/>
          <p:nvPr/>
        </p:nvSpPr>
        <p:spPr>
          <a:xfrm>
            <a:off x="7026152" y="1788067"/>
            <a:ext cx="562578" cy="537257"/>
          </a:xfrm>
          <a:custGeom>
            <a:avLst/>
            <a:gdLst/>
            <a:ahLst/>
            <a:cxnLst/>
            <a:rect l="l" t="t" r="r" b="b"/>
            <a:pathLst>
              <a:path w="562578" h="537257">
                <a:moveTo>
                  <a:pt x="534053" y="192226"/>
                </a:moveTo>
                <a:cubicBezTo>
                  <a:pt x="544322" y="218429"/>
                  <a:pt x="549283" y="246974"/>
                  <a:pt x="549283" y="276679"/>
                </a:cubicBezTo>
                <a:cubicBezTo>
                  <a:pt x="549283" y="306424"/>
                  <a:pt x="544308" y="335007"/>
                  <a:pt x="534053" y="361265"/>
                </a:cubicBezTo>
                <a:close/>
                <a:moveTo>
                  <a:pt x="143621" y="38179"/>
                </a:moveTo>
                <a:lnTo>
                  <a:pt x="169998" y="45190"/>
                </a:lnTo>
                <a:lnTo>
                  <a:pt x="172146" y="44350"/>
                </a:lnTo>
                <a:lnTo>
                  <a:pt x="172146" y="509334"/>
                </a:lnTo>
                <a:lnTo>
                  <a:pt x="143621" y="493851"/>
                </a:lnTo>
                <a:close/>
                <a:moveTo>
                  <a:pt x="451026" y="35434"/>
                </a:moveTo>
                <a:lnTo>
                  <a:pt x="451026" y="479247"/>
                </a:lnTo>
                <a:cubicBezTo>
                  <a:pt x="442656" y="487494"/>
                  <a:pt x="433046" y="494223"/>
                  <a:pt x="422501" y="499481"/>
                </a:cubicBezTo>
                <a:lnTo>
                  <a:pt x="422501" y="43017"/>
                </a:lnTo>
                <a:close/>
                <a:moveTo>
                  <a:pt x="366725" y="29590"/>
                </a:moveTo>
                <a:lnTo>
                  <a:pt x="395250" y="41039"/>
                </a:lnTo>
                <a:lnTo>
                  <a:pt x="395250" y="514273"/>
                </a:lnTo>
                <a:cubicBezTo>
                  <a:pt x="386283" y="518891"/>
                  <a:pt x="376819" y="522518"/>
                  <a:pt x="366725" y="524381"/>
                </a:cubicBezTo>
                <a:close/>
                <a:moveTo>
                  <a:pt x="87845" y="23352"/>
                </a:moveTo>
                <a:lnTo>
                  <a:pt x="116370" y="30935"/>
                </a:lnTo>
                <a:lnTo>
                  <a:pt x="116370" y="471740"/>
                </a:lnTo>
                <a:cubicBezTo>
                  <a:pt x="105327" y="463411"/>
                  <a:pt x="95711" y="453483"/>
                  <a:pt x="87845" y="442083"/>
                </a:cubicBezTo>
                <a:close/>
                <a:moveTo>
                  <a:pt x="227922" y="22990"/>
                </a:moveTo>
                <a:lnTo>
                  <a:pt x="227922" y="530016"/>
                </a:lnTo>
                <a:lnTo>
                  <a:pt x="199397" y="521161"/>
                </a:lnTo>
                <a:lnTo>
                  <a:pt x="199397" y="33694"/>
                </a:lnTo>
                <a:cubicBezTo>
                  <a:pt x="208159" y="28265"/>
                  <a:pt x="217897" y="25225"/>
                  <a:pt x="227922" y="22990"/>
                </a:cubicBezTo>
                <a:close/>
                <a:moveTo>
                  <a:pt x="506802" y="20607"/>
                </a:moveTo>
                <a:lnTo>
                  <a:pt x="506802" y="418758"/>
                </a:lnTo>
                <a:cubicBezTo>
                  <a:pt x="498737" y="431851"/>
                  <a:pt x="489240" y="443945"/>
                  <a:pt x="478277" y="454654"/>
                </a:cubicBezTo>
                <a:lnTo>
                  <a:pt x="478277" y="28190"/>
                </a:lnTo>
                <a:close/>
                <a:moveTo>
                  <a:pt x="310949" y="18475"/>
                </a:moveTo>
                <a:lnTo>
                  <a:pt x="339474" y="22034"/>
                </a:lnTo>
                <a:lnTo>
                  <a:pt x="339474" y="532551"/>
                </a:lnTo>
                <a:lnTo>
                  <a:pt x="310949" y="535427"/>
                </a:lnTo>
                <a:close/>
                <a:moveTo>
                  <a:pt x="283698" y="16197"/>
                </a:moveTo>
                <a:lnTo>
                  <a:pt x="283698" y="537257"/>
                </a:lnTo>
                <a:lnTo>
                  <a:pt x="255173" y="534381"/>
                </a:lnTo>
                <a:lnTo>
                  <a:pt x="255173" y="19671"/>
                </a:lnTo>
                <a:close/>
                <a:moveTo>
                  <a:pt x="32069" y="8525"/>
                </a:moveTo>
                <a:lnTo>
                  <a:pt x="60594" y="16108"/>
                </a:lnTo>
                <a:lnTo>
                  <a:pt x="60594" y="401996"/>
                </a:lnTo>
                <a:cubicBezTo>
                  <a:pt x="46370" y="378734"/>
                  <a:pt x="36836" y="352607"/>
                  <a:pt x="32069" y="324867"/>
                </a:cubicBezTo>
                <a:lnTo>
                  <a:pt x="32069" y="227693"/>
                </a:lnTo>
                <a:cubicBezTo>
                  <a:pt x="35189" y="210109"/>
                  <a:pt x="40328" y="193203"/>
                  <a:pt x="47086" y="177131"/>
                </a:cubicBezTo>
                <a:lnTo>
                  <a:pt x="32069" y="120640"/>
                </a:lnTo>
                <a:close/>
                <a:moveTo>
                  <a:pt x="562578" y="5781"/>
                </a:moveTo>
                <a:lnTo>
                  <a:pt x="562578" y="81804"/>
                </a:lnTo>
                <a:lnTo>
                  <a:pt x="534053" y="189113"/>
                </a:lnTo>
                <a:lnTo>
                  <a:pt x="534053" y="13363"/>
                </a:lnTo>
                <a:close/>
                <a:moveTo>
                  <a:pt x="0" y="0"/>
                </a:moveTo>
                <a:lnTo>
                  <a:pt x="4818" y="1281"/>
                </a:lnTo>
                <a:lnTo>
                  <a:pt x="4818" y="18125"/>
                </a:lnTo>
                <a:close/>
              </a:path>
            </a:pathLst>
          </a:custGeom>
          <a:solidFill>
            <a:srgbClr val="FF388C">
              <a:alpha val="50196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23" name="Rectangle 34"/>
          <p:cNvSpPr/>
          <p:nvPr/>
        </p:nvSpPr>
        <p:spPr>
          <a:xfrm>
            <a:off x="1865401" y="2718548"/>
            <a:ext cx="580142" cy="537715"/>
          </a:xfrm>
          <a:custGeom>
            <a:avLst/>
            <a:gdLst/>
            <a:ahLst/>
            <a:cxnLst/>
            <a:rect l="l" t="t" r="r" b="b"/>
            <a:pathLst>
              <a:path w="580142" h="537715">
                <a:moveTo>
                  <a:pt x="28525" y="223903"/>
                </a:moveTo>
                <a:lnTo>
                  <a:pt x="28525" y="329903"/>
                </a:lnTo>
                <a:cubicBezTo>
                  <a:pt x="24902" y="312729"/>
                  <a:pt x="23030" y="294922"/>
                  <a:pt x="23030" y="276679"/>
                </a:cubicBezTo>
                <a:cubicBezTo>
                  <a:pt x="23030" y="258586"/>
                  <a:pt x="24871" y="240923"/>
                  <a:pt x="28525" y="223903"/>
                </a:cubicBezTo>
                <a:close/>
                <a:moveTo>
                  <a:pt x="390432" y="40784"/>
                </a:moveTo>
                <a:cubicBezTo>
                  <a:pt x="395778" y="41645"/>
                  <a:pt x="400379" y="44041"/>
                  <a:pt x="404890" y="46587"/>
                </a:cubicBezTo>
                <a:lnTo>
                  <a:pt x="418957" y="42847"/>
                </a:lnTo>
                <a:lnTo>
                  <a:pt x="418957" y="499136"/>
                </a:lnTo>
                <a:lnTo>
                  <a:pt x="390432" y="514618"/>
                </a:lnTo>
                <a:close/>
                <a:moveTo>
                  <a:pt x="195853" y="33445"/>
                </a:moveTo>
                <a:lnTo>
                  <a:pt x="195853" y="521359"/>
                </a:lnTo>
                <a:cubicBezTo>
                  <a:pt x="185663" y="518759"/>
                  <a:pt x="176090" y="514633"/>
                  <a:pt x="167328" y="508989"/>
                </a:cubicBezTo>
                <a:lnTo>
                  <a:pt x="167328" y="44599"/>
                </a:lnTo>
                <a:close/>
                <a:moveTo>
                  <a:pt x="111552" y="30765"/>
                </a:moveTo>
                <a:lnTo>
                  <a:pt x="140077" y="38348"/>
                </a:lnTo>
                <a:lnTo>
                  <a:pt x="140077" y="494197"/>
                </a:lnTo>
                <a:cubicBezTo>
                  <a:pt x="129737" y="487586"/>
                  <a:pt x="120016" y="480101"/>
                  <a:pt x="111552" y="471215"/>
                </a:cubicBezTo>
                <a:close/>
                <a:moveTo>
                  <a:pt x="474733" y="28021"/>
                </a:moveTo>
                <a:lnTo>
                  <a:pt x="474733" y="453882"/>
                </a:lnTo>
                <a:cubicBezTo>
                  <a:pt x="466493" y="463830"/>
                  <a:pt x="457020" y="472623"/>
                  <a:pt x="446208" y="479773"/>
                </a:cubicBezTo>
                <a:lnTo>
                  <a:pt x="446208" y="35603"/>
                </a:lnTo>
                <a:close/>
                <a:moveTo>
                  <a:pt x="334656" y="21955"/>
                </a:moveTo>
                <a:cubicBezTo>
                  <a:pt x="344732" y="22650"/>
                  <a:pt x="354336" y="25210"/>
                  <a:pt x="363181" y="29845"/>
                </a:cubicBezTo>
                <a:lnTo>
                  <a:pt x="363181" y="524183"/>
                </a:lnTo>
                <a:cubicBezTo>
                  <a:pt x="354162" y="528391"/>
                  <a:pt x="344527" y="530876"/>
                  <a:pt x="334656" y="532615"/>
                </a:cubicBezTo>
                <a:close/>
                <a:moveTo>
                  <a:pt x="251629" y="19594"/>
                </a:moveTo>
                <a:lnTo>
                  <a:pt x="251629" y="534445"/>
                </a:lnTo>
                <a:cubicBezTo>
                  <a:pt x="241786" y="534493"/>
                  <a:pt x="232264" y="532756"/>
                  <a:pt x="223104" y="529818"/>
                </a:cubicBezTo>
                <a:lnTo>
                  <a:pt x="223104" y="23068"/>
                </a:lnTo>
                <a:close/>
                <a:moveTo>
                  <a:pt x="55776" y="15938"/>
                </a:moveTo>
                <a:lnTo>
                  <a:pt x="84301" y="23521"/>
                </a:lnTo>
                <a:lnTo>
                  <a:pt x="84301" y="442855"/>
                </a:lnTo>
                <a:cubicBezTo>
                  <a:pt x="72511" y="430565"/>
                  <a:pt x="62889" y="416433"/>
                  <a:pt x="55776" y="400822"/>
                </a:cubicBezTo>
                <a:close/>
                <a:moveTo>
                  <a:pt x="284066" y="15643"/>
                </a:moveTo>
                <a:lnTo>
                  <a:pt x="307405" y="18555"/>
                </a:lnTo>
                <a:lnTo>
                  <a:pt x="307405" y="535362"/>
                </a:lnTo>
                <a:cubicBezTo>
                  <a:pt x="299795" y="537364"/>
                  <a:pt x="291972" y="537715"/>
                  <a:pt x="284066" y="537715"/>
                </a:cubicBezTo>
                <a:lnTo>
                  <a:pt x="278880" y="537192"/>
                </a:lnTo>
                <a:lnTo>
                  <a:pt x="278880" y="16275"/>
                </a:lnTo>
                <a:cubicBezTo>
                  <a:pt x="280597" y="15660"/>
                  <a:pt x="282330" y="15643"/>
                  <a:pt x="284066" y="15643"/>
                </a:cubicBezTo>
                <a:close/>
                <a:moveTo>
                  <a:pt x="530509" y="13194"/>
                </a:moveTo>
                <a:lnTo>
                  <a:pt x="530509" y="186717"/>
                </a:lnTo>
                <a:lnTo>
                  <a:pt x="529446" y="190718"/>
                </a:lnTo>
                <a:lnTo>
                  <a:pt x="530509" y="194479"/>
                </a:lnTo>
                <a:lnTo>
                  <a:pt x="530509" y="359213"/>
                </a:lnTo>
                <a:cubicBezTo>
                  <a:pt x="524442" y="381151"/>
                  <a:pt x="514491" y="401451"/>
                  <a:pt x="501984" y="419931"/>
                </a:cubicBezTo>
                <a:lnTo>
                  <a:pt x="501984" y="20777"/>
                </a:lnTo>
                <a:close/>
                <a:moveTo>
                  <a:pt x="0" y="1112"/>
                </a:moveTo>
                <a:lnTo>
                  <a:pt x="28525" y="8694"/>
                </a:lnTo>
                <a:lnTo>
                  <a:pt x="28525" y="123036"/>
                </a:lnTo>
                <a:lnTo>
                  <a:pt x="0" y="15729"/>
                </a:lnTo>
                <a:close/>
                <a:moveTo>
                  <a:pt x="580142" y="0"/>
                </a:moveTo>
                <a:lnTo>
                  <a:pt x="557760" y="84200"/>
                </a:lnTo>
                <a:lnTo>
                  <a:pt x="557760" y="5950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25" name="Rectangle 39"/>
          <p:cNvSpPr/>
          <p:nvPr/>
        </p:nvSpPr>
        <p:spPr>
          <a:xfrm>
            <a:off x="1209070" y="2718777"/>
            <a:ext cx="562578" cy="537257"/>
          </a:xfrm>
          <a:custGeom>
            <a:avLst/>
            <a:gdLst/>
            <a:ahLst/>
            <a:cxnLst/>
            <a:rect l="l" t="t" r="r" b="b"/>
            <a:pathLst>
              <a:path w="562578" h="537257">
                <a:moveTo>
                  <a:pt x="534053" y="192226"/>
                </a:moveTo>
                <a:cubicBezTo>
                  <a:pt x="544322" y="218429"/>
                  <a:pt x="549283" y="246974"/>
                  <a:pt x="549283" y="276679"/>
                </a:cubicBezTo>
                <a:cubicBezTo>
                  <a:pt x="549283" y="306424"/>
                  <a:pt x="544308" y="335007"/>
                  <a:pt x="534053" y="361265"/>
                </a:cubicBezTo>
                <a:close/>
                <a:moveTo>
                  <a:pt x="143621" y="38179"/>
                </a:moveTo>
                <a:lnTo>
                  <a:pt x="169998" y="45190"/>
                </a:lnTo>
                <a:lnTo>
                  <a:pt x="172146" y="44350"/>
                </a:lnTo>
                <a:lnTo>
                  <a:pt x="172146" y="509334"/>
                </a:lnTo>
                <a:lnTo>
                  <a:pt x="143621" y="493851"/>
                </a:lnTo>
                <a:close/>
                <a:moveTo>
                  <a:pt x="451026" y="35434"/>
                </a:moveTo>
                <a:lnTo>
                  <a:pt x="451026" y="479247"/>
                </a:lnTo>
                <a:cubicBezTo>
                  <a:pt x="442656" y="487494"/>
                  <a:pt x="433046" y="494223"/>
                  <a:pt x="422501" y="499481"/>
                </a:cubicBezTo>
                <a:lnTo>
                  <a:pt x="422501" y="43017"/>
                </a:lnTo>
                <a:close/>
                <a:moveTo>
                  <a:pt x="366725" y="29590"/>
                </a:moveTo>
                <a:lnTo>
                  <a:pt x="395250" y="41039"/>
                </a:lnTo>
                <a:lnTo>
                  <a:pt x="395250" y="514273"/>
                </a:lnTo>
                <a:cubicBezTo>
                  <a:pt x="386283" y="518891"/>
                  <a:pt x="376819" y="522518"/>
                  <a:pt x="366725" y="524381"/>
                </a:cubicBezTo>
                <a:close/>
                <a:moveTo>
                  <a:pt x="87845" y="23352"/>
                </a:moveTo>
                <a:lnTo>
                  <a:pt x="116370" y="30935"/>
                </a:lnTo>
                <a:lnTo>
                  <a:pt x="116370" y="471740"/>
                </a:lnTo>
                <a:cubicBezTo>
                  <a:pt x="105327" y="463411"/>
                  <a:pt x="95711" y="453483"/>
                  <a:pt x="87845" y="442083"/>
                </a:cubicBezTo>
                <a:close/>
                <a:moveTo>
                  <a:pt x="227922" y="22990"/>
                </a:moveTo>
                <a:lnTo>
                  <a:pt x="227922" y="530016"/>
                </a:lnTo>
                <a:lnTo>
                  <a:pt x="199397" y="521161"/>
                </a:lnTo>
                <a:lnTo>
                  <a:pt x="199397" y="33694"/>
                </a:lnTo>
                <a:cubicBezTo>
                  <a:pt x="208159" y="28265"/>
                  <a:pt x="217897" y="25225"/>
                  <a:pt x="227922" y="22990"/>
                </a:cubicBezTo>
                <a:close/>
                <a:moveTo>
                  <a:pt x="506802" y="20607"/>
                </a:moveTo>
                <a:lnTo>
                  <a:pt x="506802" y="418758"/>
                </a:lnTo>
                <a:cubicBezTo>
                  <a:pt x="498737" y="431851"/>
                  <a:pt x="489240" y="443945"/>
                  <a:pt x="478277" y="454654"/>
                </a:cubicBezTo>
                <a:lnTo>
                  <a:pt x="478277" y="28190"/>
                </a:lnTo>
                <a:close/>
                <a:moveTo>
                  <a:pt x="310949" y="18475"/>
                </a:moveTo>
                <a:lnTo>
                  <a:pt x="339474" y="22034"/>
                </a:lnTo>
                <a:lnTo>
                  <a:pt x="339474" y="532551"/>
                </a:lnTo>
                <a:lnTo>
                  <a:pt x="310949" y="535427"/>
                </a:lnTo>
                <a:close/>
                <a:moveTo>
                  <a:pt x="283698" y="16197"/>
                </a:moveTo>
                <a:lnTo>
                  <a:pt x="283698" y="537257"/>
                </a:lnTo>
                <a:lnTo>
                  <a:pt x="255173" y="534381"/>
                </a:lnTo>
                <a:lnTo>
                  <a:pt x="255173" y="19671"/>
                </a:lnTo>
                <a:close/>
                <a:moveTo>
                  <a:pt x="32069" y="8525"/>
                </a:moveTo>
                <a:lnTo>
                  <a:pt x="60594" y="16108"/>
                </a:lnTo>
                <a:lnTo>
                  <a:pt x="60594" y="401996"/>
                </a:lnTo>
                <a:cubicBezTo>
                  <a:pt x="46370" y="378734"/>
                  <a:pt x="36836" y="352607"/>
                  <a:pt x="32069" y="324867"/>
                </a:cubicBezTo>
                <a:lnTo>
                  <a:pt x="32069" y="227693"/>
                </a:lnTo>
                <a:cubicBezTo>
                  <a:pt x="35189" y="210109"/>
                  <a:pt x="40328" y="193203"/>
                  <a:pt x="47086" y="177131"/>
                </a:cubicBezTo>
                <a:lnTo>
                  <a:pt x="32069" y="120640"/>
                </a:lnTo>
                <a:close/>
                <a:moveTo>
                  <a:pt x="562578" y="5781"/>
                </a:moveTo>
                <a:lnTo>
                  <a:pt x="562578" y="81804"/>
                </a:lnTo>
                <a:lnTo>
                  <a:pt x="534053" y="189113"/>
                </a:lnTo>
                <a:lnTo>
                  <a:pt x="534053" y="13363"/>
                </a:lnTo>
                <a:close/>
                <a:moveTo>
                  <a:pt x="0" y="0"/>
                </a:moveTo>
                <a:lnTo>
                  <a:pt x="4818" y="1281"/>
                </a:lnTo>
                <a:lnTo>
                  <a:pt x="4818" y="18125"/>
                </a:lnTo>
                <a:close/>
              </a:path>
            </a:pathLst>
          </a:custGeom>
          <a:solidFill>
            <a:srgbClr val="FF388C">
              <a:alpha val="50196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cxnSp>
        <p:nvCxnSpPr>
          <p:cNvPr id="129" name="Straight Arrow Connector 128"/>
          <p:cNvCxnSpPr>
            <a:stCxn id="21" idx="1"/>
          </p:cNvCxnSpPr>
          <p:nvPr/>
        </p:nvCxnSpPr>
        <p:spPr>
          <a:xfrm flipV="1">
            <a:off x="6803152" y="2056929"/>
            <a:ext cx="515970" cy="3026086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stCxn id="23" idx="1"/>
          </p:cNvCxnSpPr>
          <p:nvPr/>
        </p:nvCxnSpPr>
        <p:spPr>
          <a:xfrm flipH="1" flipV="1">
            <a:off x="7319122" y="2052526"/>
            <a:ext cx="472607" cy="3032489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Rectangle 39"/>
          <p:cNvSpPr/>
          <p:nvPr/>
        </p:nvSpPr>
        <p:spPr>
          <a:xfrm>
            <a:off x="7169046" y="2718777"/>
            <a:ext cx="562578" cy="537257"/>
          </a:xfrm>
          <a:custGeom>
            <a:avLst/>
            <a:gdLst/>
            <a:ahLst/>
            <a:cxnLst/>
            <a:rect l="l" t="t" r="r" b="b"/>
            <a:pathLst>
              <a:path w="562578" h="537257">
                <a:moveTo>
                  <a:pt x="534053" y="192226"/>
                </a:moveTo>
                <a:cubicBezTo>
                  <a:pt x="544322" y="218429"/>
                  <a:pt x="549283" y="246974"/>
                  <a:pt x="549283" y="276679"/>
                </a:cubicBezTo>
                <a:cubicBezTo>
                  <a:pt x="549283" y="306424"/>
                  <a:pt x="544308" y="335007"/>
                  <a:pt x="534053" y="361265"/>
                </a:cubicBezTo>
                <a:close/>
                <a:moveTo>
                  <a:pt x="143621" y="38179"/>
                </a:moveTo>
                <a:lnTo>
                  <a:pt x="169998" y="45190"/>
                </a:lnTo>
                <a:lnTo>
                  <a:pt x="172146" y="44350"/>
                </a:lnTo>
                <a:lnTo>
                  <a:pt x="172146" y="509334"/>
                </a:lnTo>
                <a:lnTo>
                  <a:pt x="143621" y="493851"/>
                </a:lnTo>
                <a:close/>
                <a:moveTo>
                  <a:pt x="451026" y="35434"/>
                </a:moveTo>
                <a:lnTo>
                  <a:pt x="451026" y="479247"/>
                </a:lnTo>
                <a:cubicBezTo>
                  <a:pt x="442656" y="487494"/>
                  <a:pt x="433046" y="494223"/>
                  <a:pt x="422501" y="499481"/>
                </a:cubicBezTo>
                <a:lnTo>
                  <a:pt x="422501" y="43017"/>
                </a:lnTo>
                <a:close/>
                <a:moveTo>
                  <a:pt x="366725" y="29590"/>
                </a:moveTo>
                <a:lnTo>
                  <a:pt x="395250" y="41039"/>
                </a:lnTo>
                <a:lnTo>
                  <a:pt x="395250" y="514273"/>
                </a:lnTo>
                <a:cubicBezTo>
                  <a:pt x="386283" y="518891"/>
                  <a:pt x="376819" y="522518"/>
                  <a:pt x="366725" y="524381"/>
                </a:cubicBezTo>
                <a:close/>
                <a:moveTo>
                  <a:pt x="87845" y="23352"/>
                </a:moveTo>
                <a:lnTo>
                  <a:pt x="116370" y="30935"/>
                </a:lnTo>
                <a:lnTo>
                  <a:pt x="116370" y="471740"/>
                </a:lnTo>
                <a:cubicBezTo>
                  <a:pt x="105327" y="463411"/>
                  <a:pt x="95711" y="453483"/>
                  <a:pt x="87845" y="442083"/>
                </a:cubicBezTo>
                <a:close/>
                <a:moveTo>
                  <a:pt x="227922" y="22990"/>
                </a:moveTo>
                <a:lnTo>
                  <a:pt x="227922" y="530016"/>
                </a:lnTo>
                <a:lnTo>
                  <a:pt x="199397" y="521161"/>
                </a:lnTo>
                <a:lnTo>
                  <a:pt x="199397" y="33694"/>
                </a:lnTo>
                <a:cubicBezTo>
                  <a:pt x="208159" y="28265"/>
                  <a:pt x="217897" y="25225"/>
                  <a:pt x="227922" y="22990"/>
                </a:cubicBezTo>
                <a:close/>
                <a:moveTo>
                  <a:pt x="506802" y="20607"/>
                </a:moveTo>
                <a:lnTo>
                  <a:pt x="506802" y="418758"/>
                </a:lnTo>
                <a:cubicBezTo>
                  <a:pt x="498737" y="431851"/>
                  <a:pt x="489240" y="443945"/>
                  <a:pt x="478277" y="454654"/>
                </a:cubicBezTo>
                <a:lnTo>
                  <a:pt x="478277" y="28190"/>
                </a:lnTo>
                <a:close/>
                <a:moveTo>
                  <a:pt x="310949" y="18475"/>
                </a:moveTo>
                <a:lnTo>
                  <a:pt x="339474" y="22034"/>
                </a:lnTo>
                <a:lnTo>
                  <a:pt x="339474" y="532551"/>
                </a:lnTo>
                <a:lnTo>
                  <a:pt x="310949" y="535427"/>
                </a:lnTo>
                <a:close/>
                <a:moveTo>
                  <a:pt x="283698" y="16197"/>
                </a:moveTo>
                <a:lnTo>
                  <a:pt x="283698" y="537257"/>
                </a:lnTo>
                <a:lnTo>
                  <a:pt x="255173" y="534381"/>
                </a:lnTo>
                <a:lnTo>
                  <a:pt x="255173" y="19671"/>
                </a:lnTo>
                <a:close/>
                <a:moveTo>
                  <a:pt x="32069" y="8525"/>
                </a:moveTo>
                <a:lnTo>
                  <a:pt x="60594" y="16108"/>
                </a:lnTo>
                <a:lnTo>
                  <a:pt x="60594" y="401996"/>
                </a:lnTo>
                <a:cubicBezTo>
                  <a:pt x="46370" y="378734"/>
                  <a:pt x="36836" y="352607"/>
                  <a:pt x="32069" y="324867"/>
                </a:cubicBezTo>
                <a:lnTo>
                  <a:pt x="32069" y="227693"/>
                </a:lnTo>
                <a:cubicBezTo>
                  <a:pt x="35189" y="210109"/>
                  <a:pt x="40328" y="193203"/>
                  <a:pt x="47086" y="177131"/>
                </a:cubicBezTo>
                <a:lnTo>
                  <a:pt x="32069" y="120640"/>
                </a:lnTo>
                <a:close/>
                <a:moveTo>
                  <a:pt x="562578" y="5781"/>
                </a:moveTo>
                <a:lnTo>
                  <a:pt x="562578" y="81804"/>
                </a:lnTo>
                <a:lnTo>
                  <a:pt x="534053" y="189113"/>
                </a:lnTo>
                <a:lnTo>
                  <a:pt x="534053" y="13363"/>
                </a:lnTo>
                <a:close/>
                <a:moveTo>
                  <a:pt x="0" y="0"/>
                </a:moveTo>
                <a:lnTo>
                  <a:pt x="4818" y="1281"/>
                </a:lnTo>
                <a:lnTo>
                  <a:pt x="4818" y="18125"/>
                </a:lnTo>
                <a:close/>
              </a:path>
            </a:pathLst>
          </a:custGeom>
          <a:solidFill>
            <a:srgbClr val="FF388C">
              <a:alpha val="50196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43" name="Rectangle 34"/>
          <p:cNvSpPr/>
          <p:nvPr/>
        </p:nvSpPr>
        <p:spPr>
          <a:xfrm>
            <a:off x="6870193" y="2718548"/>
            <a:ext cx="580142" cy="537715"/>
          </a:xfrm>
          <a:custGeom>
            <a:avLst/>
            <a:gdLst/>
            <a:ahLst/>
            <a:cxnLst/>
            <a:rect l="l" t="t" r="r" b="b"/>
            <a:pathLst>
              <a:path w="580142" h="537715">
                <a:moveTo>
                  <a:pt x="28525" y="223903"/>
                </a:moveTo>
                <a:lnTo>
                  <a:pt x="28525" y="329903"/>
                </a:lnTo>
                <a:cubicBezTo>
                  <a:pt x="24902" y="312729"/>
                  <a:pt x="23030" y="294922"/>
                  <a:pt x="23030" y="276679"/>
                </a:cubicBezTo>
                <a:cubicBezTo>
                  <a:pt x="23030" y="258586"/>
                  <a:pt x="24871" y="240923"/>
                  <a:pt x="28525" y="223903"/>
                </a:cubicBezTo>
                <a:close/>
                <a:moveTo>
                  <a:pt x="390432" y="40784"/>
                </a:moveTo>
                <a:cubicBezTo>
                  <a:pt x="395778" y="41645"/>
                  <a:pt x="400379" y="44041"/>
                  <a:pt x="404890" y="46587"/>
                </a:cubicBezTo>
                <a:lnTo>
                  <a:pt x="418957" y="42847"/>
                </a:lnTo>
                <a:lnTo>
                  <a:pt x="418957" y="499136"/>
                </a:lnTo>
                <a:lnTo>
                  <a:pt x="390432" y="514618"/>
                </a:lnTo>
                <a:close/>
                <a:moveTo>
                  <a:pt x="195853" y="33445"/>
                </a:moveTo>
                <a:lnTo>
                  <a:pt x="195853" y="521359"/>
                </a:lnTo>
                <a:cubicBezTo>
                  <a:pt x="185663" y="518759"/>
                  <a:pt x="176090" y="514633"/>
                  <a:pt x="167328" y="508989"/>
                </a:cubicBezTo>
                <a:lnTo>
                  <a:pt x="167328" y="44599"/>
                </a:lnTo>
                <a:close/>
                <a:moveTo>
                  <a:pt x="111552" y="30765"/>
                </a:moveTo>
                <a:lnTo>
                  <a:pt x="140077" y="38348"/>
                </a:lnTo>
                <a:lnTo>
                  <a:pt x="140077" y="494197"/>
                </a:lnTo>
                <a:cubicBezTo>
                  <a:pt x="129737" y="487586"/>
                  <a:pt x="120016" y="480101"/>
                  <a:pt x="111552" y="471215"/>
                </a:cubicBezTo>
                <a:close/>
                <a:moveTo>
                  <a:pt x="474733" y="28021"/>
                </a:moveTo>
                <a:lnTo>
                  <a:pt x="474733" y="453882"/>
                </a:lnTo>
                <a:cubicBezTo>
                  <a:pt x="466493" y="463830"/>
                  <a:pt x="457020" y="472623"/>
                  <a:pt x="446208" y="479773"/>
                </a:cubicBezTo>
                <a:lnTo>
                  <a:pt x="446208" y="35603"/>
                </a:lnTo>
                <a:close/>
                <a:moveTo>
                  <a:pt x="334656" y="21955"/>
                </a:moveTo>
                <a:cubicBezTo>
                  <a:pt x="344732" y="22650"/>
                  <a:pt x="354336" y="25210"/>
                  <a:pt x="363181" y="29845"/>
                </a:cubicBezTo>
                <a:lnTo>
                  <a:pt x="363181" y="524183"/>
                </a:lnTo>
                <a:cubicBezTo>
                  <a:pt x="354162" y="528391"/>
                  <a:pt x="344527" y="530876"/>
                  <a:pt x="334656" y="532615"/>
                </a:cubicBezTo>
                <a:close/>
                <a:moveTo>
                  <a:pt x="251629" y="19594"/>
                </a:moveTo>
                <a:lnTo>
                  <a:pt x="251629" y="534445"/>
                </a:lnTo>
                <a:cubicBezTo>
                  <a:pt x="241786" y="534493"/>
                  <a:pt x="232264" y="532756"/>
                  <a:pt x="223104" y="529818"/>
                </a:cubicBezTo>
                <a:lnTo>
                  <a:pt x="223104" y="23068"/>
                </a:lnTo>
                <a:close/>
                <a:moveTo>
                  <a:pt x="55776" y="15938"/>
                </a:moveTo>
                <a:lnTo>
                  <a:pt x="84301" y="23521"/>
                </a:lnTo>
                <a:lnTo>
                  <a:pt x="84301" y="442855"/>
                </a:lnTo>
                <a:cubicBezTo>
                  <a:pt x="72511" y="430565"/>
                  <a:pt x="62889" y="416433"/>
                  <a:pt x="55776" y="400822"/>
                </a:cubicBezTo>
                <a:close/>
                <a:moveTo>
                  <a:pt x="284066" y="15643"/>
                </a:moveTo>
                <a:lnTo>
                  <a:pt x="307405" y="18555"/>
                </a:lnTo>
                <a:lnTo>
                  <a:pt x="307405" y="535362"/>
                </a:lnTo>
                <a:cubicBezTo>
                  <a:pt x="299795" y="537364"/>
                  <a:pt x="291972" y="537715"/>
                  <a:pt x="284066" y="537715"/>
                </a:cubicBezTo>
                <a:lnTo>
                  <a:pt x="278880" y="537192"/>
                </a:lnTo>
                <a:lnTo>
                  <a:pt x="278880" y="16275"/>
                </a:lnTo>
                <a:cubicBezTo>
                  <a:pt x="280597" y="15660"/>
                  <a:pt x="282330" y="15643"/>
                  <a:pt x="284066" y="15643"/>
                </a:cubicBezTo>
                <a:close/>
                <a:moveTo>
                  <a:pt x="530509" y="13194"/>
                </a:moveTo>
                <a:lnTo>
                  <a:pt x="530509" y="186717"/>
                </a:lnTo>
                <a:lnTo>
                  <a:pt x="529446" y="190718"/>
                </a:lnTo>
                <a:lnTo>
                  <a:pt x="530509" y="194479"/>
                </a:lnTo>
                <a:lnTo>
                  <a:pt x="530509" y="359213"/>
                </a:lnTo>
                <a:cubicBezTo>
                  <a:pt x="524442" y="381151"/>
                  <a:pt x="514491" y="401451"/>
                  <a:pt x="501984" y="419931"/>
                </a:cubicBezTo>
                <a:lnTo>
                  <a:pt x="501984" y="20777"/>
                </a:lnTo>
                <a:close/>
                <a:moveTo>
                  <a:pt x="0" y="1112"/>
                </a:moveTo>
                <a:lnTo>
                  <a:pt x="28525" y="8694"/>
                </a:lnTo>
                <a:lnTo>
                  <a:pt x="28525" y="123036"/>
                </a:lnTo>
                <a:lnTo>
                  <a:pt x="0" y="15729"/>
                </a:lnTo>
                <a:close/>
                <a:moveTo>
                  <a:pt x="580142" y="0"/>
                </a:moveTo>
                <a:lnTo>
                  <a:pt x="557760" y="84200"/>
                </a:lnTo>
                <a:lnTo>
                  <a:pt x="557760" y="5950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81241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№8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Поляризация</a:t>
            </a:r>
          </a:p>
          <a:p>
            <a:pPr lvl="1"/>
            <a:r>
              <a:rPr lang="bg-BG" dirty="0" smtClean="0"/>
              <a:t>Без поляризация са вълни, при които движението на частиците е в посоката на вълната, а не е перпендикулярно – например, звукови вълни</a:t>
            </a:r>
          </a:p>
          <a:p>
            <a:pPr lvl="1"/>
            <a:r>
              <a:rPr lang="bg-BG" dirty="0" smtClean="0"/>
              <a:t>Без поляризация са вълни, при които движението физически е ограничено до единствен ъгъл – например, водни вълни</a:t>
            </a:r>
          </a:p>
        </p:txBody>
      </p:sp>
    </p:spTree>
    <p:extLst>
      <p:ext uri="{BB962C8B-B14F-4D97-AF65-F5344CB8AC3E}">
        <p14:creationId xmlns:p14="http://schemas.microsoft.com/office/powerpoint/2010/main" val="376954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Илюстрация на звукови вълни</a:t>
            </a:r>
          </a:p>
          <a:p>
            <a:pPr lvl="1"/>
            <a:endParaRPr lang="bg-BG" dirty="0"/>
          </a:p>
        </p:txBody>
      </p:sp>
      <p:grpSp>
        <p:nvGrpSpPr>
          <p:cNvPr id="143" name="Group 142"/>
          <p:cNvGrpSpPr/>
          <p:nvPr/>
        </p:nvGrpSpPr>
        <p:grpSpPr>
          <a:xfrm>
            <a:off x="1716988" y="1143000"/>
            <a:ext cx="6032258" cy="680328"/>
            <a:chOff x="1775506" y="1412436"/>
            <a:chExt cx="6032258" cy="680328"/>
          </a:xfrm>
        </p:grpSpPr>
        <p:sp>
          <p:nvSpPr>
            <p:cNvPr id="4" name="Oval 3"/>
            <p:cNvSpPr/>
            <p:nvPr/>
          </p:nvSpPr>
          <p:spPr>
            <a:xfrm>
              <a:off x="177550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2434411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177550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2434411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2891611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3214341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891611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214341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34698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9270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34698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39270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3842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48414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43842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48414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52986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7558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52986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57558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62130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66702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62130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66702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71274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75846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71274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75846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1582518" y="3317436"/>
            <a:ext cx="6166728" cy="680328"/>
            <a:chOff x="1641036" y="1412436"/>
            <a:chExt cx="6166728" cy="680328"/>
          </a:xfrm>
        </p:grpSpPr>
        <p:sp>
          <p:nvSpPr>
            <p:cNvPr id="145" name="Oval 144"/>
            <p:cNvSpPr/>
            <p:nvPr/>
          </p:nvSpPr>
          <p:spPr>
            <a:xfrm>
              <a:off x="16410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46" name="Oval 145"/>
            <p:cNvSpPr/>
            <p:nvPr/>
          </p:nvSpPr>
          <p:spPr>
            <a:xfrm>
              <a:off x="20982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47" name="Oval 146"/>
            <p:cNvSpPr/>
            <p:nvPr/>
          </p:nvSpPr>
          <p:spPr>
            <a:xfrm>
              <a:off x="16410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48" name="Oval 147"/>
            <p:cNvSpPr/>
            <p:nvPr/>
          </p:nvSpPr>
          <p:spPr>
            <a:xfrm>
              <a:off x="20982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49" name="Oval 148"/>
            <p:cNvSpPr/>
            <p:nvPr/>
          </p:nvSpPr>
          <p:spPr>
            <a:xfrm>
              <a:off x="2622671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50" name="Oval 149"/>
            <p:cNvSpPr/>
            <p:nvPr/>
          </p:nvSpPr>
          <p:spPr>
            <a:xfrm>
              <a:off x="3214341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51" name="Oval 150"/>
            <p:cNvSpPr/>
            <p:nvPr/>
          </p:nvSpPr>
          <p:spPr>
            <a:xfrm>
              <a:off x="2622671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52" name="Oval 151"/>
            <p:cNvSpPr/>
            <p:nvPr/>
          </p:nvSpPr>
          <p:spPr>
            <a:xfrm>
              <a:off x="3214341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53" name="Oval 152"/>
            <p:cNvSpPr/>
            <p:nvPr/>
          </p:nvSpPr>
          <p:spPr>
            <a:xfrm>
              <a:off x="3806011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4263211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806011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4263211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585941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8414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4585941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48414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52986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62" name="Oval 161"/>
            <p:cNvSpPr/>
            <p:nvPr/>
          </p:nvSpPr>
          <p:spPr>
            <a:xfrm>
              <a:off x="57558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63" name="Oval 162"/>
            <p:cNvSpPr/>
            <p:nvPr/>
          </p:nvSpPr>
          <p:spPr>
            <a:xfrm>
              <a:off x="52986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64" name="Oval 163"/>
            <p:cNvSpPr/>
            <p:nvPr/>
          </p:nvSpPr>
          <p:spPr>
            <a:xfrm>
              <a:off x="57558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65" name="Oval 164"/>
            <p:cNvSpPr/>
            <p:nvPr/>
          </p:nvSpPr>
          <p:spPr>
            <a:xfrm>
              <a:off x="62130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66" name="Oval 165"/>
            <p:cNvSpPr/>
            <p:nvPr/>
          </p:nvSpPr>
          <p:spPr>
            <a:xfrm>
              <a:off x="66702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67" name="Oval 166"/>
            <p:cNvSpPr/>
            <p:nvPr/>
          </p:nvSpPr>
          <p:spPr>
            <a:xfrm>
              <a:off x="62130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66702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69" name="Oval 168"/>
            <p:cNvSpPr/>
            <p:nvPr/>
          </p:nvSpPr>
          <p:spPr>
            <a:xfrm>
              <a:off x="71274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70" name="Oval 169"/>
            <p:cNvSpPr/>
            <p:nvPr/>
          </p:nvSpPr>
          <p:spPr>
            <a:xfrm>
              <a:off x="75846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71" name="Oval 170"/>
            <p:cNvSpPr/>
            <p:nvPr/>
          </p:nvSpPr>
          <p:spPr>
            <a:xfrm>
              <a:off x="71274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75846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1582518" y="5491872"/>
            <a:ext cx="6166728" cy="680328"/>
            <a:chOff x="1641036" y="1412436"/>
            <a:chExt cx="6166728" cy="680328"/>
          </a:xfrm>
        </p:grpSpPr>
        <p:sp>
          <p:nvSpPr>
            <p:cNvPr id="174" name="Oval 173"/>
            <p:cNvSpPr/>
            <p:nvPr/>
          </p:nvSpPr>
          <p:spPr>
            <a:xfrm>
              <a:off x="16410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75" name="Oval 174"/>
            <p:cNvSpPr/>
            <p:nvPr/>
          </p:nvSpPr>
          <p:spPr>
            <a:xfrm>
              <a:off x="20982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76" name="Oval 175"/>
            <p:cNvSpPr/>
            <p:nvPr/>
          </p:nvSpPr>
          <p:spPr>
            <a:xfrm>
              <a:off x="16410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77" name="Oval 176"/>
            <p:cNvSpPr/>
            <p:nvPr/>
          </p:nvSpPr>
          <p:spPr>
            <a:xfrm>
              <a:off x="20982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78" name="Oval 177"/>
            <p:cNvSpPr/>
            <p:nvPr/>
          </p:nvSpPr>
          <p:spPr>
            <a:xfrm>
              <a:off x="25554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79" name="Oval 178"/>
            <p:cNvSpPr/>
            <p:nvPr/>
          </p:nvSpPr>
          <p:spPr>
            <a:xfrm>
              <a:off x="30126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80" name="Oval 179"/>
            <p:cNvSpPr/>
            <p:nvPr/>
          </p:nvSpPr>
          <p:spPr>
            <a:xfrm>
              <a:off x="25554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81" name="Oval 180"/>
            <p:cNvSpPr/>
            <p:nvPr/>
          </p:nvSpPr>
          <p:spPr>
            <a:xfrm>
              <a:off x="30126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82" name="Oval 181"/>
            <p:cNvSpPr/>
            <p:nvPr/>
          </p:nvSpPr>
          <p:spPr>
            <a:xfrm>
              <a:off x="34698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83" name="Oval 182"/>
            <p:cNvSpPr/>
            <p:nvPr/>
          </p:nvSpPr>
          <p:spPr>
            <a:xfrm>
              <a:off x="39270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84" name="Oval 183"/>
            <p:cNvSpPr/>
            <p:nvPr/>
          </p:nvSpPr>
          <p:spPr>
            <a:xfrm>
              <a:off x="34698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85" name="Oval 184"/>
            <p:cNvSpPr/>
            <p:nvPr/>
          </p:nvSpPr>
          <p:spPr>
            <a:xfrm>
              <a:off x="39270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86" name="Oval 185"/>
            <p:cNvSpPr/>
            <p:nvPr/>
          </p:nvSpPr>
          <p:spPr>
            <a:xfrm>
              <a:off x="4451471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87" name="Oval 186"/>
            <p:cNvSpPr/>
            <p:nvPr/>
          </p:nvSpPr>
          <p:spPr>
            <a:xfrm>
              <a:off x="5043141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88" name="Oval 187"/>
            <p:cNvSpPr/>
            <p:nvPr/>
          </p:nvSpPr>
          <p:spPr>
            <a:xfrm>
              <a:off x="4451471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89" name="Oval 188"/>
            <p:cNvSpPr/>
            <p:nvPr/>
          </p:nvSpPr>
          <p:spPr>
            <a:xfrm>
              <a:off x="5043141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90" name="Oval 189"/>
            <p:cNvSpPr/>
            <p:nvPr/>
          </p:nvSpPr>
          <p:spPr>
            <a:xfrm>
              <a:off x="5634811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91" name="Oval 190"/>
            <p:cNvSpPr/>
            <p:nvPr/>
          </p:nvSpPr>
          <p:spPr>
            <a:xfrm>
              <a:off x="6092011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92" name="Oval 191"/>
            <p:cNvSpPr/>
            <p:nvPr/>
          </p:nvSpPr>
          <p:spPr>
            <a:xfrm>
              <a:off x="5634811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93" name="Oval 192"/>
            <p:cNvSpPr/>
            <p:nvPr/>
          </p:nvSpPr>
          <p:spPr>
            <a:xfrm>
              <a:off x="6092011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94" name="Oval 193"/>
            <p:cNvSpPr/>
            <p:nvPr/>
          </p:nvSpPr>
          <p:spPr>
            <a:xfrm>
              <a:off x="6414741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95" name="Oval 194"/>
            <p:cNvSpPr/>
            <p:nvPr/>
          </p:nvSpPr>
          <p:spPr>
            <a:xfrm>
              <a:off x="66702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96" name="Oval 195"/>
            <p:cNvSpPr/>
            <p:nvPr/>
          </p:nvSpPr>
          <p:spPr>
            <a:xfrm>
              <a:off x="6414741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97" name="Oval 196"/>
            <p:cNvSpPr/>
            <p:nvPr/>
          </p:nvSpPr>
          <p:spPr>
            <a:xfrm>
              <a:off x="66702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98" name="Oval 197"/>
            <p:cNvSpPr/>
            <p:nvPr/>
          </p:nvSpPr>
          <p:spPr>
            <a:xfrm>
              <a:off x="71274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99" name="Oval 198"/>
            <p:cNvSpPr/>
            <p:nvPr/>
          </p:nvSpPr>
          <p:spPr>
            <a:xfrm>
              <a:off x="7584636" y="14124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200" name="Oval 199"/>
            <p:cNvSpPr/>
            <p:nvPr/>
          </p:nvSpPr>
          <p:spPr>
            <a:xfrm>
              <a:off x="71274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201" name="Oval 200"/>
            <p:cNvSpPr/>
            <p:nvPr/>
          </p:nvSpPr>
          <p:spPr>
            <a:xfrm>
              <a:off x="7584636" y="1869636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</p:grpSp>
      <p:grpSp>
        <p:nvGrpSpPr>
          <p:cNvPr id="231" name="Group 230"/>
          <p:cNvGrpSpPr/>
          <p:nvPr/>
        </p:nvGrpSpPr>
        <p:grpSpPr>
          <a:xfrm>
            <a:off x="4768845" y="3942229"/>
            <a:ext cx="1824696" cy="1597959"/>
            <a:chOff x="3773227" y="3966622"/>
            <a:chExt cx="1824696" cy="1597959"/>
          </a:xfrm>
        </p:grpSpPr>
        <p:sp>
          <p:nvSpPr>
            <p:cNvPr id="232" name="Text Placeholder 2"/>
            <p:cNvSpPr txBox="1">
              <a:spLocks/>
            </p:cNvSpPr>
            <p:nvPr/>
          </p:nvSpPr>
          <p:spPr>
            <a:xfrm>
              <a:off x="3773227" y="4513469"/>
              <a:ext cx="1824696" cy="36755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bg-BG" sz="1800" b="0" dirty="0" smtClean="0">
                  <a:solidFill>
                    <a:schemeClr val="bg1"/>
                  </a:solidFill>
                </a:rPr>
                <a:t>Сгъстяване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33" name="Straight Connector 232"/>
            <p:cNvCxnSpPr/>
            <p:nvPr/>
          </p:nvCxnSpPr>
          <p:spPr>
            <a:xfrm flipH="1" flipV="1">
              <a:off x="3773227" y="3966622"/>
              <a:ext cx="248" cy="91440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flipV="1">
              <a:off x="5597923" y="4513469"/>
              <a:ext cx="0" cy="105111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40" name="Group 239"/>
          <p:cNvGrpSpPr/>
          <p:nvPr/>
        </p:nvGrpSpPr>
        <p:grpSpPr>
          <a:xfrm>
            <a:off x="2166155" y="1782987"/>
            <a:ext cx="1446244" cy="1597959"/>
            <a:chOff x="3773227" y="3966622"/>
            <a:chExt cx="1824696" cy="1597959"/>
          </a:xfrm>
        </p:grpSpPr>
        <p:sp>
          <p:nvSpPr>
            <p:cNvPr id="241" name="Text Placeholder 2"/>
            <p:cNvSpPr txBox="1">
              <a:spLocks/>
            </p:cNvSpPr>
            <p:nvPr/>
          </p:nvSpPr>
          <p:spPr>
            <a:xfrm>
              <a:off x="3773227" y="4513469"/>
              <a:ext cx="1824696" cy="36755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bg-BG" sz="1800" b="0" dirty="0" smtClean="0">
                  <a:solidFill>
                    <a:schemeClr val="bg1"/>
                  </a:solidFill>
                </a:rPr>
                <a:t>Разреждане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42" name="Straight Connector 241"/>
            <p:cNvCxnSpPr/>
            <p:nvPr/>
          </p:nvCxnSpPr>
          <p:spPr>
            <a:xfrm flipH="1" flipV="1">
              <a:off x="3773227" y="3966622"/>
              <a:ext cx="248" cy="91440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flipV="1">
              <a:off x="5597923" y="4513469"/>
              <a:ext cx="0" cy="105111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44" name="Right Arrow 243"/>
          <p:cNvSpPr/>
          <p:nvPr/>
        </p:nvSpPr>
        <p:spPr>
          <a:xfrm>
            <a:off x="2881163" y="1371600"/>
            <a:ext cx="1538437" cy="228600"/>
          </a:xfrm>
          <a:prstGeom prst="rightArrow">
            <a:avLst>
              <a:gd name="adj1" fmla="val 41181"/>
              <a:gd name="adj2" fmla="val 93014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45" name="Right Arrow 244"/>
          <p:cNvSpPr/>
          <p:nvPr/>
        </p:nvSpPr>
        <p:spPr>
          <a:xfrm>
            <a:off x="4236827" y="3533840"/>
            <a:ext cx="1538437" cy="228600"/>
          </a:xfrm>
          <a:prstGeom prst="rightArrow">
            <a:avLst>
              <a:gd name="adj1" fmla="val 41181"/>
              <a:gd name="adj2" fmla="val 93014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46" name="Right Arrow 245"/>
          <p:cNvSpPr/>
          <p:nvPr/>
        </p:nvSpPr>
        <p:spPr>
          <a:xfrm>
            <a:off x="6065627" y="5711012"/>
            <a:ext cx="1538437" cy="228600"/>
          </a:xfrm>
          <a:prstGeom prst="rightArrow">
            <a:avLst>
              <a:gd name="adj1" fmla="val 41181"/>
              <a:gd name="adj2" fmla="val 93014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67760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Илюстрация на водна вълна</a:t>
            </a:r>
          </a:p>
          <a:p>
            <a:pPr lvl="1"/>
            <a:r>
              <a:rPr lang="bg-BG" dirty="0" smtClean="0"/>
              <a:t>При </a:t>
            </a:r>
            <a:r>
              <a:rPr lang="bg-BG" dirty="0" err="1" smtClean="0"/>
              <a:t>вълна-цунами</a:t>
            </a:r>
            <a:r>
              <a:rPr lang="bg-BG" dirty="0" smtClean="0"/>
              <a:t> – движението е в посока на вълната (т.е. както при звуковата вълна)</a:t>
            </a:r>
          </a:p>
          <a:p>
            <a:pPr lvl="1"/>
            <a:r>
              <a:rPr lang="bg-BG" dirty="0" smtClean="0"/>
              <a:t>Породена от вятър – понеже в повърхност, има само един перпендикуляр</a:t>
            </a:r>
            <a:endParaRPr lang="bg-BG" dirty="0"/>
          </a:p>
        </p:txBody>
      </p:sp>
      <p:grpSp>
        <p:nvGrpSpPr>
          <p:cNvPr id="33" name="Group 32"/>
          <p:cNvGrpSpPr/>
          <p:nvPr/>
        </p:nvGrpSpPr>
        <p:grpSpPr>
          <a:xfrm>
            <a:off x="4536582" y="2942170"/>
            <a:ext cx="1787423" cy="1251566"/>
            <a:chOff x="3770313" y="4513469"/>
            <a:chExt cx="2255155" cy="1251566"/>
          </a:xfrm>
        </p:grpSpPr>
        <p:sp>
          <p:nvSpPr>
            <p:cNvPr id="34" name="Text Placeholder 2"/>
            <p:cNvSpPr txBox="1">
              <a:spLocks/>
            </p:cNvSpPr>
            <p:nvPr/>
          </p:nvSpPr>
          <p:spPr>
            <a:xfrm>
              <a:off x="3773226" y="4513469"/>
              <a:ext cx="2252242" cy="641966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Може само нагоре-надолу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>
            <a:xfrm flipV="1">
              <a:off x="3770313" y="4513470"/>
              <a:ext cx="0" cy="1251565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1828851" y="4109823"/>
            <a:ext cx="6032258" cy="609600"/>
            <a:chOff x="1716988" y="4191000"/>
            <a:chExt cx="6032258" cy="609600"/>
          </a:xfrm>
        </p:grpSpPr>
        <p:sp>
          <p:nvSpPr>
            <p:cNvPr id="56" name="Oval 55"/>
            <p:cNvSpPr/>
            <p:nvPr/>
          </p:nvSpPr>
          <p:spPr>
            <a:xfrm>
              <a:off x="1716988" y="4577472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2163844" y="4577472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2610700" y="4572000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3057556" y="4577472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3504412" y="4495800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3951268" y="4267200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4398124" y="4191000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4844980" y="4267200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5291836" y="4495800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5738692" y="4577472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6185548" y="4572000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6632404" y="4577472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7079260" y="4577472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7526118" y="4577472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716988" y="4191000"/>
            <a:ext cx="6032258" cy="609600"/>
            <a:chOff x="1716988" y="4191000"/>
            <a:chExt cx="6032258" cy="609600"/>
          </a:xfrm>
          <a:solidFill>
            <a:srgbClr val="FF388C"/>
          </a:solidFill>
        </p:grpSpPr>
        <p:sp>
          <p:nvSpPr>
            <p:cNvPr id="5" name="Oval 4"/>
            <p:cNvSpPr/>
            <p:nvPr/>
          </p:nvSpPr>
          <p:spPr>
            <a:xfrm>
              <a:off x="1716988" y="4577472"/>
              <a:ext cx="223128" cy="223128"/>
            </a:xfrm>
            <a:prstGeom prst="ellipse">
              <a:avLst/>
            </a:prstGeom>
            <a:grpFill/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2163844" y="4577472"/>
              <a:ext cx="223128" cy="223128"/>
            </a:xfrm>
            <a:prstGeom prst="ellipse">
              <a:avLst/>
            </a:prstGeom>
            <a:grpFill/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2610700" y="4572000"/>
              <a:ext cx="223128" cy="223128"/>
            </a:xfrm>
            <a:prstGeom prst="ellipse">
              <a:avLst/>
            </a:prstGeom>
            <a:grpFill/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3057556" y="4577472"/>
              <a:ext cx="223128" cy="223128"/>
            </a:xfrm>
            <a:prstGeom prst="ellipse">
              <a:avLst/>
            </a:prstGeom>
            <a:grpFill/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504412" y="4495800"/>
              <a:ext cx="223128" cy="223128"/>
            </a:xfrm>
            <a:prstGeom prst="ellipse">
              <a:avLst/>
            </a:prstGeom>
            <a:grpFill/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3951268" y="4267200"/>
              <a:ext cx="223128" cy="223128"/>
            </a:xfrm>
            <a:prstGeom prst="ellipse">
              <a:avLst/>
            </a:prstGeom>
            <a:grpFill/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4398124" y="4191000"/>
              <a:ext cx="223128" cy="223128"/>
            </a:xfrm>
            <a:prstGeom prst="ellipse">
              <a:avLst/>
            </a:prstGeom>
            <a:grpFill/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4844980" y="4267200"/>
              <a:ext cx="223128" cy="223128"/>
            </a:xfrm>
            <a:prstGeom prst="ellipse">
              <a:avLst/>
            </a:prstGeom>
            <a:grpFill/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5291836" y="4495800"/>
              <a:ext cx="223128" cy="223128"/>
            </a:xfrm>
            <a:prstGeom prst="ellipse">
              <a:avLst/>
            </a:prstGeom>
            <a:grpFill/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5738692" y="4577472"/>
              <a:ext cx="223128" cy="223128"/>
            </a:xfrm>
            <a:prstGeom prst="ellipse">
              <a:avLst/>
            </a:prstGeom>
            <a:grpFill/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6185548" y="4572000"/>
              <a:ext cx="223128" cy="223128"/>
            </a:xfrm>
            <a:prstGeom prst="ellipse">
              <a:avLst/>
            </a:prstGeom>
            <a:grpFill/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6632404" y="4577472"/>
              <a:ext cx="223128" cy="223128"/>
            </a:xfrm>
            <a:prstGeom prst="ellipse">
              <a:avLst/>
            </a:prstGeom>
            <a:grpFill/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7079260" y="4577472"/>
              <a:ext cx="223128" cy="223128"/>
            </a:xfrm>
            <a:prstGeom prst="ellipse">
              <a:avLst/>
            </a:prstGeom>
            <a:grpFill/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526118" y="4577472"/>
              <a:ext cx="223128" cy="223128"/>
            </a:xfrm>
            <a:prstGeom prst="ellipse">
              <a:avLst/>
            </a:prstGeom>
            <a:grpFill/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628181" y="4257246"/>
            <a:ext cx="6032258" cy="609600"/>
            <a:chOff x="1716988" y="4191000"/>
            <a:chExt cx="6032258" cy="609600"/>
          </a:xfrm>
        </p:grpSpPr>
        <p:sp>
          <p:nvSpPr>
            <p:cNvPr id="41" name="Oval 40"/>
            <p:cNvSpPr/>
            <p:nvPr/>
          </p:nvSpPr>
          <p:spPr>
            <a:xfrm>
              <a:off x="1716988" y="4577472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2163844" y="4577472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2610700" y="4572000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3057556" y="4577472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3504412" y="4495800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3951268" y="4267200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4398124" y="4191000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4844980" y="4267200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5291836" y="4495800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5738692" y="4577472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85548" y="4572000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6632404" y="4577472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7079260" y="4577472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7526118" y="4577472"/>
              <a:ext cx="223128" cy="223128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338506" y="4490329"/>
            <a:ext cx="2074841" cy="1470212"/>
            <a:chOff x="3773225" y="3685224"/>
            <a:chExt cx="2617784" cy="1470212"/>
          </a:xfrm>
        </p:grpSpPr>
        <p:sp>
          <p:nvSpPr>
            <p:cNvPr id="71" name="Text Placeholder 2"/>
            <p:cNvSpPr txBox="1">
              <a:spLocks/>
            </p:cNvSpPr>
            <p:nvPr/>
          </p:nvSpPr>
          <p:spPr>
            <a:xfrm>
              <a:off x="3773225" y="4513469"/>
              <a:ext cx="2617784" cy="641966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От ляво и от дясно подпират други частици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 flipV="1">
              <a:off x="6391009" y="3685224"/>
              <a:ext cx="0" cy="147021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97539390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№9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Анаглифни очила</a:t>
            </a:r>
          </a:p>
          <a:p>
            <a:pPr lvl="1"/>
            <a:r>
              <a:rPr lang="bg-BG" dirty="0" smtClean="0"/>
              <a:t>Лявото стъкло е червено – ще се виждат само сините елементи</a:t>
            </a:r>
          </a:p>
          <a:p>
            <a:pPr lvl="1"/>
            <a:r>
              <a:rPr lang="bg-BG" dirty="0" smtClean="0"/>
              <a:t>Дясното стъкло е синьо – ще се виждат само червените елементи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7207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№1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Несиметрична конвергенция</a:t>
            </a:r>
          </a:p>
          <a:p>
            <a:pPr lvl="1"/>
            <a:r>
              <a:rPr lang="bg-BG" dirty="0" smtClean="0"/>
              <a:t>Получава се при гледане на обект, който не е в средата на зрителното поле</a:t>
            </a:r>
            <a:endParaRPr lang="bg-BG" dirty="0"/>
          </a:p>
        </p:txBody>
      </p:sp>
      <p:sp>
        <p:nvSpPr>
          <p:cNvPr id="4" name="Pie 3"/>
          <p:cNvSpPr/>
          <p:nvPr/>
        </p:nvSpPr>
        <p:spPr>
          <a:xfrm>
            <a:off x="2711450" y="5105400"/>
            <a:ext cx="1447800" cy="1447800"/>
          </a:xfrm>
          <a:prstGeom prst="pie">
            <a:avLst>
              <a:gd name="adj1" fmla="val 19293457"/>
              <a:gd name="adj2" fmla="val 21590749"/>
            </a:avLst>
          </a:prstGeom>
          <a:solidFill>
            <a:srgbClr val="FF388C">
              <a:alpha val="5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Pie 4"/>
          <p:cNvSpPr/>
          <p:nvPr/>
        </p:nvSpPr>
        <p:spPr>
          <a:xfrm flipH="1">
            <a:off x="4984750" y="5096147"/>
            <a:ext cx="1447800" cy="1447800"/>
          </a:xfrm>
          <a:prstGeom prst="pie">
            <a:avLst>
              <a:gd name="adj1" fmla="val 15333757"/>
              <a:gd name="adj2" fmla="val 21590749"/>
            </a:avLst>
          </a:prstGeom>
          <a:solidFill>
            <a:srgbClr val="FF388C">
              <a:alpha val="5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6" name="Group 5"/>
          <p:cNvGrpSpPr/>
          <p:nvPr/>
        </p:nvGrpSpPr>
        <p:grpSpPr>
          <a:xfrm rot="960000">
            <a:off x="5298506" y="5407811"/>
            <a:ext cx="808541" cy="821140"/>
            <a:chOff x="6096000" y="5860277"/>
            <a:chExt cx="457200" cy="464323"/>
          </a:xfrm>
          <a:effectLst/>
        </p:grpSpPr>
        <p:sp>
          <p:nvSpPr>
            <p:cNvPr id="7" name="Oval 6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Moon 7"/>
            <p:cNvSpPr/>
            <p:nvPr/>
          </p:nvSpPr>
          <p:spPr>
            <a:xfrm rot="5400000">
              <a:off x="6302960" y="5765999"/>
              <a:ext cx="40043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 rot="3106851">
            <a:off x="3041050" y="5407811"/>
            <a:ext cx="808541" cy="816725"/>
            <a:chOff x="6096000" y="5862773"/>
            <a:chExt cx="457200" cy="461827"/>
          </a:xfrm>
          <a:effectLst/>
        </p:grpSpPr>
        <p:sp>
          <p:nvSpPr>
            <p:cNvPr id="10" name="Oval 9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Moon 10"/>
            <p:cNvSpPr/>
            <p:nvPr/>
          </p:nvSpPr>
          <p:spPr>
            <a:xfrm rot="5400000">
              <a:off x="6304208" y="5767247"/>
              <a:ext cx="37547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2" name="Straight Arrow Connector 11"/>
          <p:cNvCxnSpPr/>
          <p:nvPr/>
        </p:nvCxnSpPr>
        <p:spPr>
          <a:xfrm flipV="1">
            <a:off x="3444003" y="3562350"/>
            <a:ext cx="2785347" cy="2259860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6214134" y="3246120"/>
            <a:ext cx="365760" cy="365760"/>
          </a:xfrm>
          <a:prstGeom prst="ellipse">
            <a:avLst/>
          </a:prstGeom>
          <a:solidFill>
            <a:srgbClr val="0070C0">
              <a:alpha val="50196"/>
            </a:srgbClr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695950" y="3629025"/>
            <a:ext cx="638175" cy="2200276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543557" y="5820047"/>
            <a:ext cx="4056887" cy="4324"/>
          </a:xfrm>
          <a:prstGeom prst="straightConnector1">
            <a:avLst/>
          </a:prstGeom>
          <a:ln w="6350">
            <a:solidFill>
              <a:schemeClr val="accent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4058511" y="5323950"/>
                <a:ext cx="3706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rgbClr val="FF388C"/>
                          </a:solidFill>
                          <a:latin typeface="Cambria Math"/>
                        </a:rPr>
                        <m:t>α</m:t>
                      </m:r>
                    </m:oMath>
                  </m:oMathPara>
                </a14:m>
                <a:endParaRPr lang="en-US" b="0" dirty="0" smtClean="0">
                  <a:solidFill>
                    <a:srgbClr val="FF388C"/>
                  </a:solidFill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8511" y="5323950"/>
                <a:ext cx="370614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5026184" y="4876800"/>
                <a:ext cx="3840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388C"/>
                          </a:solidFill>
                          <a:latin typeface="Cambria Math"/>
                        </a:rPr>
                        <m:t>𝛽</m:t>
                      </m:r>
                    </m:oMath>
                  </m:oMathPara>
                </a14:m>
                <a:endParaRPr lang="en-US" b="0" dirty="0" smtClean="0">
                  <a:solidFill>
                    <a:srgbClr val="FF388C"/>
                  </a:solidFill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6184" y="4876800"/>
                <a:ext cx="384016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005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Оригинално изображение</a:t>
            </a:r>
          </a:p>
          <a:p>
            <a:pPr lvl="1"/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6255" y="1066800"/>
            <a:ext cx="8831264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endParaRPr lang="bg-BG" sz="3200" dirty="0" smtClean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endParaRPr lang="bg-BG" sz="32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3124200"/>
            <a:ext cx="8534400" cy="838200"/>
          </a:xfrm>
          <a:prstGeom prst="rect">
            <a:avLst/>
          </a:prstGeom>
          <a:solidFill>
            <a:srgbClr val="72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1420906" y="3124200"/>
            <a:ext cx="838200" cy="83147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5"/>
          <p:cNvSpPr/>
          <p:nvPr/>
        </p:nvSpPr>
        <p:spPr>
          <a:xfrm>
            <a:off x="3258671" y="3124200"/>
            <a:ext cx="838200" cy="83147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6"/>
          <p:cNvSpPr/>
          <p:nvPr/>
        </p:nvSpPr>
        <p:spPr>
          <a:xfrm>
            <a:off x="5096436" y="3124200"/>
            <a:ext cx="838200" cy="83147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Oval 7"/>
          <p:cNvSpPr/>
          <p:nvPr/>
        </p:nvSpPr>
        <p:spPr>
          <a:xfrm>
            <a:off x="6934200" y="3124200"/>
            <a:ext cx="838200" cy="83147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19754121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През дясното (синьо) стъкло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36255" y="1079242"/>
            <a:ext cx="8831264" cy="5016758"/>
          </a:xfrm>
          <a:prstGeom prst="rect">
            <a:avLst/>
          </a:prstGeom>
          <a:solidFill>
            <a:srgbClr val="72FEFE"/>
          </a:solidFill>
        </p:spPr>
        <p:txBody>
          <a:bodyPr wrap="none" rtlCol="0">
            <a:spAutoFit/>
          </a:bodyPr>
          <a:lstStyle/>
          <a:p>
            <a:pPr algn="ctr"/>
            <a:r>
              <a:rPr lang="bg-BG" sz="3200" dirty="0" err="1" smtClean="0"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endParaRPr lang="bg-BG" sz="3200" dirty="0" smtClean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latin typeface="Arial Black" panose="020B0A04020102020204" pitchFamily="34" charset="0"/>
              </a:rPr>
              <a:t>ЧЕРВЕН</a:t>
            </a:r>
            <a:endParaRPr lang="bg-BG" sz="3200" dirty="0" smtClean="0"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latin typeface="Arial Black" panose="020B0A04020102020204" pitchFamily="34" charset="0"/>
              </a:rPr>
              <a:t>ЧЕРВЕН</a:t>
            </a:r>
            <a:endParaRPr lang="bg-BG" sz="3200" dirty="0">
              <a:latin typeface="Arial Black" panose="020B0A04020102020204" pitchFamily="34" charset="0"/>
            </a:endParaRPr>
          </a:p>
          <a:p>
            <a:pPr algn="ctr"/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latin typeface="Arial Black" panose="020B0A04020102020204" pitchFamily="34" charset="0"/>
              </a:rPr>
              <a:t>ЧЕРВЕН</a:t>
            </a:r>
            <a:endParaRPr lang="bg-BG" sz="3200" dirty="0"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 smtClean="0"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latin typeface="Arial Black" panose="020B0A04020102020204" pitchFamily="34" charset="0"/>
              </a:rPr>
              <a:t>ЧЕРВЕН</a:t>
            </a:r>
            <a:endParaRPr lang="bg-BG" sz="3200" dirty="0"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3136642"/>
            <a:ext cx="8534400" cy="838200"/>
          </a:xfrm>
          <a:prstGeom prst="rect">
            <a:avLst/>
          </a:prstGeom>
          <a:solidFill>
            <a:srgbClr val="72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1420906" y="3136642"/>
            <a:ext cx="838200" cy="83147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5"/>
          <p:cNvSpPr/>
          <p:nvPr/>
        </p:nvSpPr>
        <p:spPr>
          <a:xfrm>
            <a:off x="3258671" y="3136642"/>
            <a:ext cx="838200" cy="83147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6"/>
          <p:cNvSpPr/>
          <p:nvPr/>
        </p:nvSpPr>
        <p:spPr>
          <a:xfrm>
            <a:off x="5096436" y="3136642"/>
            <a:ext cx="838200" cy="83147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Oval 7"/>
          <p:cNvSpPr/>
          <p:nvPr/>
        </p:nvSpPr>
        <p:spPr>
          <a:xfrm>
            <a:off x="6934200" y="3136642"/>
            <a:ext cx="838200" cy="83147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99718935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През лявото (червено) стъкло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36255" y="1307842"/>
            <a:ext cx="8831264" cy="501675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latin typeface="Arial Black" panose="020B0A04020102020204" pitchFamily="34" charset="0"/>
              </a:rPr>
              <a:t>СИН</a:t>
            </a:r>
            <a:endParaRPr lang="bg-BG" sz="3200" dirty="0" smtClean="0"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 smtClean="0"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endParaRPr lang="bg-BG" sz="32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latin typeface="Arial Black" panose="020B0A04020102020204" pitchFamily="34" charset="0"/>
              </a:rPr>
              <a:t>СИН</a:t>
            </a:r>
            <a:endParaRPr lang="bg-BG" sz="3200" dirty="0"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 smtClean="0"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endParaRPr lang="bg-BG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endParaRPr lang="bg-BG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latin typeface="Arial Black" panose="020B0A04020102020204" pitchFamily="34" charset="0"/>
              </a:rPr>
              <a:t>СИН</a:t>
            </a:r>
            <a:endParaRPr lang="bg-BG" sz="3200" dirty="0"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 smtClean="0"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endParaRPr lang="bg-BG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latin typeface="Arial Black" panose="020B0A04020102020204" pitchFamily="34" charset="0"/>
              </a:rPr>
              <a:t>СИН</a:t>
            </a:r>
            <a:endParaRPr lang="bg-BG" sz="3200" dirty="0">
              <a:latin typeface="Arial Black" panose="020B0A040201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3365242"/>
            <a:ext cx="8534400" cy="838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1420906" y="3365242"/>
            <a:ext cx="838200" cy="83147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5"/>
          <p:cNvSpPr/>
          <p:nvPr/>
        </p:nvSpPr>
        <p:spPr>
          <a:xfrm>
            <a:off x="3258671" y="3365242"/>
            <a:ext cx="838200" cy="83147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6"/>
          <p:cNvSpPr/>
          <p:nvPr/>
        </p:nvSpPr>
        <p:spPr>
          <a:xfrm>
            <a:off x="5096436" y="3365242"/>
            <a:ext cx="838200" cy="83147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Oval 7"/>
          <p:cNvSpPr/>
          <p:nvPr/>
        </p:nvSpPr>
        <p:spPr>
          <a:xfrm>
            <a:off x="6934200" y="3365242"/>
            <a:ext cx="838200" cy="83147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00602014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Проба „на живо“</a:t>
            </a:r>
            <a:endParaRPr lang="bg-BG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799" y="762000"/>
            <a:ext cx="4202153" cy="2362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76600"/>
            <a:ext cx="8398886" cy="29116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0504304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№10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/>
              <a:t>Фасетни</a:t>
            </a:r>
            <a:r>
              <a:rPr lang="bg-BG" dirty="0"/>
              <a:t> лещи в дъгата</a:t>
            </a:r>
          </a:p>
          <a:p>
            <a:pPr lvl="1"/>
            <a:r>
              <a:rPr lang="bg-BG" dirty="0" smtClean="0"/>
              <a:t>Дъгата е </a:t>
            </a:r>
            <a:r>
              <a:rPr lang="bg-BG" dirty="0" err="1" smtClean="0"/>
              <a:t>композитно</a:t>
            </a:r>
            <a:r>
              <a:rPr lang="bg-BG" dirty="0" smtClean="0"/>
              <a:t> изображение, което не се излъчва от една</a:t>
            </a:r>
            <a:br>
              <a:rPr lang="bg-BG" dirty="0" smtClean="0"/>
            </a:br>
            <a:r>
              <a:rPr lang="bg-BG" dirty="0" smtClean="0"/>
              <a:t>капка, а от много</a:t>
            </a:r>
            <a:endParaRPr lang="bg-BG" dirty="0"/>
          </a:p>
        </p:txBody>
      </p:sp>
      <p:grpSp>
        <p:nvGrpSpPr>
          <p:cNvPr id="5" name="Group 4"/>
          <p:cNvGrpSpPr/>
          <p:nvPr/>
        </p:nvGrpSpPr>
        <p:grpSpPr>
          <a:xfrm>
            <a:off x="1676400" y="2667000"/>
            <a:ext cx="6501569" cy="3557179"/>
            <a:chOff x="1194631" y="665199"/>
            <a:chExt cx="6501569" cy="3557179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1370531" y="3370301"/>
              <a:ext cx="5162550" cy="95249"/>
            </a:xfrm>
            <a:prstGeom prst="straightConnector1">
              <a:avLst/>
            </a:prstGeom>
            <a:ln w="57150">
              <a:solidFill>
                <a:srgbClr val="651684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1370531" y="1284325"/>
              <a:ext cx="5095875" cy="2181226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1427681" y="2065376"/>
              <a:ext cx="5048250" cy="1400174"/>
            </a:xfrm>
            <a:prstGeom prst="straightConnector1">
              <a:avLst/>
            </a:prstGeom>
            <a:ln w="57150">
              <a:solidFill>
                <a:srgbClr val="8FDE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1370531" y="2494001"/>
              <a:ext cx="5133975" cy="971549"/>
            </a:xfrm>
            <a:prstGeom prst="straightConnector1">
              <a:avLst/>
            </a:prstGeom>
            <a:ln w="5715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1370531" y="2932151"/>
              <a:ext cx="5133975" cy="533399"/>
            </a:xfrm>
            <a:prstGeom prst="straightConnector1">
              <a:avLst/>
            </a:prstGeom>
            <a:ln w="57150">
              <a:solidFill>
                <a:srgbClr val="0000FF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1370531" y="1636751"/>
              <a:ext cx="5095875" cy="1828799"/>
            </a:xfrm>
            <a:prstGeom prst="straightConnector1">
              <a:avLst/>
            </a:prstGeom>
            <a:ln w="57150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 rot="20903863">
              <a:off x="1194631" y="3298313"/>
              <a:ext cx="375360" cy="342900"/>
              <a:chOff x="685800" y="4800600"/>
              <a:chExt cx="500480" cy="457200"/>
            </a:xfrm>
          </p:grpSpPr>
          <p:sp>
            <p:nvSpPr>
              <p:cNvPr id="25" name="Oval 24"/>
              <p:cNvSpPr/>
              <p:nvPr/>
            </p:nvSpPr>
            <p:spPr>
              <a:xfrm rot="16200000" flipV="1">
                <a:off x="685800" y="4800600"/>
                <a:ext cx="457200" cy="457200"/>
              </a:xfrm>
              <a:prstGeom prst="ellipse">
                <a:avLst/>
              </a:prstGeom>
              <a:solidFill>
                <a:srgbClr val="FFFFFF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 extrusionH="6350" contourW="6350" prstMaterial="translucentPowder">
                <a:bevelT w="88900" h="63500"/>
              </a:sp3d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Moon 25"/>
              <p:cNvSpPr/>
              <p:nvPr/>
            </p:nvSpPr>
            <p:spPr>
              <a:xfrm rot="10800000" flipV="1">
                <a:off x="1110080" y="4906144"/>
                <a:ext cx="76200" cy="228600"/>
              </a:xfrm>
              <a:prstGeom prst="moon">
                <a:avLst>
                  <a:gd name="adj" fmla="val 78694"/>
                </a:avLst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3" name="Picture 3" descr="C:\Pavel\Courses\Materials\Course.OKG 2012-13\Lectures\29. Stereo graphics\spectrum.pn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 rot="4662482">
              <a:off x="5593585" y="2345632"/>
              <a:ext cx="1139842" cy="2613649"/>
            </a:xfrm>
            <a:prstGeom prst="rect">
              <a:avLst/>
            </a:prstGeom>
            <a:noFill/>
          </p:spPr>
        </p:pic>
        <p:pic>
          <p:nvPicPr>
            <p:cNvPr id="14" name="Picture 3" descr="C:\Pavel\Courses\Materials\Course.OKG 2012-13\Lectures\29. Stereo graphics\spectrum.pn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 rot="4662482">
              <a:off x="5593585" y="1862165"/>
              <a:ext cx="1139842" cy="2613649"/>
            </a:xfrm>
            <a:prstGeom prst="rect">
              <a:avLst/>
            </a:prstGeom>
            <a:noFill/>
          </p:spPr>
        </p:pic>
        <p:pic>
          <p:nvPicPr>
            <p:cNvPr id="15" name="Picture 3" descr="C:\Pavel\Courses\Materials\Course.OKG 2012-13\Lectures\29. Stereo graphics\spectrum.pn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 rot="4662482">
              <a:off x="5593585" y="1378697"/>
              <a:ext cx="1139842" cy="2613649"/>
            </a:xfrm>
            <a:prstGeom prst="rect">
              <a:avLst/>
            </a:prstGeom>
            <a:noFill/>
          </p:spPr>
        </p:pic>
        <p:pic>
          <p:nvPicPr>
            <p:cNvPr id="16" name="Picture 3" descr="C:\Pavel\Courses\Materials\Course.OKG 2012-13\Lectures\29. Stereo graphics\spectrum.pn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 rot="4662482">
              <a:off x="5593586" y="895231"/>
              <a:ext cx="1139842" cy="2613649"/>
            </a:xfrm>
            <a:prstGeom prst="rect">
              <a:avLst/>
            </a:prstGeom>
            <a:noFill/>
          </p:spPr>
        </p:pic>
        <p:pic>
          <p:nvPicPr>
            <p:cNvPr id="17" name="Picture 3" descr="C:\Pavel\Courses\Materials\Course.OKG 2012-13\Lectures\29. Stereo graphics\spectrum.pn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 rot="4662482">
              <a:off x="5593585" y="411762"/>
              <a:ext cx="1139842" cy="2613649"/>
            </a:xfrm>
            <a:prstGeom prst="rect">
              <a:avLst/>
            </a:prstGeom>
            <a:noFill/>
          </p:spPr>
        </p:pic>
        <p:pic>
          <p:nvPicPr>
            <p:cNvPr id="18" name="Picture 3" descr="C:\Pavel\Courses\Materials\Course.OKG 2012-13\Lectures\29. Stereo graphics\spectrum.pn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 rot="4662482">
              <a:off x="5444188" y="-71705"/>
              <a:ext cx="1139842" cy="2613649"/>
            </a:xfrm>
            <a:prstGeom prst="rect">
              <a:avLst/>
            </a:prstGeom>
            <a:noFill/>
          </p:spPr>
        </p:pic>
        <p:sp>
          <p:nvSpPr>
            <p:cNvPr id="19" name="Oval 18"/>
            <p:cNvSpPr/>
            <p:nvPr/>
          </p:nvSpPr>
          <p:spPr>
            <a:xfrm rot="18448419">
              <a:off x="7212733" y="714760"/>
              <a:ext cx="483467" cy="483467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/>
            <a:scene3d>
              <a:camera prst="orthographicFront">
                <a:rot lat="0" lon="0" rev="0"/>
              </a:camera>
              <a:lightRig rig="chilly" dir="t"/>
            </a:scene3d>
            <a:sp3d>
              <a:bevelT w="374650" h="15875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 rot="18448419">
              <a:off x="7212733" y="1198228"/>
              <a:ext cx="483467" cy="483467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/>
            <a:scene3d>
              <a:camera prst="orthographicFront">
                <a:rot lat="0" lon="0" rev="0"/>
              </a:camera>
              <a:lightRig rig="chilly" dir="t"/>
            </a:scene3d>
            <a:sp3d>
              <a:bevelT w="374650" h="15875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 rot="18448419">
              <a:off x="7212732" y="1681695"/>
              <a:ext cx="483467" cy="483467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/>
            <a:scene3d>
              <a:camera prst="orthographicFront">
                <a:rot lat="0" lon="0" rev="0"/>
              </a:camera>
              <a:lightRig rig="chilly" dir="t"/>
            </a:scene3d>
            <a:sp3d>
              <a:bevelT w="374650" h="15875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18448419">
              <a:off x="7212732" y="2165162"/>
              <a:ext cx="483467" cy="483467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/>
            <a:scene3d>
              <a:camera prst="orthographicFront">
                <a:rot lat="0" lon="0" rev="0"/>
              </a:camera>
              <a:lightRig rig="chilly" dir="t"/>
            </a:scene3d>
            <a:sp3d>
              <a:bevelT w="374650" h="15875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 rot="18448419">
              <a:off x="7205656" y="2649534"/>
              <a:ext cx="483467" cy="483467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/>
            <a:scene3d>
              <a:camera prst="orthographicFront">
                <a:rot lat="0" lon="0" rev="0"/>
              </a:camera>
              <a:lightRig rig="chilly" dir="t"/>
            </a:scene3d>
            <a:sp3d>
              <a:bevelT w="374650" h="15875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 rot="18448419">
              <a:off x="7205656" y="3133002"/>
              <a:ext cx="483467" cy="483467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/>
            <a:scene3d>
              <a:camera prst="orthographicFront">
                <a:rot lat="0" lon="0" rev="0"/>
              </a:camera>
              <a:lightRig rig="chilly" dir="t"/>
            </a:scene3d>
            <a:sp3d>
              <a:bevelT w="374650" h="15875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593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871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№2</a:t>
            </a:r>
            <a:endParaRPr lang="bg-B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Симетрична конвергенция</a:t>
                </a:r>
              </a:p>
              <a:p>
                <a:pPr lvl="1"/>
                <a:r>
                  <a:rPr lang="bg-BG" dirty="0" smtClean="0"/>
                  <a:t>Нужно е да знаем разстоянието между зениците си</a:t>
                </a:r>
              </a:p>
              <a:p>
                <a:pPr lvl="1"/>
                <a:r>
                  <a:rPr lang="bg-BG" dirty="0" smtClean="0"/>
                  <a:t>Масово при възрастните разстоянието е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54 мм</m:t>
                    </m:r>
                  </m:oMath>
                </a14:m>
                <a:r>
                  <a:rPr lang="bg-BG" dirty="0" smtClean="0"/>
                  <a:t> до </a:t>
                </a:r>
                <a14:m>
                  <m:oMath xmlns:m="http://schemas.openxmlformats.org/officeDocument/2006/math">
                    <m:r>
                      <a:rPr lang="bg-BG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7</m:t>
                    </m:r>
                    <m:r>
                      <a:rPr lang="bg-BG" i="1" dirty="0">
                        <a:solidFill>
                          <a:srgbClr val="FF388C"/>
                        </a:solidFill>
                        <a:latin typeface="Cambria Math"/>
                      </a:rPr>
                      <m:t>4 мм</m:t>
                    </m:r>
                  </m:oMath>
                </a14:m>
                <a:endParaRPr lang="bg-BG" dirty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90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Резултат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Разстояние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𝑑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b="0" i="1" dirty="0" smtClean="0">
                        <a:latin typeface="Cambria Math"/>
                      </a:rPr>
                      <m:t>𝑤</m:t>
                    </m:r>
                    <m:func>
                      <m:func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dirty="0" smtClean="0">
                            <a:latin typeface="Cambria Math"/>
                          </a:rPr>
                          <m:t>𝛼</m:t>
                        </m:r>
                      </m:e>
                    </m:func>
                  </m:oMath>
                </a14:m>
                <a:endParaRPr lang="en-US" dirty="0" smtClean="0"/>
              </a:p>
              <a:p>
                <a:pPr lvl="1"/>
                <a:endParaRPr lang="bg-BG" dirty="0" smtClean="0"/>
              </a:p>
            </p:txBody>
          </p:sp>
        </mc:Choice>
        <mc:Fallback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ie 4"/>
          <p:cNvSpPr/>
          <p:nvPr/>
        </p:nvSpPr>
        <p:spPr>
          <a:xfrm flipH="1">
            <a:off x="1956436" y="4660261"/>
            <a:ext cx="1204813" cy="1204813"/>
          </a:xfrm>
          <a:prstGeom prst="pie">
            <a:avLst>
              <a:gd name="adj1" fmla="val 17290037"/>
              <a:gd name="adj2" fmla="val 21590749"/>
            </a:avLst>
          </a:prstGeom>
          <a:solidFill>
            <a:srgbClr val="FF388C">
              <a:alpha val="5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6" name="Group 5"/>
          <p:cNvGrpSpPr/>
          <p:nvPr/>
        </p:nvGrpSpPr>
        <p:grpSpPr>
          <a:xfrm rot="20520000">
            <a:off x="2217534" y="4919618"/>
            <a:ext cx="672842" cy="683326"/>
            <a:chOff x="6096000" y="5860277"/>
            <a:chExt cx="457200" cy="464323"/>
          </a:xfrm>
          <a:effectLst/>
        </p:grpSpPr>
        <p:sp>
          <p:nvSpPr>
            <p:cNvPr id="16" name="Oval 15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Moon 16"/>
            <p:cNvSpPr/>
            <p:nvPr/>
          </p:nvSpPr>
          <p:spPr>
            <a:xfrm rot="5400000">
              <a:off x="6302960" y="5765999"/>
              <a:ext cx="40043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 rot="1126851">
            <a:off x="338952" y="4919618"/>
            <a:ext cx="672842" cy="679652"/>
            <a:chOff x="6096000" y="5862773"/>
            <a:chExt cx="457200" cy="461827"/>
          </a:xfrm>
          <a:effectLst/>
        </p:grpSpPr>
        <p:sp>
          <p:nvSpPr>
            <p:cNvPr id="14" name="Oval 13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Moon 14"/>
            <p:cNvSpPr/>
            <p:nvPr/>
          </p:nvSpPr>
          <p:spPr>
            <a:xfrm rot="5400000">
              <a:off x="6304208" y="5767247"/>
              <a:ext cx="37547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" name="Straight Arrow Connector 7"/>
          <p:cNvCxnSpPr/>
          <p:nvPr/>
        </p:nvCxnSpPr>
        <p:spPr>
          <a:xfrm flipV="1">
            <a:off x="674276" y="2422773"/>
            <a:ext cx="882732" cy="2841693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481715" y="2094524"/>
            <a:ext cx="304374" cy="304374"/>
          </a:xfrm>
          <a:prstGeom prst="ellipse">
            <a:avLst/>
          </a:prstGeom>
          <a:solidFill>
            <a:srgbClr val="0070C0">
              <a:alpha val="50196"/>
            </a:srgbClr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1668912" y="2445157"/>
            <a:ext cx="879362" cy="2825211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-75046" y="5262668"/>
            <a:ext cx="3376011" cy="3598"/>
          </a:xfrm>
          <a:prstGeom prst="straightConnector1">
            <a:avLst/>
          </a:prstGeom>
          <a:ln w="6350">
            <a:solidFill>
              <a:schemeClr val="accent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1772169" y="4688677"/>
                <a:ext cx="308413" cy="3073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solidFill>
                            <a:srgbClr val="FF388C"/>
                          </a:solidFill>
                          <a:latin typeface="Cambria Math"/>
                        </a:rPr>
                        <m:t>α</m:t>
                      </m:r>
                    </m:oMath>
                  </m:oMathPara>
                </a14:m>
                <a:endParaRPr lang="en-US" b="0" dirty="0" smtClean="0">
                  <a:solidFill>
                    <a:srgbClr val="FF388C"/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2169" y="4688677"/>
                <a:ext cx="308413" cy="307346"/>
              </a:xfrm>
              <a:prstGeom prst="rect">
                <a:avLst/>
              </a:prstGeom>
              <a:blipFill rotWithShape="1">
                <a:blip r:embed="rId3"/>
                <a:stretch>
                  <a:fillRect b="-196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/>
          <p:nvPr/>
        </p:nvCxnSpPr>
        <p:spPr>
          <a:xfrm flipV="1">
            <a:off x="1566667" y="2480516"/>
            <a:ext cx="39493" cy="2782151"/>
          </a:xfrm>
          <a:prstGeom prst="straightConnector1">
            <a:avLst/>
          </a:prstGeom>
          <a:ln w="28575">
            <a:solidFill>
              <a:srgbClr val="FF388C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1524000" y="3880692"/>
                <a:ext cx="3779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388C"/>
                          </a:solidFill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en-US" b="0" dirty="0" smtClean="0">
                  <a:solidFill>
                    <a:srgbClr val="FF388C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3880692"/>
                <a:ext cx="37792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/>
          <p:cNvCxnSpPr/>
          <p:nvPr/>
        </p:nvCxnSpPr>
        <p:spPr>
          <a:xfrm flipH="1" flipV="1">
            <a:off x="674276" y="5266267"/>
            <a:ext cx="1881299" cy="4101"/>
          </a:xfrm>
          <a:prstGeom prst="straightConnector1">
            <a:avLst/>
          </a:prstGeom>
          <a:ln w="28575">
            <a:solidFill>
              <a:srgbClr val="FF388C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1377705" y="5201085"/>
                <a:ext cx="4142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388C"/>
                          </a:solidFill>
                          <a:latin typeface="Cambria Math"/>
                        </a:rPr>
                        <m:t>𝑤</m:t>
                      </m:r>
                    </m:oMath>
                  </m:oMathPara>
                </a14:m>
                <a:endParaRPr lang="en-US" b="0" dirty="0" smtClean="0">
                  <a:solidFill>
                    <a:srgbClr val="FF388C"/>
                  </a:solidFill>
                </a:endParaRPr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7705" y="5201085"/>
                <a:ext cx="41421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6" name="Table 2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05708055"/>
                  </p:ext>
                </p:extLst>
              </p:nvPr>
            </p:nvGraphicFramePr>
            <p:xfrm>
              <a:off x="3336824" y="2352388"/>
              <a:ext cx="5097709" cy="248996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63982"/>
                    <a:gridCol w="1385727"/>
                    <a:gridCol w="1447800"/>
                    <a:gridCol w="1600200"/>
                  </a:tblGrid>
                  <a:tr h="6357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/>
                            <a:t>Ъгъл</a:t>
                          </a:r>
                          <a:endParaRPr lang="bg-BG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/>
                            <a:t>Разстояние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dirty="0" smtClean="0">
                                  <a:latin typeface="Cambria Math"/>
                                </a:rPr>
                                <m:t>𝑤</m:t>
                              </m:r>
                              <m:r>
                                <a:rPr lang="en-US" sz="1600" b="1" i="1" dirty="0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sz="1600" b="1" i="1" dirty="0" smtClean="0">
                                  <a:latin typeface="Cambria Math"/>
                                </a:rPr>
                                <m:t>𝟓</m:t>
                              </m:r>
                              <m:r>
                                <a:rPr lang="en-US" sz="1600" b="1" i="1" dirty="0" smtClean="0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sz="1600" b="1" i="1" dirty="0" smtClean="0">
                                  <a:latin typeface="Cambria Math"/>
                                </a:rPr>
                                <m:t>𝟒</m:t>
                              </m:r>
                              <m:r>
                                <a:rPr lang="en-US" sz="1600" b="1" i="1" dirty="0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600" b="1" i="1" dirty="0" smtClean="0">
                                  <a:latin typeface="Cambria Math"/>
                                </a:rPr>
                                <m:t>𝒄𝒎</m:t>
                              </m:r>
                            </m:oMath>
                          </a14:m>
                          <a:endParaRPr lang="bg-BG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dirty="0" smtClean="0"/>
                            <a:t>Разстояние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dirty="0" smtClean="0">
                                  <a:latin typeface="Cambria Math"/>
                                </a:rPr>
                                <m:t>𝑤</m:t>
                              </m:r>
                              <m:r>
                                <a:rPr lang="en-US" sz="1600" b="1" i="1" dirty="0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sz="1600" b="1" i="1" dirty="0" smtClean="0">
                                  <a:latin typeface="Cambria Math"/>
                                </a:rPr>
                                <m:t>𝟔</m:t>
                              </m:r>
                              <m:r>
                                <a:rPr lang="en-US" sz="1600" b="1" i="1" dirty="0" smtClean="0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sz="1600" b="1" i="1" dirty="0" smtClean="0">
                                  <a:latin typeface="Cambria Math"/>
                                </a:rPr>
                                <m:t>𝟒</m:t>
                              </m:r>
                              <m:r>
                                <a:rPr lang="en-US" sz="1600" b="1" i="1" dirty="0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600" b="1" i="1" dirty="0" smtClean="0">
                                  <a:latin typeface="Cambria Math"/>
                                </a:rPr>
                                <m:t>𝒄𝒎</m:t>
                              </m:r>
                            </m:oMath>
                          </a14:m>
                          <a:endParaRPr lang="bg-BG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dirty="0" smtClean="0"/>
                            <a:t>Разстояние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dirty="0" smtClean="0">
                                  <a:latin typeface="Cambria Math"/>
                                </a:rPr>
                                <m:t>𝑤</m:t>
                              </m:r>
                              <m:r>
                                <a:rPr lang="en-US" sz="1600" b="1" i="1" dirty="0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sz="1600" b="1" i="1" dirty="0" smtClean="0">
                                  <a:latin typeface="Cambria Math"/>
                                </a:rPr>
                                <m:t>𝟕</m:t>
                              </m:r>
                              <m:r>
                                <a:rPr lang="en-US" sz="1600" b="1" i="1" dirty="0" smtClean="0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sz="1600" b="1" i="1" dirty="0" smtClean="0">
                                  <a:latin typeface="Cambria Math"/>
                                </a:rPr>
                                <m:t>𝟒</m:t>
                              </m:r>
                              <m:r>
                                <a:rPr lang="en-US" sz="1600" b="1" i="1" dirty="0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600" b="1" i="1" dirty="0" smtClean="0">
                                  <a:latin typeface="Cambria Math"/>
                                </a:rPr>
                                <m:t>𝒄𝒎</m:t>
                              </m:r>
                            </m:oMath>
                          </a14:m>
                          <a:endParaRPr lang="bg-BG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9</m:t>
                                </m:r>
                                <m:r>
                                  <a:rPr lang="bg-BG" i="1" dirty="0" smtClean="0">
                                    <a:latin typeface="Cambria Math"/>
                                  </a:rPr>
                                  <m:t>0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°</m:t>
                                </m:r>
                              </m:oMath>
                            </m:oMathPara>
                          </a14:m>
                          <a:endParaRPr lang="bg-B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US" b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US" b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∞</m:t>
                                </m:r>
                              </m:oMath>
                            </m:oMathPara>
                          </a14:m>
                          <a:endParaRPr lang="en-US" b="0" dirty="0" smtClean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8</m:t>
                                </m:r>
                                <m:r>
                                  <a:rPr lang="bg-BG" i="1" dirty="0" smtClean="0">
                                    <a:latin typeface="Cambria Math"/>
                                  </a:rPr>
                                  <m:t>0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°</m:t>
                                </m:r>
                              </m:oMath>
                            </m:oMathPara>
                          </a14:m>
                          <a:endParaRPr lang="bg-B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15.3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18.1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21.0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7</m:t>
                                </m:r>
                                <m:r>
                                  <a:rPr lang="bg-BG" i="1" dirty="0" smtClean="0">
                                    <a:latin typeface="Cambria Math"/>
                                  </a:rPr>
                                  <m:t>0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°</m:t>
                                </m:r>
                              </m:oMath>
                            </m:oMathPara>
                          </a14:m>
                          <a:endParaRPr lang="bg-B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7.4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8.8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10.3</a:t>
                          </a:r>
                          <a:r>
                            <a:rPr lang="en-US" baseline="0" dirty="0" smtClean="0">
                              <a:latin typeface="Cambria" panose="02040503050406030204" pitchFamily="18" charset="0"/>
                            </a:rPr>
                            <a:t> cm</a:t>
                          </a:r>
                          <a:endParaRPr lang="bg-BG" dirty="0" smtClean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6</m:t>
                                </m:r>
                                <m:r>
                                  <a:rPr lang="bg-BG" i="1" dirty="0" smtClean="0">
                                    <a:latin typeface="Cambria Math"/>
                                  </a:rPr>
                                  <m:t>0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°</m:t>
                                </m:r>
                              </m:oMath>
                            </m:oMathPara>
                          </a14:m>
                          <a:endParaRPr lang="bg-B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4.7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5.5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6.4 cm</a:t>
                          </a:r>
                          <a:endParaRPr lang="bg-BG" dirty="0" smtClean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5</m:t>
                                </m:r>
                                <m:r>
                                  <a:rPr lang="bg-BG" i="1" dirty="0" smtClean="0">
                                    <a:latin typeface="Cambria Math"/>
                                  </a:rPr>
                                  <m:t>0</m:t>
                                </m:r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°</m:t>
                                </m:r>
                              </m:oMath>
                            </m:oMathPara>
                          </a14:m>
                          <a:endParaRPr lang="bg-B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3.2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3.8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4.4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6" name="Table 2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05708055"/>
                  </p:ext>
                </p:extLst>
              </p:nvPr>
            </p:nvGraphicFramePr>
            <p:xfrm>
              <a:off x="3336824" y="2352388"/>
              <a:ext cx="5097709" cy="248996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63982"/>
                    <a:gridCol w="1385727"/>
                    <a:gridCol w="1447800"/>
                    <a:gridCol w="1600200"/>
                  </a:tblGrid>
                  <a:tr h="6357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/>
                            <a:t>Ъгъл</a:t>
                          </a:r>
                          <a:endParaRPr lang="bg-BG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47807" t="-4808" r="-219298" b="-3067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142194" t="-4808" r="-110970" b="-3067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218251" t="-4808" b="-30673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t="-178689" r="-667890" b="-4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47807" t="-178689" r="-219298" b="-4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142194" t="-178689" r="-110970" b="-4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218251" t="-178689" b="-4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t="-278689" r="-667890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15.3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18.1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21.0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t="-385000" r="-667890" b="-2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7.4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8.8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10.3</a:t>
                          </a:r>
                          <a:r>
                            <a:rPr lang="en-US" baseline="0" dirty="0" smtClean="0">
                              <a:latin typeface="Cambria" panose="02040503050406030204" pitchFamily="18" charset="0"/>
                            </a:rPr>
                            <a:t> cm</a:t>
                          </a:r>
                          <a:endParaRPr lang="bg-BG" dirty="0" smtClean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t="-477049" r="-667890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4.7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5.5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6.4 cm</a:t>
                          </a:r>
                          <a:endParaRPr lang="bg-BG" dirty="0" smtClean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t="-577049" r="-667890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3.2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3.8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4.4 cm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28391622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Решение №3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Снимка със самураи</a:t>
                </a:r>
              </a:p>
              <a:p>
                <a:pPr lvl="1"/>
                <a:r>
                  <a:rPr lang="bg-BG" dirty="0" smtClean="0"/>
                  <a:t>Вероятно в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7</m:t>
                    </m:r>
                  </m:oMath>
                </a14:m>
                <a:r>
                  <a:rPr lang="bg-BG" dirty="0" smtClean="0"/>
                  <a:t>,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8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9</m:t>
                    </m:r>
                  </m:oMath>
                </a14:m>
                <a:r>
                  <a:rPr lang="bg-BG" dirty="0" smtClean="0"/>
                  <a:t> ще има разногласие</a:t>
                </a:r>
                <a:endParaRPr lang="bg-BG" dirty="0"/>
              </a:p>
            </p:txBody>
          </p:sp>
        </mc:Choice>
        <mc:Fallback xmlns=""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utoShape 2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sp>
        <p:nvSpPr>
          <p:cNvPr id="5" name="AutoShape 4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pic>
        <p:nvPicPr>
          <p:cNvPr id="7" name="Picture 2" descr="C:\Pavel\Courses\Materials\Course.OKG 2012-13\Lectures\29. Stereo graphics\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92506" y="2825542"/>
            <a:ext cx="3534825" cy="3313270"/>
          </a:xfrm>
          <a:prstGeom prst="rect">
            <a:avLst/>
          </a:prstGeom>
          <a:ln w="127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Rectangle 8"/>
          <p:cNvSpPr/>
          <p:nvPr/>
        </p:nvSpPr>
        <p:spPr>
          <a:xfrm>
            <a:off x="5486400" y="6553200"/>
            <a:ext cx="36710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Снимка: </a:t>
            </a:r>
            <a:r>
              <a:rPr lang="bg-BG" sz="1400" dirty="0" err="1">
                <a:solidFill>
                  <a:schemeClr val="accent1"/>
                </a:solidFill>
                <a:latin typeface="Candara" panose="020E0502030303020204" pitchFamily="34" charset="0"/>
              </a:rPr>
              <a:t>Енами</a:t>
            </a:r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 </a:t>
            </a:r>
            <a:r>
              <a:rPr lang="bg-BG" sz="1400" dirty="0" err="1">
                <a:solidFill>
                  <a:schemeClr val="accent1"/>
                </a:solidFill>
                <a:latin typeface="Candara" panose="020E0502030303020204" pitchFamily="34" charset="0"/>
              </a:rPr>
              <a:t>Нобукуни</a:t>
            </a:r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, </a:t>
            </a:r>
            <a:r>
              <a:rPr lang="en-US" sz="1400" dirty="0" err="1">
                <a:solidFill>
                  <a:schemeClr val="accent1"/>
                </a:solidFill>
                <a:latin typeface="Candara" panose="020E0502030303020204" pitchFamily="34" charset="0"/>
              </a:rPr>
              <a:t>www.t-enami.org</a:t>
            </a:r>
            <a:endParaRPr lang="en-US" sz="14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Placeholder 2"/>
              <p:cNvSpPr txBox="1">
                <a:spLocks/>
              </p:cNvSpPr>
              <p:nvPr/>
            </p:nvSpPr>
            <p:spPr>
              <a:xfrm>
                <a:off x="3825093" y="4094386"/>
                <a:ext cx="274320" cy="274320"/>
              </a:xfrm>
              <a:prstGeom prst="rect">
                <a:avLst/>
              </a:prstGeom>
              <a:solidFill>
                <a:srgbClr val="FF388C"/>
              </a:solidFill>
              <a:ln w="3175">
                <a:solidFill>
                  <a:srgbClr val="FF388C"/>
                </a:solidFill>
              </a:ln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3600" b="1" kern="1200" spc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Arial" panose="020B0604020202020204" pitchFamily="34" charset="0"/>
                  <a:buChar char="•"/>
                  <a:defRPr lang="en-US" sz="3200" kern="1200" dirty="0" smtClean="0">
                    <a:ln w="3175">
                      <a:noFill/>
                      <a:prstDash val="solid"/>
                    </a:ln>
                    <a:solidFill>
                      <a:schemeClr val="accent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bg-BG" sz="2400" kern="12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bg-BG" sz="1800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0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5093" y="4094386"/>
                <a:ext cx="274320" cy="274320"/>
              </a:xfrm>
              <a:prstGeom prst="rect">
                <a:avLst/>
              </a:prstGeom>
              <a:blipFill rotWithShape="1">
                <a:blip r:embed="rId4"/>
                <a:stretch>
                  <a:fillRect l="-10870" b="-4348"/>
                </a:stretch>
              </a:blipFill>
              <a:ln w="3175">
                <a:solidFill>
                  <a:srgbClr val="FF388C"/>
                </a:solidFill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Placeholder 2"/>
              <p:cNvSpPr txBox="1">
                <a:spLocks/>
              </p:cNvSpPr>
              <p:nvPr/>
            </p:nvSpPr>
            <p:spPr>
              <a:xfrm>
                <a:off x="3225130" y="4145284"/>
                <a:ext cx="228600" cy="228600"/>
              </a:xfrm>
              <a:prstGeom prst="rect">
                <a:avLst/>
              </a:prstGeom>
              <a:solidFill>
                <a:srgbClr val="FF388C"/>
              </a:solidFill>
              <a:ln w="3175">
                <a:solidFill>
                  <a:srgbClr val="FF388C"/>
                </a:solidFill>
              </a:ln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3600" b="1" kern="1200" spc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Arial" panose="020B0604020202020204" pitchFamily="34" charset="0"/>
                  <a:buChar char="•"/>
                  <a:defRPr lang="en-US" sz="3200" kern="1200" dirty="0" smtClean="0">
                    <a:ln w="3175">
                      <a:noFill/>
                      <a:prstDash val="solid"/>
                    </a:ln>
                    <a:solidFill>
                      <a:schemeClr val="accent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bg-BG" sz="2400" kern="12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6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bg-BG" sz="1600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2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5130" y="4145284"/>
                <a:ext cx="228600" cy="228600"/>
              </a:xfrm>
              <a:prstGeom prst="rect">
                <a:avLst/>
              </a:prstGeom>
              <a:blipFill rotWithShape="1">
                <a:blip r:embed="rId5"/>
                <a:stretch>
                  <a:fillRect l="-12821" b="-7692"/>
                </a:stretch>
              </a:blipFill>
              <a:ln w="3175">
                <a:solidFill>
                  <a:srgbClr val="FF388C"/>
                </a:solidFill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 Placeholder 2"/>
              <p:cNvSpPr txBox="1">
                <a:spLocks/>
              </p:cNvSpPr>
              <p:nvPr/>
            </p:nvSpPr>
            <p:spPr>
              <a:xfrm>
                <a:off x="4708322" y="4056920"/>
                <a:ext cx="228600" cy="228600"/>
              </a:xfrm>
              <a:prstGeom prst="rect">
                <a:avLst/>
              </a:prstGeom>
              <a:solidFill>
                <a:srgbClr val="FF388C"/>
              </a:solidFill>
              <a:ln w="3175">
                <a:solidFill>
                  <a:srgbClr val="FF388C"/>
                </a:solidFill>
              </a:ln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3600" b="1" kern="1200" spc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Arial" panose="020B0604020202020204" pitchFamily="34" charset="0"/>
                  <a:buChar char="•"/>
                  <a:defRPr lang="en-US" sz="3200" kern="1200" dirty="0" smtClean="0">
                    <a:ln w="3175">
                      <a:noFill/>
                      <a:prstDash val="solid"/>
                    </a:ln>
                    <a:solidFill>
                      <a:schemeClr val="accent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bg-BG" sz="2400" kern="12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6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bg-BG" sz="1600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8322" y="4056920"/>
                <a:ext cx="228600" cy="228600"/>
              </a:xfrm>
              <a:prstGeom prst="rect">
                <a:avLst/>
              </a:prstGeom>
              <a:blipFill rotWithShape="1">
                <a:blip r:embed="rId6"/>
                <a:stretch>
                  <a:fillRect l="-12821" b="-10526"/>
                </a:stretch>
              </a:blipFill>
              <a:ln w="3175">
                <a:solidFill>
                  <a:srgbClr val="FF388C"/>
                </a:solidFill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 Placeholder 2"/>
              <p:cNvSpPr txBox="1">
                <a:spLocks/>
              </p:cNvSpPr>
              <p:nvPr/>
            </p:nvSpPr>
            <p:spPr>
              <a:xfrm>
                <a:off x="5689600" y="3946503"/>
                <a:ext cx="228600" cy="228600"/>
              </a:xfrm>
              <a:prstGeom prst="rect">
                <a:avLst/>
              </a:prstGeom>
              <a:solidFill>
                <a:srgbClr val="FF388C"/>
              </a:solidFill>
              <a:ln w="3175">
                <a:solidFill>
                  <a:srgbClr val="FF388C"/>
                </a:solidFill>
              </a:ln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3600" b="1" kern="1200" spc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Arial" panose="020B0604020202020204" pitchFamily="34" charset="0"/>
                  <a:buChar char="•"/>
                  <a:defRPr lang="en-US" sz="3200" kern="1200" dirty="0" smtClean="0">
                    <a:ln w="3175">
                      <a:noFill/>
                      <a:prstDash val="solid"/>
                    </a:ln>
                    <a:solidFill>
                      <a:schemeClr val="accent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bg-BG" sz="2400" kern="12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6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bg-BG" sz="1600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9600" y="3946503"/>
                <a:ext cx="228600" cy="228600"/>
              </a:xfrm>
              <a:prstGeom prst="rect">
                <a:avLst/>
              </a:prstGeom>
              <a:blipFill rotWithShape="1">
                <a:blip r:embed="rId7"/>
                <a:stretch>
                  <a:fillRect l="-12821" b="-10256"/>
                </a:stretch>
              </a:blipFill>
              <a:ln w="3175">
                <a:solidFill>
                  <a:srgbClr val="FF388C"/>
                </a:solidFill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 Placeholder 2"/>
              <p:cNvSpPr txBox="1">
                <a:spLocks/>
              </p:cNvSpPr>
              <p:nvPr/>
            </p:nvSpPr>
            <p:spPr>
              <a:xfrm>
                <a:off x="4267200" y="4001292"/>
                <a:ext cx="182880" cy="182880"/>
              </a:xfrm>
              <a:prstGeom prst="rect">
                <a:avLst/>
              </a:prstGeom>
              <a:solidFill>
                <a:srgbClr val="FF388C"/>
              </a:solidFill>
              <a:ln w="3175">
                <a:solidFill>
                  <a:srgbClr val="FF388C"/>
                </a:solidFill>
              </a:ln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3600" b="1" kern="1200" spc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Arial" panose="020B0604020202020204" pitchFamily="34" charset="0"/>
                  <a:buChar char="•"/>
                  <a:defRPr lang="en-US" sz="3200" kern="1200" dirty="0" smtClean="0">
                    <a:ln w="3175">
                      <a:noFill/>
                      <a:prstDash val="solid"/>
                    </a:ln>
                    <a:solidFill>
                      <a:schemeClr val="accent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bg-BG" sz="2400" kern="12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bg-BG" sz="14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bg-BG" sz="1400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5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200" y="4001292"/>
                <a:ext cx="182880" cy="182880"/>
              </a:xfrm>
              <a:prstGeom prst="rect">
                <a:avLst/>
              </a:prstGeom>
              <a:blipFill rotWithShape="1">
                <a:blip r:embed="rId8"/>
                <a:stretch>
                  <a:fillRect l="-22581" b="-22581"/>
                </a:stretch>
              </a:blipFill>
              <a:ln w="3175">
                <a:solidFill>
                  <a:srgbClr val="FF388C"/>
                </a:solidFill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 Placeholder 2"/>
              <p:cNvSpPr txBox="1">
                <a:spLocks/>
              </p:cNvSpPr>
              <p:nvPr/>
            </p:nvSpPr>
            <p:spPr>
              <a:xfrm>
                <a:off x="5157036" y="4070354"/>
                <a:ext cx="182880" cy="182880"/>
              </a:xfrm>
              <a:prstGeom prst="rect">
                <a:avLst/>
              </a:prstGeom>
              <a:solidFill>
                <a:srgbClr val="FF388C"/>
              </a:solidFill>
              <a:ln w="3175">
                <a:solidFill>
                  <a:srgbClr val="FF388C"/>
                </a:solidFill>
              </a:ln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3600" b="1" kern="1200" spc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Arial" panose="020B0604020202020204" pitchFamily="34" charset="0"/>
                  <a:buChar char="•"/>
                  <a:defRPr lang="en-US" sz="3200" kern="1200" dirty="0" smtClean="0">
                    <a:ln w="3175">
                      <a:noFill/>
                      <a:prstDash val="solid"/>
                    </a:ln>
                    <a:solidFill>
                      <a:schemeClr val="accent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bg-BG" sz="2400" kern="12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bg-BG" sz="14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bg-BG" sz="1400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6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7036" y="4070354"/>
                <a:ext cx="182880" cy="182880"/>
              </a:xfrm>
              <a:prstGeom prst="rect">
                <a:avLst/>
              </a:prstGeom>
              <a:blipFill rotWithShape="1">
                <a:blip r:embed="rId9"/>
                <a:stretch>
                  <a:fillRect l="-19355" b="-16129"/>
                </a:stretch>
              </a:blipFill>
              <a:ln w="3175">
                <a:solidFill>
                  <a:srgbClr val="FF388C"/>
                </a:solidFill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 Placeholder 2"/>
              <p:cNvSpPr txBox="1">
                <a:spLocks/>
              </p:cNvSpPr>
              <p:nvPr/>
            </p:nvSpPr>
            <p:spPr>
              <a:xfrm>
                <a:off x="2935141" y="4060803"/>
                <a:ext cx="182880" cy="182880"/>
              </a:xfrm>
              <a:prstGeom prst="rect">
                <a:avLst/>
              </a:prstGeom>
              <a:solidFill>
                <a:srgbClr val="FF388C"/>
              </a:solidFill>
              <a:ln w="3175">
                <a:solidFill>
                  <a:srgbClr val="FF388C"/>
                </a:solidFill>
              </a:ln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3600" b="1" kern="1200" spc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Arial" panose="020B0604020202020204" pitchFamily="34" charset="0"/>
                  <a:buChar char="•"/>
                  <a:defRPr lang="en-US" sz="3200" kern="1200" dirty="0" smtClean="0">
                    <a:ln w="3175">
                      <a:noFill/>
                      <a:prstDash val="solid"/>
                    </a:ln>
                    <a:solidFill>
                      <a:schemeClr val="accent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bg-BG" sz="2400" kern="12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bg-BG" sz="14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7</m:t>
                      </m:r>
                    </m:oMath>
                  </m:oMathPara>
                </a14:m>
                <a:endParaRPr lang="bg-BG" sz="1400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7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5141" y="4060803"/>
                <a:ext cx="182880" cy="182880"/>
              </a:xfrm>
              <a:prstGeom prst="rect">
                <a:avLst/>
              </a:prstGeom>
              <a:blipFill rotWithShape="1">
                <a:blip r:embed="rId10"/>
                <a:stretch>
                  <a:fillRect l="-16129" b="-19355"/>
                </a:stretch>
              </a:blipFill>
              <a:ln w="3175">
                <a:solidFill>
                  <a:srgbClr val="FF388C"/>
                </a:solidFill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 Placeholder 2"/>
              <p:cNvSpPr txBox="1">
                <a:spLocks/>
              </p:cNvSpPr>
              <p:nvPr/>
            </p:nvSpPr>
            <p:spPr>
              <a:xfrm>
                <a:off x="4973491" y="3990953"/>
                <a:ext cx="137160" cy="137160"/>
              </a:xfrm>
              <a:prstGeom prst="rect">
                <a:avLst/>
              </a:prstGeom>
              <a:solidFill>
                <a:srgbClr val="FF388C"/>
              </a:solidFill>
              <a:ln w="3175">
                <a:solidFill>
                  <a:srgbClr val="FF388C"/>
                </a:solidFill>
              </a:ln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3600" b="1" kern="1200" spc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Arial" panose="020B0604020202020204" pitchFamily="34" charset="0"/>
                  <a:buChar char="•"/>
                  <a:defRPr lang="en-US" sz="3200" kern="1200" dirty="0" smtClean="0">
                    <a:ln w="3175">
                      <a:noFill/>
                      <a:prstDash val="solid"/>
                    </a:ln>
                    <a:solidFill>
                      <a:schemeClr val="accent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bg-BG" sz="2400" kern="12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bg-BG" sz="10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9</m:t>
                      </m:r>
                    </m:oMath>
                  </m:oMathPara>
                </a14:m>
                <a:endParaRPr lang="bg-BG" sz="1000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8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3491" y="3990953"/>
                <a:ext cx="137160" cy="137160"/>
              </a:xfrm>
              <a:prstGeom prst="rect">
                <a:avLst/>
              </a:prstGeom>
              <a:blipFill rotWithShape="1">
                <a:blip r:embed="rId11"/>
                <a:stretch>
                  <a:fillRect l="-21739" b="-17391"/>
                </a:stretch>
              </a:blipFill>
              <a:ln w="3175">
                <a:solidFill>
                  <a:srgbClr val="FF388C"/>
                </a:solidFill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 Placeholder 2"/>
              <p:cNvSpPr txBox="1">
                <a:spLocks/>
              </p:cNvSpPr>
              <p:nvPr/>
            </p:nvSpPr>
            <p:spPr>
              <a:xfrm>
                <a:off x="3657600" y="3885632"/>
                <a:ext cx="137160" cy="137160"/>
              </a:xfrm>
              <a:prstGeom prst="rect">
                <a:avLst/>
              </a:prstGeom>
              <a:solidFill>
                <a:srgbClr val="FF388C"/>
              </a:solidFill>
              <a:ln w="3175">
                <a:solidFill>
                  <a:srgbClr val="FF388C"/>
                </a:solidFill>
              </a:ln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3600" b="1" kern="1200" spc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Arial" panose="020B0604020202020204" pitchFamily="34" charset="0"/>
                  <a:buChar char="•"/>
                  <a:defRPr lang="en-US" sz="3200" kern="1200" dirty="0" smtClean="0">
                    <a:ln w="3175">
                      <a:noFill/>
                      <a:prstDash val="solid"/>
                    </a:ln>
                    <a:solidFill>
                      <a:schemeClr val="accent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bg-BG" sz="2400" kern="12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bg-BG" sz="10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8</m:t>
                      </m:r>
                    </m:oMath>
                  </m:oMathPara>
                </a14:m>
                <a:endParaRPr lang="bg-BG" sz="1000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9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0" y="3885632"/>
                <a:ext cx="137160" cy="137160"/>
              </a:xfrm>
              <a:prstGeom prst="rect">
                <a:avLst/>
              </a:prstGeom>
              <a:blipFill rotWithShape="1">
                <a:blip r:embed="rId12"/>
                <a:stretch>
                  <a:fillRect l="-20833" b="-16667"/>
                </a:stretch>
              </a:blipFill>
              <a:ln w="3175">
                <a:solidFill>
                  <a:srgbClr val="FF388C"/>
                </a:solidFill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147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Решение №4</a:t>
            </a:r>
            <a:endParaRPr lang="bg-B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Placeholder 4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Прав и кръстосан поглед</a:t>
                </a:r>
              </a:p>
              <a:p>
                <a:pPr lvl="1"/>
                <a:r>
                  <a:rPr lang="bg-BG" dirty="0" smtClean="0"/>
                  <a:t>При </a:t>
                </a:r>
                <a:r>
                  <a:rPr lang="bg-BG" dirty="0" err="1" smtClean="0"/>
                  <a:t>стереоскопските</a:t>
                </a:r>
                <a:r>
                  <a:rPr lang="bg-BG" dirty="0" smtClean="0"/>
                  <a:t> изображения разликата между ляво и дясно трябва да е малка</a:t>
                </a:r>
              </a:p>
              <a:p>
                <a:pPr lvl="1"/>
                <a:r>
                  <a:rPr lang="bg-BG" dirty="0" smtClean="0"/>
                  <a:t>Причина – разстоянието между очите на хората е малко</a:t>
                </a:r>
              </a:p>
              <a:p>
                <a:pPr lvl="1"/>
                <a:r>
                  <a:rPr lang="bg-BG" dirty="0" smtClean="0"/>
                  <a:t>Примерът от лекцията е за твърде раздалечени очи, затова намаляваме разстоянието между тях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40</m:t>
                    </m:r>
                  </m:oMath>
                </a14:m>
                <a:r>
                  <a:rPr lang="bg-BG" dirty="0" smtClean="0"/>
                  <a:t> 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10</m:t>
                    </m:r>
                  </m:oMath>
                </a14:m>
                <a:r>
                  <a:rPr lang="bg-BG" dirty="0" smtClean="0"/>
                  <a:t> единици</a:t>
                </a:r>
                <a:endParaRPr lang="bg-BG" dirty="0"/>
              </a:p>
            </p:txBody>
          </p:sp>
        </mc:Choice>
        <mc:Fallback>
          <p:sp>
            <p:nvSpPr>
              <p:cNvPr id="5" name="Tex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r="-157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392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При кръстосан поглед се виждат червените сфери зад синята</a:t>
            </a:r>
          </a:p>
          <a:p>
            <a:pPr lvl="1"/>
            <a:r>
              <a:rPr lang="bg-BG" dirty="0" smtClean="0"/>
              <a:t>Това се поддържа и от застъпването между сферите, дори и да е малко</a:t>
            </a:r>
            <a:endParaRPr lang="en-US" dirty="0" smtClean="0"/>
          </a:p>
          <a:p>
            <a:pPr lvl="1"/>
            <a:endParaRPr lang="bg-BG" dirty="0" smtClean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3" t="34416" r="11024" b="14614"/>
          <a:stretch/>
        </p:blipFill>
        <p:spPr bwMode="auto">
          <a:xfrm>
            <a:off x="533400" y="3581400"/>
            <a:ext cx="3657600" cy="181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3" t="34416" r="11024" b="14614"/>
          <a:stretch/>
        </p:blipFill>
        <p:spPr bwMode="auto">
          <a:xfrm>
            <a:off x="4724400" y="3581400"/>
            <a:ext cx="3657600" cy="181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047231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№5</a:t>
            </a:r>
            <a:endParaRPr lang="bg-BG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А-Я</a:t>
            </a:r>
          </a:p>
          <a:p>
            <a:pPr lvl="1"/>
            <a:r>
              <a:rPr lang="bg-BG" dirty="0" smtClean="0"/>
              <a:t>Може да се използва „ръчен“ алгоритъм</a:t>
            </a:r>
          </a:p>
          <a:p>
            <a:pPr lvl="1"/>
            <a:r>
              <a:rPr lang="bg-BG" dirty="0" smtClean="0"/>
              <a:t>Слагат се буквите </a:t>
            </a:r>
            <a:r>
              <a:rPr lang="bg-BG" b="1" dirty="0">
                <a:solidFill>
                  <a:srgbClr val="FF388C"/>
                </a:solidFill>
              </a:rPr>
              <a:t>А</a:t>
            </a:r>
            <a:r>
              <a:rPr lang="bg-BG" dirty="0" smtClean="0"/>
              <a:t> и </a:t>
            </a:r>
            <a:r>
              <a:rPr lang="bg-BG" b="1" dirty="0">
                <a:solidFill>
                  <a:srgbClr val="FF388C"/>
                </a:solidFill>
              </a:rPr>
              <a:t>Я</a:t>
            </a:r>
            <a:r>
              <a:rPr lang="bg-BG" dirty="0" smtClean="0"/>
              <a:t> на еднакви места в двете снимки</a:t>
            </a:r>
          </a:p>
          <a:p>
            <a:pPr lvl="1"/>
            <a:r>
              <a:rPr lang="bg-BG" dirty="0" smtClean="0"/>
              <a:t>Гледа се кръстосано и се мести едната буква леко вляво или вдясно до получаване на желаното разстояние от нас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5391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2012, Vatican museums, Rome, Italy, 3D, stereo pair, cross-eyed, crossview, cross view stereo pai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" y="1828800"/>
            <a:ext cx="9144000" cy="302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В </a:t>
            </a:r>
            <a:r>
              <a:rPr lang="bg-BG" dirty="0"/>
              <a:t>предния край на ливадата</a:t>
            </a:r>
            <a:endParaRPr lang="bg-BG" dirty="0" smtClean="0"/>
          </a:p>
          <a:p>
            <a:pPr lvl="1"/>
            <a:endParaRPr lang="bg-BG" dirty="0"/>
          </a:p>
        </p:txBody>
      </p:sp>
      <p:sp>
        <p:nvSpPr>
          <p:cNvPr id="6" name="TextBox 5"/>
          <p:cNvSpPr txBox="1"/>
          <p:nvPr/>
        </p:nvSpPr>
        <p:spPr>
          <a:xfrm>
            <a:off x="-67235" y="2514600"/>
            <a:ext cx="27432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8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Cambria" panose="02040503050406030204" pitchFamily="18" charset="0"/>
              </a:rPr>
              <a:t>     А            </a:t>
            </a:r>
            <a:endParaRPr lang="bg-BG" sz="80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39234" y="2514600"/>
            <a:ext cx="27432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80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Cambria" panose="02040503050406030204" pitchFamily="18" charset="0"/>
              </a:rPr>
              <a:t>     А            </a:t>
            </a:r>
            <a:endParaRPr lang="bg-BG" sz="80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86707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9245</TotalTime>
  <Words>613</Words>
  <Application>Microsoft Office PowerPoint</Application>
  <PresentationFormat>On-screen Show (4:3)</PresentationFormat>
  <Paragraphs>152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Custom Design</vt:lpstr>
      <vt:lpstr>доц. д-р Павел Бойчев    КИТ-ФМИ-СУ    2020</vt:lpstr>
      <vt:lpstr>Решение №1</vt:lpstr>
      <vt:lpstr>Решение №2</vt:lpstr>
      <vt:lpstr>PowerPoint Presentation</vt:lpstr>
      <vt:lpstr>Решение №3</vt:lpstr>
      <vt:lpstr>Решение №4</vt:lpstr>
      <vt:lpstr>PowerPoint Presentation</vt:lpstr>
      <vt:lpstr>Решение №5</vt:lpstr>
      <vt:lpstr>PowerPoint Presentation</vt:lpstr>
      <vt:lpstr>PowerPoint Presentation</vt:lpstr>
      <vt:lpstr>PowerPoint Presentation</vt:lpstr>
      <vt:lpstr>Решение №6</vt:lpstr>
      <vt:lpstr>PowerPoint Presentation</vt:lpstr>
      <vt:lpstr>Решение №7*</vt:lpstr>
      <vt:lpstr>PowerPoint Presentation</vt:lpstr>
      <vt:lpstr>Решение №8*</vt:lpstr>
      <vt:lpstr>PowerPoint Presentation</vt:lpstr>
      <vt:lpstr>PowerPoint Presentation</vt:lpstr>
      <vt:lpstr>Решение №9**</vt:lpstr>
      <vt:lpstr>PowerPoint Presentation</vt:lpstr>
      <vt:lpstr>PowerPoint Presentation</vt:lpstr>
      <vt:lpstr>PowerPoint Presentation</vt:lpstr>
      <vt:lpstr>PowerPoint Presentation</vt:lpstr>
      <vt:lpstr>Решение №10**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545</cp:revision>
  <dcterms:created xsi:type="dcterms:W3CDTF">2013-12-13T09:03:57Z</dcterms:created>
  <dcterms:modified xsi:type="dcterms:W3CDTF">2020-06-06T18:51:19Z</dcterms:modified>
</cp:coreProperties>
</file>