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sldIdLst>
    <p:sldId id="256" r:id="rId2"/>
    <p:sldId id="257" r:id="rId3"/>
    <p:sldId id="321" r:id="rId4"/>
    <p:sldId id="322" r:id="rId5"/>
    <p:sldId id="323" r:id="rId6"/>
    <p:sldId id="324" r:id="rId7"/>
    <p:sldId id="325" r:id="rId8"/>
    <p:sldId id="326" r:id="rId9"/>
    <p:sldId id="327" r:id="rId10"/>
    <p:sldId id="328" r:id="rId11"/>
    <p:sldId id="329" r:id="rId12"/>
    <p:sldId id="330" r:id="rId13"/>
    <p:sldId id="331" r:id="rId14"/>
    <p:sldId id="332" r:id="rId15"/>
    <p:sldId id="333" r:id="rId16"/>
    <p:sldId id="334" r:id="rId17"/>
    <p:sldId id="335" r:id="rId18"/>
    <p:sldId id="338" r:id="rId19"/>
    <p:sldId id="336" r:id="rId20"/>
    <p:sldId id="337" r:id="rId21"/>
    <p:sldId id="339" r:id="rId22"/>
    <p:sldId id="340" r:id="rId23"/>
    <p:sldId id="341" r:id="rId24"/>
    <p:sldId id="342" r:id="rId25"/>
    <p:sldId id="343" r:id="rId26"/>
    <p:sldId id="344" r:id="rId27"/>
    <p:sldId id="345" r:id="rId28"/>
    <p:sldId id="359" r:id="rId29"/>
    <p:sldId id="346" r:id="rId30"/>
    <p:sldId id="360" r:id="rId31"/>
    <p:sldId id="362" r:id="rId32"/>
    <p:sldId id="363" r:id="rId33"/>
    <p:sldId id="364" r:id="rId34"/>
    <p:sldId id="373" r:id="rId35"/>
    <p:sldId id="365" r:id="rId36"/>
    <p:sldId id="366" r:id="rId37"/>
    <p:sldId id="367" r:id="rId38"/>
    <p:sldId id="368" r:id="rId39"/>
    <p:sldId id="369" r:id="rId40"/>
    <p:sldId id="374" r:id="rId41"/>
    <p:sldId id="370" r:id="rId42"/>
    <p:sldId id="371" r:id="rId43"/>
    <p:sldId id="372" r:id="rId44"/>
    <p:sldId id="375" r:id="rId45"/>
    <p:sldId id="347" r:id="rId46"/>
    <p:sldId id="348" r:id="rId47"/>
    <p:sldId id="349" r:id="rId48"/>
    <p:sldId id="350" r:id="rId49"/>
    <p:sldId id="351" r:id="rId50"/>
    <p:sldId id="352" r:id="rId51"/>
    <p:sldId id="353" r:id="rId52"/>
    <p:sldId id="354" r:id="rId53"/>
    <p:sldId id="355" r:id="rId54"/>
    <p:sldId id="356" r:id="rId55"/>
    <p:sldId id="358" r:id="rId56"/>
    <p:sldId id="357" r:id="rId57"/>
    <p:sldId id="319" r:id="rId58"/>
    <p:sldId id="320" r:id="rId59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81BD"/>
    <a:srgbClr val="000000"/>
    <a:srgbClr val="E8E8E8"/>
    <a:srgbClr val="C9C9C9"/>
    <a:srgbClr val="C0C0C0"/>
    <a:srgbClr val="B2B2B2"/>
    <a:srgbClr val="FFCC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171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61" Type="http://schemas.openxmlformats.org/officeDocument/2006/relationships/presProps" Target="pres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3D17F-39B5-4670-93B5-5EF874DE081D}" type="datetimeFigureOut">
              <a:rPr lang="bg-BG" smtClean="0"/>
              <a:t>23.4.2020 г.</a:t>
            </a:fld>
            <a:endParaRPr lang="bg-B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bg-B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D1F65A-7757-4F37-9238-85CE37621D4F}" type="slidenum">
              <a:rPr lang="bg-BG" smtClean="0"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433180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362200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889375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0" y="4575175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bg-BG" sz="2000" dirty="0" smtClean="0">
                <a:latin typeface="Cambria" panose="02040503050406030204" pitchFamily="18" charset="0"/>
              </a:rPr>
              <a:t>доц. Павел Бойчев</a:t>
            </a:r>
          </a:p>
          <a:p>
            <a:pPr algn="ctr"/>
            <a:r>
              <a:rPr lang="bg-BG" sz="2000" dirty="0" err="1" smtClean="0">
                <a:latin typeface="Cambria" panose="02040503050406030204" pitchFamily="18" charset="0"/>
              </a:rPr>
              <a:t>СУ</a:t>
            </a:r>
            <a:r>
              <a:rPr lang="bg-BG" sz="2000" baseline="0" dirty="0" err="1" smtClean="0">
                <a:latin typeface="Cambria" panose="02040503050406030204" pitchFamily="18" charset="0"/>
              </a:rPr>
              <a:t>-ФМИ-КИТ</a:t>
            </a:r>
            <a:endParaRPr lang="bg-BG" sz="2000" dirty="0" smtClean="0">
              <a:latin typeface="Cambria" panose="02040503050406030204" pitchFamily="18" charset="0"/>
            </a:endParaRPr>
          </a:p>
          <a:p>
            <a:pPr algn="ctr"/>
            <a:r>
              <a:rPr lang="bg-BG" sz="2000" dirty="0" smtClean="0">
                <a:latin typeface="Cambria" panose="02040503050406030204" pitchFamily="18" charset="0"/>
                <a:cs typeface="Times New Roman"/>
              </a:rPr>
              <a:t> </a:t>
            </a:r>
            <a:r>
              <a:rPr lang="bg-BG" sz="2000" baseline="0" dirty="0" smtClean="0">
                <a:latin typeface="Cambria" panose="02040503050406030204" pitchFamily="18" charset="0"/>
              </a:rPr>
              <a:t>20</a:t>
            </a:r>
            <a:r>
              <a:rPr lang="en-US" sz="2000" baseline="0" dirty="0" smtClean="0">
                <a:latin typeface="Cambria" panose="02040503050406030204" pitchFamily="18" charset="0"/>
              </a:rPr>
              <a:t>20</a:t>
            </a:r>
            <a:endParaRPr lang="bg-BG" sz="2000" dirty="0">
              <a:latin typeface="Cambria" panose="02040503050406030204" pitchFamily="18" charset="0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43888" y="3889375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838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30425"/>
            <a:ext cx="9144000" cy="1470025"/>
          </a:xfrm>
          <a:ln w="38100">
            <a:noFill/>
          </a:ln>
        </p:spPr>
        <p:txBody>
          <a:bodyPr vert="horz" lIns="91440" tIns="45720" rIns="91440" bIns="45720" rtlCol="0" anchor="b">
            <a:normAutofit/>
          </a:bodyPr>
          <a:lstStyle>
            <a:lvl1pPr>
              <a:defRPr lang="bg-BG" sz="4400" b="1" baseline="0">
                <a:latin typeface="Cambria" panose="02040503050406030204" pitchFamily="18" charset="0"/>
              </a:defRPr>
            </a:lvl1pPr>
          </a:lstStyle>
          <a:p>
            <a:pPr lvl="0"/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657600"/>
            <a:ext cx="9144000" cy="685800"/>
          </a:xfrm>
          <a:ln w="38100"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algn="ctr">
              <a:defRPr lang="bg-BG" sz="3200" b="0" i="0" baseline="0">
                <a:solidFill>
                  <a:srgbClr val="0070C0"/>
                </a:solidFill>
                <a:latin typeface="Cambria" panose="02040503050406030204" pitchFamily="18" charset="0"/>
                <a:ea typeface="+mj-ea"/>
                <a:cs typeface="+mj-cs"/>
              </a:defRPr>
            </a:lvl1pPr>
          </a:lstStyle>
          <a:p>
            <a:pPr marL="0" lvl="0" algn="ctr">
              <a:spcBef>
                <a:spcPct val="0"/>
              </a:spcBef>
              <a:buNone/>
            </a:pPr>
            <a:r>
              <a:rPr lang="en-US" dirty="0" smtClean="0"/>
              <a:t>Click to edit Master subtitle style</a:t>
            </a:r>
            <a:endParaRPr lang="bg-BG" dirty="0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43888" y="36576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3585068"/>
      </p:ext>
    </p:extLst>
  </p:cSld>
  <p:clrMapOvr>
    <a:masterClrMapping/>
  </p:clrMapOvr>
  <p:transition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6" name="Tex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7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2071870860"/>
      </p:ext>
    </p:extLst>
  </p:cSld>
  <p:clrMapOvr>
    <a:masterClrMapping/>
  </p:clrMapOvr>
  <p:transition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096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33136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228600" y="358715"/>
            <a:ext cx="498653" cy="498161"/>
            <a:chOff x="354013" y="322263"/>
            <a:chExt cx="1608138" cy="1606550"/>
          </a:xfrm>
        </p:grpSpPr>
        <p:sp>
          <p:nvSpPr>
            <p:cNvPr id="5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6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8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3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bg1">
                  <a:lumMod val="50000"/>
                </a:schemeClr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  <p:extLst>
      <p:ext uri="{BB962C8B-B14F-4D97-AF65-F5344CB8AC3E}">
        <p14:creationId xmlns:p14="http://schemas.microsoft.com/office/powerpoint/2010/main" val="4128338867"/>
      </p:ext>
    </p:extLst>
  </p:cSld>
  <p:clrMapOvr>
    <a:masterClrMapping/>
  </p:clrMapOvr>
  <p:transition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23545921"/>
      </p:ext>
    </p:extLst>
  </p:cSld>
  <p:clrMapOvr>
    <a:masterClrMapping/>
  </p:clrMapOvr>
  <p:transition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bg-BG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382000" cy="5181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bg-BG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88384" y="6553200"/>
            <a:ext cx="767232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43888" y="1143000"/>
            <a:ext cx="8312729" cy="0"/>
          </a:xfrm>
          <a:prstGeom prst="line">
            <a:avLst/>
          </a:prstGeom>
          <a:ln w="31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>
          <a:xfrm>
            <a:off x="3533452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1CD44F-50E9-4C5F-95DB-A2C5CF645FF2}" type="slidenum">
              <a:rPr lang="bg-BG" smtClean="0"/>
              <a:pPr/>
              <a:t>‹#›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3682929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0" r:id="rId3"/>
    <p:sldLayoutId id="2147483657" r:id="rId4"/>
    <p:sldLayoutId id="2147483654" r:id="rId5"/>
    <p:sldLayoutId id="2147483655" r:id="rId6"/>
  </p:sldLayoutIdLst>
  <p:transition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000" b="1" kern="1200" cap="small" baseline="0">
          <a:solidFill>
            <a:schemeClr val="tx1"/>
          </a:solidFill>
          <a:latin typeface="Cambria" panose="02040503050406030204" pitchFamily="18" charset="0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2400"/>
        </a:spcBef>
        <a:buFont typeface="Arial" panose="020B0604020202020204" pitchFamily="34" charset="0"/>
        <a:buNone/>
        <a:defRPr sz="2800" b="1" kern="1200" cap="small" baseline="0">
          <a:solidFill>
            <a:srgbClr val="0070C0"/>
          </a:solidFill>
          <a:latin typeface="Cambria" panose="02040503050406030204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2pPr>
      <a:lvl3pPr marL="1257300" indent="-342900" algn="l" defTabSz="914400" rtl="0" eaLnBrk="1" latinLnBrk="0" hangingPunct="1">
        <a:spcBef>
          <a:spcPct val="20000"/>
        </a:spcBef>
        <a:buFont typeface="Cambria" panose="02040503050406030204" pitchFamily="18" charset="0"/>
        <a:buChar char="‒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Cambria" panose="020405030504060302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bg-BG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microsoft.com/office/2007/relationships/hdphoto" Target="../media/hdphoto2.wdp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0.png"/><Relationship Id="rId1" Type="http://schemas.openxmlformats.org/officeDocument/2006/relationships/slideLayout" Target="../slideLayouts/slideLayout4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4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0.png"/><Relationship Id="rId1" Type="http://schemas.openxmlformats.org/officeDocument/2006/relationships/slideLayout" Target="../slideLayouts/slideLayout4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Графи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86618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Мрежест модел в 3</a:t>
            </a:r>
            <a:r>
              <a:rPr lang="en-US" dirty="0" smtClean="0"/>
              <a:t>D</a:t>
            </a:r>
            <a:r>
              <a:rPr lang="bg-BG" dirty="0" smtClean="0"/>
              <a:t> моделиране</a:t>
            </a:r>
            <a:endParaRPr lang="bg-BG" dirty="0"/>
          </a:p>
        </p:txBody>
      </p:sp>
      <p:pic>
        <p:nvPicPr>
          <p:cNvPr id="4" name="Picture 2" descr="https://www.blender.org/wp-content/uploads/2012/11/UV-Unwrapping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7"/>
          <a:stretch/>
        </p:blipFill>
        <p:spPr bwMode="auto">
          <a:xfrm>
            <a:off x="420454" y="1219200"/>
            <a:ext cx="8299004" cy="4648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6781799" y="6396335"/>
            <a:ext cx="2362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Изображение от</a:t>
            </a:r>
            <a:br>
              <a:rPr lang="bg-BG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</a:b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http://blender.org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438718"/>
      </p:ext>
    </p:extLst>
  </p:cSld>
  <p:clrMapOvr>
    <a:masterClrMapping/>
  </p:clrMapOvr>
  <p:transition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Класификация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Класификация на графи</a:t>
            </a:r>
          </a:p>
          <a:p>
            <a:pPr lvl="1"/>
            <a:r>
              <a:rPr lang="bg-BG" dirty="0" smtClean="0"/>
              <a:t>Пълен – всеки </a:t>
            </a:r>
            <a:r>
              <a:rPr lang="bg-BG" dirty="0"/>
              <a:t>два възела са пряко </a:t>
            </a:r>
            <a:r>
              <a:rPr lang="bg-BG" dirty="0" smtClean="0"/>
              <a:t>свързани</a:t>
            </a:r>
          </a:p>
          <a:p>
            <a:pPr lvl="1"/>
            <a:r>
              <a:rPr lang="bg-BG" dirty="0"/>
              <a:t>Непълен </a:t>
            </a:r>
            <a:r>
              <a:rPr lang="bg-BG" dirty="0" smtClean="0"/>
              <a:t>– някои </a:t>
            </a:r>
            <a:r>
              <a:rPr lang="bg-BG" dirty="0"/>
              <a:t>възли не са пряко свързани</a:t>
            </a:r>
            <a:endParaRPr lang="en-US" dirty="0"/>
          </a:p>
          <a:p>
            <a:pPr lvl="1"/>
            <a:endParaRPr lang="en-US" dirty="0"/>
          </a:p>
          <a:p>
            <a:endParaRPr lang="bg-BG" dirty="0"/>
          </a:p>
        </p:txBody>
      </p:sp>
      <p:pic>
        <p:nvPicPr>
          <p:cNvPr id="2050" name="Picture 2" descr="D:\Pavel\Courses\Materials\Course.ALG 2019\Alg-13 Graphs\Lecture\Figures\type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819401"/>
            <a:ext cx="7315200" cy="351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5417447"/>
      </p:ext>
    </p:extLst>
  </p:cSld>
  <p:clrMapOvr>
    <a:masterClrMapping/>
  </p:clrMapOvr>
  <p:transition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12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/>
              <a:t>Свързан </a:t>
            </a:r>
            <a:r>
              <a:rPr lang="bg-BG" dirty="0" smtClean="0"/>
              <a:t>– между </a:t>
            </a:r>
            <a:r>
              <a:rPr lang="bg-BG" dirty="0"/>
              <a:t>всеки два възела има </a:t>
            </a:r>
            <a:r>
              <a:rPr lang="bg-BG" dirty="0" smtClean="0"/>
              <a:t>път</a:t>
            </a:r>
          </a:p>
          <a:p>
            <a:pPr lvl="1"/>
            <a:r>
              <a:rPr lang="bg-BG" dirty="0"/>
              <a:t>Несвързан </a:t>
            </a:r>
            <a:r>
              <a:rPr lang="bg-BG" dirty="0" smtClean="0"/>
              <a:t>– има </a:t>
            </a:r>
            <a:r>
              <a:rPr lang="bg-BG" dirty="0"/>
              <a:t>възли без път между тях</a:t>
            </a:r>
            <a:endParaRPr lang="en-US" dirty="0"/>
          </a:p>
          <a:p>
            <a:pPr lvl="1"/>
            <a:endParaRPr lang="en-US" dirty="0"/>
          </a:p>
          <a:p>
            <a:endParaRPr lang="bg-BG" dirty="0"/>
          </a:p>
        </p:txBody>
      </p:sp>
      <p:pic>
        <p:nvPicPr>
          <p:cNvPr id="3074" name="Picture 2" descr="D:\Pavel\Courses\Materials\Course.ALG 2019\Alg-13 Graphs\Lecture\Figures\type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3704"/>
            <a:ext cx="7315200" cy="351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5079912"/>
      </p:ext>
    </p:extLst>
  </p:cSld>
  <p:clrMapOvr>
    <a:masterClrMapping/>
  </p:clrMapOvr>
  <p:transition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/>
              <a:t>Ориентиран </a:t>
            </a:r>
            <a:r>
              <a:rPr lang="bg-BG" dirty="0" smtClean="0"/>
              <a:t>– ребрата </a:t>
            </a:r>
            <a:r>
              <a:rPr lang="bg-BG" dirty="0"/>
              <a:t>имат </a:t>
            </a:r>
            <a:r>
              <a:rPr lang="bg-BG" dirty="0" smtClean="0"/>
              <a:t>посока</a:t>
            </a:r>
          </a:p>
          <a:p>
            <a:pPr lvl="1"/>
            <a:r>
              <a:rPr lang="bg-BG" dirty="0"/>
              <a:t>Неориентиран </a:t>
            </a:r>
            <a:r>
              <a:rPr lang="bg-BG" dirty="0" smtClean="0"/>
              <a:t>– ребрата </a:t>
            </a:r>
            <a:r>
              <a:rPr lang="bg-BG" dirty="0"/>
              <a:t>нямат посока</a:t>
            </a:r>
            <a:endParaRPr lang="en-US" dirty="0"/>
          </a:p>
          <a:p>
            <a:pPr lvl="1"/>
            <a:endParaRPr lang="en-US" dirty="0"/>
          </a:p>
          <a:p>
            <a:endParaRPr lang="bg-BG" dirty="0"/>
          </a:p>
        </p:txBody>
      </p:sp>
      <p:pic>
        <p:nvPicPr>
          <p:cNvPr id="4098" name="Picture 2" descr="D:\Pavel\Courses\Materials\Course.ALG 2019\Alg-13 Graphs\Lecture\Figures\type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7315200" cy="35280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096959"/>
      </p:ext>
    </p:extLst>
  </p:cSld>
  <p:clrMapOvr>
    <a:masterClrMapping/>
  </p:clrMapOvr>
  <p:transition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/>
              <a:t>Симетричен </a:t>
            </a:r>
            <a:r>
              <a:rPr lang="bg-BG" dirty="0" smtClean="0"/>
              <a:t>– всички </a:t>
            </a:r>
            <a:r>
              <a:rPr lang="bg-BG" dirty="0"/>
              <a:t>ребра са </a:t>
            </a:r>
            <a:r>
              <a:rPr lang="bg-BG" dirty="0" smtClean="0"/>
              <a:t>двупосочни</a:t>
            </a:r>
          </a:p>
          <a:p>
            <a:pPr lvl="1"/>
            <a:r>
              <a:rPr lang="bg-BG" dirty="0"/>
              <a:t>Асиметричен </a:t>
            </a:r>
            <a:r>
              <a:rPr lang="bg-BG" dirty="0" smtClean="0"/>
              <a:t>– има </a:t>
            </a:r>
            <a:r>
              <a:rPr lang="bg-BG" dirty="0"/>
              <a:t>възли</a:t>
            </a:r>
            <a:r>
              <a:rPr lang="en-US" dirty="0"/>
              <a:t>,</a:t>
            </a:r>
            <a:r>
              <a:rPr lang="bg-BG" dirty="0"/>
              <a:t> свързани само с едно еднопосочно ребро</a:t>
            </a:r>
            <a:endParaRPr lang="en-US" dirty="0"/>
          </a:p>
          <a:p>
            <a:pPr lvl="1"/>
            <a:endParaRPr lang="bg-BG" dirty="0"/>
          </a:p>
          <a:p>
            <a:endParaRPr lang="bg-BG" dirty="0"/>
          </a:p>
        </p:txBody>
      </p:sp>
      <p:pic>
        <p:nvPicPr>
          <p:cNvPr id="5122" name="Picture 2" descr="D:\Pavel\Courses\Materials\Course.ALG 2019\Alg-13 Graphs\Lecture\Figures\type-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7315200" cy="351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8980281"/>
      </p:ext>
    </p:extLst>
  </p:cSld>
  <p:clrMapOvr>
    <a:masterClrMapping/>
  </p:clrMapOvr>
  <p:transition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/>
              <a:t>Планарен </a:t>
            </a:r>
            <a:r>
              <a:rPr lang="bg-BG" dirty="0" smtClean="0"/>
              <a:t>– може </a:t>
            </a:r>
            <a:r>
              <a:rPr lang="bg-BG" dirty="0"/>
              <a:t>да се нарисува в равнината без пресичане на </a:t>
            </a:r>
            <a:r>
              <a:rPr lang="bg-BG" dirty="0" smtClean="0"/>
              <a:t>ребра</a:t>
            </a:r>
          </a:p>
          <a:p>
            <a:pPr lvl="1"/>
            <a:r>
              <a:rPr lang="bg-BG" dirty="0"/>
              <a:t>Непланарен </a:t>
            </a:r>
            <a:r>
              <a:rPr lang="bg-BG" dirty="0" smtClean="0"/>
              <a:t>– не </a:t>
            </a:r>
            <a:r>
              <a:rPr lang="bg-BG" dirty="0"/>
              <a:t>може да се нарисува в равнината без пресичане на </a:t>
            </a:r>
            <a:r>
              <a:rPr lang="bg-BG" dirty="0" smtClean="0"/>
              <a:t>ребра дори и с преместване на върхове</a:t>
            </a:r>
            <a:endParaRPr lang="en-US" dirty="0"/>
          </a:p>
          <a:p>
            <a:pPr lvl="1"/>
            <a:endParaRPr lang="en-US" dirty="0"/>
          </a:p>
          <a:p>
            <a:endParaRPr lang="bg-BG" dirty="0"/>
          </a:p>
        </p:txBody>
      </p:sp>
      <p:pic>
        <p:nvPicPr>
          <p:cNvPr id="6146" name="Picture 2" descr="D:\Pavel\Courses\Materials\Course.ALG 2019\Alg-13 Graphs\Lecture\Figures\type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7315200" cy="351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85374"/>
      </p:ext>
    </p:extLst>
  </p:cSld>
  <p:clrMapOvr>
    <a:masterClrMapping/>
  </p:clrMapOvr>
  <p:transition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16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Претеглен – ребрата </a:t>
            </a:r>
            <a:r>
              <a:rPr lang="bg-BG" dirty="0"/>
              <a:t>имат „тегла“, „дължини“, „цени“</a:t>
            </a:r>
            <a:endParaRPr lang="en-US" dirty="0"/>
          </a:p>
          <a:p>
            <a:pPr lvl="1"/>
            <a:r>
              <a:rPr lang="bg-BG" dirty="0" smtClean="0"/>
              <a:t>Непретеглен – няма </a:t>
            </a:r>
            <a:r>
              <a:rPr lang="bg-BG" dirty="0"/>
              <a:t>„тегла“ </a:t>
            </a:r>
            <a:r>
              <a:rPr lang="bg-BG" dirty="0" smtClean="0"/>
              <a:t>(или всички са равни)</a:t>
            </a:r>
            <a:endParaRPr lang="bg-BG" dirty="0"/>
          </a:p>
        </p:txBody>
      </p:sp>
      <p:pic>
        <p:nvPicPr>
          <p:cNvPr id="7170" name="Picture 2" descr="D:\Pavel\Courses\Materials\Course.ALG 2019\Alg-13 Graphs\Lecture\Figures\type-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209800"/>
            <a:ext cx="7315200" cy="351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6813018"/>
      </p:ext>
    </p:extLst>
  </p:cSld>
  <p:clrMapOvr>
    <a:masterClrMapping/>
  </p:clrMapOvr>
  <p:transition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Възможно е „тегла“ да имат възлите, а не ребрата</a:t>
            </a:r>
          </a:p>
          <a:p>
            <a:pPr lvl="1"/>
            <a:r>
              <a:rPr lang="bg-BG" dirty="0" smtClean="0"/>
              <a:t>Не всеки числа правят графа претеглен, ако числата са имена, тогава графът е просто анотиран</a:t>
            </a:r>
            <a:endParaRPr lang="bg-BG" dirty="0"/>
          </a:p>
        </p:txBody>
      </p:sp>
      <p:pic>
        <p:nvPicPr>
          <p:cNvPr id="8194" name="Picture 2" descr="D:\Pavel\Courses\Materials\Course.ALG 2019\Alg-13 Graphs\Lecture\Figures\type-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1786" y="2209800"/>
            <a:ext cx="3309214" cy="352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841" t="24463" b="19888"/>
          <a:stretch/>
        </p:blipFill>
        <p:spPr bwMode="auto">
          <a:xfrm>
            <a:off x="4539343" y="2384698"/>
            <a:ext cx="3868057" cy="3243942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2888301"/>
      </p:ext>
    </p:extLst>
  </p:cSld>
  <p:clrMapOvr>
    <a:masterClrMapping/>
  </p:clrMapOvr>
  <p:transition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/>
              <a:t>Представяне на </a:t>
            </a:r>
            <a:r>
              <a:rPr lang="bg-BG" dirty="0" smtClean="0"/>
              <a:t>графи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691557973"/>
      </p:ext>
    </p:extLst>
  </p:cSld>
  <p:clrMapOvr>
    <a:masterClrMapping/>
  </p:clrMapOvr>
  <p:transition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Представяне на граф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19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Има различни представяния</a:t>
            </a:r>
          </a:p>
          <a:p>
            <a:pPr lvl="1"/>
            <a:r>
              <a:rPr lang="bg-BG" dirty="0"/>
              <a:t>Най-доброто зависи от целите, за които ще се ползва</a:t>
            </a:r>
          </a:p>
          <a:p>
            <a:pPr lvl="1"/>
            <a:r>
              <a:rPr lang="bg-BG" dirty="0"/>
              <a:t>Какви алгоритми ще се ползват</a:t>
            </a:r>
          </a:p>
          <a:p>
            <a:pPr lvl="1"/>
            <a:r>
              <a:rPr lang="bg-BG" dirty="0"/>
              <a:t>Налични ресурси (памет и време)</a:t>
            </a:r>
          </a:p>
          <a:p>
            <a:r>
              <a:rPr lang="bg-BG" dirty="0"/>
              <a:t>Някои представяния са</a:t>
            </a:r>
          </a:p>
          <a:p>
            <a:pPr lvl="1"/>
            <a:r>
              <a:rPr lang="bg-BG" dirty="0"/>
              <a:t>Чрез матрица на </a:t>
            </a:r>
            <a:r>
              <a:rPr lang="bg-BG" dirty="0" smtClean="0"/>
              <a:t>съседство</a:t>
            </a:r>
          </a:p>
          <a:p>
            <a:pPr lvl="1"/>
            <a:r>
              <a:rPr lang="bg-BG" dirty="0" smtClean="0"/>
              <a:t>Чрез списъци на връзки</a:t>
            </a:r>
            <a:endParaRPr lang="bg-BG" dirty="0"/>
          </a:p>
          <a:p>
            <a:pPr lvl="1"/>
            <a:r>
              <a:rPr lang="bg-BG" dirty="0"/>
              <a:t>Чрез двойно-свързани списъци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49899"/>
      </p:ext>
    </p:extLst>
  </p:cSld>
  <p:clrMapOvr>
    <a:masterClrMapping/>
  </p:clrMapOvr>
  <p:transition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Съдържание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</a:t>
            </a:fld>
            <a:endParaRPr lang="bg-BG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Графи</a:t>
            </a:r>
          </a:p>
          <a:p>
            <a:pPr lvl="1"/>
            <a:r>
              <a:rPr lang="bg-BG" dirty="0" smtClean="0"/>
              <a:t>История. Дефиниция. Примери. Класификация. Матрица на съседство. Списък на съседство. Алтернативни представяния.</a:t>
            </a:r>
          </a:p>
          <a:p>
            <a:r>
              <a:rPr lang="bg-BG" dirty="0" smtClean="0"/>
              <a:t>Операции с графи</a:t>
            </a:r>
          </a:p>
          <a:p>
            <a:pPr lvl="1"/>
            <a:r>
              <a:rPr lang="bg-BG" dirty="0" smtClean="0"/>
              <a:t>Обхождане в дълбочина и широчина. </a:t>
            </a:r>
            <a:r>
              <a:rPr lang="bg-BG" dirty="0" smtClean="0"/>
              <a:t>Намиране </a:t>
            </a:r>
            <a:r>
              <a:rPr lang="bg-BG" dirty="0"/>
              <a:t>на най-къс </a:t>
            </a:r>
            <a:r>
              <a:rPr lang="bg-BG" dirty="0" smtClean="0"/>
              <a:t>път. </a:t>
            </a:r>
            <a:r>
              <a:rPr lang="bg-BG" dirty="0" smtClean="0"/>
              <a:t>Покриващи дървета. </a:t>
            </a:r>
            <a:r>
              <a:rPr lang="bg-BG" dirty="0" err="1" smtClean="0"/>
              <a:t>ДССР</a:t>
            </a:r>
            <a:r>
              <a:rPr lang="bg-BG" dirty="0" smtClean="0"/>
              <a:t> </a:t>
            </a:r>
            <a:r>
              <a:rPr lang="bg-BG" dirty="0" smtClean="0"/>
              <a:t>и графични задачи с графи.</a:t>
            </a:r>
            <a:endParaRPr lang="en-US" dirty="0"/>
          </a:p>
          <a:p>
            <a:endParaRPr lang="bg-BG" dirty="0" smtClean="0"/>
          </a:p>
          <a:p>
            <a:pPr lvl="1"/>
            <a:endParaRPr lang="bg-BG" dirty="0" smtClean="0"/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63470139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Матрица на </a:t>
            </a:r>
            <a:r>
              <a:rPr lang="bg-BG" dirty="0" smtClean="0"/>
              <a:t>съседство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20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Имаме </a:t>
                </a:r>
                <a:r>
                  <a:rPr lang="bg-BG" dirty="0"/>
                  <a:t>граф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/>
                  <a:t> възела</a:t>
                </a:r>
                <a:r>
                  <a:rPr lang="en-US" dirty="0"/>
                  <a:t> (</a:t>
                </a:r>
                <a:r>
                  <a:rPr lang="bg-BG" dirty="0"/>
                  <a:t>т.е.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|</m:t>
                    </m:r>
                    <m:r>
                      <a:rPr lang="en-US" i="1" dirty="0">
                        <a:latin typeface="Cambria Math"/>
                      </a:rPr>
                      <m:t>𝑉</m:t>
                    </m:r>
                    <m:r>
                      <a:rPr lang="en-US" i="1" dirty="0">
                        <a:latin typeface="Cambria Math"/>
                      </a:rPr>
                      <m:t>|=</m:t>
                    </m:r>
                    <m:r>
                      <a:rPr lang="en-US" i="1" dirty="0">
                        <a:latin typeface="Cambria Math"/>
                      </a:rPr>
                      <m:t>𝑛</m:t>
                    </m:r>
                  </m:oMath>
                </a14:m>
                <a:r>
                  <a:rPr lang="en-US" dirty="0"/>
                  <a:t>)</a:t>
                </a:r>
                <a:endParaRPr lang="bg-BG" dirty="0"/>
              </a:p>
              <a:p>
                <a:pPr lvl="1"/>
                <a:r>
                  <a:rPr lang="bg-BG" dirty="0"/>
                  <a:t>Матрица възел-към-възел</a:t>
                </a:r>
              </a:p>
              <a:p>
                <a:pPr lvl="1"/>
                <a:r>
                  <a:rPr lang="bg-BG" dirty="0"/>
                  <a:t>Записваме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1</m:t>
                    </m:r>
                  </m:oMath>
                </a14:m>
                <a:r>
                  <a:rPr lang="bg-BG" dirty="0"/>
                  <a:t> при наличието на ребро</a:t>
                </a:r>
              </a:p>
              <a:p>
                <a:pPr lvl="1"/>
                <a:r>
                  <a:rPr lang="bg-BG" dirty="0"/>
                  <a:t>Записваме </a:t>
                </a:r>
                <a14:m>
                  <m:oMath xmlns:m="http://schemas.openxmlformats.org/officeDocument/2006/math">
                    <m:r>
                      <a:rPr lang="bg-BG" i="1" dirty="0">
                        <a:latin typeface="Cambria Math"/>
                      </a:rPr>
                      <m:t>0</m:t>
                    </m:r>
                  </m:oMath>
                </a14:m>
                <a:r>
                  <a:rPr lang="bg-BG" dirty="0"/>
                  <a:t> при липса на </a:t>
                </a:r>
                <a:r>
                  <a:rPr lang="bg-BG" dirty="0" smtClean="0"/>
                  <a:t>ребро</a:t>
                </a:r>
              </a:p>
              <a:p>
                <a:r>
                  <a:rPr lang="bg-BG" dirty="0"/>
                  <a:t>Свойства на представянето</a:t>
                </a:r>
              </a:p>
              <a:p>
                <a:pPr lvl="1"/>
                <a:r>
                  <a:rPr lang="bg-BG" dirty="0"/>
                  <a:t>Еднородно и опростено представяне</a:t>
                </a:r>
              </a:p>
              <a:p>
                <a:pPr lvl="1"/>
                <a:r>
                  <a:rPr lang="bg-BG" dirty="0"/>
                  <a:t>Непригодно за големи графи с много възли и </a:t>
                </a:r>
                <a:r>
                  <a:rPr lang="bg-BG" dirty="0" smtClean="0"/>
                  <a:t>ребра</a:t>
                </a:r>
              </a:p>
              <a:p>
                <a:pPr marL="457200" lvl="1" indent="0">
                  <a:buNone/>
                </a:pPr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84760329"/>
      </p:ext>
    </p:extLst>
  </p:cSld>
  <p:clrMapOvr>
    <a:masterClrMapping/>
  </p:clrMapOvr>
  <p:transition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Пример с матрица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/>
                          </a:rPr>
                          <m:t>𝑴</m:t>
                        </m:r>
                      </m:e>
                      <m:sub>
                        <m:r>
                          <a:rPr lang="en-US" b="1" i="1" smtClean="0">
                            <a:latin typeface="Cambria Math"/>
                          </a:rPr>
                          <m:t>𝟏</m:t>
                        </m:r>
                      </m:sub>
                    </m:sSub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От възел 3 има ребра към възли 2 и 5</a:t>
                </a:r>
              </a:p>
              <a:p>
                <a:pPr lvl="1"/>
                <a:endParaRPr lang="bg-BG" dirty="0" smtClean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endParaRPr lang="bg-BG" dirty="0" smtClean="0"/>
              </a:p>
              <a:p>
                <a:pPr lvl="1"/>
                <a:endParaRPr lang="bg-BG" dirty="0"/>
              </a:p>
              <a:p>
                <a:pPr lvl="1"/>
                <a:r>
                  <a:rPr lang="bg-BG" dirty="0" smtClean="0"/>
                  <a:t>Приема </a:t>
                </a:r>
                <a:r>
                  <a:rPr lang="bg-BG" dirty="0"/>
                  <a:t>се, че </a:t>
                </a:r>
                <a:r>
                  <a:rPr lang="bg-BG" dirty="0" smtClean="0"/>
                  <a:t>в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1</m:t>
                        </m:r>
                      </m:sub>
                    </m:sSub>
                  </m:oMath>
                </a14:m>
                <a:r>
                  <a:rPr lang="bg-BG" dirty="0" smtClean="0"/>
                  <a:t> се записва </a:t>
                </a:r>
                <a:r>
                  <a:rPr lang="bg-BG" dirty="0"/>
                  <a:t>броят преки </a:t>
                </a:r>
                <a:r>
                  <a:rPr lang="bg-BG" dirty="0" smtClean="0"/>
                  <a:t>пътища, като това разширява представянето </a:t>
                </a:r>
                <a:r>
                  <a:rPr lang="bg-BG" dirty="0"/>
                  <a:t>ето как:</a:t>
                </a:r>
              </a:p>
              <a:p>
                <a:pPr lvl="1"/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219" name="Picture 3" descr="D:\Pavel\Courses\Materials\Course.ALG 2019\Alg-13 Graphs\Lecture\Figures\representation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447800"/>
            <a:ext cx="7315200" cy="352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9684098"/>
      </p:ext>
    </p:extLst>
  </p:cSld>
  <p:clrMapOvr>
    <a:masterClrMapping/>
  </p:clrMapOvr>
  <p:transition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bg-BG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с брой пътища с дължина 2</a:t>
                </a:r>
              </a:p>
              <a:p>
                <a:pPr lvl="1"/>
                <a:r>
                  <a:rPr lang="bg-BG" dirty="0" smtClean="0"/>
                  <a:t>От възел 3 до възел 4 има два различни пътя</a:t>
                </a:r>
              </a:p>
              <a:p>
                <a:pPr lvl="1"/>
                <a:r>
                  <a:rPr lang="bg-BG" dirty="0"/>
                  <a:t>От възел 3 до възел </a:t>
                </a:r>
                <a:r>
                  <a:rPr lang="bg-BG" dirty="0" smtClean="0"/>
                  <a:t>6 няма път с дължина 2</a:t>
                </a:r>
                <a:endParaRPr lang="bg-BG" dirty="0"/>
              </a:p>
              <a:p>
                <a:pPr lvl="1"/>
                <a:r>
                  <a:rPr lang="bg-BG" dirty="0"/>
                  <a:t>От възел </a:t>
                </a:r>
                <a:r>
                  <a:rPr lang="bg-BG" dirty="0" smtClean="0"/>
                  <a:t>5 </a:t>
                </a:r>
                <a:r>
                  <a:rPr lang="bg-BG" dirty="0"/>
                  <a:t>до възел </a:t>
                </a:r>
                <a:r>
                  <a:rPr lang="bg-BG" dirty="0" smtClean="0"/>
                  <a:t>6 </a:t>
                </a:r>
                <a:r>
                  <a:rPr lang="bg-BG" dirty="0"/>
                  <a:t>има </a:t>
                </a:r>
                <a:r>
                  <a:rPr lang="bg-BG" dirty="0" smtClean="0"/>
                  <a:t>единствен път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2" name="Picture 2" descr="D:\Pavel\Courses\Materials\Course.ALG 2019\Alg-13 Graphs\Lecture\Figures\representation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514600"/>
            <a:ext cx="7315200" cy="3598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7853174"/>
      </p:ext>
    </p:extLst>
  </p:cSld>
  <p:clrMapOvr>
    <a:masterClrMapping/>
  </p:clrMapOvr>
  <p:transition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Матричност на матрицата на съседство</a:t>
                </a:r>
              </a:p>
              <a:p>
                <a:pPr lvl="1"/>
                <a:r>
                  <a:rPr lang="bg-BG" dirty="0" smtClean="0"/>
                  <a:t>Оформена е като матрица</a:t>
                </a:r>
              </a:p>
              <a:p>
                <a:pPr lvl="1"/>
                <a:r>
                  <a:rPr lang="bg-BG" dirty="0" smtClean="0"/>
                  <a:t>Използва се като матрица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sSub>
                      <m:sSub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endParaRPr lang="en-US" dirty="0" smtClean="0"/>
              </a:p>
              <a:p>
                <a:pPr lvl="1"/>
                <a:endParaRPr lang="en-US" dirty="0"/>
              </a:p>
              <a:p>
                <a:pPr lvl="1"/>
                <a:r>
                  <a:rPr lang="bg-BG" dirty="0" smtClean="0"/>
                  <a:t>Аналогично броят пътища с дължина 3 е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×</m:t>
                    </m:r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b="0" i="1" dirty="0" smtClean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i="1" dirty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b="0" i="1" dirty="0" smtClean="0">
                            <a:latin typeface="Cambria Math"/>
                          </a:rPr>
                          <m:t>3</m:t>
                        </m:r>
                      </m:sup>
                    </m:sSubSup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И изобщо, броят </a:t>
                </a:r>
                <a:r>
                  <a:rPr lang="bg-BG" dirty="0"/>
                  <a:t>пътища с дължина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𝑛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b>
                    </m:sSub>
                    <m:r>
                      <a:rPr lang="en-US" i="1" dirty="0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US" i="1" dirty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i="1" dirty="0">
                            <a:latin typeface="Cambria Math"/>
                          </a:rPr>
                          <m:t>𝑀</m:t>
                        </m:r>
                      </m:e>
                      <m:sub>
                        <m:r>
                          <a:rPr lang="en-US" i="1" dirty="0">
                            <a:latin typeface="Cambria Math"/>
                          </a:rPr>
                          <m:t>1</m:t>
                        </m:r>
                      </m:sub>
                      <m:sup>
                        <m:r>
                          <a:rPr lang="en-US" b="0" i="1" dirty="0" smtClean="0">
                            <a:latin typeface="Cambria Math"/>
                          </a:rPr>
                          <m:t>𝑛</m:t>
                        </m:r>
                      </m:sup>
                    </m:sSubSup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81000" y="2362200"/>
                <a:ext cx="8839200" cy="165436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bg-BG" i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 smtClean="0">
                                  <a:solidFill>
                                    <a:schemeClr val="tx1"/>
                                  </a:solidFill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b="0" i="1" smtClean="0">
                                    <a:solidFill>
                                      <a:schemeClr val="tx1"/>
                                    </a:solidFill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solidFill>
                            <a:schemeClr val="tx1"/>
                          </a:solidFill>
                          <a:latin typeface="Cambria Math"/>
                        </a:rPr>
                        <m:t>×</m:t>
                      </m:r>
                      <m:d>
                        <m:dPr>
                          <m:ctrlPr>
                            <a:rPr lang="bg-BG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US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bg-BG" i="1">
                              <a:latin typeface="Cambria Math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6"/>
                                    <m:mcJc m:val="center"/>
                                  </m:mcPr>
                                </m:mc>
                              </m:mcs>
                              <m:ctrlPr>
                                <a:rPr lang="bg-BG" i="1">
                                  <a:latin typeface="Cambria Math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US" b="0" i="1" smtClean="0">
                                    <a:latin typeface="Cambria Math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bg-BG" i="1">
                                    <a:latin typeface="Cambria Math"/>
                                  </a:rPr>
                                  <m:t>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bg-BG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0" y="2362200"/>
                <a:ext cx="8839200" cy="1654364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9816033"/>
      </p:ext>
    </p:extLst>
  </p:cSld>
  <p:clrMapOvr>
    <a:masterClrMapping/>
  </p:clrMapOvr>
  <p:transition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Pavel\Courses\Materials\Course.ALG 2019\Alg-13 Graphs\Lecture\Figures\representation-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819400"/>
            <a:ext cx="6332794" cy="294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Списък на съседство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Матрица на съседство чрез списък</a:t>
            </a:r>
          </a:p>
          <a:p>
            <a:pPr lvl="1"/>
            <a:r>
              <a:rPr lang="bg-BG" dirty="0" smtClean="0"/>
              <a:t>Чрез </a:t>
            </a:r>
            <a:r>
              <a:rPr lang="bg-BG" dirty="0"/>
              <a:t>масив </a:t>
            </a:r>
            <a:r>
              <a:rPr lang="en-US" dirty="0"/>
              <a:t>(</a:t>
            </a:r>
            <a:r>
              <a:rPr lang="bg-BG" dirty="0"/>
              <a:t>дори битов) </a:t>
            </a:r>
            <a:r>
              <a:rPr lang="bg-BG" dirty="0" smtClean="0"/>
              <a:t>разхищава памет </a:t>
            </a:r>
            <a:endParaRPr lang="bg-BG" dirty="0"/>
          </a:p>
          <a:p>
            <a:pPr lvl="1"/>
            <a:r>
              <a:rPr lang="bg-BG" dirty="0" smtClean="0"/>
              <a:t>Матрицата е разредена, малко ненулеви стойности</a:t>
            </a:r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Списък от възлите,		Възел 3 има съседни</a:t>
            </a:r>
            <a:br>
              <a:rPr lang="bg-BG" dirty="0" smtClean="0"/>
            </a:br>
            <a:r>
              <a:rPr lang="bg-BG" dirty="0" smtClean="0"/>
              <a:t>като на всеки възел		</a:t>
            </a:r>
            <a:r>
              <a:rPr lang="bg-BG" dirty="0"/>
              <a:t> възли 2 и 5 – те са на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данните са списък от	</a:t>
            </a:r>
            <a:r>
              <a:rPr lang="bg-BG" dirty="0"/>
              <a:t> разстояние 1 стъпка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съседните му възли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645321133"/>
      </p:ext>
    </p:extLst>
  </p:cSld>
  <p:clrMapOvr>
    <a:masterClrMapping/>
  </p:clrMapOvr>
  <p:transition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Алтернативни представяния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/>
              <a:t>Списък на родителите</a:t>
            </a:r>
          </a:p>
          <a:p>
            <a:pPr lvl="1"/>
            <a:r>
              <a:rPr lang="bg-BG" dirty="0"/>
              <a:t>За всеки възел се описват възлите, водещи до него</a:t>
            </a:r>
          </a:p>
          <a:p>
            <a:r>
              <a:rPr lang="bg-BG" dirty="0"/>
              <a:t>Списък на ребрата</a:t>
            </a:r>
          </a:p>
          <a:p>
            <a:pPr lvl="1"/>
            <a:r>
              <a:rPr lang="bg-BG" dirty="0"/>
              <a:t>Списък от ребрата в произволен </a:t>
            </a:r>
            <a:r>
              <a:rPr lang="bg-BG" dirty="0" smtClean="0"/>
              <a:t>ред, за </a:t>
            </a:r>
            <a:r>
              <a:rPr lang="bg-BG" dirty="0"/>
              <a:t>всяко </a:t>
            </a:r>
            <a:r>
              <a:rPr lang="bg-BG" dirty="0" smtClean="0"/>
              <a:t>се </a:t>
            </a:r>
            <a:r>
              <a:rPr lang="bg-BG" dirty="0"/>
              <a:t>описва началния и крайния </a:t>
            </a:r>
            <a:r>
              <a:rPr lang="bg-BG" dirty="0" smtClean="0"/>
              <a:t>възел</a:t>
            </a:r>
          </a:p>
          <a:p>
            <a:r>
              <a:rPr lang="bg-BG" dirty="0"/>
              <a:t>Матрица на инцидентност</a:t>
            </a:r>
          </a:p>
          <a:p>
            <a:pPr lvl="1"/>
            <a:r>
              <a:rPr lang="bg-BG" dirty="0"/>
              <a:t>Матрица </a:t>
            </a:r>
            <a:r>
              <a:rPr lang="bg-BG" dirty="0" smtClean="0"/>
              <a:t>възел-към-ребро – кой </a:t>
            </a:r>
            <a:r>
              <a:rPr lang="bg-BG" dirty="0"/>
              <a:t>връх на кое ребро е начало или край</a:t>
            </a:r>
          </a:p>
          <a:p>
            <a:r>
              <a:rPr lang="bg-BG" dirty="0"/>
              <a:t>Матрица на достижимост</a:t>
            </a:r>
          </a:p>
          <a:p>
            <a:pPr lvl="1"/>
            <a:r>
              <a:rPr lang="bg-BG" dirty="0"/>
              <a:t>Матрица </a:t>
            </a:r>
            <a:r>
              <a:rPr lang="bg-BG" dirty="0" smtClean="0"/>
              <a:t>възел-към-възел с теглата </a:t>
            </a:r>
            <a:r>
              <a:rPr lang="bg-BG" dirty="0"/>
              <a:t>на ребрата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0384169"/>
      </p:ext>
    </p:extLst>
  </p:cSld>
  <p:clrMapOvr>
    <a:masterClrMapping/>
  </p:clrMapOvr>
  <p:transition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Операции и задачи с графи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495705985"/>
      </p:ext>
    </p:extLst>
  </p:cSld>
  <p:clrMapOvr>
    <a:masterClrMapping/>
  </p:clrMapOvr>
  <p:transition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Операции с графи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27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Основни операции графи</a:t>
            </a:r>
          </a:p>
          <a:p>
            <a:pPr lvl="1"/>
            <a:r>
              <a:rPr lang="bg-BG" dirty="0" smtClean="0"/>
              <a:t>Създаване на празен граф</a:t>
            </a:r>
          </a:p>
          <a:p>
            <a:pPr lvl="1"/>
            <a:r>
              <a:rPr lang="bg-BG" dirty="0" smtClean="0"/>
              <a:t>Достъп до връх</a:t>
            </a:r>
          </a:p>
          <a:p>
            <a:pPr lvl="1"/>
            <a:r>
              <a:rPr lang="bg-BG" dirty="0" smtClean="0"/>
              <a:t>Добавяне или премахване на връх</a:t>
            </a:r>
          </a:p>
          <a:p>
            <a:pPr lvl="1"/>
            <a:r>
              <a:rPr lang="bg-BG" dirty="0"/>
              <a:t>Добавяне или премахване </a:t>
            </a:r>
            <a:r>
              <a:rPr lang="bg-BG" dirty="0" smtClean="0"/>
              <a:t>на ребро</a:t>
            </a:r>
          </a:p>
          <a:p>
            <a:pPr lvl="1"/>
            <a:r>
              <a:rPr lang="bg-BG" dirty="0" smtClean="0"/>
              <a:t>Проверка дали граф е празен</a:t>
            </a:r>
          </a:p>
          <a:p>
            <a:pPr lvl="1"/>
            <a:r>
              <a:rPr lang="bg-BG" dirty="0" smtClean="0"/>
              <a:t>Проверка дали елемент е връх на граф</a:t>
            </a:r>
          </a:p>
          <a:p>
            <a:pPr lvl="1"/>
            <a:r>
              <a:rPr lang="bg-BG" dirty="0" smtClean="0"/>
              <a:t>Проверка дали съществува ребро между два върха</a:t>
            </a:r>
          </a:p>
          <a:p>
            <a:pPr lvl="1"/>
            <a:r>
              <a:rPr lang="bg-BG" dirty="0" smtClean="0"/>
              <a:t>и т.н.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470990639"/>
      </p:ext>
    </p:extLst>
  </p:cSld>
  <p:clrMapOvr>
    <a:masterClrMapping/>
  </p:clrMapOvr>
  <p:transition>
    <p:push dir="u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Задчи</a:t>
            </a:r>
            <a:r>
              <a:rPr lang="bg-BG" dirty="0" smtClean="0"/>
              <a:t> с графи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28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Типични задачи с графи</a:t>
            </a:r>
          </a:p>
          <a:p>
            <a:pPr lvl="1"/>
            <a:r>
              <a:rPr lang="bg-BG" dirty="0" smtClean="0"/>
              <a:t>Обхождане на граф в дълбочина или широчина</a:t>
            </a:r>
          </a:p>
          <a:p>
            <a:pPr lvl="1"/>
            <a:r>
              <a:rPr lang="bg-BG" dirty="0" smtClean="0"/>
              <a:t>Намиране на най-къс път между възли</a:t>
            </a:r>
          </a:p>
          <a:p>
            <a:pPr lvl="1"/>
            <a:r>
              <a:rPr lang="bg-BG" dirty="0" smtClean="0"/>
              <a:t>Минимално покриващо дърво</a:t>
            </a:r>
          </a:p>
          <a:p>
            <a:pPr lvl="1"/>
            <a:r>
              <a:rPr lang="bg-BG" dirty="0" err="1" smtClean="0"/>
              <a:t>Хамилтонов</a:t>
            </a:r>
            <a:r>
              <a:rPr lang="bg-BG" dirty="0" smtClean="0"/>
              <a:t> цикъл с обхождане еднократно на всички възли</a:t>
            </a:r>
          </a:p>
          <a:p>
            <a:pPr lvl="1"/>
            <a:r>
              <a:rPr lang="bg-BG" dirty="0" err="1" smtClean="0"/>
              <a:t>Ойлеров</a:t>
            </a:r>
            <a:r>
              <a:rPr lang="bg-BG" dirty="0" smtClean="0"/>
              <a:t> път с обхождане еднократно на всички ребра</a:t>
            </a:r>
            <a:endParaRPr lang="en-US" dirty="0" smtClean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05679492"/>
      </p:ext>
    </p:extLst>
  </p:cSld>
  <p:clrMapOvr>
    <a:masterClrMapping/>
  </p:clrMapOvr>
  <p:transition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Обхождане на граф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29</a:t>
            </a:fld>
            <a:endParaRPr lang="bg-BG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Обхождане на граф</a:t>
            </a:r>
          </a:p>
          <a:p>
            <a:pPr lvl="1"/>
            <a:r>
              <a:rPr lang="bg-BG" dirty="0" smtClean="0"/>
              <a:t>Още наричано „търсене в граф“</a:t>
            </a:r>
          </a:p>
          <a:p>
            <a:pPr lvl="1"/>
            <a:r>
              <a:rPr lang="bg-BG" dirty="0" smtClean="0"/>
              <a:t>Обхождане на всички възли до намирането на възел или път с дадено свойство</a:t>
            </a:r>
          </a:p>
          <a:p>
            <a:pPr lvl="1"/>
            <a:r>
              <a:rPr lang="bg-BG" dirty="0" smtClean="0"/>
              <a:t>Различни алгоритми за обхождане според това в какъв ред минаваме през върховете</a:t>
            </a:r>
          </a:p>
          <a:p>
            <a:r>
              <a:rPr lang="bg-BG" dirty="0" smtClean="0"/>
              <a:t>Базисни алгоритми за обхождане</a:t>
            </a:r>
          </a:p>
          <a:p>
            <a:pPr lvl="1"/>
            <a:r>
              <a:rPr lang="bg-BG" dirty="0" smtClean="0"/>
              <a:t>Обхождане в дълбочина</a:t>
            </a:r>
          </a:p>
          <a:p>
            <a:pPr lvl="1"/>
            <a:r>
              <a:rPr lang="bg-BG" dirty="0" smtClean="0"/>
              <a:t>Обхождане в широчина</a:t>
            </a:r>
          </a:p>
        </p:txBody>
      </p:sp>
    </p:spTree>
    <p:extLst>
      <p:ext uri="{BB962C8B-B14F-4D97-AF65-F5344CB8AC3E}">
        <p14:creationId xmlns:p14="http://schemas.microsoft.com/office/powerpoint/2010/main" val="112556964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Графи</a:t>
            </a:r>
            <a:endParaRPr lang="bg-BG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E41CD44F-50E9-4C5F-95DB-A2C5CF645FF2}" type="slidenum">
              <a:rPr lang="bg-BG" smtClean="0"/>
              <a:pPr/>
              <a:t>3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549038962"/>
      </p:ext>
    </p:extLst>
  </p:cSld>
  <p:clrMapOvr>
    <a:masterClrMapping/>
  </p:clrMapOvr>
  <p:transition>
    <p:push dir="u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Работен граф</a:t>
            </a:r>
          </a:p>
          <a:p>
            <a:pPr lvl="1"/>
            <a:r>
              <a:rPr lang="bg-BG" dirty="0" smtClean="0"/>
              <a:t>За илюстрация ще ползваме този граф</a:t>
            </a:r>
          </a:p>
          <a:p>
            <a:pPr lvl="1"/>
            <a:r>
              <a:rPr lang="bg-BG" dirty="0" smtClean="0"/>
              <a:t>Непълен, неориентиран, непретеглен, планарен,…</a:t>
            </a:r>
          </a:p>
          <a:p>
            <a:pPr lvl="1"/>
            <a:r>
              <a:rPr lang="bg-BG" dirty="0" smtClean="0"/>
              <a:t>При избор на следващ възел от няколко равностойни, ще избираме този с по-малък номер</a:t>
            </a:r>
          </a:p>
          <a:p>
            <a:pPr lvl="1"/>
            <a:endParaRPr lang="bg-BG" dirty="0"/>
          </a:p>
        </p:txBody>
      </p:sp>
      <p:pic>
        <p:nvPicPr>
          <p:cNvPr id="1029" name="Picture 5" descr="D:\Pavel\Courses\Materials\Course.ALG 2019\Alg-13 Graphs\Lecture\Figures\search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087" y="2819400"/>
            <a:ext cx="5457826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55913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Обхождане в </a:t>
            </a:r>
            <a:r>
              <a:rPr lang="bg-BG" dirty="0" smtClean="0"/>
              <a:t>дълбочина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31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Започваме от възел 7 (така сме си избрали)</a:t>
                </a:r>
              </a:p>
              <a:p>
                <a:pPr lvl="1"/>
                <a:r>
                  <a:rPr lang="bg-BG" dirty="0" smtClean="0"/>
                  <a:t>Преминаваме към съседен непосетен възел, докато можем, т.е. пътят е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7→3→1→2→5→6→13→14→8→11→9→10→17</m:t>
                    </m:r>
                  </m:oMath>
                </a14:m>
                <a:r>
                  <a:rPr lang="bg-BG" dirty="0" smtClean="0"/>
                  <a:t> и там вече спираме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 descr="D:\Pavel\Courses\Materials\Course.ALG 2019\Alg-13 Graphs\Lecture\Figures\search-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087" y="2895600"/>
            <a:ext cx="54578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27111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Връщаме се назад, докато намерим възел, от който можем да продължим (т.е. има непосетен съсед)</a:t>
                </a:r>
              </a:p>
              <a:p>
                <a:pPr lvl="1"/>
                <a:r>
                  <a:rPr lang="bg-BG" dirty="0" smtClean="0"/>
                  <a:t>Връщаме се до номер </a:t>
                </a:r>
                <a14:m>
                  <m:oMath xmlns:m="http://schemas.openxmlformats.org/officeDocument/2006/math">
                    <m:r>
                      <a:rPr lang="bg-BG" b="0" i="1" smtClean="0">
                        <a:latin typeface="Cambria Math"/>
                      </a:rPr>
                      <m:t>14</m:t>
                    </m:r>
                  </m:oMath>
                </a14:m>
                <a:r>
                  <a:rPr lang="bg-BG" dirty="0" smtClean="0"/>
                  <a:t> и тръгваме от него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14</m:t>
                    </m:r>
                    <m:r>
                      <a:rPr lang="bg-BG" b="0" i="1" dirty="0" smtClean="0">
                        <a:latin typeface="Cambria Math"/>
                      </a:rPr>
                      <m:t>→18→15→12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Стигаме до „задънена улица“ при 12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D:\Pavel\Courses\Materials\Course.ALG 2019\Alg-13 Graphs\Lecture\Figures\search-3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724150"/>
            <a:ext cx="5457826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750376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Връщаме се назад до възел 18</a:t>
                </a:r>
              </a:p>
              <a:p>
                <a:pPr lvl="1"/>
                <a:r>
                  <a:rPr lang="bg-BG" dirty="0" smtClean="0"/>
                  <a:t>Тръгваме от него </a:t>
                </a:r>
                <a14:m>
                  <m:oMath xmlns:m="http://schemas.openxmlformats.org/officeDocument/2006/math">
                    <m:r>
                      <a:rPr lang="bg-BG" i="1" dirty="0" smtClean="0">
                        <a:latin typeface="Cambria Math"/>
                      </a:rPr>
                      <m:t>18</m:t>
                    </m:r>
                    <m:r>
                      <a:rPr lang="bg-BG" b="0" i="1" dirty="0" smtClean="0">
                        <a:latin typeface="Cambria Math"/>
                      </a:rPr>
                      <m:t>→16→4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Във възел 4 спираме, тръгваме назад и се връщаме до самото начало в номер 7, без да намерим ново отклонение</a:t>
                </a:r>
              </a:p>
              <a:p>
                <a:pPr lvl="1"/>
                <a:r>
                  <a:rPr lang="bg-BG" dirty="0" smtClean="0"/>
                  <a:t>С това обхождането приключва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9" name="Picture 3" descr="D:\Pavel\Courses\Materials\Course.ALG 2019\Alg-13 Graphs\Lecture\Figures\search-4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95600"/>
            <a:ext cx="54578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521024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Покриващо дърво</a:t>
            </a:r>
          </a:p>
          <a:p>
            <a:pPr lvl="1"/>
            <a:r>
              <a:rPr lang="bg-BG" dirty="0" smtClean="0"/>
              <a:t>Дърво с конкретният ред на обхождане</a:t>
            </a:r>
            <a:br>
              <a:rPr lang="bg-BG" dirty="0" smtClean="0"/>
            </a:br>
            <a:r>
              <a:rPr lang="bg-BG" dirty="0" smtClean="0"/>
              <a:t>на всички възли от графа</a:t>
            </a:r>
          </a:p>
          <a:p>
            <a:pPr lvl="1"/>
            <a:r>
              <a:rPr lang="bg-BG" dirty="0" smtClean="0"/>
              <a:t>Махаме всички непосетени ребра</a:t>
            </a:r>
          </a:p>
          <a:p>
            <a:pPr lvl="1"/>
            <a:r>
              <a:rPr lang="bg-BG" dirty="0" smtClean="0"/>
              <a:t>Вдигаме началния възел и дървото</a:t>
            </a:r>
            <a:br>
              <a:rPr lang="bg-BG" dirty="0" smtClean="0"/>
            </a:br>
            <a:r>
              <a:rPr lang="bg-BG" dirty="0" smtClean="0"/>
              <a:t>„висва“ надолу по естествен начин</a:t>
            </a:r>
            <a:endParaRPr lang="bg-BG" dirty="0"/>
          </a:p>
        </p:txBody>
      </p:sp>
      <p:pic>
        <p:nvPicPr>
          <p:cNvPr id="9221" name="Picture 5" descr="D:\Pavel\Courses\Materials\Course.ALG 2019\Alg-13 Graphs\Lecture\Figures\search-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219200"/>
            <a:ext cx="7734301" cy="544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941488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35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Имплементация</a:t>
            </a:r>
          </a:p>
          <a:p>
            <a:pPr lvl="1"/>
            <a:r>
              <a:rPr lang="bg-BG" dirty="0" smtClean="0"/>
              <a:t>Ходене чрез връщане е типична рекурсивна дейност</a:t>
            </a:r>
          </a:p>
          <a:p>
            <a:pPr lvl="1"/>
            <a:r>
              <a:rPr lang="bg-BG" dirty="0" smtClean="0"/>
              <a:t>Осъществява се най-добре със стек</a:t>
            </a:r>
          </a:p>
          <a:p>
            <a:pPr lvl="1"/>
            <a:r>
              <a:rPr lang="bg-BG" dirty="0" smtClean="0"/>
              <a:t>В стека се помни текущият път – при преход напред добавяме в стека (</a:t>
            </a:r>
            <a:r>
              <a:rPr lang="en-US" dirty="0" smtClean="0"/>
              <a:t>push)</a:t>
            </a:r>
            <a:r>
              <a:rPr lang="bg-BG" dirty="0" smtClean="0"/>
              <a:t> възела</a:t>
            </a:r>
            <a:r>
              <a:rPr lang="en-US" dirty="0" smtClean="0"/>
              <a:t>, </a:t>
            </a:r>
            <a:r>
              <a:rPr lang="bg-BG" dirty="0" smtClean="0"/>
              <a:t>при връщане назад вадим от стека (</a:t>
            </a:r>
            <a:r>
              <a:rPr lang="en-US" dirty="0" smtClean="0"/>
              <a:t>pop)</a:t>
            </a:r>
            <a:r>
              <a:rPr lang="bg-BG" dirty="0" smtClean="0"/>
              <a:t> възел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187331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D:\Pavel\Courses\Materials\Course.ALG 2019\Alg-13 Graphs\Lecture\Figures\search-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895600"/>
            <a:ext cx="5448301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Обхождане в </a:t>
            </a:r>
            <a:r>
              <a:rPr lang="bg-BG" dirty="0" smtClean="0"/>
              <a:t>широчина</a:t>
            </a:r>
            <a:endParaRPr lang="bg-BG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Започваме от възел </a:t>
                </a:r>
                <a:r>
                  <a:rPr lang="bg-BG" dirty="0"/>
                  <a:t>7 (така сме си избрали)</a:t>
                </a:r>
              </a:p>
              <a:p>
                <a:pPr lvl="1"/>
                <a:r>
                  <a:rPr lang="bg-BG" dirty="0" smtClean="0"/>
                  <a:t>Маркираме възел 7 като обработен, а всички негови съседни възли като избрани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bg-BG" i="1">
                        <a:latin typeface="Cambria Math"/>
                      </a:rPr>
                      <m:t>7→</m:t>
                    </m:r>
                    <m:r>
                      <a:rPr lang="bg-BG" b="0" i="1" smtClean="0">
                        <a:latin typeface="Cambria Math"/>
                      </a:rPr>
                      <m:t>(3,4,12)</m:t>
                    </m:r>
                  </m:oMath>
                </a14:m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6008245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37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Един по един възлите 3, 4 и 12</a:t>
                </a:r>
                <a14:m>
                  <m:oMath xmlns:m="http://schemas.openxmlformats.org/officeDocument/2006/math">
                    <m:r>
                      <a:rPr lang="bg-BG" b="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bg-BG" dirty="0" smtClean="0"/>
                  <a:t>стават обработени, а техните свободни съседни стават новите избрани</a:t>
                </a:r>
                <a:br>
                  <a:rPr lang="bg-BG" dirty="0" smtClean="0"/>
                </a:br>
                <a14:m>
                  <m:oMath xmlns:m="http://schemas.openxmlformats.org/officeDocument/2006/math">
                    <m:d>
                      <m:dPr>
                        <m:ctrlPr>
                          <a:rPr lang="bg-BG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 smtClean="0">
                            <a:latin typeface="Cambria Math"/>
                          </a:rPr>
                          <m:t>3,4,12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→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1,6,16,15</m:t>
                        </m:r>
                      </m:e>
                    </m:d>
                  </m:oMath>
                </a14:m>
                <a:r>
                  <a:rPr lang="bg-BG" dirty="0" smtClean="0"/>
                  <a:t> </a:t>
                </a:r>
              </a:p>
              <a:p>
                <a:pPr lvl="1"/>
                <a:r>
                  <a:rPr lang="bg-BG" dirty="0" smtClean="0"/>
                  <a:t>Повтаряме същата стъпка и се получава нещо като вълна, която преминава през целия граф</a:t>
                </a:r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147" name="Picture 3" descr="D:\Pavel\Courses\Materials\Course.ALG 2019\Alg-13 Graphs\Lecture\Figures\search-6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849" y="2743200"/>
            <a:ext cx="5448301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802076"/>
      </p:ext>
    </p:extLst>
  </p:cSld>
  <p:clrMapOvr>
    <a:masterClrMapping/>
  </p:clrMapOvr>
  <p:transition>
    <p:push dir="u"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38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lvl="1"/>
                <a:r>
                  <a:rPr lang="bg-BG" dirty="0" smtClean="0"/>
                  <a:t>На следващата стъпка става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</a:rPr>
                          <m:t>1,6,16,15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→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2,5,13,18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После става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</a:rPr>
                          <m:t>2,5,13,18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→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9,10,8,14</m:t>
                        </m:r>
                      </m:e>
                    </m:d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И последната стъпка е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bg-BG" i="1" dirty="0">
                            <a:latin typeface="Cambria Math"/>
                          </a:rPr>
                        </m:ctrlPr>
                      </m:dPr>
                      <m:e>
                        <m:r>
                          <a:rPr lang="bg-BG" i="1" dirty="0">
                            <a:latin typeface="Cambria Math"/>
                          </a:rPr>
                          <m:t>9,10,8,14</m:t>
                        </m:r>
                      </m:e>
                    </m:d>
                    <m:r>
                      <a:rPr lang="bg-BG" b="0" i="1" dirty="0" smtClean="0">
                        <a:latin typeface="Cambria Math"/>
                      </a:rPr>
                      <m:t>→</m:t>
                    </m:r>
                    <m:d>
                      <m:dPr>
                        <m:ctrlPr>
                          <a:rPr lang="bg-BG" b="0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bg-BG" b="0" i="1" dirty="0" smtClean="0">
                            <a:latin typeface="Cambria Math"/>
                          </a:rPr>
                          <m:t>11,17</m:t>
                        </m:r>
                      </m:e>
                    </m:d>
                  </m:oMath>
                </a14:m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8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171" name="Picture 3" descr="D:\Pavel\Courses\Materials\Course.ALG 2019\Alg-13 Graphs\Lecture\Figures\search-7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286000"/>
            <a:ext cx="5448301" cy="359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4445620"/>
      </p:ext>
    </p:extLst>
  </p:cSld>
  <p:clrMapOvr>
    <a:masterClrMapping/>
  </p:clrMapOvr>
  <p:transition>
    <p:push dir="u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036946" y="1575280"/>
            <a:ext cx="5329968" cy="4415983"/>
          </a:xfrm>
          <a:custGeom>
            <a:avLst/>
            <a:gdLst>
              <a:gd name="connsiteX0" fmla="*/ 3172619 w 5504561"/>
              <a:gd name="connsiteY0" fmla="*/ 6127 h 4415333"/>
              <a:gd name="connsiteX1" fmla="*/ 5393305 w 5504561"/>
              <a:gd name="connsiteY1" fmla="*/ 804413 h 4415333"/>
              <a:gd name="connsiteX2" fmla="*/ 5044962 w 5504561"/>
              <a:gd name="connsiteY2" fmla="*/ 1849441 h 4415333"/>
              <a:gd name="connsiteX3" fmla="*/ 3941877 w 5504561"/>
              <a:gd name="connsiteY3" fmla="*/ 2284870 h 4415333"/>
              <a:gd name="connsiteX4" fmla="*/ 3608048 w 5504561"/>
              <a:gd name="connsiteY4" fmla="*/ 3141213 h 4415333"/>
              <a:gd name="connsiteX5" fmla="*/ 3361305 w 5504561"/>
              <a:gd name="connsiteY5" fmla="*/ 4157213 h 4415333"/>
              <a:gd name="connsiteX6" fmla="*/ 2142105 w 5504561"/>
              <a:gd name="connsiteY6" fmla="*/ 4389441 h 4415333"/>
              <a:gd name="connsiteX7" fmla="*/ 719705 w 5504561"/>
              <a:gd name="connsiteY7" fmla="*/ 3692756 h 4415333"/>
              <a:gd name="connsiteX8" fmla="*/ 52048 w 5504561"/>
              <a:gd name="connsiteY8" fmla="*/ 833441 h 4415333"/>
              <a:gd name="connsiteX9" fmla="*/ 2055019 w 5504561"/>
              <a:gd name="connsiteY9" fmla="*/ 456070 h 4415333"/>
              <a:gd name="connsiteX10" fmla="*/ 3172619 w 5504561"/>
              <a:gd name="connsiteY10" fmla="*/ 6127 h 4415333"/>
              <a:gd name="connsiteX0" fmla="*/ 2998026 w 5329968"/>
              <a:gd name="connsiteY0" fmla="*/ 6777 h 4415983"/>
              <a:gd name="connsiteX1" fmla="*/ 5218712 w 5329968"/>
              <a:gd name="connsiteY1" fmla="*/ 805063 h 4415983"/>
              <a:gd name="connsiteX2" fmla="*/ 4870369 w 5329968"/>
              <a:gd name="connsiteY2" fmla="*/ 1850091 h 4415983"/>
              <a:gd name="connsiteX3" fmla="*/ 3767284 w 5329968"/>
              <a:gd name="connsiteY3" fmla="*/ 2285520 h 4415983"/>
              <a:gd name="connsiteX4" fmla="*/ 3433455 w 5329968"/>
              <a:gd name="connsiteY4" fmla="*/ 3141863 h 4415983"/>
              <a:gd name="connsiteX5" fmla="*/ 3186712 w 5329968"/>
              <a:gd name="connsiteY5" fmla="*/ 4157863 h 4415983"/>
              <a:gd name="connsiteX6" fmla="*/ 1967512 w 5329968"/>
              <a:gd name="connsiteY6" fmla="*/ 4390091 h 4415983"/>
              <a:gd name="connsiteX7" fmla="*/ 545112 w 5329968"/>
              <a:gd name="connsiteY7" fmla="*/ 3693406 h 4415983"/>
              <a:gd name="connsiteX8" fmla="*/ 66140 w 5329968"/>
              <a:gd name="connsiteY8" fmla="*/ 1080834 h 4415983"/>
              <a:gd name="connsiteX9" fmla="*/ 1880426 w 5329968"/>
              <a:gd name="connsiteY9" fmla="*/ 456720 h 4415983"/>
              <a:gd name="connsiteX10" fmla="*/ 2998026 w 5329968"/>
              <a:gd name="connsiteY10" fmla="*/ 6777 h 4415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329968" h="4415983">
                <a:moveTo>
                  <a:pt x="2998026" y="6777"/>
                </a:moveTo>
                <a:cubicBezTo>
                  <a:pt x="3554407" y="64834"/>
                  <a:pt x="4906655" y="497844"/>
                  <a:pt x="5218712" y="805063"/>
                </a:cubicBezTo>
                <a:cubicBezTo>
                  <a:pt x="5530769" y="1112282"/>
                  <a:pt x="5112274" y="1603348"/>
                  <a:pt x="4870369" y="1850091"/>
                </a:cubicBezTo>
                <a:cubicBezTo>
                  <a:pt x="4628464" y="2096834"/>
                  <a:pt x="4006770" y="2070225"/>
                  <a:pt x="3767284" y="2285520"/>
                </a:cubicBezTo>
                <a:cubicBezTo>
                  <a:pt x="3527798" y="2500815"/>
                  <a:pt x="3530217" y="2829806"/>
                  <a:pt x="3433455" y="3141863"/>
                </a:cubicBezTo>
                <a:cubicBezTo>
                  <a:pt x="3336693" y="3453920"/>
                  <a:pt x="3431036" y="3949825"/>
                  <a:pt x="3186712" y="4157863"/>
                </a:cubicBezTo>
                <a:cubicBezTo>
                  <a:pt x="2942388" y="4365901"/>
                  <a:pt x="2407779" y="4467501"/>
                  <a:pt x="1967512" y="4390091"/>
                </a:cubicBezTo>
                <a:cubicBezTo>
                  <a:pt x="1527245" y="4312682"/>
                  <a:pt x="862007" y="4244949"/>
                  <a:pt x="545112" y="3693406"/>
                </a:cubicBezTo>
                <a:cubicBezTo>
                  <a:pt x="228217" y="3141863"/>
                  <a:pt x="-156412" y="1620282"/>
                  <a:pt x="66140" y="1080834"/>
                </a:cubicBezTo>
                <a:cubicBezTo>
                  <a:pt x="288692" y="541386"/>
                  <a:pt x="1391778" y="635729"/>
                  <a:pt x="1880426" y="456720"/>
                </a:cubicBezTo>
                <a:cubicBezTo>
                  <a:pt x="2369074" y="277711"/>
                  <a:pt x="2441645" y="-51280"/>
                  <a:pt x="2998026" y="6777"/>
                </a:cubicBezTo>
                <a:close/>
              </a:path>
            </a:pathLst>
          </a:custGeom>
          <a:solidFill>
            <a:srgbClr val="4F81BD">
              <a:alpha val="2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1" name="Freeform 10"/>
          <p:cNvSpPr/>
          <p:nvPr/>
        </p:nvSpPr>
        <p:spPr>
          <a:xfrm>
            <a:off x="565498" y="1263747"/>
            <a:ext cx="7038212" cy="5028191"/>
          </a:xfrm>
          <a:custGeom>
            <a:avLst/>
            <a:gdLst>
              <a:gd name="connsiteX0" fmla="*/ 4508539 w 7264197"/>
              <a:gd name="connsiteY0" fmla="*/ 104249 h 5003495"/>
              <a:gd name="connsiteX1" fmla="*/ 6845339 w 7264197"/>
              <a:gd name="connsiteY1" fmla="*/ 1091221 h 5003495"/>
              <a:gd name="connsiteX2" fmla="*/ 7193682 w 7264197"/>
              <a:gd name="connsiteY2" fmla="*/ 2920021 h 5003495"/>
              <a:gd name="connsiteX3" fmla="*/ 6018025 w 7264197"/>
              <a:gd name="connsiteY3" fmla="*/ 3036135 h 5003495"/>
              <a:gd name="connsiteX4" fmla="*/ 5524539 w 7264197"/>
              <a:gd name="connsiteY4" fmla="*/ 2629735 h 5003495"/>
              <a:gd name="connsiteX5" fmla="*/ 5089111 w 7264197"/>
              <a:gd name="connsiteY5" fmla="*/ 2992592 h 5003495"/>
              <a:gd name="connsiteX6" fmla="*/ 4305339 w 7264197"/>
              <a:gd name="connsiteY6" fmla="*/ 4240821 h 5003495"/>
              <a:gd name="connsiteX7" fmla="*/ 3071625 w 7264197"/>
              <a:gd name="connsiteY7" fmla="*/ 4952021 h 5003495"/>
              <a:gd name="connsiteX8" fmla="*/ 1097682 w 7264197"/>
              <a:gd name="connsiteY8" fmla="*/ 4516592 h 5003495"/>
              <a:gd name="connsiteX9" fmla="*/ 23625 w 7264197"/>
              <a:gd name="connsiteY9" fmla="*/ 1105735 h 5003495"/>
              <a:gd name="connsiteX10" fmla="*/ 2084654 w 7264197"/>
              <a:gd name="connsiteY10" fmla="*/ 612249 h 5003495"/>
              <a:gd name="connsiteX11" fmla="*/ 3260311 w 7264197"/>
              <a:gd name="connsiteY11" fmla="*/ 89735 h 5003495"/>
              <a:gd name="connsiteX12" fmla="*/ 4508539 w 7264197"/>
              <a:gd name="connsiteY12" fmla="*/ 104249 h 5003495"/>
              <a:gd name="connsiteX0" fmla="*/ 4395362 w 7151020"/>
              <a:gd name="connsiteY0" fmla="*/ 104249 h 5001559"/>
              <a:gd name="connsiteX1" fmla="*/ 6732162 w 7151020"/>
              <a:gd name="connsiteY1" fmla="*/ 1091221 h 5001559"/>
              <a:gd name="connsiteX2" fmla="*/ 7080505 w 7151020"/>
              <a:gd name="connsiteY2" fmla="*/ 2920021 h 5001559"/>
              <a:gd name="connsiteX3" fmla="*/ 5904848 w 7151020"/>
              <a:gd name="connsiteY3" fmla="*/ 3036135 h 5001559"/>
              <a:gd name="connsiteX4" fmla="*/ 5411362 w 7151020"/>
              <a:gd name="connsiteY4" fmla="*/ 2629735 h 5001559"/>
              <a:gd name="connsiteX5" fmla="*/ 4975934 w 7151020"/>
              <a:gd name="connsiteY5" fmla="*/ 2992592 h 5001559"/>
              <a:gd name="connsiteX6" fmla="*/ 4192162 w 7151020"/>
              <a:gd name="connsiteY6" fmla="*/ 4240821 h 5001559"/>
              <a:gd name="connsiteX7" fmla="*/ 2958448 w 7151020"/>
              <a:gd name="connsiteY7" fmla="*/ 4952021 h 5001559"/>
              <a:gd name="connsiteX8" fmla="*/ 984505 w 7151020"/>
              <a:gd name="connsiteY8" fmla="*/ 4516592 h 5001559"/>
              <a:gd name="connsiteX9" fmla="*/ 26562 w 7151020"/>
              <a:gd name="connsiteY9" fmla="*/ 1149278 h 5001559"/>
              <a:gd name="connsiteX10" fmla="*/ 1971477 w 7151020"/>
              <a:gd name="connsiteY10" fmla="*/ 612249 h 5001559"/>
              <a:gd name="connsiteX11" fmla="*/ 3147134 w 7151020"/>
              <a:gd name="connsiteY11" fmla="*/ 89735 h 5001559"/>
              <a:gd name="connsiteX12" fmla="*/ 4395362 w 7151020"/>
              <a:gd name="connsiteY12" fmla="*/ 104249 h 5001559"/>
              <a:gd name="connsiteX0" fmla="*/ 4456958 w 7212616"/>
              <a:gd name="connsiteY0" fmla="*/ 135524 h 5032834"/>
              <a:gd name="connsiteX1" fmla="*/ 6793758 w 7212616"/>
              <a:gd name="connsiteY1" fmla="*/ 1122496 h 5032834"/>
              <a:gd name="connsiteX2" fmla="*/ 7142101 w 7212616"/>
              <a:gd name="connsiteY2" fmla="*/ 2951296 h 5032834"/>
              <a:gd name="connsiteX3" fmla="*/ 5966444 w 7212616"/>
              <a:gd name="connsiteY3" fmla="*/ 3067410 h 5032834"/>
              <a:gd name="connsiteX4" fmla="*/ 5472958 w 7212616"/>
              <a:gd name="connsiteY4" fmla="*/ 2661010 h 5032834"/>
              <a:gd name="connsiteX5" fmla="*/ 5037530 w 7212616"/>
              <a:gd name="connsiteY5" fmla="*/ 3023867 h 5032834"/>
              <a:gd name="connsiteX6" fmla="*/ 4253758 w 7212616"/>
              <a:gd name="connsiteY6" fmla="*/ 4272096 h 5032834"/>
              <a:gd name="connsiteX7" fmla="*/ 3020044 w 7212616"/>
              <a:gd name="connsiteY7" fmla="*/ 4983296 h 5032834"/>
              <a:gd name="connsiteX8" fmla="*/ 1046101 w 7212616"/>
              <a:gd name="connsiteY8" fmla="*/ 4547867 h 5032834"/>
              <a:gd name="connsiteX9" fmla="*/ 88158 w 7212616"/>
              <a:gd name="connsiteY9" fmla="*/ 1180553 h 5032834"/>
              <a:gd name="connsiteX10" fmla="*/ 3208730 w 7212616"/>
              <a:gd name="connsiteY10" fmla="*/ 121010 h 5032834"/>
              <a:gd name="connsiteX11" fmla="*/ 4456958 w 7212616"/>
              <a:gd name="connsiteY11" fmla="*/ 135524 h 5032834"/>
              <a:gd name="connsiteX0" fmla="*/ 4409549 w 7165207"/>
              <a:gd name="connsiteY0" fmla="*/ 27084 h 4924394"/>
              <a:gd name="connsiteX1" fmla="*/ 6746349 w 7165207"/>
              <a:gd name="connsiteY1" fmla="*/ 1014056 h 4924394"/>
              <a:gd name="connsiteX2" fmla="*/ 7094692 w 7165207"/>
              <a:gd name="connsiteY2" fmla="*/ 2842856 h 4924394"/>
              <a:gd name="connsiteX3" fmla="*/ 5919035 w 7165207"/>
              <a:gd name="connsiteY3" fmla="*/ 2958970 h 4924394"/>
              <a:gd name="connsiteX4" fmla="*/ 5425549 w 7165207"/>
              <a:gd name="connsiteY4" fmla="*/ 2552570 h 4924394"/>
              <a:gd name="connsiteX5" fmla="*/ 4990121 w 7165207"/>
              <a:gd name="connsiteY5" fmla="*/ 2915427 h 4924394"/>
              <a:gd name="connsiteX6" fmla="*/ 4206349 w 7165207"/>
              <a:gd name="connsiteY6" fmla="*/ 4163656 h 4924394"/>
              <a:gd name="connsiteX7" fmla="*/ 2972635 w 7165207"/>
              <a:gd name="connsiteY7" fmla="*/ 4874856 h 4924394"/>
              <a:gd name="connsiteX8" fmla="*/ 998692 w 7165207"/>
              <a:gd name="connsiteY8" fmla="*/ 4439427 h 4924394"/>
              <a:gd name="connsiteX9" fmla="*/ 40749 w 7165207"/>
              <a:gd name="connsiteY9" fmla="*/ 1072113 h 4924394"/>
              <a:gd name="connsiteX10" fmla="*/ 2290464 w 7165207"/>
              <a:gd name="connsiteY10" fmla="*/ 346398 h 4924394"/>
              <a:gd name="connsiteX11" fmla="*/ 4409549 w 7165207"/>
              <a:gd name="connsiteY11" fmla="*/ 27084 h 4924394"/>
              <a:gd name="connsiteX0" fmla="*/ 4119263 w 7176185"/>
              <a:gd name="connsiteY0" fmla="*/ 23104 h 4992985"/>
              <a:gd name="connsiteX1" fmla="*/ 6746349 w 7176185"/>
              <a:gd name="connsiteY1" fmla="*/ 1082647 h 4992985"/>
              <a:gd name="connsiteX2" fmla="*/ 7094692 w 7176185"/>
              <a:gd name="connsiteY2" fmla="*/ 2911447 h 4992985"/>
              <a:gd name="connsiteX3" fmla="*/ 5919035 w 7176185"/>
              <a:gd name="connsiteY3" fmla="*/ 3027561 h 4992985"/>
              <a:gd name="connsiteX4" fmla="*/ 5425549 w 7176185"/>
              <a:gd name="connsiteY4" fmla="*/ 2621161 h 4992985"/>
              <a:gd name="connsiteX5" fmla="*/ 4990121 w 7176185"/>
              <a:gd name="connsiteY5" fmla="*/ 2984018 h 4992985"/>
              <a:gd name="connsiteX6" fmla="*/ 4206349 w 7176185"/>
              <a:gd name="connsiteY6" fmla="*/ 4232247 h 4992985"/>
              <a:gd name="connsiteX7" fmla="*/ 2972635 w 7176185"/>
              <a:gd name="connsiteY7" fmla="*/ 4943447 h 4992985"/>
              <a:gd name="connsiteX8" fmla="*/ 998692 w 7176185"/>
              <a:gd name="connsiteY8" fmla="*/ 4508018 h 4992985"/>
              <a:gd name="connsiteX9" fmla="*/ 40749 w 7176185"/>
              <a:gd name="connsiteY9" fmla="*/ 1140704 h 4992985"/>
              <a:gd name="connsiteX10" fmla="*/ 2290464 w 7176185"/>
              <a:gd name="connsiteY10" fmla="*/ 414989 h 4992985"/>
              <a:gd name="connsiteX11" fmla="*/ 4119263 w 7176185"/>
              <a:gd name="connsiteY11" fmla="*/ 23104 h 4992985"/>
              <a:gd name="connsiteX0" fmla="*/ 4119263 w 7116823"/>
              <a:gd name="connsiteY0" fmla="*/ 38522 h 5008403"/>
              <a:gd name="connsiteX1" fmla="*/ 6485092 w 7116823"/>
              <a:gd name="connsiteY1" fmla="*/ 1373836 h 5008403"/>
              <a:gd name="connsiteX2" fmla="*/ 7094692 w 7116823"/>
              <a:gd name="connsiteY2" fmla="*/ 2926865 h 5008403"/>
              <a:gd name="connsiteX3" fmla="*/ 5919035 w 7116823"/>
              <a:gd name="connsiteY3" fmla="*/ 3042979 h 5008403"/>
              <a:gd name="connsiteX4" fmla="*/ 5425549 w 7116823"/>
              <a:gd name="connsiteY4" fmla="*/ 2636579 h 5008403"/>
              <a:gd name="connsiteX5" fmla="*/ 4990121 w 7116823"/>
              <a:gd name="connsiteY5" fmla="*/ 2999436 h 5008403"/>
              <a:gd name="connsiteX6" fmla="*/ 4206349 w 7116823"/>
              <a:gd name="connsiteY6" fmla="*/ 4247665 h 5008403"/>
              <a:gd name="connsiteX7" fmla="*/ 2972635 w 7116823"/>
              <a:gd name="connsiteY7" fmla="*/ 4958865 h 5008403"/>
              <a:gd name="connsiteX8" fmla="*/ 998692 w 7116823"/>
              <a:gd name="connsiteY8" fmla="*/ 4523436 h 5008403"/>
              <a:gd name="connsiteX9" fmla="*/ 40749 w 7116823"/>
              <a:gd name="connsiteY9" fmla="*/ 1156122 h 5008403"/>
              <a:gd name="connsiteX10" fmla="*/ 2290464 w 7116823"/>
              <a:gd name="connsiteY10" fmla="*/ 430407 h 5008403"/>
              <a:gd name="connsiteX11" fmla="*/ 4119263 w 7116823"/>
              <a:gd name="connsiteY11" fmla="*/ 38522 h 5008403"/>
              <a:gd name="connsiteX0" fmla="*/ 4119263 w 6970590"/>
              <a:gd name="connsiteY0" fmla="*/ 38522 h 5008403"/>
              <a:gd name="connsiteX1" fmla="*/ 6485092 w 6970590"/>
              <a:gd name="connsiteY1" fmla="*/ 1373836 h 5008403"/>
              <a:gd name="connsiteX2" fmla="*/ 6935034 w 6970590"/>
              <a:gd name="connsiteY2" fmla="*/ 3042979 h 5008403"/>
              <a:gd name="connsiteX3" fmla="*/ 5919035 w 6970590"/>
              <a:gd name="connsiteY3" fmla="*/ 3042979 h 5008403"/>
              <a:gd name="connsiteX4" fmla="*/ 5425549 w 6970590"/>
              <a:gd name="connsiteY4" fmla="*/ 2636579 h 5008403"/>
              <a:gd name="connsiteX5" fmla="*/ 4990121 w 6970590"/>
              <a:gd name="connsiteY5" fmla="*/ 2999436 h 5008403"/>
              <a:gd name="connsiteX6" fmla="*/ 4206349 w 6970590"/>
              <a:gd name="connsiteY6" fmla="*/ 4247665 h 5008403"/>
              <a:gd name="connsiteX7" fmla="*/ 2972635 w 6970590"/>
              <a:gd name="connsiteY7" fmla="*/ 4958865 h 5008403"/>
              <a:gd name="connsiteX8" fmla="*/ 998692 w 6970590"/>
              <a:gd name="connsiteY8" fmla="*/ 4523436 h 5008403"/>
              <a:gd name="connsiteX9" fmla="*/ 40749 w 6970590"/>
              <a:gd name="connsiteY9" fmla="*/ 1156122 h 5008403"/>
              <a:gd name="connsiteX10" fmla="*/ 2290464 w 6970590"/>
              <a:gd name="connsiteY10" fmla="*/ 430407 h 5008403"/>
              <a:gd name="connsiteX11" fmla="*/ 4119263 w 6970590"/>
              <a:gd name="connsiteY11" fmla="*/ 38522 h 5008403"/>
              <a:gd name="connsiteX0" fmla="*/ 4119263 w 7005502"/>
              <a:gd name="connsiteY0" fmla="*/ 38522 h 5008403"/>
              <a:gd name="connsiteX1" fmla="*/ 6485092 w 7005502"/>
              <a:gd name="connsiteY1" fmla="*/ 1373836 h 5008403"/>
              <a:gd name="connsiteX2" fmla="*/ 6935034 w 7005502"/>
              <a:gd name="connsiteY2" fmla="*/ 3042979 h 5008403"/>
              <a:gd name="connsiteX3" fmla="*/ 5425549 w 7005502"/>
              <a:gd name="connsiteY3" fmla="*/ 2636579 h 5008403"/>
              <a:gd name="connsiteX4" fmla="*/ 4990121 w 7005502"/>
              <a:gd name="connsiteY4" fmla="*/ 2999436 h 5008403"/>
              <a:gd name="connsiteX5" fmla="*/ 4206349 w 7005502"/>
              <a:gd name="connsiteY5" fmla="*/ 4247665 h 5008403"/>
              <a:gd name="connsiteX6" fmla="*/ 2972635 w 7005502"/>
              <a:gd name="connsiteY6" fmla="*/ 4958865 h 5008403"/>
              <a:gd name="connsiteX7" fmla="*/ 998692 w 7005502"/>
              <a:gd name="connsiteY7" fmla="*/ 4523436 h 5008403"/>
              <a:gd name="connsiteX8" fmla="*/ 40749 w 7005502"/>
              <a:gd name="connsiteY8" fmla="*/ 1156122 h 5008403"/>
              <a:gd name="connsiteX9" fmla="*/ 2290464 w 7005502"/>
              <a:gd name="connsiteY9" fmla="*/ 430407 h 5008403"/>
              <a:gd name="connsiteX10" fmla="*/ 4119263 w 7005502"/>
              <a:gd name="connsiteY10" fmla="*/ 38522 h 5008403"/>
              <a:gd name="connsiteX0" fmla="*/ 4119263 w 7119648"/>
              <a:gd name="connsiteY0" fmla="*/ 38522 h 5008403"/>
              <a:gd name="connsiteX1" fmla="*/ 6485092 w 7119648"/>
              <a:gd name="connsiteY1" fmla="*/ 1373836 h 5008403"/>
              <a:gd name="connsiteX2" fmla="*/ 6935034 w 7119648"/>
              <a:gd name="connsiteY2" fmla="*/ 3042979 h 5008403"/>
              <a:gd name="connsiteX3" fmla="*/ 5425549 w 7119648"/>
              <a:gd name="connsiteY3" fmla="*/ 2636579 h 5008403"/>
              <a:gd name="connsiteX4" fmla="*/ 4990121 w 7119648"/>
              <a:gd name="connsiteY4" fmla="*/ 2999436 h 5008403"/>
              <a:gd name="connsiteX5" fmla="*/ 4206349 w 7119648"/>
              <a:gd name="connsiteY5" fmla="*/ 4247665 h 5008403"/>
              <a:gd name="connsiteX6" fmla="*/ 2972635 w 7119648"/>
              <a:gd name="connsiteY6" fmla="*/ 4958865 h 5008403"/>
              <a:gd name="connsiteX7" fmla="*/ 998692 w 7119648"/>
              <a:gd name="connsiteY7" fmla="*/ 4523436 h 5008403"/>
              <a:gd name="connsiteX8" fmla="*/ 40749 w 7119648"/>
              <a:gd name="connsiteY8" fmla="*/ 1156122 h 5008403"/>
              <a:gd name="connsiteX9" fmla="*/ 2290464 w 7119648"/>
              <a:gd name="connsiteY9" fmla="*/ 430407 h 5008403"/>
              <a:gd name="connsiteX10" fmla="*/ 4119263 w 7119648"/>
              <a:gd name="connsiteY10" fmla="*/ 38522 h 5008403"/>
              <a:gd name="connsiteX0" fmla="*/ 4119263 w 6982637"/>
              <a:gd name="connsiteY0" fmla="*/ 38522 h 5008403"/>
              <a:gd name="connsiteX1" fmla="*/ 6485092 w 6982637"/>
              <a:gd name="connsiteY1" fmla="*/ 1373836 h 5008403"/>
              <a:gd name="connsiteX2" fmla="*/ 6760863 w 6982637"/>
              <a:gd name="connsiteY2" fmla="*/ 3188122 h 5008403"/>
              <a:gd name="connsiteX3" fmla="*/ 5425549 w 6982637"/>
              <a:gd name="connsiteY3" fmla="*/ 2636579 h 5008403"/>
              <a:gd name="connsiteX4" fmla="*/ 4990121 w 6982637"/>
              <a:gd name="connsiteY4" fmla="*/ 2999436 h 5008403"/>
              <a:gd name="connsiteX5" fmla="*/ 4206349 w 6982637"/>
              <a:gd name="connsiteY5" fmla="*/ 4247665 h 5008403"/>
              <a:gd name="connsiteX6" fmla="*/ 2972635 w 6982637"/>
              <a:gd name="connsiteY6" fmla="*/ 4958865 h 5008403"/>
              <a:gd name="connsiteX7" fmla="*/ 998692 w 6982637"/>
              <a:gd name="connsiteY7" fmla="*/ 4523436 h 5008403"/>
              <a:gd name="connsiteX8" fmla="*/ 40749 w 6982637"/>
              <a:gd name="connsiteY8" fmla="*/ 1156122 h 5008403"/>
              <a:gd name="connsiteX9" fmla="*/ 2290464 w 6982637"/>
              <a:gd name="connsiteY9" fmla="*/ 430407 h 5008403"/>
              <a:gd name="connsiteX10" fmla="*/ 4119263 w 6982637"/>
              <a:gd name="connsiteY10" fmla="*/ 38522 h 5008403"/>
              <a:gd name="connsiteX0" fmla="*/ 4119263 w 6982637"/>
              <a:gd name="connsiteY0" fmla="*/ 38522 h 5008403"/>
              <a:gd name="connsiteX1" fmla="*/ 6485092 w 6982637"/>
              <a:gd name="connsiteY1" fmla="*/ 1373836 h 5008403"/>
              <a:gd name="connsiteX2" fmla="*/ 6760863 w 6982637"/>
              <a:gd name="connsiteY2" fmla="*/ 3188122 h 5008403"/>
              <a:gd name="connsiteX3" fmla="*/ 5425549 w 6982637"/>
              <a:gd name="connsiteY3" fmla="*/ 2636579 h 5008403"/>
              <a:gd name="connsiteX4" fmla="*/ 4206349 w 6982637"/>
              <a:gd name="connsiteY4" fmla="*/ 4247665 h 5008403"/>
              <a:gd name="connsiteX5" fmla="*/ 2972635 w 6982637"/>
              <a:gd name="connsiteY5" fmla="*/ 4958865 h 5008403"/>
              <a:gd name="connsiteX6" fmla="*/ 998692 w 6982637"/>
              <a:gd name="connsiteY6" fmla="*/ 4523436 h 5008403"/>
              <a:gd name="connsiteX7" fmla="*/ 40749 w 6982637"/>
              <a:gd name="connsiteY7" fmla="*/ 1156122 h 5008403"/>
              <a:gd name="connsiteX8" fmla="*/ 2290464 w 6982637"/>
              <a:gd name="connsiteY8" fmla="*/ 430407 h 5008403"/>
              <a:gd name="connsiteX9" fmla="*/ 4119263 w 6982637"/>
              <a:gd name="connsiteY9" fmla="*/ 38522 h 5008403"/>
              <a:gd name="connsiteX0" fmla="*/ 4119263 w 6885376"/>
              <a:gd name="connsiteY0" fmla="*/ 38522 h 5008403"/>
              <a:gd name="connsiteX1" fmla="*/ 6485092 w 6885376"/>
              <a:gd name="connsiteY1" fmla="*/ 1373836 h 5008403"/>
              <a:gd name="connsiteX2" fmla="*/ 6760863 w 6885376"/>
              <a:gd name="connsiteY2" fmla="*/ 3188122 h 5008403"/>
              <a:gd name="connsiteX3" fmla="*/ 5178806 w 6885376"/>
              <a:gd name="connsiteY3" fmla="*/ 2752694 h 5008403"/>
              <a:gd name="connsiteX4" fmla="*/ 4206349 w 6885376"/>
              <a:gd name="connsiteY4" fmla="*/ 4247665 h 5008403"/>
              <a:gd name="connsiteX5" fmla="*/ 2972635 w 6885376"/>
              <a:gd name="connsiteY5" fmla="*/ 4958865 h 5008403"/>
              <a:gd name="connsiteX6" fmla="*/ 998692 w 6885376"/>
              <a:gd name="connsiteY6" fmla="*/ 4523436 h 5008403"/>
              <a:gd name="connsiteX7" fmla="*/ 40749 w 6885376"/>
              <a:gd name="connsiteY7" fmla="*/ 1156122 h 5008403"/>
              <a:gd name="connsiteX8" fmla="*/ 2290464 w 6885376"/>
              <a:gd name="connsiteY8" fmla="*/ 430407 h 5008403"/>
              <a:gd name="connsiteX9" fmla="*/ 4119263 w 6885376"/>
              <a:gd name="connsiteY9" fmla="*/ 38522 h 5008403"/>
              <a:gd name="connsiteX0" fmla="*/ 4119263 w 6962289"/>
              <a:gd name="connsiteY0" fmla="*/ 38522 h 5008403"/>
              <a:gd name="connsiteX1" fmla="*/ 6485092 w 6962289"/>
              <a:gd name="connsiteY1" fmla="*/ 1373836 h 5008403"/>
              <a:gd name="connsiteX2" fmla="*/ 6760863 w 6962289"/>
              <a:gd name="connsiteY2" fmla="*/ 3188122 h 5008403"/>
              <a:gd name="connsiteX3" fmla="*/ 5178806 w 6962289"/>
              <a:gd name="connsiteY3" fmla="*/ 2752694 h 5008403"/>
              <a:gd name="connsiteX4" fmla="*/ 4206349 w 6962289"/>
              <a:gd name="connsiteY4" fmla="*/ 4247665 h 5008403"/>
              <a:gd name="connsiteX5" fmla="*/ 2972635 w 6962289"/>
              <a:gd name="connsiteY5" fmla="*/ 4958865 h 5008403"/>
              <a:gd name="connsiteX6" fmla="*/ 998692 w 6962289"/>
              <a:gd name="connsiteY6" fmla="*/ 4523436 h 5008403"/>
              <a:gd name="connsiteX7" fmla="*/ 40749 w 6962289"/>
              <a:gd name="connsiteY7" fmla="*/ 1156122 h 5008403"/>
              <a:gd name="connsiteX8" fmla="*/ 2290464 w 6962289"/>
              <a:gd name="connsiteY8" fmla="*/ 430407 h 5008403"/>
              <a:gd name="connsiteX9" fmla="*/ 4119263 w 6962289"/>
              <a:gd name="connsiteY9" fmla="*/ 38522 h 5008403"/>
              <a:gd name="connsiteX0" fmla="*/ 4084001 w 6927027"/>
              <a:gd name="connsiteY0" fmla="*/ 38522 h 5119287"/>
              <a:gd name="connsiteX1" fmla="*/ 6449830 w 6927027"/>
              <a:gd name="connsiteY1" fmla="*/ 1373836 h 5119287"/>
              <a:gd name="connsiteX2" fmla="*/ 6725601 w 6927027"/>
              <a:gd name="connsiteY2" fmla="*/ 3188122 h 5119287"/>
              <a:gd name="connsiteX3" fmla="*/ 5143544 w 6927027"/>
              <a:gd name="connsiteY3" fmla="*/ 2752694 h 5119287"/>
              <a:gd name="connsiteX4" fmla="*/ 4171087 w 6927027"/>
              <a:gd name="connsiteY4" fmla="*/ 4247665 h 5119287"/>
              <a:gd name="connsiteX5" fmla="*/ 2937373 w 6927027"/>
              <a:gd name="connsiteY5" fmla="*/ 4958865 h 5119287"/>
              <a:gd name="connsiteX6" fmla="*/ 5487 w 6927027"/>
              <a:gd name="connsiteY6" fmla="*/ 1156122 h 5119287"/>
              <a:gd name="connsiteX7" fmla="*/ 2255202 w 6927027"/>
              <a:gd name="connsiteY7" fmla="*/ 430407 h 5119287"/>
              <a:gd name="connsiteX8" fmla="*/ 4084001 w 6927027"/>
              <a:gd name="connsiteY8" fmla="*/ 38522 h 5119287"/>
              <a:gd name="connsiteX0" fmla="*/ 4084001 w 6927027"/>
              <a:gd name="connsiteY0" fmla="*/ 38522 h 4968663"/>
              <a:gd name="connsiteX1" fmla="*/ 6449830 w 6927027"/>
              <a:gd name="connsiteY1" fmla="*/ 1373836 h 4968663"/>
              <a:gd name="connsiteX2" fmla="*/ 6725601 w 6927027"/>
              <a:gd name="connsiteY2" fmla="*/ 3188122 h 4968663"/>
              <a:gd name="connsiteX3" fmla="*/ 5143544 w 6927027"/>
              <a:gd name="connsiteY3" fmla="*/ 2752694 h 4968663"/>
              <a:gd name="connsiteX4" fmla="*/ 4171087 w 6927027"/>
              <a:gd name="connsiteY4" fmla="*/ 4247665 h 4968663"/>
              <a:gd name="connsiteX5" fmla="*/ 2937373 w 6927027"/>
              <a:gd name="connsiteY5" fmla="*/ 4958865 h 4968663"/>
              <a:gd name="connsiteX6" fmla="*/ 5487 w 6927027"/>
              <a:gd name="connsiteY6" fmla="*/ 1156122 h 4968663"/>
              <a:gd name="connsiteX7" fmla="*/ 2255202 w 6927027"/>
              <a:gd name="connsiteY7" fmla="*/ 430407 h 4968663"/>
              <a:gd name="connsiteX8" fmla="*/ 4084001 w 6927027"/>
              <a:gd name="connsiteY8" fmla="*/ 38522 h 4968663"/>
              <a:gd name="connsiteX0" fmla="*/ 4090427 w 6933453"/>
              <a:gd name="connsiteY0" fmla="*/ 38522 h 4826645"/>
              <a:gd name="connsiteX1" fmla="*/ 6456256 w 6933453"/>
              <a:gd name="connsiteY1" fmla="*/ 1373836 h 4826645"/>
              <a:gd name="connsiteX2" fmla="*/ 6732027 w 6933453"/>
              <a:gd name="connsiteY2" fmla="*/ 3188122 h 4826645"/>
              <a:gd name="connsiteX3" fmla="*/ 5149970 w 6933453"/>
              <a:gd name="connsiteY3" fmla="*/ 2752694 h 4826645"/>
              <a:gd name="connsiteX4" fmla="*/ 4177513 w 6933453"/>
              <a:gd name="connsiteY4" fmla="*/ 4247665 h 4826645"/>
              <a:gd name="connsiteX5" fmla="*/ 1710085 w 6933453"/>
              <a:gd name="connsiteY5" fmla="*/ 4813722 h 4826645"/>
              <a:gd name="connsiteX6" fmla="*/ 11913 w 6933453"/>
              <a:gd name="connsiteY6" fmla="*/ 1156122 h 4826645"/>
              <a:gd name="connsiteX7" fmla="*/ 2261628 w 6933453"/>
              <a:gd name="connsiteY7" fmla="*/ 430407 h 4826645"/>
              <a:gd name="connsiteX8" fmla="*/ 4090427 w 6933453"/>
              <a:gd name="connsiteY8" fmla="*/ 38522 h 4826645"/>
              <a:gd name="connsiteX0" fmla="*/ 4090725 w 6933751"/>
              <a:gd name="connsiteY0" fmla="*/ 38522 h 4913670"/>
              <a:gd name="connsiteX1" fmla="*/ 6456554 w 6933751"/>
              <a:gd name="connsiteY1" fmla="*/ 1373836 h 4913670"/>
              <a:gd name="connsiteX2" fmla="*/ 6732325 w 6933751"/>
              <a:gd name="connsiteY2" fmla="*/ 3188122 h 4913670"/>
              <a:gd name="connsiteX3" fmla="*/ 5150268 w 6933751"/>
              <a:gd name="connsiteY3" fmla="*/ 2752694 h 4913670"/>
              <a:gd name="connsiteX4" fmla="*/ 4177811 w 6933751"/>
              <a:gd name="connsiteY4" fmla="*/ 4247665 h 4913670"/>
              <a:gd name="connsiteX5" fmla="*/ 1710383 w 6933751"/>
              <a:gd name="connsiteY5" fmla="*/ 4813722 h 4913670"/>
              <a:gd name="connsiteX6" fmla="*/ 12211 w 6933751"/>
              <a:gd name="connsiteY6" fmla="*/ 1156122 h 4913670"/>
              <a:gd name="connsiteX7" fmla="*/ 2261926 w 6933751"/>
              <a:gd name="connsiteY7" fmla="*/ 430407 h 4913670"/>
              <a:gd name="connsiteX8" fmla="*/ 4090725 w 6933751"/>
              <a:gd name="connsiteY8" fmla="*/ 38522 h 4913670"/>
              <a:gd name="connsiteX0" fmla="*/ 4097770 w 6940796"/>
              <a:gd name="connsiteY0" fmla="*/ 38522 h 5005962"/>
              <a:gd name="connsiteX1" fmla="*/ 6463599 w 6940796"/>
              <a:gd name="connsiteY1" fmla="*/ 1373836 h 5005962"/>
              <a:gd name="connsiteX2" fmla="*/ 6739370 w 6940796"/>
              <a:gd name="connsiteY2" fmla="*/ 3188122 h 5005962"/>
              <a:gd name="connsiteX3" fmla="*/ 5157313 w 6940796"/>
              <a:gd name="connsiteY3" fmla="*/ 2752694 h 5005962"/>
              <a:gd name="connsiteX4" fmla="*/ 4184856 w 6940796"/>
              <a:gd name="connsiteY4" fmla="*/ 4247665 h 5005962"/>
              <a:gd name="connsiteX5" fmla="*/ 1615828 w 6940796"/>
              <a:gd name="connsiteY5" fmla="*/ 4915322 h 5005962"/>
              <a:gd name="connsiteX6" fmla="*/ 19256 w 6940796"/>
              <a:gd name="connsiteY6" fmla="*/ 1156122 h 5005962"/>
              <a:gd name="connsiteX7" fmla="*/ 2268971 w 6940796"/>
              <a:gd name="connsiteY7" fmla="*/ 430407 h 5005962"/>
              <a:gd name="connsiteX8" fmla="*/ 4097770 w 6940796"/>
              <a:gd name="connsiteY8" fmla="*/ 38522 h 5005962"/>
              <a:gd name="connsiteX0" fmla="*/ 4245407 w 7088433"/>
              <a:gd name="connsiteY0" fmla="*/ 40348 h 5072474"/>
              <a:gd name="connsiteX1" fmla="*/ 6611236 w 7088433"/>
              <a:gd name="connsiteY1" fmla="*/ 1375662 h 5072474"/>
              <a:gd name="connsiteX2" fmla="*/ 6887007 w 7088433"/>
              <a:gd name="connsiteY2" fmla="*/ 3189948 h 5072474"/>
              <a:gd name="connsiteX3" fmla="*/ 5304950 w 7088433"/>
              <a:gd name="connsiteY3" fmla="*/ 2754520 h 5072474"/>
              <a:gd name="connsiteX4" fmla="*/ 4332493 w 7088433"/>
              <a:gd name="connsiteY4" fmla="*/ 4249491 h 5072474"/>
              <a:gd name="connsiteX5" fmla="*/ 1763465 w 7088433"/>
              <a:gd name="connsiteY5" fmla="*/ 4917148 h 5072474"/>
              <a:gd name="connsiteX6" fmla="*/ 7236 w 7088433"/>
              <a:gd name="connsiteY6" fmla="*/ 1303091 h 5072474"/>
              <a:gd name="connsiteX7" fmla="*/ 2416608 w 7088433"/>
              <a:gd name="connsiteY7" fmla="*/ 432233 h 5072474"/>
              <a:gd name="connsiteX8" fmla="*/ 4245407 w 7088433"/>
              <a:gd name="connsiteY8" fmla="*/ 40348 h 5072474"/>
              <a:gd name="connsiteX0" fmla="*/ 4261790 w 7104816"/>
              <a:gd name="connsiteY0" fmla="*/ 40348 h 5072474"/>
              <a:gd name="connsiteX1" fmla="*/ 6627619 w 7104816"/>
              <a:gd name="connsiteY1" fmla="*/ 1375662 h 5072474"/>
              <a:gd name="connsiteX2" fmla="*/ 6903390 w 7104816"/>
              <a:gd name="connsiteY2" fmla="*/ 3189948 h 5072474"/>
              <a:gd name="connsiteX3" fmla="*/ 5321333 w 7104816"/>
              <a:gd name="connsiteY3" fmla="*/ 2754520 h 5072474"/>
              <a:gd name="connsiteX4" fmla="*/ 4348876 w 7104816"/>
              <a:gd name="connsiteY4" fmla="*/ 4249491 h 5072474"/>
              <a:gd name="connsiteX5" fmla="*/ 1779848 w 7104816"/>
              <a:gd name="connsiteY5" fmla="*/ 4917148 h 5072474"/>
              <a:gd name="connsiteX6" fmla="*/ 23619 w 7104816"/>
              <a:gd name="connsiteY6" fmla="*/ 1303091 h 5072474"/>
              <a:gd name="connsiteX7" fmla="*/ 2432991 w 7104816"/>
              <a:gd name="connsiteY7" fmla="*/ 432233 h 5072474"/>
              <a:gd name="connsiteX8" fmla="*/ 4261790 w 7104816"/>
              <a:gd name="connsiteY8" fmla="*/ 40348 h 5072474"/>
              <a:gd name="connsiteX0" fmla="*/ 4290424 w 7133450"/>
              <a:gd name="connsiteY0" fmla="*/ 43820 h 5059399"/>
              <a:gd name="connsiteX1" fmla="*/ 6656253 w 7133450"/>
              <a:gd name="connsiteY1" fmla="*/ 1379134 h 5059399"/>
              <a:gd name="connsiteX2" fmla="*/ 6932024 w 7133450"/>
              <a:gd name="connsiteY2" fmla="*/ 3193420 h 5059399"/>
              <a:gd name="connsiteX3" fmla="*/ 5349967 w 7133450"/>
              <a:gd name="connsiteY3" fmla="*/ 2757992 h 5059399"/>
              <a:gd name="connsiteX4" fmla="*/ 4377510 w 7133450"/>
              <a:gd name="connsiteY4" fmla="*/ 4252963 h 5059399"/>
              <a:gd name="connsiteX5" fmla="*/ 1808482 w 7133450"/>
              <a:gd name="connsiteY5" fmla="*/ 4920620 h 5059399"/>
              <a:gd name="connsiteX6" fmla="*/ 23224 w 7133450"/>
              <a:gd name="connsiteY6" fmla="*/ 1553306 h 5059399"/>
              <a:gd name="connsiteX7" fmla="*/ 2461625 w 7133450"/>
              <a:gd name="connsiteY7" fmla="*/ 435705 h 5059399"/>
              <a:gd name="connsiteX8" fmla="*/ 4290424 w 7133450"/>
              <a:gd name="connsiteY8" fmla="*/ 43820 h 5059399"/>
              <a:gd name="connsiteX0" fmla="*/ 4190270 w 7033296"/>
              <a:gd name="connsiteY0" fmla="*/ 42539 h 5063935"/>
              <a:gd name="connsiteX1" fmla="*/ 6556099 w 7033296"/>
              <a:gd name="connsiteY1" fmla="*/ 1377853 h 5063935"/>
              <a:gd name="connsiteX2" fmla="*/ 6831870 w 7033296"/>
              <a:gd name="connsiteY2" fmla="*/ 3192139 h 5063935"/>
              <a:gd name="connsiteX3" fmla="*/ 5249813 w 7033296"/>
              <a:gd name="connsiteY3" fmla="*/ 2756711 h 5063935"/>
              <a:gd name="connsiteX4" fmla="*/ 4277356 w 7033296"/>
              <a:gd name="connsiteY4" fmla="*/ 4251682 h 5063935"/>
              <a:gd name="connsiteX5" fmla="*/ 1708328 w 7033296"/>
              <a:gd name="connsiteY5" fmla="*/ 4919339 h 5063935"/>
              <a:gd name="connsiteX6" fmla="*/ 24670 w 7033296"/>
              <a:gd name="connsiteY6" fmla="*/ 1464939 h 5063935"/>
              <a:gd name="connsiteX7" fmla="*/ 2361471 w 7033296"/>
              <a:gd name="connsiteY7" fmla="*/ 434424 h 5063935"/>
              <a:gd name="connsiteX8" fmla="*/ 4190270 w 7033296"/>
              <a:gd name="connsiteY8" fmla="*/ 42539 h 5063935"/>
              <a:gd name="connsiteX0" fmla="*/ 4198537 w 7041563"/>
              <a:gd name="connsiteY0" fmla="*/ 42539 h 4787857"/>
              <a:gd name="connsiteX1" fmla="*/ 6564366 w 7041563"/>
              <a:gd name="connsiteY1" fmla="*/ 1377853 h 4787857"/>
              <a:gd name="connsiteX2" fmla="*/ 6840137 w 7041563"/>
              <a:gd name="connsiteY2" fmla="*/ 3192139 h 4787857"/>
              <a:gd name="connsiteX3" fmla="*/ 5258080 w 7041563"/>
              <a:gd name="connsiteY3" fmla="*/ 2756711 h 4787857"/>
              <a:gd name="connsiteX4" fmla="*/ 4285623 w 7041563"/>
              <a:gd name="connsiteY4" fmla="*/ 4251682 h 4787857"/>
              <a:gd name="connsiteX5" fmla="*/ 1223110 w 7041563"/>
              <a:gd name="connsiteY5" fmla="*/ 4600024 h 4787857"/>
              <a:gd name="connsiteX6" fmla="*/ 32937 w 7041563"/>
              <a:gd name="connsiteY6" fmla="*/ 1464939 h 4787857"/>
              <a:gd name="connsiteX7" fmla="*/ 2369738 w 7041563"/>
              <a:gd name="connsiteY7" fmla="*/ 434424 h 4787857"/>
              <a:gd name="connsiteX8" fmla="*/ 4198537 w 7041563"/>
              <a:gd name="connsiteY8" fmla="*/ 42539 h 4787857"/>
              <a:gd name="connsiteX0" fmla="*/ 4195186 w 7038212"/>
              <a:gd name="connsiteY0" fmla="*/ 42539 h 5028191"/>
              <a:gd name="connsiteX1" fmla="*/ 6561015 w 7038212"/>
              <a:gd name="connsiteY1" fmla="*/ 1377853 h 5028191"/>
              <a:gd name="connsiteX2" fmla="*/ 6836786 w 7038212"/>
              <a:gd name="connsiteY2" fmla="*/ 3192139 h 5028191"/>
              <a:gd name="connsiteX3" fmla="*/ 5254729 w 7038212"/>
              <a:gd name="connsiteY3" fmla="*/ 2756711 h 5028191"/>
              <a:gd name="connsiteX4" fmla="*/ 3672672 w 7038212"/>
              <a:gd name="connsiteY4" fmla="*/ 4803225 h 5028191"/>
              <a:gd name="connsiteX5" fmla="*/ 1219759 w 7038212"/>
              <a:gd name="connsiteY5" fmla="*/ 4600024 h 5028191"/>
              <a:gd name="connsiteX6" fmla="*/ 29586 w 7038212"/>
              <a:gd name="connsiteY6" fmla="*/ 1464939 h 5028191"/>
              <a:gd name="connsiteX7" fmla="*/ 2366387 w 7038212"/>
              <a:gd name="connsiteY7" fmla="*/ 434424 h 5028191"/>
              <a:gd name="connsiteX8" fmla="*/ 4195186 w 7038212"/>
              <a:gd name="connsiteY8" fmla="*/ 42539 h 5028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038212" h="5028191">
                <a:moveTo>
                  <a:pt x="4195186" y="42539"/>
                </a:moveTo>
                <a:cubicBezTo>
                  <a:pt x="4894291" y="199777"/>
                  <a:pt x="6120748" y="852920"/>
                  <a:pt x="6561015" y="1377853"/>
                </a:cubicBezTo>
                <a:cubicBezTo>
                  <a:pt x="7001282" y="1902786"/>
                  <a:pt x="7228672" y="2846214"/>
                  <a:pt x="6836786" y="3192139"/>
                </a:cubicBezTo>
                <a:cubicBezTo>
                  <a:pt x="6444900" y="3538064"/>
                  <a:pt x="5782081" y="2488197"/>
                  <a:pt x="5254729" y="2756711"/>
                </a:cubicBezTo>
                <a:cubicBezTo>
                  <a:pt x="4727377" y="3025225"/>
                  <a:pt x="4345167" y="4496006"/>
                  <a:pt x="3672672" y="4803225"/>
                </a:cubicBezTo>
                <a:cubicBezTo>
                  <a:pt x="3000177" y="5110444"/>
                  <a:pt x="1826940" y="5156405"/>
                  <a:pt x="1219759" y="4600024"/>
                </a:cubicBezTo>
                <a:cubicBezTo>
                  <a:pt x="612578" y="4043643"/>
                  <a:pt x="-161519" y="2159206"/>
                  <a:pt x="29586" y="1464939"/>
                </a:cubicBezTo>
                <a:cubicBezTo>
                  <a:pt x="220691" y="770672"/>
                  <a:pt x="1672120" y="671491"/>
                  <a:pt x="2366387" y="434424"/>
                </a:cubicBezTo>
                <a:cubicBezTo>
                  <a:pt x="3060654" y="197357"/>
                  <a:pt x="3496081" y="-114699"/>
                  <a:pt x="4195186" y="42539"/>
                </a:cubicBezTo>
                <a:close/>
              </a:path>
            </a:pathLst>
          </a:custGeom>
          <a:solidFill>
            <a:srgbClr val="4F81BD">
              <a:alpha val="2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Freeform 11"/>
          <p:cNvSpPr/>
          <p:nvPr/>
        </p:nvSpPr>
        <p:spPr>
          <a:xfrm>
            <a:off x="178709" y="957544"/>
            <a:ext cx="8003807" cy="5679252"/>
          </a:xfrm>
          <a:custGeom>
            <a:avLst/>
            <a:gdLst>
              <a:gd name="connsiteX0" fmla="*/ 4982691 w 7964333"/>
              <a:gd name="connsiteY0" fmla="*/ 106977 h 5713964"/>
              <a:gd name="connsiteX1" fmla="*/ 7450120 w 7964333"/>
              <a:gd name="connsiteY1" fmla="*/ 1108463 h 5713964"/>
              <a:gd name="connsiteX2" fmla="*/ 7929091 w 7964333"/>
              <a:gd name="connsiteY2" fmla="*/ 2806634 h 5713964"/>
              <a:gd name="connsiteX3" fmla="*/ 6869549 w 7964333"/>
              <a:gd name="connsiteY3" fmla="*/ 4766063 h 5713964"/>
              <a:gd name="connsiteX4" fmla="*/ 2573320 w 7964333"/>
              <a:gd name="connsiteY4" fmla="*/ 5709492 h 5713964"/>
              <a:gd name="connsiteX5" fmla="*/ 715491 w 7964333"/>
              <a:gd name="connsiteY5" fmla="*/ 4417720 h 5713964"/>
              <a:gd name="connsiteX6" fmla="*/ 4291 w 7964333"/>
              <a:gd name="connsiteY6" fmla="*/ 1616463 h 5713964"/>
              <a:gd name="connsiteX7" fmla="*/ 991263 w 7964333"/>
              <a:gd name="connsiteY7" fmla="*/ 774634 h 5713964"/>
              <a:gd name="connsiteX8" fmla="*/ 2297549 w 7964333"/>
              <a:gd name="connsiteY8" fmla="*/ 803663 h 5713964"/>
              <a:gd name="connsiteX9" fmla="*/ 4082806 w 7964333"/>
              <a:gd name="connsiteY9" fmla="*/ 106977 h 5713964"/>
              <a:gd name="connsiteX10" fmla="*/ 4982691 w 7964333"/>
              <a:gd name="connsiteY10" fmla="*/ 106977 h 5713964"/>
              <a:gd name="connsiteX0" fmla="*/ 4982691 w 7964333"/>
              <a:gd name="connsiteY0" fmla="*/ 105345 h 5712332"/>
              <a:gd name="connsiteX1" fmla="*/ 7450120 w 7964333"/>
              <a:gd name="connsiteY1" fmla="*/ 1106831 h 5712332"/>
              <a:gd name="connsiteX2" fmla="*/ 7929091 w 7964333"/>
              <a:gd name="connsiteY2" fmla="*/ 2805002 h 5712332"/>
              <a:gd name="connsiteX3" fmla="*/ 6869549 w 7964333"/>
              <a:gd name="connsiteY3" fmla="*/ 4764431 h 5712332"/>
              <a:gd name="connsiteX4" fmla="*/ 2573320 w 7964333"/>
              <a:gd name="connsiteY4" fmla="*/ 5707860 h 5712332"/>
              <a:gd name="connsiteX5" fmla="*/ 715491 w 7964333"/>
              <a:gd name="connsiteY5" fmla="*/ 4416088 h 5712332"/>
              <a:gd name="connsiteX6" fmla="*/ 4291 w 7964333"/>
              <a:gd name="connsiteY6" fmla="*/ 1614831 h 5712332"/>
              <a:gd name="connsiteX7" fmla="*/ 991263 w 7964333"/>
              <a:gd name="connsiteY7" fmla="*/ 773002 h 5712332"/>
              <a:gd name="connsiteX8" fmla="*/ 4082806 w 7964333"/>
              <a:gd name="connsiteY8" fmla="*/ 105345 h 5712332"/>
              <a:gd name="connsiteX9" fmla="*/ 4982691 w 7964333"/>
              <a:gd name="connsiteY9" fmla="*/ 105345 h 5712332"/>
              <a:gd name="connsiteX0" fmla="*/ 4982691 w 7964333"/>
              <a:gd name="connsiteY0" fmla="*/ 4519 h 5611506"/>
              <a:gd name="connsiteX1" fmla="*/ 7450120 w 7964333"/>
              <a:gd name="connsiteY1" fmla="*/ 1006005 h 5611506"/>
              <a:gd name="connsiteX2" fmla="*/ 7929091 w 7964333"/>
              <a:gd name="connsiteY2" fmla="*/ 2704176 h 5611506"/>
              <a:gd name="connsiteX3" fmla="*/ 6869549 w 7964333"/>
              <a:gd name="connsiteY3" fmla="*/ 4663605 h 5611506"/>
              <a:gd name="connsiteX4" fmla="*/ 2573320 w 7964333"/>
              <a:gd name="connsiteY4" fmla="*/ 5607034 h 5611506"/>
              <a:gd name="connsiteX5" fmla="*/ 715491 w 7964333"/>
              <a:gd name="connsiteY5" fmla="*/ 4315262 h 5611506"/>
              <a:gd name="connsiteX6" fmla="*/ 4291 w 7964333"/>
              <a:gd name="connsiteY6" fmla="*/ 1514005 h 5611506"/>
              <a:gd name="connsiteX7" fmla="*/ 991263 w 7964333"/>
              <a:gd name="connsiteY7" fmla="*/ 672176 h 5611506"/>
              <a:gd name="connsiteX8" fmla="*/ 4982691 w 7964333"/>
              <a:gd name="connsiteY8" fmla="*/ 4519 h 5611506"/>
              <a:gd name="connsiteX0" fmla="*/ 4518234 w 7975892"/>
              <a:gd name="connsiteY0" fmla="*/ 4222 h 5654752"/>
              <a:gd name="connsiteX1" fmla="*/ 7450120 w 7975892"/>
              <a:gd name="connsiteY1" fmla="*/ 1049251 h 5654752"/>
              <a:gd name="connsiteX2" fmla="*/ 7929091 w 7975892"/>
              <a:gd name="connsiteY2" fmla="*/ 2747422 h 5654752"/>
              <a:gd name="connsiteX3" fmla="*/ 6869549 w 7975892"/>
              <a:gd name="connsiteY3" fmla="*/ 4706851 h 5654752"/>
              <a:gd name="connsiteX4" fmla="*/ 2573320 w 7975892"/>
              <a:gd name="connsiteY4" fmla="*/ 5650280 h 5654752"/>
              <a:gd name="connsiteX5" fmla="*/ 715491 w 7975892"/>
              <a:gd name="connsiteY5" fmla="*/ 4358508 h 5654752"/>
              <a:gd name="connsiteX6" fmla="*/ 4291 w 7975892"/>
              <a:gd name="connsiteY6" fmla="*/ 1557251 h 5654752"/>
              <a:gd name="connsiteX7" fmla="*/ 991263 w 7975892"/>
              <a:gd name="connsiteY7" fmla="*/ 715422 h 5654752"/>
              <a:gd name="connsiteX8" fmla="*/ 4518234 w 7975892"/>
              <a:gd name="connsiteY8" fmla="*/ 4222 h 5654752"/>
              <a:gd name="connsiteX0" fmla="*/ 4518234 w 7975892"/>
              <a:gd name="connsiteY0" fmla="*/ 7280 h 5657810"/>
              <a:gd name="connsiteX1" fmla="*/ 7450120 w 7975892"/>
              <a:gd name="connsiteY1" fmla="*/ 1052309 h 5657810"/>
              <a:gd name="connsiteX2" fmla="*/ 7929091 w 7975892"/>
              <a:gd name="connsiteY2" fmla="*/ 2750480 h 5657810"/>
              <a:gd name="connsiteX3" fmla="*/ 6869549 w 7975892"/>
              <a:gd name="connsiteY3" fmla="*/ 4709909 h 5657810"/>
              <a:gd name="connsiteX4" fmla="*/ 2573320 w 7975892"/>
              <a:gd name="connsiteY4" fmla="*/ 5653338 h 5657810"/>
              <a:gd name="connsiteX5" fmla="*/ 715491 w 7975892"/>
              <a:gd name="connsiteY5" fmla="*/ 4361566 h 5657810"/>
              <a:gd name="connsiteX6" fmla="*/ 4291 w 7975892"/>
              <a:gd name="connsiteY6" fmla="*/ 1560309 h 5657810"/>
              <a:gd name="connsiteX7" fmla="*/ 4518234 w 7975892"/>
              <a:gd name="connsiteY7" fmla="*/ 7280 h 5657810"/>
              <a:gd name="connsiteX0" fmla="*/ 4730551 w 8188209"/>
              <a:gd name="connsiteY0" fmla="*/ 7280 h 5657810"/>
              <a:gd name="connsiteX1" fmla="*/ 7662437 w 8188209"/>
              <a:gd name="connsiteY1" fmla="*/ 1052309 h 5657810"/>
              <a:gd name="connsiteX2" fmla="*/ 8141408 w 8188209"/>
              <a:gd name="connsiteY2" fmla="*/ 2750480 h 5657810"/>
              <a:gd name="connsiteX3" fmla="*/ 7081866 w 8188209"/>
              <a:gd name="connsiteY3" fmla="*/ 4709909 h 5657810"/>
              <a:gd name="connsiteX4" fmla="*/ 2785637 w 8188209"/>
              <a:gd name="connsiteY4" fmla="*/ 5653338 h 5657810"/>
              <a:gd name="connsiteX5" fmla="*/ 927808 w 8188209"/>
              <a:gd name="connsiteY5" fmla="*/ 4361566 h 5657810"/>
              <a:gd name="connsiteX6" fmla="*/ 216608 w 8188209"/>
              <a:gd name="connsiteY6" fmla="*/ 1560309 h 5657810"/>
              <a:gd name="connsiteX7" fmla="*/ 4730551 w 8188209"/>
              <a:gd name="connsiteY7" fmla="*/ 7280 h 5657810"/>
              <a:gd name="connsiteX0" fmla="*/ 4529160 w 7986818"/>
              <a:gd name="connsiteY0" fmla="*/ 7280 h 5657810"/>
              <a:gd name="connsiteX1" fmla="*/ 7461046 w 7986818"/>
              <a:gd name="connsiteY1" fmla="*/ 1052309 h 5657810"/>
              <a:gd name="connsiteX2" fmla="*/ 7940017 w 7986818"/>
              <a:gd name="connsiteY2" fmla="*/ 2750480 h 5657810"/>
              <a:gd name="connsiteX3" fmla="*/ 6880475 w 7986818"/>
              <a:gd name="connsiteY3" fmla="*/ 4709909 h 5657810"/>
              <a:gd name="connsiteX4" fmla="*/ 2584246 w 7986818"/>
              <a:gd name="connsiteY4" fmla="*/ 5653338 h 5657810"/>
              <a:gd name="connsiteX5" fmla="*/ 726417 w 7986818"/>
              <a:gd name="connsiteY5" fmla="*/ 4361566 h 5657810"/>
              <a:gd name="connsiteX6" fmla="*/ 15217 w 7986818"/>
              <a:gd name="connsiteY6" fmla="*/ 1560309 h 5657810"/>
              <a:gd name="connsiteX7" fmla="*/ 4529160 w 7986818"/>
              <a:gd name="connsiteY7" fmla="*/ 7280 h 5657810"/>
              <a:gd name="connsiteX0" fmla="*/ 4553343 w 8011001"/>
              <a:gd name="connsiteY0" fmla="*/ 7280 h 5803243"/>
              <a:gd name="connsiteX1" fmla="*/ 7485229 w 8011001"/>
              <a:gd name="connsiteY1" fmla="*/ 1052309 h 5803243"/>
              <a:gd name="connsiteX2" fmla="*/ 7964200 w 8011001"/>
              <a:gd name="connsiteY2" fmla="*/ 2750480 h 5803243"/>
              <a:gd name="connsiteX3" fmla="*/ 6904658 w 8011001"/>
              <a:gd name="connsiteY3" fmla="*/ 4709909 h 5803243"/>
              <a:gd name="connsiteX4" fmla="*/ 2608429 w 8011001"/>
              <a:gd name="connsiteY4" fmla="*/ 5653338 h 5803243"/>
              <a:gd name="connsiteX5" fmla="*/ 39400 w 8011001"/>
              <a:gd name="connsiteY5" fmla="*/ 1560309 h 5803243"/>
              <a:gd name="connsiteX6" fmla="*/ 4553343 w 8011001"/>
              <a:gd name="connsiteY6" fmla="*/ 7280 h 5803243"/>
              <a:gd name="connsiteX0" fmla="*/ 4626731 w 8084389"/>
              <a:gd name="connsiteY0" fmla="*/ 7280 h 5633295"/>
              <a:gd name="connsiteX1" fmla="*/ 7558617 w 8084389"/>
              <a:gd name="connsiteY1" fmla="*/ 1052309 h 5633295"/>
              <a:gd name="connsiteX2" fmla="*/ 8037588 w 8084389"/>
              <a:gd name="connsiteY2" fmla="*/ 2750480 h 5633295"/>
              <a:gd name="connsiteX3" fmla="*/ 6978046 w 8084389"/>
              <a:gd name="connsiteY3" fmla="*/ 4709909 h 5633295"/>
              <a:gd name="connsiteX4" fmla="*/ 1839988 w 8084389"/>
              <a:gd name="connsiteY4" fmla="*/ 5464653 h 5633295"/>
              <a:gd name="connsiteX5" fmla="*/ 112788 w 8084389"/>
              <a:gd name="connsiteY5" fmla="*/ 1560309 h 5633295"/>
              <a:gd name="connsiteX6" fmla="*/ 4626731 w 8084389"/>
              <a:gd name="connsiteY6" fmla="*/ 7280 h 5633295"/>
              <a:gd name="connsiteX0" fmla="*/ 4626731 w 7798565"/>
              <a:gd name="connsiteY0" fmla="*/ 12479 h 5638494"/>
              <a:gd name="connsiteX1" fmla="*/ 7558617 w 7798565"/>
              <a:gd name="connsiteY1" fmla="*/ 1057508 h 5638494"/>
              <a:gd name="connsiteX2" fmla="*/ 6978046 w 7798565"/>
              <a:gd name="connsiteY2" fmla="*/ 4715108 h 5638494"/>
              <a:gd name="connsiteX3" fmla="*/ 1839988 w 7798565"/>
              <a:gd name="connsiteY3" fmla="*/ 5469852 h 5638494"/>
              <a:gd name="connsiteX4" fmla="*/ 112788 w 7798565"/>
              <a:gd name="connsiteY4" fmla="*/ 1565508 h 5638494"/>
              <a:gd name="connsiteX5" fmla="*/ 4626731 w 7798565"/>
              <a:gd name="connsiteY5" fmla="*/ 12479 h 5638494"/>
              <a:gd name="connsiteX0" fmla="*/ 4626731 w 7999235"/>
              <a:gd name="connsiteY0" fmla="*/ 413 h 5650238"/>
              <a:gd name="connsiteX1" fmla="*/ 7819874 w 7999235"/>
              <a:gd name="connsiteY1" fmla="*/ 1669556 h 5650238"/>
              <a:gd name="connsiteX2" fmla="*/ 6978046 w 7999235"/>
              <a:gd name="connsiteY2" fmla="*/ 4703042 h 5650238"/>
              <a:gd name="connsiteX3" fmla="*/ 1839988 w 7999235"/>
              <a:gd name="connsiteY3" fmla="*/ 5457786 h 5650238"/>
              <a:gd name="connsiteX4" fmla="*/ 112788 w 7999235"/>
              <a:gd name="connsiteY4" fmla="*/ 1553442 h 5650238"/>
              <a:gd name="connsiteX5" fmla="*/ 4626731 w 7999235"/>
              <a:gd name="connsiteY5" fmla="*/ 413 h 5650238"/>
              <a:gd name="connsiteX0" fmla="*/ 4611005 w 7983509"/>
              <a:gd name="connsiteY0" fmla="*/ 217912 h 5867737"/>
              <a:gd name="connsiteX1" fmla="*/ 7804148 w 7983509"/>
              <a:gd name="connsiteY1" fmla="*/ 1887055 h 5867737"/>
              <a:gd name="connsiteX2" fmla="*/ 6962320 w 7983509"/>
              <a:gd name="connsiteY2" fmla="*/ 4920541 h 5867737"/>
              <a:gd name="connsiteX3" fmla="*/ 1824262 w 7983509"/>
              <a:gd name="connsiteY3" fmla="*/ 5675285 h 5867737"/>
              <a:gd name="connsiteX4" fmla="*/ 97062 w 7983509"/>
              <a:gd name="connsiteY4" fmla="*/ 1770941 h 5867737"/>
              <a:gd name="connsiteX5" fmla="*/ 4335234 w 7983509"/>
              <a:gd name="connsiteY5" fmla="*/ 188884 h 5867737"/>
              <a:gd name="connsiteX6" fmla="*/ 4611005 w 7983509"/>
              <a:gd name="connsiteY6" fmla="*/ 217912 h 5867737"/>
              <a:gd name="connsiteX0" fmla="*/ 4335234 w 8003807"/>
              <a:gd name="connsiteY0" fmla="*/ 399 h 5679252"/>
              <a:gd name="connsiteX1" fmla="*/ 7804148 w 8003807"/>
              <a:gd name="connsiteY1" fmla="*/ 1698570 h 5679252"/>
              <a:gd name="connsiteX2" fmla="*/ 6962320 w 8003807"/>
              <a:gd name="connsiteY2" fmla="*/ 4732056 h 5679252"/>
              <a:gd name="connsiteX3" fmla="*/ 1824262 w 8003807"/>
              <a:gd name="connsiteY3" fmla="*/ 5486800 h 5679252"/>
              <a:gd name="connsiteX4" fmla="*/ 97062 w 8003807"/>
              <a:gd name="connsiteY4" fmla="*/ 1582456 h 5679252"/>
              <a:gd name="connsiteX5" fmla="*/ 4335234 w 8003807"/>
              <a:gd name="connsiteY5" fmla="*/ 399 h 5679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8003807" h="5679252">
                <a:moveTo>
                  <a:pt x="4335234" y="399"/>
                </a:moveTo>
                <a:cubicBezTo>
                  <a:pt x="5619748" y="19751"/>
                  <a:pt x="7366300" y="909960"/>
                  <a:pt x="7804148" y="1698570"/>
                </a:cubicBezTo>
                <a:cubicBezTo>
                  <a:pt x="8241996" y="2487180"/>
                  <a:pt x="7958968" y="4100684"/>
                  <a:pt x="6962320" y="4732056"/>
                </a:cubicBezTo>
                <a:cubicBezTo>
                  <a:pt x="5965672" y="5363428"/>
                  <a:pt x="2968472" y="6011733"/>
                  <a:pt x="1824262" y="5486800"/>
                </a:cubicBezTo>
                <a:cubicBezTo>
                  <a:pt x="680052" y="4961867"/>
                  <a:pt x="-321433" y="2496856"/>
                  <a:pt x="97062" y="1582456"/>
                </a:cubicBezTo>
                <a:cubicBezTo>
                  <a:pt x="515557" y="668056"/>
                  <a:pt x="3050720" y="-18953"/>
                  <a:pt x="4335234" y="399"/>
                </a:cubicBezTo>
                <a:close/>
              </a:path>
            </a:pathLst>
          </a:custGeom>
          <a:solidFill>
            <a:srgbClr val="4F81BD">
              <a:alpha val="2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39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Илюстрация на вълните</a:t>
            </a:r>
            <a:endParaRPr lang="bg-BG" dirty="0"/>
          </a:p>
        </p:txBody>
      </p:sp>
      <p:sp>
        <p:nvSpPr>
          <p:cNvPr id="6" name="Freeform 5"/>
          <p:cNvSpPr/>
          <p:nvPr/>
        </p:nvSpPr>
        <p:spPr>
          <a:xfrm>
            <a:off x="2506856" y="3480571"/>
            <a:ext cx="919105" cy="658389"/>
          </a:xfrm>
          <a:custGeom>
            <a:avLst/>
            <a:gdLst>
              <a:gd name="connsiteX0" fmla="*/ 124 w 919105"/>
              <a:gd name="connsiteY0" fmla="*/ 207509 h 658389"/>
              <a:gd name="connsiteX1" fmla="*/ 183004 w 919105"/>
              <a:gd name="connsiteY1" fmla="*/ 70349 h 658389"/>
              <a:gd name="connsiteX2" fmla="*/ 617344 w 919105"/>
              <a:gd name="connsiteY2" fmla="*/ 24629 h 658389"/>
              <a:gd name="connsiteX3" fmla="*/ 906904 w 919105"/>
              <a:gd name="connsiteY3" fmla="*/ 458969 h 658389"/>
              <a:gd name="connsiteX4" fmla="*/ 205864 w 919105"/>
              <a:gd name="connsiteY4" fmla="*/ 649469 h 658389"/>
              <a:gd name="connsiteX5" fmla="*/ 124 w 919105"/>
              <a:gd name="connsiteY5" fmla="*/ 207509 h 658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105" h="658389">
                <a:moveTo>
                  <a:pt x="124" y="207509"/>
                </a:moveTo>
                <a:cubicBezTo>
                  <a:pt x="-3686" y="110989"/>
                  <a:pt x="80134" y="100829"/>
                  <a:pt x="183004" y="70349"/>
                </a:cubicBezTo>
                <a:cubicBezTo>
                  <a:pt x="285874" y="39869"/>
                  <a:pt x="496694" y="-40141"/>
                  <a:pt x="617344" y="24629"/>
                </a:cubicBezTo>
                <a:cubicBezTo>
                  <a:pt x="737994" y="89399"/>
                  <a:pt x="975484" y="354829"/>
                  <a:pt x="906904" y="458969"/>
                </a:cubicBezTo>
                <a:cubicBezTo>
                  <a:pt x="838324" y="563109"/>
                  <a:pt x="354454" y="693919"/>
                  <a:pt x="205864" y="649469"/>
                </a:cubicBezTo>
                <a:cubicBezTo>
                  <a:pt x="57274" y="605019"/>
                  <a:pt x="3934" y="304029"/>
                  <a:pt x="124" y="207509"/>
                </a:cubicBezTo>
                <a:close/>
              </a:path>
            </a:pathLst>
          </a:custGeom>
          <a:solidFill>
            <a:srgbClr val="4F81BD">
              <a:alpha val="2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7" name="Freeform 6"/>
          <p:cNvSpPr/>
          <p:nvPr/>
        </p:nvSpPr>
        <p:spPr>
          <a:xfrm>
            <a:off x="1615256" y="2606625"/>
            <a:ext cx="2516468" cy="2582684"/>
          </a:xfrm>
          <a:custGeom>
            <a:avLst/>
            <a:gdLst>
              <a:gd name="connsiteX0" fmla="*/ 184 w 2516468"/>
              <a:gd name="connsiteY0" fmla="*/ 502335 h 2582684"/>
              <a:gd name="connsiteX1" fmla="*/ 1028884 w 2516468"/>
              <a:gd name="connsiteY1" fmla="*/ 14655 h 2582684"/>
              <a:gd name="connsiteX2" fmla="*/ 2377624 w 2516468"/>
              <a:gd name="connsiteY2" fmla="*/ 174675 h 2582684"/>
              <a:gd name="connsiteX3" fmla="*/ 2438584 w 2516468"/>
              <a:gd name="connsiteY3" fmla="*/ 654735 h 2582684"/>
              <a:gd name="connsiteX4" fmla="*/ 2072824 w 2516468"/>
              <a:gd name="connsiteY4" fmla="*/ 1325295 h 2582684"/>
              <a:gd name="connsiteX5" fmla="*/ 1859464 w 2516468"/>
              <a:gd name="connsiteY5" fmla="*/ 2460675 h 2582684"/>
              <a:gd name="connsiteX6" fmla="*/ 1105084 w 2516468"/>
              <a:gd name="connsiteY6" fmla="*/ 2331135 h 2582684"/>
              <a:gd name="connsiteX7" fmla="*/ 184 w 2516468"/>
              <a:gd name="connsiteY7" fmla="*/ 502335 h 2582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16468" h="2582684">
                <a:moveTo>
                  <a:pt x="184" y="502335"/>
                </a:moveTo>
                <a:cubicBezTo>
                  <a:pt x="-12516" y="116255"/>
                  <a:pt x="632644" y="69265"/>
                  <a:pt x="1028884" y="14655"/>
                </a:cubicBezTo>
                <a:cubicBezTo>
                  <a:pt x="1425124" y="-39955"/>
                  <a:pt x="2142674" y="67995"/>
                  <a:pt x="2377624" y="174675"/>
                </a:cubicBezTo>
                <a:cubicBezTo>
                  <a:pt x="2612574" y="281355"/>
                  <a:pt x="2489384" y="462965"/>
                  <a:pt x="2438584" y="654735"/>
                </a:cubicBezTo>
                <a:cubicBezTo>
                  <a:pt x="2387784" y="846505"/>
                  <a:pt x="2169344" y="1024305"/>
                  <a:pt x="2072824" y="1325295"/>
                </a:cubicBezTo>
                <a:cubicBezTo>
                  <a:pt x="1976304" y="1626285"/>
                  <a:pt x="2020754" y="2293035"/>
                  <a:pt x="1859464" y="2460675"/>
                </a:cubicBezTo>
                <a:cubicBezTo>
                  <a:pt x="1698174" y="2628315"/>
                  <a:pt x="1414964" y="2656255"/>
                  <a:pt x="1105084" y="2331135"/>
                </a:cubicBezTo>
                <a:cubicBezTo>
                  <a:pt x="795204" y="2006015"/>
                  <a:pt x="12884" y="888415"/>
                  <a:pt x="184" y="502335"/>
                </a:cubicBezTo>
                <a:close/>
              </a:path>
            </a:pathLst>
          </a:custGeom>
          <a:solidFill>
            <a:srgbClr val="4F81BD">
              <a:alpha val="2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Freeform 7"/>
          <p:cNvSpPr/>
          <p:nvPr/>
        </p:nvSpPr>
        <p:spPr>
          <a:xfrm>
            <a:off x="1311753" y="1896613"/>
            <a:ext cx="3178379" cy="3737251"/>
          </a:xfrm>
          <a:custGeom>
            <a:avLst/>
            <a:gdLst>
              <a:gd name="connsiteX0" fmla="*/ 1952750 w 3230171"/>
              <a:gd name="connsiteY0" fmla="*/ 161771 h 3908778"/>
              <a:gd name="connsiteX1" fmla="*/ 2692979 w 3230171"/>
              <a:gd name="connsiteY1" fmla="*/ 103714 h 3908778"/>
              <a:gd name="connsiteX2" fmla="*/ 3215493 w 3230171"/>
              <a:gd name="connsiteY2" fmla="*/ 771371 h 3908778"/>
              <a:gd name="connsiteX3" fmla="*/ 3041322 w 3230171"/>
              <a:gd name="connsiteY3" fmla="*/ 2411485 h 3908778"/>
              <a:gd name="connsiteX4" fmla="*/ 2576865 w 3230171"/>
              <a:gd name="connsiteY4" fmla="*/ 2919485 h 3908778"/>
              <a:gd name="connsiteX5" fmla="*/ 2852636 w 3230171"/>
              <a:gd name="connsiteY5" fmla="*/ 3311371 h 3908778"/>
              <a:gd name="connsiteX6" fmla="*/ 2634922 w 3230171"/>
              <a:gd name="connsiteY6" fmla="*/ 3587143 h 3908778"/>
              <a:gd name="connsiteX7" fmla="*/ 1009322 w 3230171"/>
              <a:gd name="connsiteY7" fmla="*/ 3790343 h 3908778"/>
              <a:gd name="connsiteX8" fmla="*/ 22350 w 3230171"/>
              <a:gd name="connsiteY8" fmla="*/ 1613200 h 3908778"/>
              <a:gd name="connsiteX9" fmla="*/ 1952750 w 3230171"/>
              <a:gd name="connsiteY9" fmla="*/ 161771 h 3908778"/>
              <a:gd name="connsiteX0" fmla="*/ 1910418 w 3187839"/>
              <a:gd name="connsiteY0" fmla="*/ 130631 h 3877638"/>
              <a:gd name="connsiteX1" fmla="*/ 2650647 w 3187839"/>
              <a:gd name="connsiteY1" fmla="*/ 72574 h 3877638"/>
              <a:gd name="connsiteX2" fmla="*/ 3173161 w 3187839"/>
              <a:gd name="connsiteY2" fmla="*/ 740231 h 3877638"/>
              <a:gd name="connsiteX3" fmla="*/ 2998990 w 3187839"/>
              <a:gd name="connsiteY3" fmla="*/ 2380345 h 3877638"/>
              <a:gd name="connsiteX4" fmla="*/ 2534533 w 3187839"/>
              <a:gd name="connsiteY4" fmla="*/ 2888345 h 3877638"/>
              <a:gd name="connsiteX5" fmla="*/ 2810304 w 3187839"/>
              <a:gd name="connsiteY5" fmla="*/ 3280231 h 3877638"/>
              <a:gd name="connsiteX6" fmla="*/ 2592590 w 3187839"/>
              <a:gd name="connsiteY6" fmla="*/ 3556003 h 3877638"/>
              <a:gd name="connsiteX7" fmla="*/ 966990 w 3187839"/>
              <a:gd name="connsiteY7" fmla="*/ 3759203 h 3877638"/>
              <a:gd name="connsiteX8" fmla="*/ 23561 w 3187839"/>
              <a:gd name="connsiteY8" fmla="*/ 1074060 h 3877638"/>
              <a:gd name="connsiteX9" fmla="*/ 1910418 w 3187839"/>
              <a:gd name="connsiteY9" fmla="*/ 130631 h 3877638"/>
              <a:gd name="connsiteX0" fmla="*/ 1910418 w 3187839"/>
              <a:gd name="connsiteY0" fmla="*/ 424801 h 3808950"/>
              <a:gd name="connsiteX1" fmla="*/ 2650647 w 3187839"/>
              <a:gd name="connsiteY1" fmla="*/ 3886 h 3808950"/>
              <a:gd name="connsiteX2" fmla="*/ 3173161 w 3187839"/>
              <a:gd name="connsiteY2" fmla="*/ 671543 h 3808950"/>
              <a:gd name="connsiteX3" fmla="*/ 2998990 w 3187839"/>
              <a:gd name="connsiteY3" fmla="*/ 2311657 h 3808950"/>
              <a:gd name="connsiteX4" fmla="*/ 2534533 w 3187839"/>
              <a:gd name="connsiteY4" fmla="*/ 2819657 h 3808950"/>
              <a:gd name="connsiteX5" fmla="*/ 2810304 w 3187839"/>
              <a:gd name="connsiteY5" fmla="*/ 3211543 h 3808950"/>
              <a:gd name="connsiteX6" fmla="*/ 2592590 w 3187839"/>
              <a:gd name="connsiteY6" fmla="*/ 3487315 h 3808950"/>
              <a:gd name="connsiteX7" fmla="*/ 966990 w 3187839"/>
              <a:gd name="connsiteY7" fmla="*/ 3690515 h 3808950"/>
              <a:gd name="connsiteX8" fmla="*/ 23561 w 3187839"/>
              <a:gd name="connsiteY8" fmla="*/ 1005372 h 3808950"/>
              <a:gd name="connsiteX9" fmla="*/ 1910418 w 3187839"/>
              <a:gd name="connsiteY9" fmla="*/ 424801 h 3808950"/>
              <a:gd name="connsiteX0" fmla="*/ 1910418 w 3178379"/>
              <a:gd name="connsiteY0" fmla="*/ 353102 h 3737251"/>
              <a:gd name="connsiteX1" fmla="*/ 2824818 w 3178379"/>
              <a:gd name="connsiteY1" fmla="*/ 4759 h 3737251"/>
              <a:gd name="connsiteX2" fmla="*/ 3173161 w 3178379"/>
              <a:gd name="connsiteY2" fmla="*/ 599844 h 3737251"/>
              <a:gd name="connsiteX3" fmla="*/ 2998990 w 3178379"/>
              <a:gd name="connsiteY3" fmla="*/ 2239958 h 3737251"/>
              <a:gd name="connsiteX4" fmla="*/ 2534533 w 3178379"/>
              <a:gd name="connsiteY4" fmla="*/ 2747958 h 3737251"/>
              <a:gd name="connsiteX5" fmla="*/ 2810304 w 3178379"/>
              <a:gd name="connsiteY5" fmla="*/ 3139844 h 3737251"/>
              <a:gd name="connsiteX6" fmla="*/ 2592590 w 3178379"/>
              <a:gd name="connsiteY6" fmla="*/ 3415616 h 3737251"/>
              <a:gd name="connsiteX7" fmla="*/ 966990 w 3178379"/>
              <a:gd name="connsiteY7" fmla="*/ 3618816 h 3737251"/>
              <a:gd name="connsiteX8" fmla="*/ 23561 w 3178379"/>
              <a:gd name="connsiteY8" fmla="*/ 933673 h 3737251"/>
              <a:gd name="connsiteX9" fmla="*/ 1910418 w 3178379"/>
              <a:gd name="connsiteY9" fmla="*/ 353102 h 3737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78379" h="3737251">
                <a:moveTo>
                  <a:pt x="1910418" y="353102"/>
                </a:moveTo>
                <a:cubicBezTo>
                  <a:pt x="2377294" y="198283"/>
                  <a:pt x="2614361" y="-36365"/>
                  <a:pt x="2824818" y="4759"/>
                </a:cubicBezTo>
                <a:cubicBezTo>
                  <a:pt x="3035275" y="45883"/>
                  <a:pt x="3144132" y="227311"/>
                  <a:pt x="3173161" y="599844"/>
                </a:cubicBezTo>
                <a:cubicBezTo>
                  <a:pt x="3202190" y="972377"/>
                  <a:pt x="3105428" y="1881939"/>
                  <a:pt x="2998990" y="2239958"/>
                </a:cubicBezTo>
                <a:cubicBezTo>
                  <a:pt x="2892552" y="2597977"/>
                  <a:pt x="2565981" y="2597977"/>
                  <a:pt x="2534533" y="2747958"/>
                </a:cubicBezTo>
                <a:cubicBezTo>
                  <a:pt x="2503085" y="2897939"/>
                  <a:pt x="2800628" y="3028568"/>
                  <a:pt x="2810304" y="3139844"/>
                </a:cubicBezTo>
                <a:cubicBezTo>
                  <a:pt x="2819980" y="3251120"/>
                  <a:pt x="2899809" y="3335787"/>
                  <a:pt x="2592590" y="3415616"/>
                </a:cubicBezTo>
                <a:cubicBezTo>
                  <a:pt x="2285371" y="3495445"/>
                  <a:pt x="1402418" y="3947806"/>
                  <a:pt x="966990" y="3618816"/>
                </a:cubicBezTo>
                <a:cubicBezTo>
                  <a:pt x="531562" y="3289826"/>
                  <a:pt x="-133677" y="1477959"/>
                  <a:pt x="23561" y="933673"/>
                </a:cubicBezTo>
                <a:cubicBezTo>
                  <a:pt x="180799" y="389387"/>
                  <a:pt x="1443542" y="507921"/>
                  <a:pt x="1910418" y="353102"/>
                </a:cubicBezTo>
                <a:close/>
              </a:path>
            </a:pathLst>
          </a:custGeom>
          <a:solidFill>
            <a:srgbClr val="4F81BD">
              <a:alpha val="20000"/>
            </a:srgbClr>
          </a:solidFill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pic>
        <p:nvPicPr>
          <p:cNvPr id="8194" name="Picture 2" descr="D:\Pavel\Courses\Materials\Course.ALG 2019\Alg-13 Graphs\Lecture\Figures\search-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229" y="2057400"/>
            <a:ext cx="54578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2286690"/>
      </p:ext>
    </p:extLst>
  </p:cSld>
  <p:clrMapOvr>
    <a:masterClrMapping/>
  </p:clrMapOvr>
  <p:transition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История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Година 1736</a:t>
            </a:r>
          </a:p>
          <a:p>
            <a:pPr lvl="1"/>
            <a:r>
              <a:rPr lang="bg-BG" dirty="0" smtClean="0"/>
              <a:t>Заражда се Теория на графите</a:t>
            </a:r>
          </a:p>
          <a:p>
            <a:pPr lvl="1"/>
            <a:r>
              <a:rPr lang="bg-BG" dirty="0" smtClean="0"/>
              <a:t>Статия на Ойлер</a:t>
            </a:r>
            <a:r>
              <a:rPr lang="en-US" dirty="0" smtClean="0"/>
              <a:t> </a:t>
            </a:r>
            <a:r>
              <a:rPr lang="bg-BG" dirty="0" smtClean="0"/>
              <a:t>за </a:t>
            </a:r>
            <a:r>
              <a:rPr lang="bg-BG" dirty="0" err="1" smtClean="0"/>
              <a:t>Кьонигсбергските</a:t>
            </a:r>
            <a:r>
              <a:rPr lang="bg-BG" dirty="0" smtClean="0"/>
              <a:t> мостове</a:t>
            </a:r>
          </a:p>
          <a:p>
            <a:pPr lvl="1"/>
            <a:r>
              <a:rPr lang="bg-BG" dirty="0" smtClean="0"/>
              <a:t>Може ли със затворен път да се мине през всички мостове точно по един път</a:t>
            </a:r>
          </a:p>
        </p:txBody>
      </p:sp>
      <p:pic>
        <p:nvPicPr>
          <p:cNvPr id="1026" name="Picture 2" descr="D:\Pavel\Courses\Materials\Course.ALG 2019\Alg-13 Graphs\Lecture\Figures\intro-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810000"/>
            <a:ext cx="593634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69598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Покриващо дърво</a:t>
            </a:r>
          </a:p>
          <a:p>
            <a:pPr lvl="1"/>
            <a:r>
              <a:rPr lang="bg-BG" dirty="0" smtClean="0"/>
              <a:t>Получава се по същия начин</a:t>
            </a:r>
          </a:p>
          <a:p>
            <a:pPr lvl="1"/>
            <a:r>
              <a:rPr lang="bg-BG" dirty="0" smtClean="0"/>
              <a:t>То е с повече разклонения и по-плитко</a:t>
            </a:r>
            <a:endParaRPr lang="bg-BG" dirty="0"/>
          </a:p>
        </p:txBody>
      </p:sp>
      <p:pic>
        <p:nvPicPr>
          <p:cNvPr id="10243" name="Picture 3" descr="D:\Pavel\Courses\Materials\Course.ALG 2019\Alg-13 Graphs\Lecture\Figures\search-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2" y="1981200"/>
            <a:ext cx="8448675" cy="416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342896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41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Имплементация</a:t>
            </a:r>
          </a:p>
          <a:p>
            <a:pPr lvl="1"/>
            <a:r>
              <a:rPr lang="bg-BG" dirty="0" smtClean="0"/>
              <a:t>Ходене в широчина е типична итеративна дейност</a:t>
            </a:r>
          </a:p>
          <a:p>
            <a:pPr lvl="1"/>
            <a:r>
              <a:rPr lang="bg-BG" dirty="0" smtClean="0"/>
              <a:t>Осъществява се най-добре с опашка</a:t>
            </a:r>
          </a:p>
          <a:p>
            <a:pPr lvl="1"/>
            <a:r>
              <a:rPr lang="bg-BG" dirty="0" smtClean="0"/>
              <a:t>В опашката се помнят текущо избраните възли – вади се най-стария елемент от опашката, маркира се като обработен, а неговите свободни съседи се добавят в опашката като най-нови елементи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89261040"/>
      </p:ext>
    </p:extLst>
  </p:cSld>
  <p:clrMapOvr>
    <a:masterClrMapping/>
  </p:clrMapOvr>
  <p:transition>
    <p:push dir="u"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Най-къс път в граф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42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Задача</a:t>
            </a:r>
          </a:p>
          <a:p>
            <a:pPr lvl="1"/>
            <a:r>
              <a:rPr lang="bg-BG" dirty="0" smtClean="0"/>
              <a:t>Дадени са два възела</a:t>
            </a:r>
          </a:p>
          <a:p>
            <a:pPr lvl="1"/>
            <a:r>
              <a:rPr lang="bg-BG" dirty="0" smtClean="0"/>
              <a:t>Има ли път между тях?</a:t>
            </a:r>
          </a:p>
          <a:p>
            <a:pPr lvl="1"/>
            <a:r>
              <a:rPr lang="bg-BG" dirty="0" smtClean="0"/>
              <a:t>Кой е най-късият път (най-малък брой ребра)?</a:t>
            </a:r>
          </a:p>
          <a:p>
            <a:pPr lvl="1"/>
            <a:r>
              <a:rPr lang="bg-BG" dirty="0" smtClean="0"/>
              <a:t>Кой е най-лекият път (най-малко общо тегло)?</a:t>
            </a:r>
          </a:p>
          <a:p>
            <a:r>
              <a:rPr lang="bg-BG" dirty="0" smtClean="0"/>
              <a:t>Алгоритми</a:t>
            </a:r>
          </a:p>
          <a:p>
            <a:pPr lvl="1"/>
            <a:r>
              <a:rPr lang="bg-BG" dirty="0" smtClean="0"/>
              <a:t>Съществуват много алгоритми с различна ефективност и приложимост</a:t>
            </a:r>
          </a:p>
          <a:p>
            <a:pPr lvl="1"/>
            <a:r>
              <a:rPr lang="bg-BG" dirty="0" smtClean="0"/>
              <a:t>Някои работят само за непретеглени графи, други само за графи с неотрицателни тегла, трети само за графи без цикли и т.н.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751822610"/>
      </p:ext>
    </p:extLst>
  </p:cSld>
  <p:clrMapOvr>
    <a:masterClrMapping/>
  </p:clrMapOvr>
  <p:transition>
    <p:push dir="u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43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Най-къс път като брой ребра</a:t>
            </a:r>
          </a:p>
          <a:p>
            <a:pPr lvl="1"/>
            <a:r>
              <a:rPr lang="bg-BG" dirty="0" smtClean="0"/>
              <a:t>Илюстрираме алгоритъм за намиране на най-къс път от възел </a:t>
            </a:r>
            <a:r>
              <a:rPr lang="en-US" dirty="0" smtClean="0"/>
              <a:t>A</a:t>
            </a:r>
            <a:r>
              <a:rPr lang="bg-BG" dirty="0" smtClean="0"/>
              <a:t> до възел </a:t>
            </a:r>
            <a:r>
              <a:rPr lang="en-US" dirty="0" smtClean="0"/>
              <a:t>B</a:t>
            </a:r>
          </a:p>
          <a:p>
            <a:pPr lvl="1"/>
            <a:r>
              <a:rPr lang="bg-BG" dirty="0" smtClean="0"/>
              <a:t>Използваме идеята на обхождането в широчина</a:t>
            </a:r>
          </a:p>
          <a:p>
            <a:pPr lvl="1"/>
            <a:r>
              <a:rPr lang="bg-BG" dirty="0" smtClean="0"/>
              <a:t>Пускаме вълна от </a:t>
            </a:r>
            <a:r>
              <a:rPr lang="en-US" dirty="0" smtClean="0"/>
              <a:t>A</a:t>
            </a:r>
            <a:r>
              <a:rPr lang="bg-BG" dirty="0" smtClean="0"/>
              <a:t> и брои на коя стъпка ще стигне </a:t>
            </a:r>
            <a:r>
              <a:rPr lang="en-US" dirty="0" smtClean="0"/>
              <a:t>B</a:t>
            </a:r>
            <a:endParaRPr lang="bg-BG" dirty="0"/>
          </a:p>
        </p:txBody>
      </p:sp>
      <p:pic>
        <p:nvPicPr>
          <p:cNvPr id="12290" name="Picture 2" descr="D:\Pavel\Courses\Materials\Course.ALG 2019\Alg-13 Graphs\Lecture\Figures\search-1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75" y="2667000"/>
            <a:ext cx="5457825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09384426"/>
      </p:ext>
    </p:extLst>
  </p:cSld>
  <p:clrMapOvr>
    <a:masterClrMapping/>
  </p:clrMapOvr>
  <p:transition>
    <p:push dir="u"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44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Илюстрация на алгоритъма</a:t>
            </a:r>
          </a:p>
          <a:p>
            <a:pPr lvl="1"/>
            <a:r>
              <a:rPr lang="bg-BG" dirty="0" smtClean="0"/>
              <a:t>Първоначално всички възли са свободни</a:t>
            </a:r>
          </a:p>
          <a:p>
            <a:pPr lvl="1"/>
            <a:r>
              <a:rPr lang="bg-BG" dirty="0" smtClean="0"/>
              <a:t>Съседните възли на </a:t>
            </a:r>
            <a:r>
              <a:rPr lang="en-US" dirty="0" smtClean="0"/>
              <a:t>A</a:t>
            </a:r>
            <a:r>
              <a:rPr lang="bg-BG" dirty="0" smtClean="0"/>
              <a:t> са на разстояние 1</a:t>
            </a:r>
          </a:p>
          <a:p>
            <a:pPr lvl="1"/>
            <a:r>
              <a:rPr lang="bg-BG" dirty="0" smtClean="0"/>
              <a:t>Свободните съседни на тях са на разстояние 2</a:t>
            </a:r>
          </a:p>
          <a:p>
            <a:pPr lvl="1"/>
            <a:r>
              <a:rPr lang="bg-BG" dirty="0" smtClean="0"/>
              <a:t>Така на 5-тата стъпка се стига до </a:t>
            </a:r>
            <a:r>
              <a:rPr lang="en-US" dirty="0" smtClean="0"/>
              <a:t>B (</a:t>
            </a:r>
            <a:r>
              <a:rPr lang="bg-BG" dirty="0" smtClean="0"/>
              <a:t>по няколко пътя)</a:t>
            </a:r>
            <a:endParaRPr lang="bg-BG" dirty="0"/>
          </a:p>
        </p:txBody>
      </p:sp>
      <p:pic>
        <p:nvPicPr>
          <p:cNvPr id="11266" name="Picture 2" descr="D:\Pavel\Courses\Materials\Course.ALG 2019\Alg-13 Graphs\Lecture\Figures\search-1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895600"/>
            <a:ext cx="5457826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1033780"/>
      </p:ext>
    </p:extLst>
  </p:cSld>
  <p:clrMapOvr>
    <a:masterClrMapping/>
  </p:clrMapOvr>
  <p:transition>
    <p:push dir="u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Графи и графика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663668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Компютърна графика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46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Поставя </a:t>
            </a:r>
            <a:r>
              <a:rPr lang="bg-BG" dirty="0"/>
              <a:t>нови уникални задачи</a:t>
            </a:r>
          </a:p>
          <a:p>
            <a:pPr lvl="1"/>
            <a:r>
              <a:rPr lang="bg-BG" dirty="0" smtClean="0"/>
              <a:t>Трудно решими със стандартните модели на графи</a:t>
            </a:r>
          </a:p>
          <a:p>
            <a:pPr lvl="1"/>
            <a:r>
              <a:rPr lang="bg-BG" dirty="0" smtClean="0"/>
              <a:t>Изисква работа със стени (цикли в граф)</a:t>
            </a:r>
          </a:p>
          <a:p>
            <a:pPr lvl="1"/>
            <a:r>
              <a:rPr lang="bg-BG" dirty="0" smtClean="0"/>
              <a:t>Интересува от непълни</a:t>
            </a:r>
            <a:r>
              <a:rPr lang="bg-BG" dirty="0"/>
              <a:t>, свързани, неориентирани, локално планарни, </a:t>
            </a:r>
            <a:r>
              <a:rPr lang="bg-BG" dirty="0" smtClean="0"/>
              <a:t>непретеглени графи</a:t>
            </a:r>
            <a:endParaRPr lang="en-US" dirty="0"/>
          </a:p>
          <a:p>
            <a:r>
              <a:rPr lang="bg-BG" dirty="0" smtClean="0"/>
              <a:t>Примерни </a:t>
            </a:r>
            <a:r>
              <a:rPr lang="bg-BG" dirty="0"/>
              <a:t>нови задачи</a:t>
            </a:r>
          </a:p>
          <a:p>
            <a:pPr lvl="1"/>
            <a:r>
              <a:rPr lang="bg-BG" dirty="0"/>
              <a:t>Включване на стени към </a:t>
            </a:r>
            <a:r>
              <a:rPr lang="bg-BG" dirty="0" smtClean="0"/>
              <a:t>мрежа</a:t>
            </a:r>
          </a:p>
          <a:p>
            <a:pPr lvl="1"/>
            <a:r>
              <a:rPr lang="bg-BG" dirty="0" smtClean="0"/>
              <a:t>Обхождане </a:t>
            </a:r>
            <a:r>
              <a:rPr lang="bg-BG" dirty="0"/>
              <a:t>на мрежа</a:t>
            </a:r>
          </a:p>
          <a:p>
            <a:pPr lvl="1"/>
            <a:r>
              <a:rPr lang="bg-BG" dirty="0"/>
              <a:t>Изглаждане на повърхност от </a:t>
            </a:r>
            <a:r>
              <a:rPr lang="bg-BG" dirty="0" smtClean="0"/>
              <a:t>мрежа</a:t>
            </a:r>
          </a:p>
          <a:p>
            <a:pPr lvl="1"/>
            <a:r>
              <a:rPr lang="bg-BG" dirty="0" smtClean="0"/>
              <a:t>А също и: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481161"/>
      </p:ext>
    </p:extLst>
  </p:cSld>
  <p:clrMapOvr>
    <a:masterClrMapping/>
  </p:clrMapOvr>
  <p:transition>
    <p:push dir="u"/>
  </p:transition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47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Намиране на поредни съседни възли – при зададено начално ребро №1 да се намерят останалите ребра от този възел</a:t>
            </a:r>
            <a:endParaRPr lang="en-US" dirty="0" smtClean="0"/>
          </a:p>
          <a:p>
            <a:endParaRPr lang="bg-BG" dirty="0"/>
          </a:p>
        </p:txBody>
      </p:sp>
      <p:grpSp>
        <p:nvGrpSpPr>
          <p:cNvPr id="43" name="Group 42"/>
          <p:cNvGrpSpPr/>
          <p:nvPr/>
        </p:nvGrpSpPr>
        <p:grpSpPr>
          <a:xfrm>
            <a:off x="914400" y="2057400"/>
            <a:ext cx="7282756" cy="3868964"/>
            <a:chOff x="1676400" y="2303236"/>
            <a:chExt cx="5486400" cy="2914650"/>
          </a:xfrm>
        </p:grpSpPr>
        <p:cxnSp>
          <p:nvCxnSpPr>
            <p:cNvPr id="6" name="Straight Arrow Connector 5"/>
            <p:cNvCxnSpPr/>
            <p:nvPr/>
          </p:nvCxnSpPr>
          <p:spPr>
            <a:xfrm flipH="1" flipV="1">
              <a:off x="4191000" y="2417536"/>
              <a:ext cx="457200" cy="6286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5943600" y="4417787"/>
              <a:ext cx="914400" cy="51434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5791200" y="3560536"/>
              <a:ext cx="381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3352800" y="4246336"/>
              <a:ext cx="381000" cy="2857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819400" y="2931886"/>
              <a:ext cx="685800" cy="3429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3733800" y="4246336"/>
              <a:ext cx="6096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4648200" y="2531836"/>
              <a:ext cx="762000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3505200" y="3274786"/>
              <a:ext cx="228600" cy="9715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4876800" y="4817836"/>
              <a:ext cx="762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791200" y="3789136"/>
              <a:ext cx="152400" cy="6286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352800" y="4532086"/>
              <a:ext cx="0" cy="457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3505200" y="3046186"/>
              <a:ext cx="1143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4343400" y="4246336"/>
              <a:ext cx="609600" cy="5715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514600" y="4474936"/>
              <a:ext cx="838200" cy="571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4953000" y="4417786"/>
              <a:ext cx="990600" cy="40957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/>
            <p:cNvSpPr/>
            <p:nvPr/>
          </p:nvSpPr>
          <p:spPr>
            <a:xfrm>
              <a:off x="4253658" y="4158991"/>
              <a:ext cx="182880" cy="182880"/>
            </a:xfrm>
            <a:prstGeom prst="ellipse">
              <a:avLst/>
            </a:prstGeom>
            <a:solidFill>
              <a:srgbClr val="0070C0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4559452" y="2946966"/>
              <a:ext cx="182880" cy="182880"/>
            </a:xfrm>
            <a:prstGeom prst="ellipse">
              <a:avLst/>
            </a:prstGeom>
            <a:solidFill>
              <a:srgbClr val="0070C0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5708389" y="3695853"/>
              <a:ext cx="182880" cy="182880"/>
            </a:xfrm>
            <a:prstGeom prst="ellipse">
              <a:avLst/>
            </a:prstGeom>
            <a:solidFill>
              <a:srgbClr val="0070C0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5410200" y="2531836"/>
              <a:ext cx="762000" cy="10287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6172200" y="3446236"/>
              <a:ext cx="990600" cy="1143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5410200" y="2303236"/>
              <a:ext cx="5334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 flipV="1">
              <a:off x="5029200" y="2303236"/>
              <a:ext cx="381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2362200" y="2931886"/>
              <a:ext cx="457200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>
              <a:off x="2819400" y="2531836"/>
              <a:ext cx="762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2362200" y="3446236"/>
              <a:ext cx="152400" cy="10287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1676400" y="3160486"/>
              <a:ext cx="685800" cy="2857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1905000" y="4474936"/>
              <a:ext cx="6096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 flipV="1">
              <a:off x="4705621" y="3120671"/>
              <a:ext cx="377028" cy="498370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>
              <a:off x="4415266" y="3627708"/>
              <a:ext cx="684719" cy="55904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5082648" y="3627708"/>
              <a:ext cx="632713" cy="143010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3886200" y="4340456"/>
              <a:ext cx="609600" cy="34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№1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854700" y="3758880"/>
              <a:ext cx="609600" cy="34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№2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940618" y="2817467"/>
              <a:ext cx="609600" cy="34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№3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9" name="Oval 38"/>
            <p:cNvSpPr/>
            <p:nvPr/>
          </p:nvSpPr>
          <p:spPr>
            <a:xfrm>
              <a:off x="4988058" y="3536303"/>
              <a:ext cx="182880" cy="182880"/>
            </a:xfrm>
            <a:prstGeom prst="ellipse">
              <a:avLst/>
            </a:prstGeom>
            <a:solidFill>
              <a:srgbClr val="0070C0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Arc 39"/>
            <p:cNvSpPr/>
            <p:nvPr/>
          </p:nvSpPr>
          <p:spPr>
            <a:xfrm rot="10800000" flipH="1">
              <a:off x="4686716" y="3200413"/>
              <a:ext cx="822960" cy="822960"/>
            </a:xfrm>
            <a:prstGeom prst="arc">
              <a:avLst>
                <a:gd name="adj1" fmla="val 13753320"/>
                <a:gd name="adj2" fmla="val 20247947"/>
              </a:avLst>
            </a:prstGeom>
            <a:ln w="12700">
              <a:prstDash val="sysDot"/>
              <a:headEnd type="none" w="med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Arc 40"/>
            <p:cNvSpPr/>
            <p:nvPr/>
          </p:nvSpPr>
          <p:spPr>
            <a:xfrm rot="10800000" flipH="1">
              <a:off x="4686716" y="3200413"/>
              <a:ext cx="822960" cy="822960"/>
            </a:xfrm>
            <a:prstGeom prst="arc">
              <a:avLst>
                <a:gd name="adj1" fmla="val 8171970"/>
                <a:gd name="adj2" fmla="val 12951611"/>
              </a:avLst>
            </a:prstGeom>
            <a:ln w="12700">
              <a:prstDash val="sysDot"/>
              <a:headEnd type="none" w="med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Arc 41"/>
            <p:cNvSpPr/>
            <p:nvPr/>
          </p:nvSpPr>
          <p:spPr>
            <a:xfrm rot="10800000" flipH="1">
              <a:off x="4686716" y="3200413"/>
              <a:ext cx="822960" cy="822960"/>
            </a:xfrm>
            <a:prstGeom prst="arc">
              <a:avLst>
                <a:gd name="adj1" fmla="val 21138014"/>
                <a:gd name="adj2" fmla="val 7351765"/>
              </a:avLst>
            </a:prstGeom>
            <a:ln w="12700">
              <a:prstDash val="sysDot"/>
              <a:headEnd type="none" w="med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546004201"/>
      </p:ext>
    </p:extLst>
  </p:cSld>
  <p:clrMapOvr>
    <a:masterClrMapping/>
  </p:clrMapOvr>
  <p:transition>
    <p:push dir="u"/>
  </p:transition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Обхождане на поредни възли от стена – при зададен начален възел №1 на стена да се намерят останалите възли (или ребра)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838200" y="2065993"/>
            <a:ext cx="7386918" cy="3924300"/>
            <a:chOff x="1828800" y="1181100"/>
            <a:chExt cx="5486400" cy="2914650"/>
          </a:xfrm>
        </p:grpSpPr>
        <p:cxnSp>
          <p:nvCxnSpPr>
            <p:cNvPr id="4" name="Straight Arrow Connector 3"/>
            <p:cNvCxnSpPr/>
            <p:nvPr/>
          </p:nvCxnSpPr>
          <p:spPr>
            <a:xfrm flipH="1" flipV="1">
              <a:off x="4343400" y="1295400"/>
              <a:ext cx="457200" cy="6286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Straight Arrow Connector 4"/>
            <p:cNvCxnSpPr/>
            <p:nvPr/>
          </p:nvCxnSpPr>
          <p:spPr>
            <a:xfrm>
              <a:off x="6096000" y="3295651"/>
              <a:ext cx="914400" cy="51434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Arrow Connector 5"/>
            <p:cNvCxnSpPr/>
            <p:nvPr/>
          </p:nvCxnSpPr>
          <p:spPr>
            <a:xfrm flipV="1">
              <a:off x="5943600" y="2438400"/>
              <a:ext cx="381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H="1">
              <a:off x="3505200" y="3124200"/>
              <a:ext cx="381000" cy="2857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>
              <a:off x="2971800" y="1809750"/>
              <a:ext cx="685800" cy="3429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3886200" y="3124200"/>
              <a:ext cx="525883" cy="4442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4800600" y="1409700"/>
              <a:ext cx="762000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 flipV="1">
              <a:off x="3657601" y="2152650"/>
              <a:ext cx="213222" cy="885782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H="1">
              <a:off x="5029200" y="3695700"/>
              <a:ext cx="762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5943600" y="2667000"/>
              <a:ext cx="152400" cy="6286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>
              <a:off x="3505200" y="3409950"/>
              <a:ext cx="0" cy="457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3735509" y="1924051"/>
              <a:ext cx="1065091" cy="199981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triangle" w="med" len="lg"/>
              <a:tailEnd type="non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4495800" y="3124200"/>
              <a:ext cx="609600" cy="5715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667000" y="3352800"/>
              <a:ext cx="838200" cy="571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H="1">
              <a:off x="5105400" y="3295650"/>
              <a:ext cx="990600" cy="40957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Oval 18"/>
            <p:cNvSpPr/>
            <p:nvPr/>
          </p:nvSpPr>
          <p:spPr>
            <a:xfrm>
              <a:off x="4406058" y="3036855"/>
              <a:ext cx="182880" cy="182880"/>
            </a:xfrm>
            <a:prstGeom prst="ellipse">
              <a:avLst/>
            </a:prstGeom>
            <a:solidFill>
              <a:srgbClr val="0070C0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/>
            <p:cNvSpPr/>
            <p:nvPr/>
          </p:nvSpPr>
          <p:spPr>
            <a:xfrm>
              <a:off x="4711852" y="1824830"/>
              <a:ext cx="182880" cy="182880"/>
            </a:xfrm>
            <a:prstGeom prst="ellipse">
              <a:avLst/>
            </a:prstGeom>
            <a:solidFill>
              <a:srgbClr val="0070C0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Oval 20"/>
            <p:cNvSpPr/>
            <p:nvPr/>
          </p:nvSpPr>
          <p:spPr>
            <a:xfrm>
              <a:off x="3550920" y="2043434"/>
              <a:ext cx="182880" cy="182880"/>
            </a:xfrm>
            <a:prstGeom prst="ellipse">
              <a:avLst/>
            </a:prstGeom>
            <a:solidFill>
              <a:srgbClr val="0070C0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5562600" y="1409700"/>
              <a:ext cx="762000" cy="10287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6324600" y="2324100"/>
              <a:ext cx="990600" cy="1143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5562600" y="1181100"/>
              <a:ext cx="5334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H="1" flipV="1">
              <a:off x="5181600" y="1181100"/>
              <a:ext cx="381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2514600" y="1809750"/>
              <a:ext cx="457200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H="1">
              <a:off x="2971800" y="1409700"/>
              <a:ext cx="762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514600" y="2324100"/>
              <a:ext cx="152400" cy="10287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1828800" y="2038350"/>
              <a:ext cx="685800" cy="2857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2057400" y="3352800"/>
              <a:ext cx="6096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4858021" y="1998535"/>
              <a:ext cx="377028" cy="498370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4567667" y="2580572"/>
              <a:ext cx="590408" cy="484040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triangle" w="med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5235048" y="2505572"/>
              <a:ext cx="708552" cy="16142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5257800" y="2201678"/>
              <a:ext cx="609600" cy="342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№1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4604092" y="1488183"/>
              <a:ext cx="609600" cy="342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№2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407013" y="1759234"/>
              <a:ext cx="609600" cy="342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№3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7" name="Arc 36"/>
            <p:cNvSpPr/>
            <p:nvPr/>
          </p:nvSpPr>
          <p:spPr>
            <a:xfrm rot="10800000" flipH="1">
              <a:off x="4106098" y="2218144"/>
              <a:ext cx="618302" cy="618302"/>
            </a:xfrm>
            <a:prstGeom prst="arc">
              <a:avLst>
                <a:gd name="adj1" fmla="val 1329087"/>
                <a:gd name="adj2" fmla="val 19294233"/>
              </a:avLst>
            </a:prstGeom>
            <a:ln w="12700">
              <a:prstDash val="sysDot"/>
              <a:headEnd type="none" w="med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Oval 37"/>
            <p:cNvSpPr/>
            <p:nvPr/>
          </p:nvSpPr>
          <p:spPr>
            <a:xfrm>
              <a:off x="3802561" y="3036855"/>
              <a:ext cx="182880" cy="182880"/>
            </a:xfrm>
            <a:prstGeom prst="ellipse">
              <a:avLst/>
            </a:prstGeom>
            <a:solidFill>
              <a:srgbClr val="0070C0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332352" y="2897743"/>
              <a:ext cx="609600" cy="342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№4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150572" y="3183493"/>
              <a:ext cx="609600" cy="342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№5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5140458" y="2419350"/>
              <a:ext cx="182880" cy="182880"/>
            </a:xfrm>
            <a:prstGeom prst="ellipse">
              <a:avLst/>
            </a:prstGeom>
            <a:solidFill>
              <a:srgbClr val="FF0000"/>
            </a:solidFill>
            <a:effectLst/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0114894"/>
      </p:ext>
    </p:extLst>
  </p:cSld>
  <p:clrMapOvr>
    <a:masterClrMapping/>
  </p:clrMapOvr>
  <p:transition>
    <p:push dir="u"/>
  </p:transition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49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Намиране на съседни стени – при дадена стена да се намерят всички околни стени и то подредени</a:t>
            </a:r>
            <a:endParaRPr lang="en-US" dirty="0" smtClean="0"/>
          </a:p>
          <a:p>
            <a:endParaRPr lang="bg-BG" dirty="0"/>
          </a:p>
        </p:txBody>
      </p:sp>
      <p:grpSp>
        <p:nvGrpSpPr>
          <p:cNvPr id="46" name="Group 45"/>
          <p:cNvGrpSpPr/>
          <p:nvPr/>
        </p:nvGrpSpPr>
        <p:grpSpPr>
          <a:xfrm>
            <a:off x="533400" y="1828800"/>
            <a:ext cx="8009347" cy="4381500"/>
            <a:chOff x="1828800" y="1181100"/>
            <a:chExt cx="5486400" cy="3001326"/>
          </a:xfrm>
        </p:grpSpPr>
        <p:sp>
          <p:nvSpPr>
            <p:cNvPr id="4" name="Freeform 3"/>
            <p:cNvSpPr/>
            <p:nvPr/>
          </p:nvSpPr>
          <p:spPr>
            <a:xfrm>
              <a:off x="2521976" y="1181100"/>
              <a:ext cx="3795486" cy="3001326"/>
            </a:xfrm>
            <a:custGeom>
              <a:avLst/>
              <a:gdLst>
                <a:gd name="connsiteX0" fmla="*/ 552659 w 3803301"/>
                <a:gd name="connsiteY0" fmla="*/ 100484 h 2527161"/>
                <a:gd name="connsiteX1" fmla="*/ 442128 w 3803301"/>
                <a:gd name="connsiteY1" fmla="*/ 889279 h 2527161"/>
                <a:gd name="connsiteX2" fmla="*/ 0 w 3803301"/>
                <a:gd name="connsiteY2" fmla="*/ 1537398 h 2527161"/>
                <a:gd name="connsiteX3" fmla="*/ 105508 w 3803301"/>
                <a:gd name="connsiteY3" fmla="*/ 2522137 h 2527161"/>
                <a:gd name="connsiteX4" fmla="*/ 572756 w 3803301"/>
                <a:gd name="connsiteY4" fmla="*/ 2461847 h 2527161"/>
                <a:gd name="connsiteX5" fmla="*/ 849086 w 3803301"/>
                <a:gd name="connsiteY5" fmla="*/ 2476919 h 2527161"/>
                <a:gd name="connsiteX6" fmla="*/ 1371600 w 3803301"/>
                <a:gd name="connsiteY6" fmla="*/ 2486967 h 2527161"/>
                <a:gd name="connsiteX7" fmla="*/ 2466870 w 3803301"/>
                <a:gd name="connsiteY7" fmla="*/ 2527161 h 2527161"/>
                <a:gd name="connsiteX8" fmla="*/ 3195376 w 3803301"/>
                <a:gd name="connsiteY8" fmla="*/ 2476919 h 2527161"/>
                <a:gd name="connsiteX9" fmla="*/ 3526972 w 3803301"/>
                <a:gd name="connsiteY9" fmla="*/ 2491992 h 2527161"/>
                <a:gd name="connsiteX10" fmla="*/ 3431512 w 3803301"/>
                <a:gd name="connsiteY10" fmla="*/ 1969477 h 2527161"/>
                <a:gd name="connsiteX11" fmla="*/ 3803301 w 3803301"/>
                <a:gd name="connsiteY11" fmla="*/ 1673051 h 2527161"/>
                <a:gd name="connsiteX12" fmla="*/ 3034602 w 3803301"/>
                <a:gd name="connsiteY12" fmla="*/ 296427 h 2527161"/>
                <a:gd name="connsiteX13" fmla="*/ 2306097 w 3803301"/>
                <a:gd name="connsiteY13" fmla="*/ 989763 h 2527161"/>
                <a:gd name="connsiteX14" fmla="*/ 1743389 w 3803301"/>
                <a:gd name="connsiteY14" fmla="*/ 0 h 2527161"/>
                <a:gd name="connsiteX0" fmla="*/ 552659 w 3803301"/>
                <a:gd name="connsiteY0" fmla="*/ 100484 h 2827774"/>
                <a:gd name="connsiteX1" fmla="*/ 442128 w 3803301"/>
                <a:gd name="connsiteY1" fmla="*/ 889279 h 2827774"/>
                <a:gd name="connsiteX2" fmla="*/ 0 w 3803301"/>
                <a:gd name="connsiteY2" fmla="*/ 1537398 h 2827774"/>
                <a:gd name="connsiteX3" fmla="*/ 105508 w 3803301"/>
                <a:gd name="connsiteY3" fmla="*/ 2522137 h 2827774"/>
                <a:gd name="connsiteX4" fmla="*/ 572756 w 3803301"/>
                <a:gd name="connsiteY4" fmla="*/ 2461847 h 2827774"/>
                <a:gd name="connsiteX5" fmla="*/ 849086 w 3803301"/>
                <a:gd name="connsiteY5" fmla="*/ 2476919 h 2827774"/>
                <a:gd name="connsiteX6" fmla="*/ 1371600 w 3803301"/>
                <a:gd name="connsiteY6" fmla="*/ 2486967 h 2827774"/>
                <a:gd name="connsiteX7" fmla="*/ 2466870 w 3803301"/>
                <a:gd name="connsiteY7" fmla="*/ 2527161 h 2827774"/>
                <a:gd name="connsiteX8" fmla="*/ 3195376 w 3803301"/>
                <a:gd name="connsiteY8" fmla="*/ 2476919 h 2827774"/>
                <a:gd name="connsiteX9" fmla="*/ 3578888 w 3803301"/>
                <a:gd name="connsiteY9" fmla="*/ 2827774 h 2827774"/>
                <a:gd name="connsiteX10" fmla="*/ 3431512 w 3803301"/>
                <a:gd name="connsiteY10" fmla="*/ 1969477 h 2827774"/>
                <a:gd name="connsiteX11" fmla="*/ 3803301 w 3803301"/>
                <a:gd name="connsiteY11" fmla="*/ 1673051 h 2827774"/>
                <a:gd name="connsiteX12" fmla="*/ 3034602 w 3803301"/>
                <a:gd name="connsiteY12" fmla="*/ 296427 h 2827774"/>
                <a:gd name="connsiteX13" fmla="*/ 2306097 w 3803301"/>
                <a:gd name="connsiteY13" fmla="*/ 989763 h 2827774"/>
                <a:gd name="connsiteX14" fmla="*/ 1743389 w 3803301"/>
                <a:gd name="connsiteY14" fmla="*/ 0 h 2827774"/>
                <a:gd name="connsiteX0" fmla="*/ 552659 w 3803301"/>
                <a:gd name="connsiteY0" fmla="*/ 100484 h 3371222"/>
                <a:gd name="connsiteX1" fmla="*/ 442128 w 3803301"/>
                <a:gd name="connsiteY1" fmla="*/ 889279 h 3371222"/>
                <a:gd name="connsiteX2" fmla="*/ 0 w 3803301"/>
                <a:gd name="connsiteY2" fmla="*/ 1537398 h 3371222"/>
                <a:gd name="connsiteX3" fmla="*/ 105508 w 3803301"/>
                <a:gd name="connsiteY3" fmla="*/ 2522137 h 3371222"/>
                <a:gd name="connsiteX4" fmla="*/ 572756 w 3803301"/>
                <a:gd name="connsiteY4" fmla="*/ 2461847 h 3371222"/>
                <a:gd name="connsiteX5" fmla="*/ 849086 w 3803301"/>
                <a:gd name="connsiteY5" fmla="*/ 2476919 h 3371222"/>
                <a:gd name="connsiteX6" fmla="*/ 1371600 w 3803301"/>
                <a:gd name="connsiteY6" fmla="*/ 2486967 h 3371222"/>
                <a:gd name="connsiteX7" fmla="*/ 2466870 w 3803301"/>
                <a:gd name="connsiteY7" fmla="*/ 2527161 h 3371222"/>
                <a:gd name="connsiteX8" fmla="*/ 2582426 w 3803301"/>
                <a:gd name="connsiteY8" fmla="*/ 3371222 h 3371222"/>
                <a:gd name="connsiteX9" fmla="*/ 3578888 w 3803301"/>
                <a:gd name="connsiteY9" fmla="*/ 2827774 h 3371222"/>
                <a:gd name="connsiteX10" fmla="*/ 3431512 w 3803301"/>
                <a:gd name="connsiteY10" fmla="*/ 1969477 h 3371222"/>
                <a:gd name="connsiteX11" fmla="*/ 3803301 w 3803301"/>
                <a:gd name="connsiteY11" fmla="*/ 1673051 h 3371222"/>
                <a:gd name="connsiteX12" fmla="*/ 3034602 w 3803301"/>
                <a:gd name="connsiteY12" fmla="*/ 296427 h 3371222"/>
                <a:gd name="connsiteX13" fmla="*/ 2306097 w 3803301"/>
                <a:gd name="connsiteY13" fmla="*/ 989763 h 3371222"/>
                <a:gd name="connsiteX14" fmla="*/ 1743389 w 3803301"/>
                <a:gd name="connsiteY14" fmla="*/ 0 h 3371222"/>
                <a:gd name="connsiteX0" fmla="*/ 552659 w 3803301"/>
                <a:gd name="connsiteY0" fmla="*/ 100484 h 3371222"/>
                <a:gd name="connsiteX1" fmla="*/ 442128 w 3803301"/>
                <a:gd name="connsiteY1" fmla="*/ 889279 h 3371222"/>
                <a:gd name="connsiteX2" fmla="*/ 0 w 3803301"/>
                <a:gd name="connsiteY2" fmla="*/ 1537398 h 3371222"/>
                <a:gd name="connsiteX3" fmla="*/ 145702 w 3803301"/>
                <a:gd name="connsiteY3" fmla="*/ 2908998 h 3371222"/>
                <a:gd name="connsiteX4" fmla="*/ 572756 w 3803301"/>
                <a:gd name="connsiteY4" fmla="*/ 2461847 h 3371222"/>
                <a:gd name="connsiteX5" fmla="*/ 849086 w 3803301"/>
                <a:gd name="connsiteY5" fmla="*/ 2476919 h 3371222"/>
                <a:gd name="connsiteX6" fmla="*/ 1371600 w 3803301"/>
                <a:gd name="connsiteY6" fmla="*/ 2486967 h 3371222"/>
                <a:gd name="connsiteX7" fmla="*/ 2466870 w 3803301"/>
                <a:gd name="connsiteY7" fmla="*/ 2527161 h 3371222"/>
                <a:gd name="connsiteX8" fmla="*/ 2582426 w 3803301"/>
                <a:gd name="connsiteY8" fmla="*/ 3371222 h 3371222"/>
                <a:gd name="connsiteX9" fmla="*/ 3578888 w 3803301"/>
                <a:gd name="connsiteY9" fmla="*/ 2827774 h 3371222"/>
                <a:gd name="connsiteX10" fmla="*/ 3431512 w 3803301"/>
                <a:gd name="connsiteY10" fmla="*/ 1969477 h 3371222"/>
                <a:gd name="connsiteX11" fmla="*/ 3803301 w 3803301"/>
                <a:gd name="connsiteY11" fmla="*/ 1673051 h 3371222"/>
                <a:gd name="connsiteX12" fmla="*/ 3034602 w 3803301"/>
                <a:gd name="connsiteY12" fmla="*/ 296427 h 3371222"/>
                <a:gd name="connsiteX13" fmla="*/ 2306097 w 3803301"/>
                <a:gd name="connsiteY13" fmla="*/ 989763 h 3371222"/>
                <a:gd name="connsiteX14" fmla="*/ 1743389 w 3803301"/>
                <a:gd name="connsiteY14" fmla="*/ 0 h 3371222"/>
                <a:gd name="connsiteX0" fmla="*/ 552659 w 3803301"/>
                <a:gd name="connsiteY0" fmla="*/ 100484 h 3371222"/>
                <a:gd name="connsiteX1" fmla="*/ 442128 w 3803301"/>
                <a:gd name="connsiteY1" fmla="*/ 889279 h 3371222"/>
                <a:gd name="connsiteX2" fmla="*/ 0 w 3803301"/>
                <a:gd name="connsiteY2" fmla="*/ 1537398 h 3371222"/>
                <a:gd name="connsiteX3" fmla="*/ 145702 w 3803301"/>
                <a:gd name="connsiteY3" fmla="*/ 2908998 h 3371222"/>
                <a:gd name="connsiteX4" fmla="*/ 969666 w 3803301"/>
                <a:gd name="connsiteY4" fmla="*/ 2979337 h 3371222"/>
                <a:gd name="connsiteX5" fmla="*/ 849086 w 3803301"/>
                <a:gd name="connsiteY5" fmla="*/ 2476919 h 3371222"/>
                <a:gd name="connsiteX6" fmla="*/ 1371600 w 3803301"/>
                <a:gd name="connsiteY6" fmla="*/ 2486967 h 3371222"/>
                <a:gd name="connsiteX7" fmla="*/ 2466870 w 3803301"/>
                <a:gd name="connsiteY7" fmla="*/ 2527161 h 3371222"/>
                <a:gd name="connsiteX8" fmla="*/ 2582426 w 3803301"/>
                <a:gd name="connsiteY8" fmla="*/ 3371222 h 3371222"/>
                <a:gd name="connsiteX9" fmla="*/ 3578888 w 3803301"/>
                <a:gd name="connsiteY9" fmla="*/ 2827774 h 3371222"/>
                <a:gd name="connsiteX10" fmla="*/ 3431512 w 3803301"/>
                <a:gd name="connsiteY10" fmla="*/ 1969477 h 3371222"/>
                <a:gd name="connsiteX11" fmla="*/ 3803301 w 3803301"/>
                <a:gd name="connsiteY11" fmla="*/ 1673051 h 3371222"/>
                <a:gd name="connsiteX12" fmla="*/ 3034602 w 3803301"/>
                <a:gd name="connsiteY12" fmla="*/ 296427 h 3371222"/>
                <a:gd name="connsiteX13" fmla="*/ 2306097 w 3803301"/>
                <a:gd name="connsiteY13" fmla="*/ 989763 h 3371222"/>
                <a:gd name="connsiteX14" fmla="*/ 1743389 w 3803301"/>
                <a:gd name="connsiteY14" fmla="*/ 0 h 3371222"/>
                <a:gd name="connsiteX0" fmla="*/ 552659 w 3803301"/>
                <a:gd name="connsiteY0" fmla="*/ 100484 h 3918858"/>
                <a:gd name="connsiteX1" fmla="*/ 442128 w 3803301"/>
                <a:gd name="connsiteY1" fmla="*/ 889279 h 3918858"/>
                <a:gd name="connsiteX2" fmla="*/ 0 w 3803301"/>
                <a:gd name="connsiteY2" fmla="*/ 1537398 h 3918858"/>
                <a:gd name="connsiteX3" fmla="*/ 145702 w 3803301"/>
                <a:gd name="connsiteY3" fmla="*/ 2908998 h 3918858"/>
                <a:gd name="connsiteX4" fmla="*/ 969666 w 3803301"/>
                <a:gd name="connsiteY4" fmla="*/ 2979337 h 3918858"/>
                <a:gd name="connsiteX5" fmla="*/ 989763 w 3803301"/>
                <a:gd name="connsiteY5" fmla="*/ 3918858 h 3918858"/>
                <a:gd name="connsiteX6" fmla="*/ 1371600 w 3803301"/>
                <a:gd name="connsiteY6" fmla="*/ 2486967 h 3918858"/>
                <a:gd name="connsiteX7" fmla="*/ 2466870 w 3803301"/>
                <a:gd name="connsiteY7" fmla="*/ 2527161 h 3918858"/>
                <a:gd name="connsiteX8" fmla="*/ 2582426 w 3803301"/>
                <a:gd name="connsiteY8" fmla="*/ 3371222 h 3918858"/>
                <a:gd name="connsiteX9" fmla="*/ 3578888 w 3803301"/>
                <a:gd name="connsiteY9" fmla="*/ 2827774 h 3918858"/>
                <a:gd name="connsiteX10" fmla="*/ 3431512 w 3803301"/>
                <a:gd name="connsiteY10" fmla="*/ 1969477 h 3918858"/>
                <a:gd name="connsiteX11" fmla="*/ 3803301 w 3803301"/>
                <a:gd name="connsiteY11" fmla="*/ 1673051 h 3918858"/>
                <a:gd name="connsiteX12" fmla="*/ 3034602 w 3803301"/>
                <a:gd name="connsiteY12" fmla="*/ 296427 h 3918858"/>
                <a:gd name="connsiteX13" fmla="*/ 2306097 w 3803301"/>
                <a:gd name="connsiteY13" fmla="*/ 989763 h 3918858"/>
                <a:gd name="connsiteX14" fmla="*/ 1743389 w 3803301"/>
                <a:gd name="connsiteY14" fmla="*/ 0 h 3918858"/>
                <a:gd name="connsiteX0" fmla="*/ 552659 w 3803301"/>
                <a:gd name="connsiteY0" fmla="*/ 100484 h 4044462"/>
                <a:gd name="connsiteX1" fmla="*/ 442128 w 3803301"/>
                <a:gd name="connsiteY1" fmla="*/ 889279 h 4044462"/>
                <a:gd name="connsiteX2" fmla="*/ 0 w 3803301"/>
                <a:gd name="connsiteY2" fmla="*/ 1537398 h 4044462"/>
                <a:gd name="connsiteX3" fmla="*/ 145702 w 3803301"/>
                <a:gd name="connsiteY3" fmla="*/ 2908998 h 4044462"/>
                <a:gd name="connsiteX4" fmla="*/ 969666 w 3803301"/>
                <a:gd name="connsiteY4" fmla="*/ 2979337 h 4044462"/>
                <a:gd name="connsiteX5" fmla="*/ 989763 w 3803301"/>
                <a:gd name="connsiteY5" fmla="*/ 3918858 h 4044462"/>
                <a:gd name="connsiteX6" fmla="*/ 1371600 w 3803301"/>
                <a:gd name="connsiteY6" fmla="*/ 2486967 h 4044462"/>
                <a:gd name="connsiteX7" fmla="*/ 2491991 w 3803301"/>
                <a:gd name="connsiteY7" fmla="*/ 4044462 h 4044462"/>
                <a:gd name="connsiteX8" fmla="*/ 2582426 w 3803301"/>
                <a:gd name="connsiteY8" fmla="*/ 3371222 h 4044462"/>
                <a:gd name="connsiteX9" fmla="*/ 3578888 w 3803301"/>
                <a:gd name="connsiteY9" fmla="*/ 2827774 h 4044462"/>
                <a:gd name="connsiteX10" fmla="*/ 3431512 w 3803301"/>
                <a:gd name="connsiteY10" fmla="*/ 1969477 h 4044462"/>
                <a:gd name="connsiteX11" fmla="*/ 3803301 w 3803301"/>
                <a:gd name="connsiteY11" fmla="*/ 1673051 h 4044462"/>
                <a:gd name="connsiteX12" fmla="*/ 3034602 w 3803301"/>
                <a:gd name="connsiteY12" fmla="*/ 296427 h 4044462"/>
                <a:gd name="connsiteX13" fmla="*/ 2306097 w 3803301"/>
                <a:gd name="connsiteY13" fmla="*/ 989763 h 4044462"/>
                <a:gd name="connsiteX14" fmla="*/ 1743389 w 3803301"/>
                <a:gd name="connsiteY14" fmla="*/ 0 h 4044462"/>
                <a:gd name="connsiteX0" fmla="*/ 552659 w 3803301"/>
                <a:gd name="connsiteY0" fmla="*/ 100484 h 4044462"/>
                <a:gd name="connsiteX1" fmla="*/ 442128 w 3803301"/>
                <a:gd name="connsiteY1" fmla="*/ 889279 h 4044462"/>
                <a:gd name="connsiteX2" fmla="*/ 0 w 3803301"/>
                <a:gd name="connsiteY2" fmla="*/ 1537398 h 4044462"/>
                <a:gd name="connsiteX3" fmla="*/ 145702 w 3803301"/>
                <a:gd name="connsiteY3" fmla="*/ 2908998 h 4044462"/>
                <a:gd name="connsiteX4" fmla="*/ 969666 w 3803301"/>
                <a:gd name="connsiteY4" fmla="*/ 2979337 h 4044462"/>
                <a:gd name="connsiteX5" fmla="*/ 989763 w 3803301"/>
                <a:gd name="connsiteY5" fmla="*/ 3918858 h 4044462"/>
                <a:gd name="connsiteX6" fmla="*/ 2491991 w 3803301"/>
                <a:gd name="connsiteY6" fmla="*/ 4044462 h 4044462"/>
                <a:gd name="connsiteX7" fmla="*/ 2582426 w 3803301"/>
                <a:gd name="connsiteY7" fmla="*/ 3371222 h 4044462"/>
                <a:gd name="connsiteX8" fmla="*/ 3578888 w 3803301"/>
                <a:gd name="connsiteY8" fmla="*/ 2827774 h 4044462"/>
                <a:gd name="connsiteX9" fmla="*/ 3431512 w 3803301"/>
                <a:gd name="connsiteY9" fmla="*/ 1969477 h 4044462"/>
                <a:gd name="connsiteX10" fmla="*/ 3803301 w 3803301"/>
                <a:gd name="connsiteY10" fmla="*/ 1673051 h 4044462"/>
                <a:gd name="connsiteX11" fmla="*/ 3034602 w 3803301"/>
                <a:gd name="connsiteY11" fmla="*/ 296427 h 4044462"/>
                <a:gd name="connsiteX12" fmla="*/ 2306097 w 3803301"/>
                <a:gd name="connsiteY12" fmla="*/ 989763 h 4044462"/>
                <a:gd name="connsiteX13" fmla="*/ 1743389 w 3803301"/>
                <a:gd name="connsiteY13" fmla="*/ 0 h 4044462"/>
                <a:gd name="connsiteX0" fmla="*/ 552659 w 3803301"/>
                <a:gd name="connsiteY0" fmla="*/ 100484 h 4044462"/>
                <a:gd name="connsiteX1" fmla="*/ 442128 w 3803301"/>
                <a:gd name="connsiteY1" fmla="*/ 889279 h 4044462"/>
                <a:gd name="connsiteX2" fmla="*/ 0 w 3803301"/>
                <a:gd name="connsiteY2" fmla="*/ 1537398 h 4044462"/>
                <a:gd name="connsiteX3" fmla="*/ 165240 w 3803301"/>
                <a:gd name="connsiteY3" fmla="*/ 2893368 h 4044462"/>
                <a:gd name="connsiteX4" fmla="*/ 969666 w 3803301"/>
                <a:gd name="connsiteY4" fmla="*/ 2979337 h 4044462"/>
                <a:gd name="connsiteX5" fmla="*/ 989763 w 3803301"/>
                <a:gd name="connsiteY5" fmla="*/ 3918858 h 4044462"/>
                <a:gd name="connsiteX6" fmla="*/ 2491991 w 3803301"/>
                <a:gd name="connsiteY6" fmla="*/ 4044462 h 4044462"/>
                <a:gd name="connsiteX7" fmla="*/ 2582426 w 3803301"/>
                <a:gd name="connsiteY7" fmla="*/ 3371222 h 4044462"/>
                <a:gd name="connsiteX8" fmla="*/ 3578888 w 3803301"/>
                <a:gd name="connsiteY8" fmla="*/ 2827774 h 4044462"/>
                <a:gd name="connsiteX9" fmla="*/ 3431512 w 3803301"/>
                <a:gd name="connsiteY9" fmla="*/ 1969477 h 4044462"/>
                <a:gd name="connsiteX10" fmla="*/ 3803301 w 3803301"/>
                <a:gd name="connsiteY10" fmla="*/ 1673051 h 4044462"/>
                <a:gd name="connsiteX11" fmla="*/ 3034602 w 3803301"/>
                <a:gd name="connsiteY11" fmla="*/ 296427 h 4044462"/>
                <a:gd name="connsiteX12" fmla="*/ 2306097 w 3803301"/>
                <a:gd name="connsiteY12" fmla="*/ 989763 h 4044462"/>
                <a:gd name="connsiteX13" fmla="*/ 1743389 w 3803301"/>
                <a:gd name="connsiteY13" fmla="*/ 0 h 4044462"/>
                <a:gd name="connsiteX0" fmla="*/ 544844 w 3795486"/>
                <a:gd name="connsiteY0" fmla="*/ 100484 h 4044462"/>
                <a:gd name="connsiteX1" fmla="*/ 434313 w 3795486"/>
                <a:gd name="connsiteY1" fmla="*/ 889279 h 4044462"/>
                <a:gd name="connsiteX2" fmla="*/ 0 w 3795486"/>
                <a:gd name="connsiteY2" fmla="*/ 1521768 h 4044462"/>
                <a:gd name="connsiteX3" fmla="*/ 157425 w 3795486"/>
                <a:gd name="connsiteY3" fmla="*/ 2893368 h 4044462"/>
                <a:gd name="connsiteX4" fmla="*/ 961851 w 3795486"/>
                <a:gd name="connsiteY4" fmla="*/ 2979337 h 4044462"/>
                <a:gd name="connsiteX5" fmla="*/ 981948 w 3795486"/>
                <a:gd name="connsiteY5" fmla="*/ 3918858 h 4044462"/>
                <a:gd name="connsiteX6" fmla="*/ 2484176 w 3795486"/>
                <a:gd name="connsiteY6" fmla="*/ 4044462 h 4044462"/>
                <a:gd name="connsiteX7" fmla="*/ 2574611 w 3795486"/>
                <a:gd name="connsiteY7" fmla="*/ 3371222 h 4044462"/>
                <a:gd name="connsiteX8" fmla="*/ 3571073 w 3795486"/>
                <a:gd name="connsiteY8" fmla="*/ 2827774 h 4044462"/>
                <a:gd name="connsiteX9" fmla="*/ 3423697 w 3795486"/>
                <a:gd name="connsiteY9" fmla="*/ 1969477 h 4044462"/>
                <a:gd name="connsiteX10" fmla="*/ 3795486 w 3795486"/>
                <a:gd name="connsiteY10" fmla="*/ 1673051 h 4044462"/>
                <a:gd name="connsiteX11" fmla="*/ 3026787 w 3795486"/>
                <a:gd name="connsiteY11" fmla="*/ 296427 h 4044462"/>
                <a:gd name="connsiteX12" fmla="*/ 2298282 w 3795486"/>
                <a:gd name="connsiteY12" fmla="*/ 989763 h 4044462"/>
                <a:gd name="connsiteX13" fmla="*/ 1735574 w 3795486"/>
                <a:gd name="connsiteY13" fmla="*/ 0 h 4044462"/>
                <a:gd name="connsiteX0" fmla="*/ 544844 w 3795486"/>
                <a:gd name="connsiteY0" fmla="*/ 100484 h 4044462"/>
                <a:gd name="connsiteX1" fmla="*/ 449944 w 3795486"/>
                <a:gd name="connsiteY1" fmla="*/ 852808 h 4044462"/>
                <a:gd name="connsiteX2" fmla="*/ 0 w 3795486"/>
                <a:gd name="connsiteY2" fmla="*/ 1521768 h 4044462"/>
                <a:gd name="connsiteX3" fmla="*/ 157425 w 3795486"/>
                <a:gd name="connsiteY3" fmla="*/ 2893368 h 4044462"/>
                <a:gd name="connsiteX4" fmla="*/ 961851 w 3795486"/>
                <a:gd name="connsiteY4" fmla="*/ 2979337 h 4044462"/>
                <a:gd name="connsiteX5" fmla="*/ 981948 w 3795486"/>
                <a:gd name="connsiteY5" fmla="*/ 3918858 h 4044462"/>
                <a:gd name="connsiteX6" fmla="*/ 2484176 w 3795486"/>
                <a:gd name="connsiteY6" fmla="*/ 4044462 h 4044462"/>
                <a:gd name="connsiteX7" fmla="*/ 2574611 w 3795486"/>
                <a:gd name="connsiteY7" fmla="*/ 3371222 h 4044462"/>
                <a:gd name="connsiteX8" fmla="*/ 3571073 w 3795486"/>
                <a:gd name="connsiteY8" fmla="*/ 2827774 h 4044462"/>
                <a:gd name="connsiteX9" fmla="*/ 3423697 w 3795486"/>
                <a:gd name="connsiteY9" fmla="*/ 1969477 h 4044462"/>
                <a:gd name="connsiteX10" fmla="*/ 3795486 w 3795486"/>
                <a:gd name="connsiteY10" fmla="*/ 1673051 h 4044462"/>
                <a:gd name="connsiteX11" fmla="*/ 3026787 w 3795486"/>
                <a:gd name="connsiteY11" fmla="*/ 296427 h 4044462"/>
                <a:gd name="connsiteX12" fmla="*/ 2298282 w 3795486"/>
                <a:gd name="connsiteY12" fmla="*/ 989763 h 4044462"/>
                <a:gd name="connsiteX13" fmla="*/ 1735574 w 3795486"/>
                <a:gd name="connsiteY13" fmla="*/ 0 h 4044462"/>
                <a:gd name="connsiteX0" fmla="*/ 560475 w 3795486"/>
                <a:gd name="connsiteY0" fmla="*/ 100484 h 4044462"/>
                <a:gd name="connsiteX1" fmla="*/ 449944 w 3795486"/>
                <a:gd name="connsiteY1" fmla="*/ 852808 h 4044462"/>
                <a:gd name="connsiteX2" fmla="*/ 0 w 3795486"/>
                <a:gd name="connsiteY2" fmla="*/ 1521768 h 4044462"/>
                <a:gd name="connsiteX3" fmla="*/ 157425 w 3795486"/>
                <a:gd name="connsiteY3" fmla="*/ 2893368 h 4044462"/>
                <a:gd name="connsiteX4" fmla="*/ 961851 w 3795486"/>
                <a:gd name="connsiteY4" fmla="*/ 2979337 h 4044462"/>
                <a:gd name="connsiteX5" fmla="*/ 981948 w 3795486"/>
                <a:gd name="connsiteY5" fmla="*/ 3918858 h 4044462"/>
                <a:gd name="connsiteX6" fmla="*/ 2484176 w 3795486"/>
                <a:gd name="connsiteY6" fmla="*/ 4044462 h 4044462"/>
                <a:gd name="connsiteX7" fmla="*/ 2574611 w 3795486"/>
                <a:gd name="connsiteY7" fmla="*/ 3371222 h 4044462"/>
                <a:gd name="connsiteX8" fmla="*/ 3571073 w 3795486"/>
                <a:gd name="connsiteY8" fmla="*/ 2827774 h 4044462"/>
                <a:gd name="connsiteX9" fmla="*/ 3423697 w 3795486"/>
                <a:gd name="connsiteY9" fmla="*/ 1969477 h 4044462"/>
                <a:gd name="connsiteX10" fmla="*/ 3795486 w 3795486"/>
                <a:gd name="connsiteY10" fmla="*/ 1673051 h 4044462"/>
                <a:gd name="connsiteX11" fmla="*/ 3026787 w 3795486"/>
                <a:gd name="connsiteY11" fmla="*/ 296427 h 4044462"/>
                <a:gd name="connsiteX12" fmla="*/ 2298282 w 3795486"/>
                <a:gd name="connsiteY12" fmla="*/ 989763 h 4044462"/>
                <a:gd name="connsiteX13" fmla="*/ 1735574 w 3795486"/>
                <a:gd name="connsiteY13" fmla="*/ 0 h 4044462"/>
                <a:gd name="connsiteX0" fmla="*/ 560475 w 3795486"/>
                <a:gd name="connsiteY0" fmla="*/ 100484 h 4044462"/>
                <a:gd name="connsiteX1" fmla="*/ 449944 w 3795486"/>
                <a:gd name="connsiteY1" fmla="*/ 852808 h 4044462"/>
                <a:gd name="connsiteX2" fmla="*/ 0 w 3795486"/>
                <a:gd name="connsiteY2" fmla="*/ 1521768 h 4044462"/>
                <a:gd name="connsiteX3" fmla="*/ 157425 w 3795486"/>
                <a:gd name="connsiteY3" fmla="*/ 2893368 h 4044462"/>
                <a:gd name="connsiteX4" fmla="*/ 961851 w 3795486"/>
                <a:gd name="connsiteY4" fmla="*/ 2979337 h 4044462"/>
                <a:gd name="connsiteX5" fmla="*/ 981948 w 3795486"/>
                <a:gd name="connsiteY5" fmla="*/ 3918858 h 4044462"/>
                <a:gd name="connsiteX6" fmla="*/ 2484176 w 3795486"/>
                <a:gd name="connsiteY6" fmla="*/ 4044462 h 4044462"/>
                <a:gd name="connsiteX7" fmla="*/ 2574611 w 3795486"/>
                <a:gd name="connsiteY7" fmla="*/ 3371222 h 4044462"/>
                <a:gd name="connsiteX8" fmla="*/ 3571073 w 3795486"/>
                <a:gd name="connsiteY8" fmla="*/ 2827774 h 4044462"/>
                <a:gd name="connsiteX9" fmla="*/ 3423697 w 3795486"/>
                <a:gd name="connsiteY9" fmla="*/ 1969477 h 4044462"/>
                <a:gd name="connsiteX10" fmla="*/ 3795486 w 3795486"/>
                <a:gd name="connsiteY10" fmla="*/ 1673051 h 4044462"/>
                <a:gd name="connsiteX11" fmla="*/ 3026787 w 3795486"/>
                <a:gd name="connsiteY11" fmla="*/ 296427 h 4044462"/>
                <a:gd name="connsiteX12" fmla="*/ 2278743 w 3795486"/>
                <a:gd name="connsiteY12" fmla="*/ 994972 h 4044462"/>
                <a:gd name="connsiteX13" fmla="*/ 1735574 w 3795486"/>
                <a:gd name="connsiteY13" fmla="*/ 0 h 4044462"/>
                <a:gd name="connsiteX0" fmla="*/ 560475 w 3795486"/>
                <a:gd name="connsiteY0" fmla="*/ 100484 h 4044462"/>
                <a:gd name="connsiteX1" fmla="*/ 449944 w 3795486"/>
                <a:gd name="connsiteY1" fmla="*/ 852808 h 4044462"/>
                <a:gd name="connsiteX2" fmla="*/ 0 w 3795486"/>
                <a:gd name="connsiteY2" fmla="*/ 1521768 h 4044462"/>
                <a:gd name="connsiteX3" fmla="*/ 157425 w 3795486"/>
                <a:gd name="connsiteY3" fmla="*/ 2893368 h 4044462"/>
                <a:gd name="connsiteX4" fmla="*/ 961851 w 3795486"/>
                <a:gd name="connsiteY4" fmla="*/ 2979337 h 4044462"/>
                <a:gd name="connsiteX5" fmla="*/ 981948 w 3795486"/>
                <a:gd name="connsiteY5" fmla="*/ 3918858 h 4044462"/>
                <a:gd name="connsiteX6" fmla="*/ 2484176 w 3795486"/>
                <a:gd name="connsiteY6" fmla="*/ 4044462 h 4044462"/>
                <a:gd name="connsiteX7" fmla="*/ 2574611 w 3795486"/>
                <a:gd name="connsiteY7" fmla="*/ 3371222 h 4044462"/>
                <a:gd name="connsiteX8" fmla="*/ 3571073 w 3795486"/>
                <a:gd name="connsiteY8" fmla="*/ 2827774 h 4044462"/>
                <a:gd name="connsiteX9" fmla="*/ 3423697 w 3795486"/>
                <a:gd name="connsiteY9" fmla="*/ 1969477 h 4044462"/>
                <a:gd name="connsiteX10" fmla="*/ 3795486 w 3795486"/>
                <a:gd name="connsiteY10" fmla="*/ 1673051 h 4044462"/>
                <a:gd name="connsiteX11" fmla="*/ 3046325 w 3795486"/>
                <a:gd name="connsiteY11" fmla="*/ 306847 h 4044462"/>
                <a:gd name="connsiteX12" fmla="*/ 2278743 w 3795486"/>
                <a:gd name="connsiteY12" fmla="*/ 994972 h 4044462"/>
                <a:gd name="connsiteX13" fmla="*/ 1735574 w 3795486"/>
                <a:gd name="connsiteY13" fmla="*/ 0 h 4044462"/>
                <a:gd name="connsiteX0" fmla="*/ 560475 w 3795486"/>
                <a:gd name="connsiteY0" fmla="*/ 100484 h 4044462"/>
                <a:gd name="connsiteX1" fmla="*/ 449944 w 3795486"/>
                <a:gd name="connsiteY1" fmla="*/ 852808 h 4044462"/>
                <a:gd name="connsiteX2" fmla="*/ 0 w 3795486"/>
                <a:gd name="connsiteY2" fmla="*/ 1521768 h 4044462"/>
                <a:gd name="connsiteX3" fmla="*/ 157425 w 3795486"/>
                <a:gd name="connsiteY3" fmla="*/ 2893368 h 4044462"/>
                <a:gd name="connsiteX4" fmla="*/ 961851 w 3795486"/>
                <a:gd name="connsiteY4" fmla="*/ 2979337 h 4044462"/>
                <a:gd name="connsiteX5" fmla="*/ 989763 w 3795486"/>
                <a:gd name="connsiteY5" fmla="*/ 3924067 h 4044462"/>
                <a:gd name="connsiteX6" fmla="*/ 2484176 w 3795486"/>
                <a:gd name="connsiteY6" fmla="*/ 4044462 h 4044462"/>
                <a:gd name="connsiteX7" fmla="*/ 2574611 w 3795486"/>
                <a:gd name="connsiteY7" fmla="*/ 3371222 h 4044462"/>
                <a:gd name="connsiteX8" fmla="*/ 3571073 w 3795486"/>
                <a:gd name="connsiteY8" fmla="*/ 2827774 h 4044462"/>
                <a:gd name="connsiteX9" fmla="*/ 3423697 w 3795486"/>
                <a:gd name="connsiteY9" fmla="*/ 1969477 h 4044462"/>
                <a:gd name="connsiteX10" fmla="*/ 3795486 w 3795486"/>
                <a:gd name="connsiteY10" fmla="*/ 1673051 h 4044462"/>
                <a:gd name="connsiteX11" fmla="*/ 3046325 w 3795486"/>
                <a:gd name="connsiteY11" fmla="*/ 306847 h 4044462"/>
                <a:gd name="connsiteX12" fmla="*/ 2278743 w 3795486"/>
                <a:gd name="connsiteY12" fmla="*/ 994972 h 4044462"/>
                <a:gd name="connsiteX13" fmla="*/ 1735574 w 3795486"/>
                <a:gd name="connsiteY13" fmla="*/ 0 h 4044462"/>
                <a:gd name="connsiteX0" fmla="*/ 560475 w 3795486"/>
                <a:gd name="connsiteY0" fmla="*/ 100484 h 4044462"/>
                <a:gd name="connsiteX1" fmla="*/ 449944 w 3795486"/>
                <a:gd name="connsiteY1" fmla="*/ 852808 h 4044462"/>
                <a:gd name="connsiteX2" fmla="*/ 0 w 3795486"/>
                <a:gd name="connsiteY2" fmla="*/ 1521768 h 4044462"/>
                <a:gd name="connsiteX3" fmla="*/ 157425 w 3795486"/>
                <a:gd name="connsiteY3" fmla="*/ 2893368 h 4044462"/>
                <a:gd name="connsiteX4" fmla="*/ 985297 w 3795486"/>
                <a:gd name="connsiteY4" fmla="*/ 2979337 h 4044462"/>
                <a:gd name="connsiteX5" fmla="*/ 989763 w 3795486"/>
                <a:gd name="connsiteY5" fmla="*/ 3924067 h 4044462"/>
                <a:gd name="connsiteX6" fmla="*/ 2484176 w 3795486"/>
                <a:gd name="connsiteY6" fmla="*/ 4044462 h 4044462"/>
                <a:gd name="connsiteX7" fmla="*/ 2574611 w 3795486"/>
                <a:gd name="connsiteY7" fmla="*/ 3371222 h 4044462"/>
                <a:gd name="connsiteX8" fmla="*/ 3571073 w 3795486"/>
                <a:gd name="connsiteY8" fmla="*/ 2827774 h 4044462"/>
                <a:gd name="connsiteX9" fmla="*/ 3423697 w 3795486"/>
                <a:gd name="connsiteY9" fmla="*/ 1969477 h 4044462"/>
                <a:gd name="connsiteX10" fmla="*/ 3795486 w 3795486"/>
                <a:gd name="connsiteY10" fmla="*/ 1673051 h 4044462"/>
                <a:gd name="connsiteX11" fmla="*/ 3046325 w 3795486"/>
                <a:gd name="connsiteY11" fmla="*/ 306847 h 4044462"/>
                <a:gd name="connsiteX12" fmla="*/ 2278743 w 3795486"/>
                <a:gd name="connsiteY12" fmla="*/ 994972 h 4044462"/>
                <a:gd name="connsiteX13" fmla="*/ 1735574 w 3795486"/>
                <a:gd name="connsiteY13" fmla="*/ 0 h 4044462"/>
                <a:gd name="connsiteX0" fmla="*/ 560475 w 3795486"/>
                <a:gd name="connsiteY0" fmla="*/ 100484 h 4001767"/>
                <a:gd name="connsiteX1" fmla="*/ 449944 w 3795486"/>
                <a:gd name="connsiteY1" fmla="*/ 852808 h 4001767"/>
                <a:gd name="connsiteX2" fmla="*/ 0 w 3795486"/>
                <a:gd name="connsiteY2" fmla="*/ 1521768 h 4001767"/>
                <a:gd name="connsiteX3" fmla="*/ 157425 w 3795486"/>
                <a:gd name="connsiteY3" fmla="*/ 2893368 h 4001767"/>
                <a:gd name="connsiteX4" fmla="*/ 985297 w 3795486"/>
                <a:gd name="connsiteY4" fmla="*/ 2979337 h 4001767"/>
                <a:gd name="connsiteX5" fmla="*/ 989763 w 3795486"/>
                <a:gd name="connsiteY5" fmla="*/ 3924067 h 4001767"/>
                <a:gd name="connsiteX6" fmla="*/ 2498408 w 3795486"/>
                <a:gd name="connsiteY6" fmla="*/ 4001767 h 4001767"/>
                <a:gd name="connsiteX7" fmla="*/ 2574611 w 3795486"/>
                <a:gd name="connsiteY7" fmla="*/ 3371222 h 4001767"/>
                <a:gd name="connsiteX8" fmla="*/ 3571073 w 3795486"/>
                <a:gd name="connsiteY8" fmla="*/ 2827774 h 4001767"/>
                <a:gd name="connsiteX9" fmla="*/ 3423697 w 3795486"/>
                <a:gd name="connsiteY9" fmla="*/ 1969477 h 4001767"/>
                <a:gd name="connsiteX10" fmla="*/ 3795486 w 3795486"/>
                <a:gd name="connsiteY10" fmla="*/ 1673051 h 4001767"/>
                <a:gd name="connsiteX11" fmla="*/ 3046325 w 3795486"/>
                <a:gd name="connsiteY11" fmla="*/ 306847 h 4001767"/>
                <a:gd name="connsiteX12" fmla="*/ 2278743 w 3795486"/>
                <a:gd name="connsiteY12" fmla="*/ 994972 h 4001767"/>
                <a:gd name="connsiteX13" fmla="*/ 1735574 w 3795486"/>
                <a:gd name="connsiteY13" fmla="*/ 0 h 4001767"/>
                <a:gd name="connsiteX0" fmla="*/ 560475 w 3795486"/>
                <a:gd name="connsiteY0" fmla="*/ 100484 h 4001767"/>
                <a:gd name="connsiteX1" fmla="*/ 449944 w 3795486"/>
                <a:gd name="connsiteY1" fmla="*/ 852808 h 4001767"/>
                <a:gd name="connsiteX2" fmla="*/ 0 w 3795486"/>
                <a:gd name="connsiteY2" fmla="*/ 1521768 h 4001767"/>
                <a:gd name="connsiteX3" fmla="*/ 157425 w 3795486"/>
                <a:gd name="connsiteY3" fmla="*/ 2893368 h 4001767"/>
                <a:gd name="connsiteX4" fmla="*/ 985297 w 3795486"/>
                <a:gd name="connsiteY4" fmla="*/ 2979337 h 4001767"/>
                <a:gd name="connsiteX5" fmla="*/ 982647 w 3795486"/>
                <a:gd name="connsiteY5" fmla="*/ 3734308 h 4001767"/>
                <a:gd name="connsiteX6" fmla="*/ 2498408 w 3795486"/>
                <a:gd name="connsiteY6" fmla="*/ 4001767 h 4001767"/>
                <a:gd name="connsiteX7" fmla="*/ 2574611 w 3795486"/>
                <a:gd name="connsiteY7" fmla="*/ 3371222 h 4001767"/>
                <a:gd name="connsiteX8" fmla="*/ 3571073 w 3795486"/>
                <a:gd name="connsiteY8" fmla="*/ 2827774 h 4001767"/>
                <a:gd name="connsiteX9" fmla="*/ 3423697 w 3795486"/>
                <a:gd name="connsiteY9" fmla="*/ 1969477 h 4001767"/>
                <a:gd name="connsiteX10" fmla="*/ 3795486 w 3795486"/>
                <a:gd name="connsiteY10" fmla="*/ 1673051 h 4001767"/>
                <a:gd name="connsiteX11" fmla="*/ 3046325 w 3795486"/>
                <a:gd name="connsiteY11" fmla="*/ 306847 h 4001767"/>
                <a:gd name="connsiteX12" fmla="*/ 2278743 w 3795486"/>
                <a:gd name="connsiteY12" fmla="*/ 994972 h 4001767"/>
                <a:gd name="connsiteX13" fmla="*/ 1735574 w 3795486"/>
                <a:gd name="connsiteY13" fmla="*/ 0 h 4001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795486" h="4001767">
                  <a:moveTo>
                    <a:pt x="560475" y="100484"/>
                  </a:moveTo>
                  <a:lnTo>
                    <a:pt x="449944" y="852808"/>
                  </a:lnTo>
                  <a:lnTo>
                    <a:pt x="0" y="1521768"/>
                  </a:lnTo>
                  <a:lnTo>
                    <a:pt x="157425" y="2893368"/>
                  </a:lnTo>
                  <a:lnTo>
                    <a:pt x="985297" y="2979337"/>
                  </a:lnTo>
                  <a:cubicBezTo>
                    <a:pt x="986786" y="3294247"/>
                    <a:pt x="981158" y="3419398"/>
                    <a:pt x="982647" y="3734308"/>
                  </a:cubicBezTo>
                  <a:lnTo>
                    <a:pt x="2498408" y="4001767"/>
                  </a:lnTo>
                  <a:lnTo>
                    <a:pt x="2574611" y="3371222"/>
                  </a:lnTo>
                  <a:lnTo>
                    <a:pt x="3571073" y="2827774"/>
                  </a:lnTo>
                  <a:lnTo>
                    <a:pt x="3423697" y="1969477"/>
                  </a:lnTo>
                  <a:lnTo>
                    <a:pt x="3795486" y="1673051"/>
                  </a:lnTo>
                  <a:lnTo>
                    <a:pt x="3046325" y="306847"/>
                  </a:lnTo>
                  <a:lnTo>
                    <a:pt x="2278743" y="994972"/>
                  </a:lnTo>
                  <a:lnTo>
                    <a:pt x="1735574" y="0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Freeform 4"/>
            <p:cNvSpPr/>
            <p:nvPr/>
          </p:nvSpPr>
          <p:spPr>
            <a:xfrm>
              <a:off x="3652575" y="1915742"/>
              <a:ext cx="1573369" cy="1213339"/>
            </a:xfrm>
            <a:custGeom>
              <a:avLst/>
              <a:gdLst>
                <a:gd name="connsiteX0" fmla="*/ 1150536 w 1597688"/>
                <a:gd name="connsiteY0" fmla="*/ 0 h 1617785"/>
                <a:gd name="connsiteX1" fmla="*/ 1597688 w 1597688"/>
                <a:gd name="connsiteY1" fmla="*/ 778747 h 1617785"/>
                <a:gd name="connsiteX2" fmla="*/ 854110 w 1597688"/>
                <a:gd name="connsiteY2" fmla="*/ 1597688 h 1617785"/>
                <a:gd name="connsiteX3" fmla="*/ 226088 w 1597688"/>
                <a:gd name="connsiteY3" fmla="*/ 1617785 h 1617785"/>
                <a:gd name="connsiteX4" fmla="*/ 0 w 1597688"/>
                <a:gd name="connsiteY4" fmla="*/ 316523 h 1617785"/>
                <a:gd name="connsiteX5" fmla="*/ 1150536 w 1597688"/>
                <a:gd name="connsiteY5" fmla="*/ 0 h 1617785"/>
                <a:gd name="connsiteX0" fmla="*/ 1150536 w 1573369"/>
                <a:gd name="connsiteY0" fmla="*/ 0 h 1617785"/>
                <a:gd name="connsiteX1" fmla="*/ 1573369 w 1573369"/>
                <a:gd name="connsiteY1" fmla="*/ 772263 h 1617785"/>
                <a:gd name="connsiteX2" fmla="*/ 854110 w 1573369"/>
                <a:gd name="connsiteY2" fmla="*/ 1597688 h 1617785"/>
                <a:gd name="connsiteX3" fmla="*/ 226088 w 1573369"/>
                <a:gd name="connsiteY3" fmla="*/ 1617785 h 1617785"/>
                <a:gd name="connsiteX4" fmla="*/ 0 w 1573369"/>
                <a:gd name="connsiteY4" fmla="*/ 316523 h 1617785"/>
                <a:gd name="connsiteX5" fmla="*/ 1150536 w 1573369"/>
                <a:gd name="connsiteY5" fmla="*/ 0 h 161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3369" h="1617785">
                  <a:moveTo>
                    <a:pt x="1150536" y="0"/>
                  </a:moveTo>
                  <a:lnTo>
                    <a:pt x="1573369" y="772263"/>
                  </a:lnTo>
                  <a:lnTo>
                    <a:pt x="854110" y="1597688"/>
                  </a:lnTo>
                  <a:lnTo>
                    <a:pt x="226088" y="1617785"/>
                  </a:lnTo>
                  <a:lnTo>
                    <a:pt x="0" y="316523"/>
                  </a:lnTo>
                  <a:lnTo>
                    <a:pt x="1150536" y="0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 rot="21230286">
              <a:off x="2918175" y="1199757"/>
              <a:ext cx="1463976" cy="227279"/>
            </a:xfrm>
            <a:prstGeom prst="rect">
              <a:avLst/>
            </a:prstGeom>
            <a:gradFill flip="none" rotWithShape="1">
              <a:gsLst>
                <a:gs pos="51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 rot="11319540">
              <a:off x="3359459" y="3912711"/>
              <a:ext cx="1823800" cy="227588"/>
            </a:xfrm>
            <a:prstGeom prst="rect">
              <a:avLst/>
            </a:prstGeom>
            <a:gradFill flip="none" rotWithShape="1">
              <a:gsLst>
                <a:gs pos="51000">
                  <a:schemeClr val="bg1"/>
                </a:gs>
                <a:gs pos="100000">
                  <a:schemeClr val="bg1">
                    <a:alpha val="0"/>
                  </a:schemeClr>
                </a:gs>
              </a:gsLst>
              <a:lin ang="54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4343400" y="1295400"/>
              <a:ext cx="457200" cy="6286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6096000" y="3295651"/>
              <a:ext cx="914400" cy="51434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V="1">
              <a:off x="5943600" y="2438400"/>
              <a:ext cx="381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3505200" y="3124200"/>
              <a:ext cx="381000" cy="2857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>
              <a:off x="2971800" y="1809750"/>
              <a:ext cx="685800" cy="3429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>
              <a:off x="3886200" y="3124200"/>
              <a:ext cx="6096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V="1">
              <a:off x="4800600" y="1409700"/>
              <a:ext cx="762000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 flipV="1">
              <a:off x="3657600" y="2152650"/>
              <a:ext cx="228600" cy="9715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H="1">
              <a:off x="5029200" y="3695700"/>
              <a:ext cx="762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5943600" y="2667000"/>
              <a:ext cx="152400" cy="6286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3505200" y="3409950"/>
              <a:ext cx="0" cy="457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V="1">
              <a:off x="3657600" y="1924050"/>
              <a:ext cx="1143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4495800" y="3124200"/>
              <a:ext cx="609600" cy="5715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667000" y="3352800"/>
              <a:ext cx="838200" cy="571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H="1">
              <a:off x="5105400" y="3295650"/>
              <a:ext cx="990600" cy="40957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5562600" y="1409700"/>
              <a:ext cx="762000" cy="10287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6324600" y="2324100"/>
              <a:ext cx="990600" cy="1143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5562600" y="1181100"/>
              <a:ext cx="5334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 flipV="1">
              <a:off x="5181600" y="1181100"/>
              <a:ext cx="381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 flipV="1">
              <a:off x="2514600" y="1809750"/>
              <a:ext cx="457200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H="1">
              <a:off x="2971800" y="1409700"/>
              <a:ext cx="762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514600" y="2324100"/>
              <a:ext cx="152400" cy="10287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1828800" y="2038350"/>
              <a:ext cx="685800" cy="2857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2057400" y="3352800"/>
              <a:ext cx="6096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4796901" y="1920536"/>
              <a:ext cx="438148" cy="57636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4498019" y="2500544"/>
              <a:ext cx="733889" cy="62143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5234866" y="2500544"/>
              <a:ext cx="710214" cy="16275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3962715" y="3520559"/>
              <a:ext cx="609600" cy="31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№1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5032664" y="3012043"/>
              <a:ext cx="609600" cy="31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№2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11463" y="1440418"/>
              <a:ext cx="609600" cy="31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№4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flipH="1">
              <a:off x="4191000" y="3019297"/>
              <a:ext cx="6783" cy="333503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250025" y="1920536"/>
              <a:ext cx="609600" cy="31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№3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2872494" y="2482334"/>
              <a:ext cx="609600" cy="316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bg-BG" sz="2400" dirty="0" smtClean="0">
                  <a:solidFill>
                    <a:srgbClr val="0070C0"/>
                  </a:solidFill>
                  <a:latin typeface="Cambria" panose="02040503050406030204" pitchFamily="18" charset="0"/>
                </a:rPr>
                <a:t>№5</a:t>
              </a:r>
              <a:endParaRPr lang="bg-BG" sz="2400" dirty="0">
                <a:solidFill>
                  <a:srgbClr val="0070C0"/>
                </a:solidFill>
                <a:latin typeface="Cambria" panose="02040503050406030204" pitchFamily="18" charset="0"/>
              </a:endParaRPr>
            </a:p>
          </p:txBody>
        </p:sp>
        <p:sp>
          <p:nvSpPr>
            <p:cNvPr id="41" name="Arc 40"/>
            <p:cNvSpPr/>
            <p:nvPr/>
          </p:nvSpPr>
          <p:spPr>
            <a:xfrm rot="10800000" flipH="1">
              <a:off x="4106098" y="2218144"/>
              <a:ext cx="618302" cy="618302"/>
            </a:xfrm>
            <a:prstGeom prst="arc">
              <a:avLst>
                <a:gd name="adj1" fmla="val 15847965"/>
                <a:gd name="adj2" fmla="val 12667175"/>
              </a:avLst>
            </a:prstGeom>
            <a:ln w="12700">
              <a:solidFill>
                <a:srgbClr val="FF0000"/>
              </a:solidFill>
              <a:prstDash val="sysDot"/>
              <a:headEnd type="none" w="med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 rot="18900000" flipH="1">
              <a:off x="4896043" y="2674989"/>
              <a:ext cx="7461" cy="333503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V="1">
              <a:off x="4918237" y="2066925"/>
              <a:ext cx="267030" cy="201692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 rot="16200000" flipH="1" flipV="1">
              <a:off x="3684703" y="2499628"/>
              <a:ext cx="68251" cy="334743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 flipH="1" flipV="1">
              <a:off x="4172388" y="1809750"/>
              <a:ext cx="68251" cy="334743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none" w="med" len="med"/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27181974"/>
      </p:ext>
    </p:extLst>
  </p:cSld>
  <p:clrMapOvr>
    <a:masterClrMapping/>
  </p:clrMapOvr>
  <p:transition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7</a:t>
            </a:r>
            <a:r>
              <a:rPr lang="bg-BG" baseline="30000" dirty="0"/>
              <a:t>те</a:t>
            </a:r>
            <a:r>
              <a:rPr lang="bg-BG" dirty="0"/>
              <a:t> моста на </a:t>
            </a:r>
            <a:r>
              <a:rPr lang="bg-BG" dirty="0" err="1"/>
              <a:t>Кьонигсберг</a:t>
            </a:r>
            <a:endParaRPr lang="bg-BG" dirty="0"/>
          </a:p>
        </p:txBody>
      </p:sp>
      <p:pic>
        <p:nvPicPr>
          <p:cNvPr id="5" name="Picture 4" descr="C:\Pavel\Courses\Materials\Course.OKG 2012-13\OKG-06. Graphs\bridg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15140" y="1219200"/>
            <a:ext cx="6104860" cy="495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5476540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50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bg-BG" dirty="0" smtClean="0"/>
              <a:t>Намиране на стена по две съседни ребра – при дадени ребра с общ възел да се намери стената, към която те принадлежат</a:t>
            </a:r>
            <a:endParaRPr lang="en-US" dirty="0" smtClean="0"/>
          </a:p>
          <a:p>
            <a:endParaRPr lang="bg-BG" dirty="0"/>
          </a:p>
        </p:txBody>
      </p:sp>
      <p:grpSp>
        <p:nvGrpSpPr>
          <p:cNvPr id="4" name="Group 3"/>
          <p:cNvGrpSpPr/>
          <p:nvPr/>
        </p:nvGrpSpPr>
        <p:grpSpPr>
          <a:xfrm>
            <a:off x="847163" y="1893032"/>
            <a:ext cx="7960659" cy="4229100"/>
            <a:chOff x="1828800" y="1181100"/>
            <a:chExt cx="5486400" cy="2914650"/>
          </a:xfrm>
        </p:grpSpPr>
        <p:sp>
          <p:nvSpPr>
            <p:cNvPr id="5" name="Freeform 4"/>
            <p:cNvSpPr/>
            <p:nvPr/>
          </p:nvSpPr>
          <p:spPr>
            <a:xfrm>
              <a:off x="3652575" y="1915742"/>
              <a:ext cx="1573369" cy="1213339"/>
            </a:xfrm>
            <a:custGeom>
              <a:avLst/>
              <a:gdLst>
                <a:gd name="connsiteX0" fmla="*/ 1150536 w 1597688"/>
                <a:gd name="connsiteY0" fmla="*/ 0 h 1617785"/>
                <a:gd name="connsiteX1" fmla="*/ 1597688 w 1597688"/>
                <a:gd name="connsiteY1" fmla="*/ 778747 h 1617785"/>
                <a:gd name="connsiteX2" fmla="*/ 854110 w 1597688"/>
                <a:gd name="connsiteY2" fmla="*/ 1597688 h 1617785"/>
                <a:gd name="connsiteX3" fmla="*/ 226088 w 1597688"/>
                <a:gd name="connsiteY3" fmla="*/ 1617785 h 1617785"/>
                <a:gd name="connsiteX4" fmla="*/ 0 w 1597688"/>
                <a:gd name="connsiteY4" fmla="*/ 316523 h 1617785"/>
                <a:gd name="connsiteX5" fmla="*/ 1150536 w 1597688"/>
                <a:gd name="connsiteY5" fmla="*/ 0 h 1617785"/>
                <a:gd name="connsiteX0" fmla="*/ 1150536 w 1573369"/>
                <a:gd name="connsiteY0" fmla="*/ 0 h 1617785"/>
                <a:gd name="connsiteX1" fmla="*/ 1573369 w 1573369"/>
                <a:gd name="connsiteY1" fmla="*/ 772263 h 1617785"/>
                <a:gd name="connsiteX2" fmla="*/ 854110 w 1573369"/>
                <a:gd name="connsiteY2" fmla="*/ 1597688 h 1617785"/>
                <a:gd name="connsiteX3" fmla="*/ 226088 w 1573369"/>
                <a:gd name="connsiteY3" fmla="*/ 1617785 h 1617785"/>
                <a:gd name="connsiteX4" fmla="*/ 0 w 1573369"/>
                <a:gd name="connsiteY4" fmla="*/ 316523 h 1617785"/>
                <a:gd name="connsiteX5" fmla="*/ 1150536 w 1573369"/>
                <a:gd name="connsiteY5" fmla="*/ 0 h 1617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73369" h="1617785">
                  <a:moveTo>
                    <a:pt x="1150536" y="0"/>
                  </a:moveTo>
                  <a:lnTo>
                    <a:pt x="1573369" y="772263"/>
                  </a:lnTo>
                  <a:lnTo>
                    <a:pt x="854110" y="1597688"/>
                  </a:lnTo>
                  <a:lnTo>
                    <a:pt x="226088" y="1617785"/>
                  </a:lnTo>
                  <a:lnTo>
                    <a:pt x="0" y="316523"/>
                  </a:lnTo>
                  <a:lnTo>
                    <a:pt x="1150536" y="0"/>
                  </a:ln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6" name="Straight Arrow Connector 5"/>
            <p:cNvCxnSpPr/>
            <p:nvPr/>
          </p:nvCxnSpPr>
          <p:spPr>
            <a:xfrm flipH="1" flipV="1">
              <a:off x="4343400" y="1295400"/>
              <a:ext cx="457200" cy="6286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6096000" y="3295651"/>
              <a:ext cx="914400" cy="51434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/>
            <p:cNvCxnSpPr/>
            <p:nvPr/>
          </p:nvCxnSpPr>
          <p:spPr>
            <a:xfrm flipV="1">
              <a:off x="5943600" y="2438400"/>
              <a:ext cx="381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 flipH="1">
              <a:off x="3505200" y="3124200"/>
              <a:ext cx="381000" cy="2857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>
              <a:off x="2971800" y="1809750"/>
              <a:ext cx="685800" cy="3429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>
              <a:off x="3886200" y="3124200"/>
              <a:ext cx="6096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4800600" y="1409700"/>
              <a:ext cx="762000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flipH="1" flipV="1">
              <a:off x="3657600" y="2152650"/>
              <a:ext cx="228600" cy="9715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flipH="1">
              <a:off x="5029200" y="3695700"/>
              <a:ext cx="762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943600" y="2667000"/>
              <a:ext cx="152400" cy="6286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3505200" y="3409950"/>
              <a:ext cx="0" cy="4572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3657600" y="1924050"/>
              <a:ext cx="1143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4495800" y="3124200"/>
              <a:ext cx="609600" cy="5715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667000" y="3352800"/>
              <a:ext cx="838200" cy="571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5105400" y="3295650"/>
              <a:ext cx="990600" cy="409575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5562600" y="1409700"/>
              <a:ext cx="762000" cy="10287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flipV="1">
              <a:off x="6324600" y="2324100"/>
              <a:ext cx="990600" cy="1143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V="1">
              <a:off x="5562600" y="1181100"/>
              <a:ext cx="5334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5181600" y="1181100"/>
              <a:ext cx="381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 flipV="1">
              <a:off x="2514600" y="1809750"/>
              <a:ext cx="457200" cy="5143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H="1">
              <a:off x="2971800" y="1409700"/>
              <a:ext cx="762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2514600" y="2324100"/>
              <a:ext cx="152400" cy="10287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828800" y="2038350"/>
              <a:ext cx="685800" cy="2857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V="1">
              <a:off x="2057400" y="3352800"/>
              <a:ext cx="609600" cy="40005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 flipV="1">
              <a:off x="4796901" y="1920536"/>
              <a:ext cx="438148" cy="57636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>
              <a:off x="4498019" y="2500544"/>
              <a:ext cx="733889" cy="62143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5234866" y="2500544"/>
              <a:ext cx="710214" cy="162757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oval" w="lg" len="lg"/>
              <a:tailEnd type="oval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V="1">
              <a:off x="4754731" y="2205546"/>
              <a:ext cx="267030" cy="201692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triangle" w="med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H="1" flipV="1">
              <a:off x="4207768" y="2038173"/>
              <a:ext cx="68251" cy="334743"/>
            </a:xfrm>
            <a:prstGeom prst="straightConnector1">
              <a:avLst/>
            </a:prstGeom>
            <a:ln w="28575">
              <a:solidFill>
                <a:srgbClr val="0070C0"/>
              </a:solidFill>
              <a:headEnd type="triangle" w="med" len="lg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3723118" y="1937047"/>
              <a:ext cx="1011252" cy="202252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flipH="1" flipV="1">
              <a:off x="4842618" y="1979777"/>
              <a:ext cx="353225" cy="464320"/>
            </a:xfrm>
            <a:prstGeom prst="straightConnector1">
              <a:avLst/>
            </a:prstGeom>
            <a:ln w="28575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59014874"/>
      </p:ext>
    </p:extLst>
  </p:cSld>
  <p:clrMapOvr>
    <a:masterClrMapping/>
  </p:clrMapOvr>
  <p:transition>
    <p:push dir="u"/>
  </p:transition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err="1" smtClean="0"/>
              <a:t>ДССР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51</a:t>
            </a:fld>
            <a:endParaRPr lang="bg-BG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Двойно свързан списък от </a:t>
            </a:r>
            <a:r>
              <a:rPr lang="bg-BG" dirty="0" smtClean="0"/>
              <a:t>ребра</a:t>
            </a:r>
          </a:p>
          <a:p>
            <a:pPr lvl="1"/>
            <a:r>
              <a:rPr lang="en-US" dirty="0" err="1"/>
              <a:t>DCEL</a:t>
            </a:r>
            <a:r>
              <a:rPr lang="en-US" dirty="0"/>
              <a:t> (Doubly Connected Edge List)</a:t>
            </a:r>
          </a:p>
          <a:p>
            <a:pPr lvl="1"/>
            <a:r>
              <a:rPr lang="bg-BG" dirty="0"/>
              <a:t>Възлите са свързани с двойка симетрични насочени </a:t>
            </a:r>
            <a:r>
              <a:rPr lang="bg-BG" dirty="0" err="1" smtClean="0"/>
              <a:t>полуребра</a:t>
            </a:r>
            <a:endParaRPr lang="bg-BG" dirty="0"/>
          </a:p>
          <a:p>
            <a:pPr lvl="1"/>
            <a:r>
              <a:rPr lang="bg-BG" dirty="0"/>
              <a:t>Всяка стена се обхожда еднообразно</a:t>
            </a:r>
          </a:p>
          <a:p>
            <a:pPr lvl="1"/>
            <a:r>
              <a:rPr lang="bg-BG" dirty="0" smtClean="0"/>
              <a:t>Всяко </a:t>
            </a:r>
            <a:r>
              <a:rPr lang="bg-BG" dirty="0" err="1" smtClean="0"/>
              <a:t>полуребро</a:t>
            </a:r>
            <a:r>
              <a:rPr lang="bg-BG" dirty="0" smtClean="0"/>
              <a:t> е </a:t>
            </a:r>
            <a:r>
              <a:rPr lang="bg-BG" dirty="0"/>
              <a:t>към единствена стена</a:t>
            </a:r>
          </a:p>
          <a:p>
            <a:pPr lvl="1"/>
            <a:r>
              <a:rPr lang="bg-BG" dirty="0"/>
              <a:t>За </a:t>
            </a:r>
            <a:r>
              <a:rPr lang="bg-BG" dirty="0" smtClean="0"/>
              <a:t>всяко </a:t>
            </a:r>
            <a:r>
              <a:rPr lang="bg-BG" dirty="0" err="1" smtClean="0"/>
              <a:t>полуребро</a:t>
            </a:r>
            <a:r>
              <a:rPr lang="bg-BG" dirty="0" smtClean="0"/>
              <a:t> може </a:t>
            </a:r>
            <a:r>
              <a:rPr lang="bg-BG" dirty="0"/>
              <a:t>да се извлече допълнителна информация</a:t>
            </a:r>
          </a:p>
          <a:p>
            <a:endParaRPr lang="en-US" dirty="0"/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173209395"/>
      </p:ext>
    </p:extLst>
  </p:cSld>
  <p:clrMapOvr>
    <a:masterClrMapping/>
  </p:clrMapOvr>
  <p:transition>
    <p:push dir="u"/>
  </p:transition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52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Реализация</a:t>
                </a:r>
              </a:p>
              <a:p>
                <a:pPr lvl="1"/>
                <a:r>
                  <a:rPr lang="bg-BG" dirty="0" smtClean="0"/>
                  <a:t>Шест функции – съществуването </a:t>
                </a:r>
                <a:r>
                  <a:rPr lang="bg-BG" dirty="0"/>
                  <a:t>им е </a:t>
                </a:r>
                <a:r>
                  <a:rPr lang="bg-BG" dirty="0" smtClean="0"/>
                  <a:t>важно за </a:t>
                </a:r>
                <a:r>
                  <a:rPr lang="bg-BG" dirty="0" err="1"/>
                  <a:t>ДССР</a:t>
                </a:r>
                <a:endParaRPr lang="bg-BG" dirty="0"/>
              </a:p>
              <a:p>
                <a:pPr lvl="1"/>
                <a:r>
                  <a:rPr lang="bg-BG" dirty="0"/>
                  <a:t>Реализацията им не е част от </a:t>
                </a:r>
                <a:r>
                  <a:rPr lang="bg-BG" dirty="0" err="1" smtClean="0"/>
                  <a:t>ДССР</a:t>
                </a:r>
                <a:r>
                  <a:rPr lang="bg-BG" dirty="0" smtClean="0"/>
                  <a:t>, но е желателно да е</a:t>
                </a:r>
                <a:r>
                  <a:rPr lang="en-US" dirty="0" smtClean="0"/>
                  <a:t> </a:t>
                </a:r>
                <a:r>
                  <a:rPr lang="bg-BG" dirty="0" smtClean="0"/>
                  <a:t>със сложност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𝑂</m:t>
                    </m:r>
                    <m:r>
                      <a:rPr lang="en-US" i="1" dirty="0" smtClean="0">
                        <a:latin typeface="Cambria Math"/>
                      </a:rPr>
                      <m:t>(1)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Всичките имат за аргумент дадено </a:t>
                </a:r>
                <a:r>
                  <a:rPr lang="bg-BG" dirty="0" err="1" smtClean="0"/>
                  <a:t>полуребро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𝑒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1382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3"/>
          <p:cNvSpPr/>
          <p:nvPr/>
        </p:nvSpPr>
        <p:spPr>
          <a:xfrm>
            <a:off x="2724157" y="3396029"/>
            <a:ext cx="3649744" cy="2211690"/>
          </a:xfrm>
          <a:custGeom>
            <a:avLst/>
            <a:gdLst>
              <a:gd name="connsiteX0" fmla="*/ 4699000 w 5651500"/>
              <a:gd name="connsiteY0" fmla="*/ 0 h 4038600"/>
              <a:gd name="connsiteX1" fmla="*/ 5651500 w 5651500"/>
              <a:gd name="connsiteY1" fmla="*/ 2006600 h 4038600"/>
              <a:gd name="connsiteX2" fmla="*/ 3429000 w 5651500"/>
              <a:gd name="connsiteY2" fmla="*/ 4038600 h 4038600"/>
              <a:gd name="connsiteX3" fmla="*/ 0 w 5651500"/>
              <a:gd name="connsiteY3" fmla="*/ 3683000 h 4038600"/>
              <a:gd name="connsiteX4" fmla="*/ 63500 w 5651500"/>
              <a:gd name="connsiteY4" fmla="*/ 698500 h 4038600"/>
              <a:gd name="connsiteX5" fmla="*/ 4699000 w 5651500"/>
              <a:gd name="connsiteY5" fmla="*/ 0 h 4038600"/>
              <a:gd name="connsiteX0" fmla="*/ 4699000 w 5634874"/>
              <a:gd name="connsiteY0" fmla="*/ 0 h 4038600"/>
              <a:gd name="connsiteX1" fmla="*/ 5634874 w 5634874"/>
              <a:gd name="connsiteY1" fmla="*/ 1976674 h 4038600"/>
              <a:gd name="connsiteX2" fmla="*/ 3429000 w 5634874"/>
              <a:gd name="connsiteY2" fmla="*/ 4038600 h 4038600"/>
              <a:gd name="connsiteX3" fmla="*/ 0 w 5634874"/>
              <a:gd name="connsiteY3" fmla="*/ 3683000 h 4038600"/>
              <a:gd name="connsiteX4" fmla="*/ 63500 w 5634874"/>
              <a:gd name="connsiteY4" fmla="*/ 698500 h 4038600"/>
              <a:gd name="connsiteX5" fmla="*/ 4699000 w 5634874"/>
              <a:gd name="connsiteY5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4874" h="4038600">
                <a:moveTo>
                  <a:pt x="4699000" y="0"/>
                </a:moveTo>
                <a:lnTo>
                  <a:pt x="5634874" y="1976674"/>
                </a:lnTo>
                <a:lnTo>
                  <a:pt x="3429000" y="4038600"/>
                </a:lnTo>
                <a:lnTo>
                  <a:pt x="0" y="3683000"/>
                </a:lnTo>
                <a:lnTo>
                  <a:pt x="63500" y="698500"/>
                </a:lnTo>
                <a:lnTo>
                  <a:pt x="4699000" y="0"/>
                </a:lnTo>
                <a:close/>
              </a:path>
            </a:pathLst>
          </a:custGeom>
          <a:solidFill>
            <a:srgbClr val="DCE6F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5685471" y="2902224"/>
            <a:ext cx="98710" cy="51467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6376444" y="4487964"/>
            <a:ext cx="740328" cy="2086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2305750" y="5406024"/>
            <a:ext cx="411294" cy="3477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784181" y="3402984"/>
            <a:ext cx="588100" cy="1072142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033184" y="3361254"/>
            <a:ext cx="740328" cy="4173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724157" y="5406024"/>
            <a:ext cx="2220985" cy="20865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784181" y="3027414"/>
            <a:ext cx="690973" cy="3894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724157" y="3778554"/>
            <a:ext cx="49355" cy="162747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4" idx="1"/>
          </p:cNvCxnSpPr>
          <p:nvPr/>
        </p:nvCxnSpPr>
        <p:spPr>
          <a:xfrm flipV="1">
            <a:off x="4945142" y="4478530"/>
            <a:ext cx="1428759" cy="1136144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773512" y="3402984"/>
            <a:ext cx="3010669" cy="37557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4945142" y="5614674"/>
            <a:ext cx="197421" cy="29211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898351" y="3504854"/>
            <a:ext cx="2795239" cy="341971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 rot="21217446">
            <a:off x="4126946" y="36083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>
                <a:solidFill>
                  <a:srgbClr val="FF0000"/>
                </a:solidFill>
                <a:latin typeface="Cambria" panose="02040503050406030204" pitchFamily="18" charset="0"/>
              </a:rPr>
              <a:t>e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820292" y="3913734"/>
            <a:ext cx="33454" cy="1427355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6260000">
            <a:off x="2481869" y="4338862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след (е)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5764214" y="3542025"/>
            <a:ext cx="509239" cy="899532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3649947">
            <a:off x="5418560" y="3903237"/>
            <a:ext cx="9733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пред(е)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H="1">
            <a:off x="2890918" y="3326435"/>
            <a:ext cx="2776652" cy="360556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1157446">
            <a:off x="3544404" y="3188722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близнак(</a:t>
            </a:r>
            <a:r>
              <a:rPr lang="en-US" dirty="0">
                <a:latin typeface="Cambria" panose="02040503050406030204" pitchFamily="18" charset="0"/>
              </a:rPr>
              <a:t>e</a:t>
            </a:r>
            <a:r>
              <a:rPr lang="bg-BG" dirty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20981" y="3255516"/>
            <a:ext cx="1202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dirty="0">
                <a:solidFill>
                  <a:srgbClr val="0070C0"/>
                </a:solidFill>
                <a:latin typeface="Cambria" panose="02040503050406030204" pitchFamily="18" charset="0"/>
              </a:rPr>
              <a:t>начало(</a:t>
            </a:r>
            <a:r>
              <a:rPr lang="en-US" dirty="0">
                <a:solidFill>
                  <a:srgbClr val="0070C0"/>
                </a:solidFill>
                <a:latin typeface="Cambria" panose="02040503050406030204" pitchFamily="18" charset="0"/>
              </a:rPr>
              <a:t>e</a:t>
            </a:r>
            <a:r>
              <a:rPr lang="bg-BG" dirty="0">
                <a:solidFill>
                  <a:srgbClr val="0070C0"/>
                </a:solidFill>
                <a:latin typeface="Cambria" panose="02040503050406030204" pitchFamily="18" charset="0"/>
              </a:rPr>
              <a:t>)</a:t>
            </a:r>
            <a:endParaRPr lang="en-US" dirty="0">
              <a:solidFill>
                <a:srgbClr val="0070C0"/>
              </a:solidFill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859145" y="3702050"/>
            <a:ext cx="975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край(</a:t>
            </a:r>
            <a:r>
              <a:rPr lang="en-US" dirty="0">
                <a:latin typeface="Cambria" panose="02040503050406030204" pitchFamily="18" charset="0"/>
              </a:rPr>
              <a:t>e</a:t>
            </a:r>
            <a:r>
              <a:rPr lang="bg-BG" dirty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08683" y="4417420"/>
            <a:ext cx="105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стена(</a:t>
            </a:r>
            <a:r>
              <a:rPr lang="en-US" dirty="0">
                <a:latin typeface="Cambria" panose="02040503050406030204" pitchFamily="18" charset="0"/>
              </a:rPr>
              <a:t>e</a:t>
            </a:r>
            <a:r>
              <a:rPr lang="bg-BG" dirty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27" name="Oval 26"/>
          <p:cNvSpPr/>
          <p:nvPr/>
        </p:nvSpPr>
        <p:spPr>
          <a:xfrm>
            <a:off x="5692741" y="3311715"/>
            <a:ext cx="182880" cy="182880"/>
          </a:xfrm>
          <a:prstGeom prst="ellipse">
            <a:avLst/>
          </a:prstGeom>
          <a:solidFill>
            <a:srgbClr val="0070C0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672892" y="3680133"/>
            <a:ext cx="182880" cy="182880"/>
          </a:xfrm>
          <a:prstGeom prst="ellipse">
            <a:avLst/>
          </a:prstGeom>
          <a:solidFill>
            <a:srgbClr val="0070C0"/>
          </a:solidFill>
          <a:effectLst/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Arc 28"/>
          <p:cNvSpPr/>
          <p:nvPr/>
        </p:nvSpPr>
        <p:spPr>
          <a:xfrm rot="10800000" flipH="1">
            <a:off x="5805103" y="5144599"/>
            <a:ext cx="422309" cy="422309"/>
          </a:xfrm>
          <a:prstGeom prst="arc">
            <a:avLst>
              <a:gd name="adj1" fmla="val 1329087"/>
              <a:gd name="adj2" fmla="val 19294233"/>
            </a:avLst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Arc 29"/>
          <p:cNvSpPr/>
          <p:nvPr/>
        </p:nvSpPr>
        <p:spPr>
          <a:xfrm rot="10800000" flipH="1">
            <a:off x="6414702" y="3715743"/>
            <a:ext cx="422309" cy="422309"/>
          </a:xfrm>
          <a:prstGeom prst="arc">
            <a:avLst>
              <a:gd name="adj1" fmla="val 1329087"/>
              <a:gd name="adj2" fmla="val 19294233"/>
            </a:avLst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Arc 30"/>
          <p:cNvSpPr/>
          <p:nvPr/>
        </p:nvSpPr>
        <p:spPr>
          <a:xfrm rot="10800000" flipH="1">
            <a:off x="3823902" y="2817475"/>
            <a:ext cx="422309" cy="422309"/>
          </a:xfrm>
          <a:prstGeom prst="arc">
            <a:avLst>
              <a:gd name="adj1" fmla="val 1329087"/>
              <a:gd name="adj2" fmla="val 19294233"/>
            </a:avLst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Arc 31"/>
          <p:cNvSpPr/>
          <p:nvPr/>
        </p:nvSpPr>
        <p:spPr>
          <a:xfrm rot="10800000" flipH="1">
            <a:off x="2029993" y="4381135"/>
            <a:ext cx="422309" cy="422309"/>
          </a:xfrm>
          <a:prstGeom prst="arc">
            <a:avLst>
              <a:gd name="adj1" fmla="val 1329087"/>
              <a:gd name="adj2" fmla="val 19294233"/>
            </a:avLst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 rot="10800000" flipH="1">
            <a:off x="3423014" y="5749890"/>
            <a:ext cx="422309" cy="422309"/>
          </a:xfrm>
          <a:prstGeom prst="arc">
            <a:avLst>
              <a:gd name="adj1" fmla="val 1329087"/>
              <a:gd name="adj2" fmla="val 19294233"/>
            </a:avLst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Arc 33"/>
          <p:cNvSpPr/>
          <p:nvPr/>
        </p:nvSpPr>
        <p:spPr>
          <a:xfrm rot="10800000" flipH="1">
            <a:off x="3723245" y="3971797"/>
            <a:ext cx="1325386" cy="1325386"/>
          </a:xfrm>
          <a:prstGeom prst="arc">
            <a:avLst>
              <a:gd name="adj1" fmla="val 1329087"/>
              <a:gd name="adj2" fmla="val 19294233"/>
            </a:avLst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2901481" y="5341635"/>
            <a:ext cx="1957137" cy="181810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981446" y="4491402"/>
            <a:ext cx="1251445" cy="991692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 flipV="1">
            <a:off x="6443974" y="4592289"/>
            <a:ext cx="655192" cy="187872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 flipH="1">
            <a:off x="5072513" y="4603697"/>
            <a:ext cx="1283368" cy="1010653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5088554" y="5683866"/>
            <a:ext cx="160421" cy="229936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H="1" flipV="1">
            <a:off x="4901398" y="5721297"/>
            <a:ext cx="171115" cy="229937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2783839" y="5502055"/>
            <a:ext cx="2053390" cy="197854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2334661" y="5528793"/>
            <a:ext cx="379663" cy="310146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2227714" y="5384414"/>
            <a:ext cx="379663" cy="320842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V="1">
            <a:off x="2639461" y="4029262"/>
            <a:ext cx="37578" cy="1280288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1944302" y="3427277"/>
            <a:ext cx="585253" cy="323872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/>
          <p:cNvCxnSpPr/>
          <p:nvPr/>
        </p:nvCxnSpPr>
        <p:spPr>
          <a:xfrm>
            <a:off x="2045902" y="3256161"/>
            <a:ext cx="689811" cy="395705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 flipV="1">
            <a:off x="5591207" y="2887192"/>
            <a:ext cx="80212" cy="379663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5773018" y="2876498"/>
            <a:ext cx="69516" cy="374315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5901355" y="2951360"/>
            <a:ext cx="518694" cy="310149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 flipH="1">
            <a:off x="6035039" y="3122476"/>
            <a:ext cx="481263" cy="251326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5981565" y="3555613"/>
            <a:ext cx="422442" cy="786063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6478870" y="4416539"/>
            <a:ext cx="673769" cy="187157"/>
          </a:xfrm>
          <a:prstGeom prst="straightConnector1">
            <a:avLst/>
          </a:prstGeom>
          <a:ln w="12700">
            <a:prstDash val="sysDot"/>
            <a:headEnd type="none" w="med" len="med"/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816814"/>
      </p:ext>
    </p:extLst>
  </p:cSld>
  <p:clrMapOvr>
    <a:masterClrMapping/>
  </p:clrMapOvr>
  <p:transition>
    <p:push dir="u"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bg-BG" dirty="0"/>
              <a:t>Задачи с </a:t>
            </a:r>
            <a:r>
              <a:rPr lang="bg-BG" dirty="0" err="1" smtClean="0"/>
              <a:t>ДССР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53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Периметър на стена</a:t>
                </a:r>
                <a:endParaRPr lang="bg-BG" b="0" dirty="0"/>
              </a:p>
              <a:p>
                <a:pPr lvl="1"/>
                <a:r>
                  <a:rPr lang="bg-BG" dirty="0" smtClean="0"/>
                  <a:t>От </a:t>
                </a:r>
                <a:r>
                  <a:rPr lang="bg-BG" dirty="0" err="1" smtClean="0"/>
                  <a:t>полуребро</a:t>
                </a:r>
                <a:r>
                  <a:rPr lang="bg-BG" dirty="0" smtClean="0"/>
                  <a:t> да се намери периметъра на стена</a:t>
                </a:r>
              </a:p>
              <a:p>
                <a:pPr lvl="1"/>
                <a:r>
                  <a:rPr lang="bg-BG" dirty="0" smtClean="0"/>
                  <a:t>Започваме </a:t>
                </a:r>
                <a:r>
                  <a:rPr lang="bg-BG" dirty="0"/>
                  <a:t>от зададен </a:t>
                </a:r>
                <a:r>
                  <a:rPr lang="bg-BG" dirty="0" err="1"/>
                  <a:t>полуръб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𝑒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Следваме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/>
                      </a:rPr>
                      <m:t>𝑒</m:t>
                    </m:r>
                    <m:r>
                      <a:rPr lang="bg-BG" i="1" dirty="0" smtClean="0">
                        <a:latin typeface="Cambria Math"/>
                      </a:rPr>
                      <m:t>→след→</m:t>
                    </m:r>
                    <m:r>
                      <a:rPr lang="bg-BG" i="1" dirty="0" err="1">
                        <a:latin typeface="Cambria Math"/>
                      </a:rPr>
                      <m:t>след</m:t>
                    </m:r>
                    <m:r>
                      <a:rPr lang="bg-BG" i="1" dirty="0">
                        <a:latin typeface="Cambria Math"/>
                      </a:rPr>
                      <m:t>→…→</m:t>
                    </m:r>
                    <m:r>
                      <a:rPr lang="en-US" b="0" i="1" dirty="0" smtClean="0">
                        <a:latin typeface="Cambria Math"/>
                      </a:rPr>
                      <m:t>𝑒</m:t>
                    </m:r>
                  </m:oMath>
                </a14:m>
                <a:endParaRPr lang="bg-BG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reeform 4"/>
          <p:cNvSpPr/>
          <p:nvPr/>
        </p:nvSpPr>
        <p:spPr>
          <a:xfrm>
            <a:off x="2806390" y="3890045"/>
            <a:ext cx="3649744" cy="2211690"/>
          </a:xfrm>
          <a:custGeom>
            <a:avLst/>
            <a:gdLst>
              <a:gd name="connsiteX0" fmla="*/ 4699000 w 5651500"/>
              <a:gd name="connsiteY0" fmla="*/ 0 h 4038600"/>
              <a:gd name="connsiteX1" fmla="*/ 5651500 w 5651500"/>
              <a:gd name="connsiteY1" fmla="*/ 2006600 h 4038600"/>
              <a:gd name="connsiteX2" fmla="*/ 3429000 w 5651500"/>
              <a:gd name="connsiteY2" fmla="*/ 4038600 h 4038600"/>
              <a:gd name="connsiteX3" fmla="*/ 0 w 5651500"/>
              <a:gd name="connsiteY3" fmla="*/ 3683000 h 4038600"/>
              <a:gd name="connsiteX4" fmla="*/ 63500 w 5651500"/>
              <a:gd name="connsiteY4" fmla="*/ 698500 h 4038600"/>
              <a:gd name="connsiteX5" fmla="*/ 4699000 w 5651500"/>
              <a:gd name="connsiteY5" fmla="*/ 0 h 4038600"/>
              <a:gd name="connsiteX0" fmla="*/ 4699000 w 5634874"/>
              <a:gd name="connsiteY0" fmla="*/ 0 h 4038600"/>
              <a:gd name="connsiteX1" fmla="*/ 5634874 w 5634874"/>
              <a:gd name="connsiteY1" fmla="*/ 1976674 h 4038600"/>
              <a:gd name="connsiteX2" fmla="*/ 3429000 w 5634874"/>
              <a:gd name="connsiteY2" fmla="*/ 4038600 h 4038600"/>
              <a:gd name="connsiteX3" fmla="*/ 0 w 5634874"/>
              <a:gd name="connsiteY3" fmla="*/ 3683000 h 4038600"/>
              <a:gd name="connsiteX4" fmla="*/ 63500 w 5634874"/>
              <a:gd name="connsiteY4" fmla="*/ 698500 h 4038600"/>
              <a:gd name="connsiteX5" fmla="*/ 4699000 w 5634874"/>
              <a:gd name="connsiteY5" fmla="*/ 0 h 403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34874" h="4038600">
                <a:moveTo>
                  <a:pt x="4699000" y="0"/>
                </a:moveTo>
                <a:lnTo>
                  <a:pt x="5634874" y="1976674"/>
                </a:lnTo>
                <a:lnTo>
                  <a:pt x="3429000" y="4038600"/>
                </a:lnTo>
                <a:lnTo>
                  <a:pt x="0" y="3683000"/>
                </a:lnTo>
                <a:lnTo>
                  <a:pt x="63500" y="698500"/>
                </a:lnTo>
                <a:lnTo>
                  <a:pt x="4699000" y="0"/>
                </a:lnTo>
                <a:close/>
              </a:path>
            </a:pathLst>
          </a:custGeom>
          <a:solidFill>
            <a:srgbClr val="DCE6F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5767704" y="3396240"/>
            <a:ext cx="98710" cy="51467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6458677" y="4981980"/>
            <a:ext cx="740328" cy="2086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387983" y="5900040"/>
            <a:ext cx="411294" cy="3477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866414" y="3897000"/>
            <a:ext cx="588100" cy="1072142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115417" y="3855270"/>
            <a:ext cx="740328" cy="4173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2806390" y="5900040"/>
            <a:ext cx="2220985" cy="20865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866414" y="3521430"/>
            <a:ext cx="690973" cy="38948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806390" y="4272570"/>
            <a:ext cx="49355" cy="162747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endCxn id="5" idx="1"/>
          </p:cNvCxnSpPr>
          <p:nvPr/>
        </p:nvCxnSpPr>
        <p:spPr>
          <a:xfrm flipV="1">
            <a:off x="5027375" y="4972546"/>
            <a:ext cx="1428759" cy="1136144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855745" y="3897000"/>
            <a:ext cx="3010669" cy="37557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027375" y="6108690"/>
            <a:ext cx="197421" cy="29211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2980584" y="3998870"/>
            <a:ext cx="2795239" cy="341971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21217446">
            <a:off x="3812241" y="4156175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  <a:latin typeface="Cambria" panose="02040503050406030204" pitchFamily="18" charset="0"/>
              </a:rPr>
              <a:t>e</a:t>
            </a:r>
            <a:endParaRPr lang="en-US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V="1">
            <a:off x="2902525" y="4407750"/>
            <a:ext cx="33454" cy="1427355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16260000">
            <a:off x="2600373" y="4891695"/>
            <a:ext cx="9957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след </a:t>
            </a:r>
            <a:r>
              <a:rPr lang="bg-BG" dirty="0" smtClean="0">
                <a:latin typeface="Cambria" panose="02040503050406030204" pitchFamily="18" charset="0"/>
              </a:rPr>
              <a:t>(е</a:t>
            </a:r>
            <a:r>
              <a:rPr lang="bg-BG" dirty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846447" y="4036041"/>
            <a:ext cx="509239" cy="899532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 rot="3600000">
            <a:off x="5446006" y="4402600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 smtClean="0">
                <a:latin typeface="Cambria" panose="02040503050406030204" pitchFamily="18" charset="0"/>
              </a:rPr>
              <a:t>след</a:t>
            </a:r>
            <a:r>
              <a:rPr lang="bg-BG" baseline="30000" dirty="0" smtClean="0">
                <a:latin typeface="Cambria" panose="02040503050406030204" pitchFamily="18" charset="0"/>
              </a:rPr>
              <a:t>4</a:t>
            </a:r>
            <a:r>
              <a:rPr lang="bg-BG" dirty="0" smtClean="0">
                <a:latin typeface="Cambria" panose="02040503050406030204" pitchFamily="18" charset="0"/>
              </a:rPr>
              <a:t>(е</a:t>
            </a:r>
            <a:r>
              <a:rPr lang="bg-BG" dirty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2983714" y="5835651"/>
            <a:ext cx="1957137" cy="181810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5063679" y="4985418"/>
            <a:ext cx="1251445" cy="991692"/>
          </a:xfrm>
          <a:prstGeom prst="straightConnector1">
            <a:avLst/>
          </a:prstGeom>
          <a:ln w="28575">
            <a:solidFill>
              <a:srgbClr val="0070C0"/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299065">
            <a:off x="3472348" y="5576265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 smtClean="0">
                <a:latin typeface="Cambria" panose="02040503050406030204" pitchFamily="18" charset="0"/>
              </a:rPr>
              <a:t>след</a:t>
            </a:r>
            <a:r>
              <a:rPr lang="bg-BG" baseline="30000" dirty="0" smtClean="0">
                <a:latin typeface="Cambria" panose="02040503050406030204" pitchFamily="18" charset="0"/>
              </a:rPr>
              <a:t>2</a:t>
            </a:r>
            <a:r>
              <a:rPr lang="bg-BG" dirty="0" smtClean="0">
                <a:latin typeface="Cambria" panose="02040503050406030204" pitchFamily="18" charset="0"/>
              </a:rPr>
              <a:t> </a:t>
            </a:r>
            <a:r>
              <a:rPr lang="bg-BG" dirty="0">
                <a:latin typeface="Cambria" panose="02040503050406030204" pitchFamily="18" charset="0"/>
              </a:rPr>
              <a:t>(е)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 rot="19259065">
            <a:off x="5023252" y="5187317"/>
            <a:ext cx="1080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 smtClean="0">
                <a:latin typeface="Cambria" panose="02040503050406030204" pitchFamily="18" charset="0"/>
              </a:rPr>
              <a:t>след</a:t>
            </a:r>
            <a:r>
              <a:rPr lang="bg-BG" baseline="30000" dirty="0" smtClean="0">
                <a:latin typeface="Cambria" panose="02040503050406030204" pitchFamily="18" charset="0"/>
              </a:rPr>
              <a:t>3</a:t>
            </a:r>
            <a:r>
              <a:rPr lang="bg-BG" dirty="0" smtClean="0">
                <a:latin typeface="Cambria" panose="02040503050406030204" pitchFamily="18" charset="0"/>
              </a:rPr>
              <a:t> </a:t>
            </a:r>
            <a:r>
              <a:rPr lang="bg-BG" dirty="0">
                <a:latin typeface="Cambria" panose="02040503050406030204" pitchFamily="18" charset="0"/>
              </a:rPr>
              <a:t>(е)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 rot="21189587">
            <a:off x="3903267" y="4100802"/>
            <a:ext cx="1208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 smtClean="0">
                <a:latin typeface="Cambria" panose="02040503050406030204" pitchFamily="18" charset="0"/>
              </a:rPr>
              <a:t>=след</a:t>
            </a:r>
            <a:r>
              <a:rPr lang="bg-BG" baseline="30000" dirty="0" smtClean="0">
                <a:latin typeface="Cambria" panose="02040503050406030204" pitchFamily="18" charset="0"/>
              </a:rPr>
              <a:t>5</a:t>
            </a:r>
            <a:r>
              <a:rPr lang="bg-BG" dirty="0" smtClean="0">
                <a:latin typeface="Cambria" panose="02040503050406030204" pitchFamily="18" charset="0"/>
              </a:rPr>
              <a:t> </a:t>
            </a:r>
            <a:r>
              <a:rPr lang="bg-BG" dirty="0">
                <a:latin typeface="Cambria" panose="02040503050406030204" pitchFamily="18" charset="0"/>
              </a:rPr>
              <a:t>(е)</a:t>
            </a:r>
            <a:endParaRPr lang="en-US" dirty="0">
              <a:latin typeface="Cambria" panose="02040503050406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0915154"/>
      </p:ext>
    </p:extLst>
  </p:cSld>
  <p:clrMapOvr>
    <a:masterClrMapping/>
  </p:clrMapOvr>
  <p:transition>
    <p:push dir="u"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54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/>
                  <a:t>Съседни </a:t>
                </a:r>
                <a:r>
                  <a:rPr lang="bg-BG" dirty="0" smtClean="0"/>
                  <a:t>стени</a:t>
                </a:r>
                <a:endParaRPr lang="bg-BG" dirty="0"/>
              </a:p>
              <a:p>
                <a:pPr lvl="1"/>
                <a:r>
                  <a:rPr lang="bg-BG" dirty="0" smtClean="0"/>
                  <a:t>От </a:t>
                </a:r>
                <a:r>
                  <a:rPr lang="bg-BG" dirty="0" err="1" smtClean="0"/>
                  <a:t>полуребро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да се намери съседната стена спрямо това </a:t>
                </a:r>
                <a:r>
                  <a:rPr lang="bg-BG" dirty="0" err="1" smtClean="0"/>
                  <a:t>полуребро</a:t>
                </a:r>
                <a:endParaRPr lang="bg-BG" dirty="0" smtClean="0"/>
              </a:p>
              <a:p>
                <a:pPr lvl="1"/>
                <a:r>
                  <a:rPr lang="bg-BG" dirty="0" smtClean="0"/>
                  <a:t>Първа </a:t>
                </a:r>
                <a:r>
                  <a:rPr lang="bg-BG" dirty="0"/>
                  <a:t>стена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𝑒</m:t>
                    </m:r>
                    <m:r>
                      <a:rPr lang="bg-BG" i="1" dirty="0" smtClean="0">
                        <a:latin typeface="Cambria Math"/>
                      </a:rPr>
                      <m:t>→</m:t>
                    </m:r>
                    <m:r>
                      <a:rPr lang="bg-BG" i="1" dirty="0">
                        <a:latin typeface="Cambria Math"/>
                      </a:rPr>
                      <m:t>стена</m:t>
                    </m:r>
                  </m:oMath>
                </a14:m>
                <a:endParaRPr lang="bg-BG" dirty="0"/>
              </a:p>
              <a:p>
                <a:pPr lvl="1"/>
                <a:r>
                  <a:rPr lang="bg-BG" dirty="0"/>
                  <a:t>Съседната стена е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𝑒</m:t>
                    </m:r>
                    <m:r>
                      <a:rPr lang="bg-BG" i="1" dirty="0" smtClean="0">
                        <a:latin typeface="Cambria Math"/>
                      </a:rPr>
                      <m:t>→</m:t>
                    </m:r>
                    <m:r>
                      <a:rPr lang="bg-BG" i="1" dirty="0">
                        <a:latin typeface="Cambria Math"/>
                      </a:rPr>
                      <m:t>близнак→стена</m:t>
                    </m:r>
                  </m:oMath>
                </a14:m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 r="-509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3"/>
          <p:cNvSpPr/>
          <p:nvPr/>
        </p:nvSpPr>
        <p:spPr>
          <a:xfrm>
            <a:off x="2503830" y="3230012"/>
            <a:ext cx="3752809" cy="2545758"/>
          </a:xfrm>
          <a:custGeom>
            <a:avLst/>
            <a:gdLst>
              <a:gd name="connsiteX0" fmla="*/ 4699000 w 5651500"/>
              <a:gd name="connsiteY0" fmla="*/ 0 h 4038600"/>
              <a:gd name="connsiteX1" fmla="*/ 5651500 w 5651500"/>
              <a:gd name="connsiteY1" fmla="*/ 2006600 h 4038600"/>
              <a:gd name="connsiteX2" fmla="*/ 3429000 w 5651500"/>
              <a:gd name="connsiteY2" fmla="*/ 4038600 h 4038600"/>
              <a:gd name="connsiteX3" fmla="*/ 0 w 5651500"/>
              <a:gd name="connsiteY3" fmla="*/ 3683000 h 4038600"/>
              <a:gd name="connsiteX4" fmla="*/ 63500 w 5651500"/>
              <a:gd name="connsiteY4" fmla="*/ 698500 h 4038600"/>
              <a:gd name="connsiteX5" fmla="*/ 4699000 w 5651500"/>
              <a:gd name="connsiteY5" fmla="*/ 0 h 4038600"/>
              <a:gd name="connsiteX0" fmla="*/ 4699000 w 5634874"/>
              <a:gd name="connsiteY0" fmla="*/ 0 h 4038600"/>
              <a:gd name="connsiteX1" fmla="*/ 5634874 w 5634874"/>
              <a:gd name="connsiteY1" fmla="*/ 1976674 h 4038600"/>
              <a:gd name="connsiteX2" fmla="*/ 3429000 w 5634874"/>
              <a:gd name="connsiteY2" fmla="*/ 4038600 h 4038600"/>
              <a:gd name="connsiteX3" fmla="*/ 0 w 5634874"/>
              <a:gd name="connsiteY3" fmla="*/ 3683000 h 4038600"/>
              <a:gd name="connsiteX4" fmla="*/ 63500 w 5634874"/>
              <a:gd name="connsiteY4" fmla="*/ 698500 h 4038600"/>
              <a:gd name="connsiteX5" fmla="*/ 4699000 w 5634874"/>
              <a:gd name="connsiteY5" fmla="*/ 0 h 4038600"/>
              <a:gd name="connsiteX0" fmla="*/ 5726399 w 6662273"/>
              <a:gd name="connsiteY0" fmla="*/ 79436 h 4118036"/>
              <a:gd name="connsiteX1" fmla="*/ 6662273 w 6662273"/>
              <a:gd name="connsiteY1" fmla="*/ 2056110 h 4118036"/>
              <a:gd name="connsiteX2" fmla="*/ 4456399 w 6662273"/>
              <a:gd name="connsiteY2" fmla="*/ 4118036 h 4118036"/>
              <a:gd name="connsiteX3" fmla="*/ 1027399 w 6662273"/>
              <a:gd name="connsiteY3" fmla="*/ 3762436 h 4118036"/>
              <a:gd name="connsiteX4" fmla="*/ 0 w 6662273"/>
              <a:gd name="connsiteY4" fmla="*/ 0 h 4118036"/>
              <a:gd name="connsiteX5" fmla="*/ 5726399 w 6662273"/>
              <a:gd name="connsiteY5" fmla="*/ 79436 h 4118036"/>
              <a:gd name="connsiteX0" fmla="*/ 5726399 w 6662273"/>
              <a:gd name="connsiteY0" fmla="*/ 79436 h 4118036"/>
              <a:gd name="connsiteX1" fmla="*/ 6662273 w 6662273"/>
              <a:gd name="connsiteY1" fmla="*/ 2056110 h 4118036"/>
              <a:gd name="connsiteX2" fmla="*/ 4456399 w 6662273"/>
              <a:gd name="connsiteY2" fmla="*/ 4118036 h 4118036"/>
              <a:gd name="connsiteX3" fmla="*/ 1123656 w 6662273"/>
              <a:gd name="connsiteY3" fmla="*/ 802483 h 4118036"/>
              <a:gd name="connsiteX4" fmla="*/ 0 w 6662273"/>
              <a:gd name="connsiteY4" fmla="*/ 0 h 4118036"/>
              <a:gd name="connsiteX5" fmla="*/ 5726399 w 6662273"/>
              <a:gd name="connsiteY5" fmla="*/ 79436 h 4118036"/>
              <a:gd name="connsiteX0" fmla="*/ 5726399 w 6662273"/>
              <a:gd name="connsiteY0" fmla="*/ 79436 h 2941645"/>
              <a:gd name="connsiteX1" fmla="*/ 6662273 w 6662273"/>
              <a:gd name="connsiteY1" fmla="*/ 2056110 h 2941645"/>
              <a:gd name="connsiteX2" fmla="*/ 1071405 w 6662273"/>
              <a:gd name="connsiteY2" fmla="*/ 2941645 h 2941645"/>
              <a:gd name="connsiteX3" fmla="*/ 1123656 w 6662273"/>
              <a:gd name="connsiteY3" fmla="*/ 802483 h 2941645"/>
              <a:gd name="connsiteX4" fmla="*/ 0 w 6662273"/>
              <a:gd name="connsiteY4" fmla="*/ 0 h 2941645"/>
              <a:gd name="connsiteX5" fmla="*/ 5726399 w 6662273"/>
              <a:gd name="connsiteY5" fmla="*/ 79436 h 2941645"/>
              <a:gd name="connsiteX0" fmla="*/ 5726399 w 6854785"/>
              <a:gd name="connsiteY0" fmla="*/ 79436 h 2941645"/>
              <a:gd name="connsiteX1" fmla="*/ 6854785 w 6854785"/>
              <a:gd name="connsiteY1" fmla="*/ 2454566 h 2941645"/>
              <a:gd name="connsiteX2" fmla="*/ 1071405 w 6854785"/>
              <a:gd name="connsiteY2" fmla="*/ 2941645 h 2941645"/>
              <a:gd name="connsiteX3" fmla="*/ 1123656 w 6854785"/>
              <a:gd name="connsiteY3" fmla="*/ 802483 h 2941645"/>
              <a:gd name="connsiteX4" fmla="*/ 0 w 6854785"/>
              <a:gd name="connsiteY4" fmla="*/ 0 h 2941645"/>
              <a:gd name="connsiteX5" fmla="*/ 5726399 w 6854785"/>
              <a:gd name="connsiteY5" fmla="*/ 79436 h 2941645"/>
              <a:gd name="connsiteX0" fmla="*/ 5726399 w 6854785"/>
              <a:gd name="connsiteY0" fmla="*/ 1505722 h 4367931"/>
              <a:gd name="connsiteX1" fmla="*/ 6854785 w 6854785"/>
              <a:gd name="connsiteY1" fmla="*/ 3880852 h 4367931"/>
              <a:gd name="connsiteX2" fmla="*/ 1071405 w 6854785"/>
              <a:gd name="connsiteY2" fmla="*/ 4367931 h 4367931"/>
              <a:gd name="connsiteX3" fmla="*/ 1123656 w 6854785"/>
              <a:gd name="connsiteY3" fmla="*/ 2228769 h 4367931"/>
              <a:gd name="connsiteX4" fmla="*/ 0 w 6854785"/>
              <a:gd name="connsiteY4" fmla="*/ 1426286 h 4367931"/>
              <a:gd name="connsiteX5" fmla="*/ 5522070 w 6854785"/>
              <a:gd name="connsiteY5" fmla="*/ 15 h 4367931"/>
              <a:gd name="connsiteX6" fmla="*/ 5726399 w 6854785"/>
              <a:gd name="connsiteY6" fmla="*/ 1505722 h 4367931"/>
              <a:gd name="connsiteX0" fmla="*/ 6015166 w 7143552"/>
              <a:gd name="connsiteY0" fmla="*/ 1505724 h 4367933"/>
              <a:gd name="connsiteX1" fmla="*/ 7143552 w 7143552"/>
              <a:gd name="connsiteY1" fmla="*/ 3880854 h 4367933"/>
              <a:gd name="connsiteX2" fmla="*/ 1360172 w 7143552"/>
              <a:gd name="connsiteY2" fmla="*/ 4367933 h 4367933"/>
              <a:gd name="connsiteX3" fmla="*/ 1412423 w 7143552"/>
              <a:gd name="connsiteY3" fmla="*/ 2228771 h 4367933"/>
              <a:gd name="connsiteX4" fmla="*/ 0 w 7143552"/>
              <a:gd name="connsiteY4" fmla="*/ 1255522 h 4367933"/>
              <a:gd name="connsiteX5" fmla="*/ 5810837 w 7143552"/>
              <a:gd name="connsiteY5" fmla="*/ 17 h 4367933"/>
              <a:gd name="connsiteX6" fmla="*/ 6015166 w 7143552"/>
              <a:gd name="connsiteY6" fmla="*/ 1505724 h 4367933"/>
              <a:gd name="connsiteX0" fmla="*/ 6015166 w 7143552"/>
              <a:gd name="connsiteY0" fmla="*/ 1904175 h 4766384"/>
              <a:gd name="connsiteX1" fmla="*/ 7143552 w 7143552"/>
              <a:gd name="connsiteY1" fmla="*/ 4279305 h 4766384"/>
              <a:gd name="connsiteX2" fmla="*/ 1360172 w 7143552"/>
              <a:gd name="connsiteY2" fmla="*/ 4766384 h 4766384"/>
              <a:gd name="connsiteX3" fmla="*/ 1412423 w 7143552"/>
              <a:gd name="connsiteY3" fmla="*/ 2627222 h 4766384"/>
              <a:gd name="connsiteX4" fmla="*/ 0 w 7143552"/>
              <a:gd name="connsiteY4" fmla="*/ 1653973 h 4766384"/>
              <a:gd name="connsiteX5" fmla="*/ 5762709 w 7143552"/>
              <a:gd name="connsiteY5" fmla="*/ 12 h 4766384"/>
              <a:gd name="connsiteX6" fmla="*/ 6015166 w 7143552"/>
              <a:gd name="connsiteY6" fmla="*/ 1904175 h 4766384"/>
              <a:gd name="connsiteX0" fmla="*/ 6400189 w 7528575"/>
              <a:gd name="connsiteY0" fmla="*/ 1904177 h 4766386"/>
              <a:gd name="connsiteX1" fmla="*/ 7528575 w 7528575"/>
              <a:gd name="connsiteY1" fmla="*/ 4279307 h 4766386"/>
              <a:gd name="connsiteX2" fmla="*/ 1745195 w 7528575"/>
              <a:gd name="connsiteY2" fmla="*/ 4766386 h 4766386"/>
              <a:gd name="connsiteX3" fmla="*/ 1797446 w 7528575"/>
              <a:gd name="connsiteY3" fmla="*/ 2627224 h 4766386"/>
              <a:gd name="connsiteX4" fmla="*/ 0 w 7528575"/>
              <a:gd name="connsiteY4" fmla="*/ 1407312 h 4766386"/>
              <a:gd name="connsiteX5" fmla="*/ 6147732 w 7528575"/>
              <a:gd name="connsiteY5" fmla="*/ 14 h 4766386"/>
              <a:gd name="connsiteX6" fmla="*/ 6400189 w 7528575"/>
              <a:gd name="connsiteY6" fmla="*/ 1904177 h 4766386"/>
              <a:gd name="connsiteX0" fmla="*/ 6400189 w 7528575"/>
              <a:gd name="connsiteY0" fmla="*/ 2150836 h 5013045"/>
              <a:gd name="connsiteX1" fmla="*/ 7528575 w 7528575"/>
              <a:gd name="connsiteY1" fmla="*/ 4525966 h 5013045"/>
              <a:gd name="connsiteX2" fmla="*/ 1745195 w 7528575"/>
              <a:gd name="connsiteY2" fmla="*/ 5013045 h 5013045"/>
              <a:gd name="connsiteX3" fmla="*/ 1797446 w 7528575"/>
              <a:gd name="connsiteY3" fmla="*/ 2873883 h 5013045"/>
              <a:gd name="connsiteX4" fmla="*/ 0 w 7528575"/>
              <a:gd name="connsiteY4" fmla="*/ 1653971 h 5013045"/>
              <a:gd name="connsiteX5" fmla="*/ 6115646 w 7528575"/>
              <a:gd name="connsiteY5" fmla="*/ 11 h 5013045"/>
              <a:gd name="connsiteX6" fmla="*/ 6400189 w 7528575"/>
              <a:gd name="connsiteY6" fmla="*/ 2150836 h 5013045"/>
              <a:gd name="connsiteX0" fmla="*/ 5999123 w 7127509"/>
              <a:gd name="connsiteY0" fmla="*/ 2150836 h 5013045"/>
              <a:gd name="connsiteX1" fmla="*/ 7127509 w 7127509"/>
              <a:gd name="connsiteY1" fmla="*/ 4525966 h 5013045"/>
              <a:gd name="connsiteX2" fmla="*/ 1344129 w 7127509"/>
              <a:gd name="connsiteY2" fmla="*/ 5013045 h 5013045"/>
              <a:gd name="connsiteX3" fmla="*/ 1396380 w 7127509"/>
              <a:gd name="connsiteY3" fmla="*/ 2873883 h 5013045"/>
              <a:gd name="connsiteX4" fmla="*/ 0 w 7127509"/>
              <a:gd name="connsiteY4" fmla="*/ 1919608 h 5013045"/>
              <a:gd name="connsiteX5" fmla="*/ 5714580 w 7127509"/>
              <a:gd name="connsiteY5" fmla="*/ 11 h 5013045"/>
              <a:gd name="connsiteX6" fmla="*/ 5999123 w 7127509"/>
              <a:gd name="connsiteY6" fmla="*/ 2150836 h 5013045"/>
              <a:gd name="connsiteX0" fmla="*/ 5999123 w 7127509"/>
              <a:gd name="connsiteY0" fmla="*/ 2150836 h 5013045"/>
              <a:gd name="connsiteX1" fmla="*/ 7127509 w 7127509"/>
              <a:gd name="connsiteY1" fmla="*/ 4525966 h 5013045"/>
              <a:gd name="connsiteX2" fmla="*/ 1344129 w 7127509"/>
              <a:gd name="connsiteY2" fmla="*/ 5013045 h 5013045"/>
              <a:gd name="connsiteX3" fmla="*/ 1462745 w 7127509"/>
              <a:gd name="connsiteY3" fmla="*/ 3052271 h 5013045"/>
              <a:gd name="connsiteX4" fmla="*/ 0 w 7127509"/>
              <a:gd name="connsiteY4" fmla="*/ 1919608 h 5013045"/>
              <a:gd name="connsiteX5" fmla="*/ 5714580 w 7127509"/>
              <a:gd name="connsiteY5" fmla="*/ 11 h 5013045"/>
              <a:gd name="connsiteX6" fmla="*/ 5999123 w 7127509"/>
              <a:gd name="connsiteY6" fmla="*/ 2150836 h 5013045"/>
              <a:gd name="connsiteX0" fmla="*/ 5685401 w 6813787"/>
              <a:gd name="connsiteY0" fmla="*/ 2150834 h 5013043"/>
              <a:gd name="connsiteX1" fmla="*/ 6813787 w 6813787"/>
              <a:gd name="connsiteY1" fmla="*/ 4525964 h 5013043"/>
              <a:gd name="connsiteX2" fmla="*/ 1030407 w 6813787"/>
              <a:gd name="connsiteY2" fmla="*/ 5013043 h 5013043"/>
              <a:gd name="connsiteX3" fmla="*/ 1149023 w 6813787"/>
              <a:gd name="connsiteY3" fmla="*/ 3052269 h 5013043"/>
              <a:gd name="connsiteX4" fmla="*/ 0 w 6813787"/>
              <a:gd name="connsiteY4" fmla="*/ 2233569 h 5013043"/>
              <a:gd name="connsiteX5" fmla="*/ 5400858 w 6813787"/>
              <a:gd name="connsiteY5" fmla="*/ 9 h 5013043"/>
              <a:gd name="connsiteX6" fmla="*/ 5685401 w 6813787"/>
              <a:gd name="connsiteY6" fmla="*/ 2150834 h 5013043"/>
              <a:gd name="connsiteX0" fmla="*/ 5685401 w 6813787"/>
              <a:gd name="connsiteY0" fmla="*/ 1423015 h 4285224"/>
              <a:gd name="connsiteX1" fmla="*/ 6813787 w 6813787"/>
              <a:gd name="connsiteY1" fmla="*/ 3798145 h 4285224"/>
              <a:gd name="connsiteX2" fmla="*/ 1030407 w 6813787"/>
              <a:gd name="connsiteY2" fmla="*/ 4285224 h 4285224"/>
              <a:gd name="connsiteX3" fmla="*/ 1149023 w 6813787"/>
              <a:gd name="connsiteY3" fmla="*/ 2324450 h 4285224"/>
              <a:gd name="connsiteX4" fmla="*/ 0 w 6813787"/>
              <a:gd name="connsiteY4" fmla="*/ 1505750 h 4285224"/>
              <a:gd name="connsiteX5" fmla="*/ 5636150 w 6813787"/>
              <a:gd name="connsiteY5" fmla="*/ 14 h 4285224"/>
              <a:gd name="connsiteX6" fmla="*/ 5685401 w 6813787"/>
              <a:gd name="connsiteY6" fmla="*/ 1423015 h 4285224"/>
              <a:gd name="connsiteX0" fmla="*/ 5685401 w 6813787"/>
              <a:gd name="connsiteY0" fmla="*/ 1547716 h 4409925"/>
              <a:gd name="connsiteX1" fmla="*/ 6813787 w 6813787"/>
              <a:gd name="connsiteY1" fmla="*/ 3922846 h 4409925"/>
              <a:gd name="connsiteX2" fmla="*/ 1030407 w 6813787"/>
              <a:gd name="connsiteY2" fmla="*/ 4409925 h 4409925"/>
              <a:gd name="connsiteX3" fmla="*/ 1149023 w 6813787"/>
              <a:gd name="connsiteY3" fmla="*/ 2449151 h 4409925"/>
              <a:gd name="connsiteX4" fmla="*/ 0 w 6813787"/>
              <a:gd name="connsiteY4" fmla="*/ 1630451 h 4409925"/>
              <a:gd name="connsiteX5" fmla="*/ 871983 w 6813787"/>
              <a:gd name="connsiteY5" fmla="*/ 116225 h 4409925"/>
              <a:gd name="connsiteX6" fmla="*/ 5636150 w 6813787"/>
              <a:gd name="connsiteY6" fmla="*/ 124715 h 4409925"/>
              <a:gd name="connsiteX7" fmla="*/ 5685401 w 6813787"/>
              <a:gd name="connsiteY7" fmla="*/ 1547716 h 4409925"/>
              <a:gd name="connsiteX0" fmla="*/ 5685401 w 6813787"/>
              <a:gd name="connsiteY0" fmla="*/ 1431491 h 4293700"/>
              <a:gd name="connsiteX1" fmla="*/ 6813787 w 6813787"/>
              <a:gd name="connsiteY1" fmla="*/ 3806621 h 4293700"/>
              <a:gd name="connsiteX2" fmla="*/ 1030407 w 6813787"/>
              <a:gd name="connsiteY2" fmla="*/ 4293700 h 4293700"/>
              <a:gd name="connsiteX3" fmla="*/ 1149023 w 6813787"/>
              <a:gd name="connsiteY3" fmla="*/ 2332926 h 4293700"/>
              <a:gd name="connsiteX4" fmla="*/ 0 w 6813787"/>
              <a:gd name="connsiteY4" fmla="*/ 1514226 h 4293700"/>
              <a:gd name="connsiteX5" fmla="*/ 871983 w 6813787"/>
              <a:gd name="connsiteY5" fmla="*/ 0 h 4293700"/>
              <a:gd name="connsiteX6" fmla="*/ 5636150 w 6813787"/>
              <a:gd name="connsiteY6" fmla="*/ 8490 h 4293700"/>
              <a:gd name="connsiteX7" fmla="*/ 5685401 w 6813787"/>
              <a:gd name="connsiteY7" fmla="*/ 1431491 h 4293700"/>
              <a:gd name="connsiteX0" fmla="*/ 5685401 w 6813787"/>
              <a:gd name="connsiteY0" fmla="*/ 1431491 h 4293700"/>
              <a:gd name="connsiteX1" fmla="*/ 6813787 w 6813787"/>
              <a:gd name="connsiteY1" fmla="*/ 3806621 h 4293700"/>
              <a:gd name="connsiteX2" fmla="*/ 1030407 w 6813787"/>
              <a:gd name="connsiteY2" fmla="*/ 4293700 h 4293700"/>
              <a:gd name="connsiteX3" fmla="*/ 1149023 w 6813787"/>
              <a:gd name="connsiteY3" fmla="*/ 2332926 h 4293700"/>
              <a:gd name="connsiteX4" fmla="*/ 0 w 6813787"/>
              <a:gd name="connsiteY4" fmla="*/ 1514226 h 4293700"/>
              <a:gd name="connsiteX5" fmla="*/ 871983 w 6813787"/>
              <a:gd name="connsiteY5" fmla="*/ 0 h 4293700"/>
              <a:gd name="connsiteX6" fmla="*/ 5636150 w 6813787"/>
              <a:gd name="connsiteY6" fmla="*/ 8490 h 4293700"/>
              <a:gd name="connsiteX7" fmla="*/ 5685401 w 6813787"/>
              <a:gd name="connsiteY7" fmla="*/ 1431491 h 4293700"/>
              <a:gd name="connsiteX0" fmla="*/ 5685401 w 6813787"/>
              <a:gd name="connsiteY0" fmla="*/ 1431491 h 4293700"/>
              <a:gd name="connsiteX1" fmla="*/ 6813787 w 6813787"/>
              <a:gd name="connsiteY1" fmla="*/ 3806621 h 4293700"/>
              <a:gd name="connsiteX2" fmla="*/ 1030407 w 6813787"/>
              <a:gd name="connsiteY2" fmla="*/ 4293700 h 4293700"/>
              <a:gd name="connsiteX3" fmla="*/ 1149023 w 6813787"/>
              <a:gd name="connsiteY3" fmla="*/ 2332926 h 4293700"/>
              <a:gd name="connsiteX4" fmla="*/ 0 w 6813787"/>
              <a:gd name="connsiteY4" fmla="*/ 1514226 h 4293700"/>
              <a:gd name="connsiteX5" fmla="*/ 871983 w 6813787"/>
              <a:gd name="connsiteY5" fmla="*/ 0 h 4293700"/>
              <a:gd name="connsiteX6" fmla="*/ 5636150 w 6813787"/>
              <a:gd name="connsiteY6" fmla="*/ 8490 h 4293700"/>
              <a:gd name="connsiteX7" fmla="*/ 5685401 w 6813787"/>
              <a:gd name="connsiteY7" fmla="*/ 1431491 h 4293700"/>
              <a:gd name="connsiteX0" fmla="*/ 5793998 w 6813787"/>
              <a:gd name="connsiteY0" fmla="*/ 1595607 h 4293700"/>
              <a:gd name="connsiteX1" fmla="*/ 6813787 w 6813787"/>
              <a:gd name="connsiteY1" fmla="*/ 3806621 h 4293700"/>
              <a:gd name="connsiteX2" fmla="*/ 1030407 w 6813787"/>
              <a:gd name="connsiteY2" fmla="*/ 4293700 h 4293700"/>
              <a:gd name="connsiteX3" fmla="*/ 1149023 w 6813787"/>
              <a:gd name="connsiteY3" fmla="*/ 2332926 h 4293700"/>
              <a:gd name="connsiteX4" fmla="*/ 0 w 6813787"/>
              <a:gd name="connsiteY4" fmla="*/ 1514226 h 4293700"/>
              <a:gd name="connsiteX5" fmla="*/ 871983 w 6813787"/>
              <a:gd name="connsiteY5" fmla="*/ 0 h 4293700"/>
              <a:gd name="connsiteX6" fmla="*/ 5636150 w 6813787"/>
              <a:gd name="connsiteY6" fmla="*/ 8490 h 4293700"/>
              <a:gd name="connsiteX7" fmla="*/ 5793998 w 6813787"/>
              <a:gd name="connsiteY7" fmla="*/ 1595607 h 4293700"/>
              <a:gd name="connsiteX0" fmla="*/ 5793998 w 5793998"/>
              <a:gd name="connsiteY0" fmla="*/ 1595607 h 4648615"/>
              <a:gd name="connsiteX1" fmla="*/ 5233108 w 5793998"/>
              <a:gd name="connsiteY1" fmla="*/ 4648615 h 4648615"/>
              <a:gd name="connsiteX2" fmla="*/ 1030407 w 5793998"/>
              <a:gd name="connsiteY2" fmla="*/ 4293700 h 4648615"/>
              <a:gd name="connsiteX3" fmla="*/ 1149023 w 5793998"/>
              <a:gd name="connsiteY3" fmla="*/ 2332926 h 4648615"/>
              <a:gd name="connsiteX4" fmla="*/ 0 w 5793998"/>
              <a:gd name="connsiteY4" fmla="*/ 1514226 h 4648615"/>
              <a:gd name="connsiteX5" fmla="*/ 871983 w 5793998"/>
              <a:gd name="connsiteY5" fmla="*/ 0 h 4648615"/>
              <a:gd name="connsiteX6" fmla="*/ 5636150 w 5793998"/>
              <a:gd name="connsiteY6" fmla="*/ 8490 h 4648615"/>
              <a:gd name="connsiteX7" fmla="*/ 5793998 w 5793998"/>
              <a:gd name="connsiteY7" fmla="*/ 1595607 h 4648615"/>
              <a:gd name="connsiteX0" fmla="*/ 5793998 w 5793998"/>
              <a:gd name="connsiteY0" fmla="*/ 1595607 h 4648615"/>
              <a:gd name="connsiteX1" fmla="*/ 5233108 w 5793998"/>
              <a:gd name="connsiteY1" fmla="*/ 4648615 h 4648615"/>
              <a:gd name="connsiteX2" fmla="*/ 1114871 w 5793998"/>
              <a:gd name="connsiteY2" fmla="*/ 4015414 h 4648615"/>
              <a:gd name="connsiteX3" fmla="*/ 1149023 w 5793998"/>
              <a:gd name="connsiteY3" fmla="*/ 2332926 h 4648615"/>
              <a:gd name="connsiteX4" fmla="*/ 0 w 5793998"/>
              <a:gd name="connsiteY4" fmla="*/ 1514226 h 4648615"/>
              <a:gd name="connsiteX5" fmla="*/ 871983 w 5793998"/>
              <a:gd name="connsiteY5" fmla="*/ 0 h 4648615"/>
              <a:gd name="connsiteX6" fmla="*/ 5636150 w 5793998"/>
              <a:gd name="connsiteY6" fmla="*/ 8490 h 4648615"/>
              <a:gd name="connsiteX7" fmla="*/ 5793998 w 5793998"/>
              <a:gd name="connsiteY7" fmla="*/ 1595607 h 46486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93998" h="4648615">
                <a:moveTo>
                  <a:pt x="5793998" y="1595607"/>
                </a:moveTo>
                <a:lnTo>
                  <a:pt x="5233108" y="4648615"/>
                </a:lnTo>
                <a:lnTo>
                  <a:pt x="1114871" y="4015414"/>
                </a:lnTo>
                <a:lnTo>
                  <a:pt x="1149023" y="2332926"/>
                </a:lnTo>
                <a:lnTo>
                  <a:pt x="0" y="1514226"/>
                </a:lnTo>
                <a:cubicBezTo>
                  <a:pt x="103649" y="1354932"/>
                  <a:pt x="505772" y="679089"/>
                  <a:pt x="871983" y="0"/>
                </a:cubicBezTo>
                <a:lnTo>
                  <a:pt x="5636150" y="8490"/>
                </a:lnTo>
                <a:lnTo>
                  <a:pt x="5793998" y="1595607"/>
                </a:lnTo>
                <a:close/>
              </a:path>
            </a:pathLst>
          </a:custGeom>
          <a:solidFill>
            <a:srgbClr val="DCE6F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6158526" y="3231543"/>
            <a:ext cx="93483" cy="889236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5891927" y="4106867"/>
            <a:ext cx="360080" cy="1665586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501009" y="4065137"/>
            <a:ext cx="740328" cy="41730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6252009" y="3770889"/>
            <a:ext cx="630518" cy="349891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3224927" y="4482437"/>
            <a:ext cx="16410" cy="943811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3241337" y="4106867"/>
            <a:ext cx="3010669" cy="37557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3366176" y="4208737"/>
            <a:ext cx="2795239" cy="341971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21217446">
            <a:off x="4697192" y="4315567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  <a:latin typeface="Cambria" panose="02040503050406030204" pitchFamily="18" charset="0"/>
              </a:rPr>
              <a:t>e</a:t>
            </a:r>
            <a:endParaRPr lang="en-US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376508" y="4901507"/>
            <a:ext cx="10537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стена(</a:t>
            </a:r>
            <a:r>
              <a:rPr lang="en-US" dirty="0">
                <a:latin typeface="Cambria" panose="02040503050406030204" pitchFamily="18" charset="0"/>
              </a:rPr>
              <a:t>e</a:t>
            </a:r>
            <a:r>
              <a:rPr lang="bg-BG" dirty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369134" y="3986769"/>
            <a:ext cx="2776652" cy="360556"/>
          </a:xfrm>
          <a:prstGeom prst="straightConnector1">
            <a:avLst/>
          </a:prstGeom>
          <a:ln w="28575">
            <a:solidFill>
              <a:srgbClr val="0070C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21157446">
            <a:off x="4022620" y="3849056"/>
            <a:ext cx="1343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близнак(</a:t>
            </a:r>
            <a:r>
              <a:rPr lang="en-US" dirty="0">
                <a:latin typeface="Cambria" panose="02040503050406030204" pitchFamily="18" charset="0"/>
              </a:rPr>
              <a:t>e</a:t>
            </a:r>
            <a:r>
              <a:rPr lang="bg-BG" dirty="0">
                <a:latin typeface="Cambria" panose="02040503050406030204" pitchFamily="18" charset="0"/>
              </a:rPr>
              <a:t>)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24927" y="3491495"/>
            <a:ext cx="2203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 smtClean="0">
                <a:latin typeface="Cambria" panose="02040503050406030204" pitchFamily="18" charset="0"/>
              </a:rPr>
              <a:t>стена( близнак(</a:t>
            </a:r>
            <a:r>
              <a:rPr lang="en-US" dirty="0">
                <a:latin typeface="Cambria" panose="02040503050406030204" pitchFamily="18" charset="0"/>
              </a:rPr>
              <a:t>e</a:t>
            </a:r>
            <a:r>
              <a:rPr lang="bg-BG" dirty="0" smtClean="0">
                <a:latin typeface="Cambria" panose="02040503050406030204" pitchFamily="18" charset="0"/>
              </a:rPr>
              <a:t>) )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2501009" y="3231543"/>
            <a:ext cx="571518" cy="833594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072527" y="3231543"/>
            <a:ext cx="3073259" cy="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224927" y="5426248"/>
            <a:ext cx="2667001" cy="346205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252006" y="4106867"/>
            <a:ext cx="516219" cy="59355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5891928" y="5772453"/>
            <a:ext cx="180039" cy="2473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2694868" y="5426248"/>
            <a:ext cx="530059" cy="34620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>
            <a:off x="1970950" y="4057438"/>
            <a:ext cx="53006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H="1" flipV="1">
            <a:off x="2871173" y="2953053"/>
            <a:ext cx="201355" cy="27849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6158526" y="2953053"/>
            <a:ext cx="190601" cy="27849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651658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55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Обхождане на стени около възел</a:t>
                </a:r>
                <a:endParaRPr lang="en-US" dirty="0" smtClean="0"/>
              </a:p>
              <a:p>
                <a:pPr lvl="1"/>
                <a:r>
                  <a:rPr lang="bg-BG" dirty="0" smtClean="0"/>
                  <a:t>От </a:t>
                </a:r>
                <a:r>
                  <a:rPr lang="bg-BG" dirty="0" err="1" smtClean="0"/>
                  <a:t>полуребро</a:t>
                </a:r>
                <a:r>
                  <a:rPr lang="bg-BG" dirty="0" smtClean="0"/>
                  <a:t>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𝑒</m:t>
                    </m:r>
                  </m:oMath>
                </a14:m>
                <a:r>
                  <a:rPr lang="en-US" dirty="0" smtClean="0"/>
                  <a:t> </a:t>
                </a:r>
                <a:r>
                  <a:rPr lang="bg-BG" dirty="0" smtClean="0"/>
                  <a:t>получаваме стена с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𝑒</m:t>
                    </m:r>
                    <m:r>
                      <a:rPr lang="bg-BG" i="1" dirty="0">
                        <a:latin typeface="Cambria Math"/>
                      </a:rPr>
                      <m:t>→стена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Следващата стена е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𝑒</m:t>
                    </m:r>
                    <m:r>
                      <a:rPr lang="bg-BG" i="1" dirty="0">
                        <a:latin typeface="Cambria Math"/>
                      </a:rPr>
                      <m:t>→</m:t>
                    </m:r>
                    <m:r>
                      <a:rPr lang="bg-BG" b="0" i="1" dirty="0" smtClean="0">
                        <a:latin typeface="Cambria Math"/>
                      </a:rPr>
                      <m:t>пред</m:t>
                    </m:r>
                    <m:r>
                      <a:rPr lang="bg-BG" i="1" dirty="0">
                        <a:latin typeface="Cambria Math"/>
                      </a:rPr>
                      <m:t>→</m:t>
                    </m:r>
                    <m:r>
                      <a:rPr lang="bg-BG" b="0" i="1" dirty="0" smtClean="0">
                        <a:latin typeface="Cambria Math"/>
                      </a:rPr>
                      <m:t>близнак</m:t>
                    </m:r>
                    <m:r>
                      <a:rPr lang="bg-BG" i="1" dirty="0">
                        <a:latin typeface="Cambria Math"/>
                      </a:rPr>
                      <m:t>→стена</m:t>
                    </m:r>
                  </m:oMath>
                </a14:m>
                <a:endParaRPr lang="bg-BG" dirty="0" smtClean="0"/>
              </a:p>
              <a:p>
                <a:pPr lvl="1"/>
                <a:r>
                  <a:rPr lang="bg-BG" dirty="0" smtClean="0"/>
                  <a:t>Следващата е </a:t>
                </a:r>
                <a:r>
                  <a:rPr lang="bg-BG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𝑒</m:t>
                    </m:r>
                    <m:r>
                      <a:rPr lang="bg-BG" i="1" dirty="0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b="0" i="1" dirty="0" smtClean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bg-BG" b="0" i="1" dirty="0" smtClean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bg-BG" i="1" dirty="0">
                                <a:latin typeface="Cambria Math"/>
                              </a:rPr>
                              <m:t>пред→близнак</m:t>
                            </m:r>
                          </m:e>
                        </m:d>
                      </m:e>
                      <m:sup>
                        <m:r>
                          <a:rPr lang="en-US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  <m:r>
                      <a:rPr lang="bg-BG" i="1" dirty="0">
                        <a:latin typeface="Cambria Math"/>
                      </a:rPr>
                      <m:t>→стена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bg-BG" dirty="0" smtClean="0"/>
                  <a:t>После е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/>
                      </a:rPr>
                      <m:t>𝑒</m:t>
                    </m:r>
                    <m:r>
                      <a:rPr lang="bg-BG" i="1" dirty="0">
                        <a:latin typeface="Cambria Math"/>
                      </a:rPr>
                      <m:t>→</m:t>
                    </m:r>
                    <m:sSup>
                      <m:sSupPr>
                        <m:ctrlPr>
                          <a:rPr lang="en-US" i="1" dirty="0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bg-BG" i="1" dirty="0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bg-BG" i="1" dirty="0">
                                <a:latin typeface="Cambria Math"/>
                              </a:rPr>
                              <m:t>пред→близнак</m:t>
                            </m:r>
                          </m:e>
                        </m:d>
                      </m:e>
                      <m:sup>
                        <m:r>
                          <a:rPr lang="bg-BG" b="0" i="1" dirty="0" smtClean="0">
                            <a:latin typeface="Cambria Math"/>
                          </a:rPr>
                          <m:t>3</m:t>
                        </m:r>
                      </m:sup>
                    </m:sSup>
                    <m:r>
                      <a:rPr lang="bg-BG" i="1" dirty="0">
                        <a:latin typeface="Cambria Math"/>
                      </a:rPr>
                      <m:t>→стена</m:t>
                    </m:r>
                  </m:oMath>
                </a14:m>
                <a:r>
                  <a:rPr lang="bg-BG" dirty="0" smtClean="0"/>
                  <a:t> и т.н.</a:t>
                </a:r>
                <a:endParaRPr lang="bg-BG" dirty="0"/>
              </a:p>
              <a:p>
                <a:pPr lvl="1"/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" name="Straight Arrow Connector 3"/>
          <p:cNvCxnSpPr/>
          <p:nvPr/>
        </p:nvCxnSpPr>
        <p:spPr>
          <a:xfrm flipV="1">
            <a:off x="3757477" y="3166415"/>
            <a:ext cx="1119323" cy="139273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Arrow Connector 4"/>
          <p:cNvCxnSpPr/>
          <p:nvPr/>
        </p:nvCxnSpPr>
        <p:spPr>
          <a:xfrm>
            <a:off x="3757477" y="4544888"/>
            <a:ext cx="636144" cy="1639644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3757477" y="4559151"/>
            <a:ext cx="3352649" cy="7131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2106943" y="4544888"/>
            <a:ext cx="1650535" cy="2139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2118732" y="4644731"/>
            <a:ext cx="1552780" cy="207720"/>
          </a:xfrm>
          <a:prstGeom prst="straightConnector1">
            <a:avLst/>
          </a:prstGeom>
          <a:ln w="28575">
            <a:solidFill>
              <a:srgbClr val="FF0000"/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48658" y="5515231"/>
            <a:ext cx="8309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 smtClean="0">
                <a:latin typeface="Cambria" panose="02040503050406030204" pitchFamily="18" charset="0"/>
                <a:cs typeface="Lucida Sans Unicode" panose="020B0602030504020204" pitchFamily="34" charset="0"/>
              </a:rPr>
              <a:t>стена</a:t>
            </a:r>
            <a:endParaRPr lang="en-US" sz="2000" dirty="0">
              <a:latin typeface="Cambria" panose="02040503050406030204" pitchFamily="18" charset="0"/>
              <a:cs typeface="Lucida Sans Unicode" panose="020B0602030504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28532" y="5150467"/>
            <a:ext cx="1838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800" b="1">
                <a:cs typeface="Lucida Sans Unicode" panose="020B0602030504020204" pitchFamily="34" charset="0"/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Стена </a:t>
            </a:r>
            <a:r>
              <a:rPr lang="bg-BG" dirty="0" smtClean="0">
                <a:latin typeface="Cambria" panose="02040503050406030204" pitchFamily="18" charset="0"/>
              </a:rPr>
              <a:t>№0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134207" y="5155063"/>
            <a:ext cx="1838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800" b="1">
                <a:cs typeface="Lucida Sans Unicode" panose="020B0602030504020204" pitchFamily="34" charset="0"/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Стена </a:t>
            </a:r>
            <a:r>
              <a:rPr lang="bg-BG" dirty="0" smtClean="0">
                <a:latin typeface="Cambria" panose="02040503050406030204" pitchFamily="18" charset="0"/>
              </a:rPr>
              <a:t>№1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30664" y="3245467"/>
            <a:ext cx="1838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800" b="1">
                <a:cs typeface="Lucida Sans Unicode" panose="020B0602030504020204" pitchFamily="34" charset="0"/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Стена </a:t>
            </a:r>
            <a:r>
              <a:rPr lang="bg-BG" dirty="0" smtClean="0">
                <a:latin typeface="Cambria" panose="02040503050406030204" pitchFamily="18" charset="0"/>
              </a:rPr>
              <a:t>№2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01404" y="3452001"/>
            <a:ext cx="1838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800" b="1" dirty="0">
                <a:latin typeface="Cambria" panose="02040503050406030204" pitchFamily="18" charset="0"/>
                <a:cs typeface="Lucida Sans Unicode" panose="020B0602030504020204" pitchFamily="34" charset="0"/>
              </a:rPr>
              <a:t>Стена </a:t>
            </a:r>
            <a:r>
              <a:rPr lang="bg-BG" sz="2800" b="1" dirty="0" smtClean="0">
                <a:latin typeface="Cambria" panose="02040503050406030204" pitchFamily="18" charset="0"/>
                <a:cs typeface="Lucida Sans Unicode" panose="020B0602030504020204" pitchFamily="34" charset="0"/>
              </a:rPr>
              <a:t>№3</a:t>
            </a:r>
            <a:endParaRPr lang="en-US" sz="2800" b="1" dirty="0">
              <a:latin typeface="Cambria" panose="02040503050406030204" pitchFamily="18" charset="0"/>
              <a:cs typeface="Lucida Sans Unicode" panose="020B0602030504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 rot="4089826">
            <a:off x="3559600" y="5414622"/>
            <a:ext cx="1749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 smtClean="0">
                <a:latin typeface="Cambria" panose="02040503050406030204" pitchFamily="18" charset="0"/>
              </a:rPr>
              <a:t>пред→близнак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965374" y="4468849"/>
            <a:ext cx="3140183" cy="62447"/>
          </a:xfrm>
          <a:prstGeom prst="straightConnector1">
            <a:avLst/>
          </a:prstGeom>
          <a:ln w="6350">
            <a:solidFill>
              <a:srgbClr val="0070C0"/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4140000">
            <a:off x="3593778" y="5326787"/>
            <a:ext cx="684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пред</a:t>
            </a:r>
            <a:endParaRPr lang="en-US" dirty="0">
              <a:latin typeface="Cambria" panose="020405030504060302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120000">
            <a:off x="4473338" y="4630910"/>
            <a:ext cx="24432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 smtClean="0">
                <a:latin typeface="Cambria" panose="02040503050406030204" pitchFamily="18" charset="0"/>
              </a:rPr>
              <a:t>пред→близнак→пред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3724507" y="4691874"/>
            <a:ext cx="588785" cy="1516565"/>
          </a:xfrm>
          <a:prstGeom prst="straightConnector1">
            <a:avLst/>
          </a:prstGeom>
          <a:ln w="6350">
            <a:solidFill>
              <a:srgbClr val="0070C0"/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3880344" y="4650955"/>
            <a:ext cx="593525" cy="1490577"/>
          </a:xfrm>
          <a:prstGeom prst="straightConnector1">
            <a:avLst/>
          </a:prstGeom>
          <a:ln w="6350">
            <a:solidFill>
              <a:srgbClr val="0070C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3951076" y="4637148"/>
            <a:ext cx="3145560" cy="85949"/>
          </a:xfrm>
          <a:prstGeom prst="straightConnector1">
            <a:avLst/>
          </a:prstGeom>
          <a:ln w="6350">
            <a:solidFill>
              <a:srgbClr val="0070C0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 rot="60000">
            <a:off x="4707921" y="4176717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 smtClean="0">
                <a:latin typeface="Cambria" panose="02040503050406030204" pitchFamily="18" charset="0"/>
              </a:rPr>
              <a:t>(пред→близнак)</a:t>
            </a:r>
            <a:r>
              <a:rPr lang="bg-BG" baseline="30000" dirty="0" smtClean="0">
                <a:latin typeface="Cambria" panose="02040503050406030204" pitchFamily="18" charset="0"/>
              </a:rPr>
              <a:t>2</a:t>
            </a:r>
            <a:endParaRPr lang="en-US" baseline="30000" dirty="0">
              <a:latin typeface="Cambria" panose="02040503050406030204" pitchFamily="18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3774670" y="3112860"/>
            <a:ext cx="1011433" cy="1275132"/>
          </a:xfrm>
          <a:prstGeom prst="straightConnector1">
            <a:avLst/>
          </a:prstGeom>
          <a:ln w="6350">
            <a:solidFill>
              <a:srgbClr val="0070C0"/>
            </a:solidFill>
            <a:headEnd type="none" w="med" len="med"/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18497480">
            <a:off x="3139289" y="3461950"/>
            <a:ext cx="2010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bg-BG" dirty="0">
                <a:latin typeface="Cambria" panose="02040503050406030204" pitchFamily="18" charset="0"/>
              </a:rPr>
              <a:t>(пред→</a:t>
            </a:r>
            <a:r>
              <a:rPr lang="bg-BG" dirty="0" smtClean="0">
                <a:latin typeface="Cambria" panose="02040503050406030204" pitchFamily="18" charset="0"/>
              </a:rPr>
              <a:t>близнак)</a:t>
            </a:r>
            <a:r>
              <a:rPr lang="bg-BG" baseline="30000" dirty="0" smtClean="0">
                <a:latin typeface="Cambria" panose="02040503050406030204" pitchFamily="18" charset="0"/>
              </a:rPr>
              <a:t>3</a:t>
            </a:r>
            <a:endParaRPr lang="en-US" baseline="30000" dirty="0">
              <a:latin typeface="Cambria" panose="02040503050406030204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 rot="21217446">
            <a:off x="2714448" y="4665334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  <a:latin typeface="Cambria" panose="02040503050406030204" pitchFamily="18" charset="0"/>
              </a:rPr>
              <a:t>e</a:t>
            </a:r>
            <a:endParaRPr lang="en-US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53528" y="5513377"/>
            <a:ext cx="27801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 smtClean="0">
                <a:latin typeface="Cambria" panose="02040503050406030204" pitchFamily="18" charset="0"/>
                <a:cs typeface="Lucida Sans Unicode" panose="020B0602030504020204" pitchFamily="34" charset="0"/>
              </a:rPr>
              <a:t>пред→близнак→стена</a:t>
            </a:r>
            <a:endParaRPr lang="en-US" sz="2000" dirty="0">
              <a:latin typeface="Cambria" panose="02040503050406030204" pitchFamily="18" charset="0"/>
              <a:cs typeface="Lucida Sans Unicode" panose="020B0602030504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29200" y="3603500"/>
            <a:ext cx="3070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>
                <a:latin typeface="Cambria" panose="02040503050406030204" pitchFamily="18" charset="0"/>
                <a:cs typeface="Lucida Sans Unicode" panose="020B0602030504020204" pitchFamily="34" charset="0"/>
              </a:rPr>
              <a:t>(</a:t>
            </a:r>
            <a:r>
              <a:rPr lang="bg-BG" sz="2000" dirty="0" smtClean="0">
                <a:latin typeface="Cambria" panose="02040503050406030204" pitchFamily="18" charset="0"/>
                <a:cs typeface="Lucida Sans Unicode" panose="020B0602030504020204" pitchFamily="34" charset="0"/>
              </a:rPr>
              <a:t>пред→близнак)</a:t>
            </a:r>
            <a:r>
              <a:rPr lang="bg-BG" sz="2000" baseline="30000" dirty="0" smtClean="0">
                <a:latin typeface="Cambria" panose="02040503050406030204" pitchFamily="18" charset="0"/>
                <a:cs typeface="Lucida Sans Unicode" panose="020B0602030504020204" pitchFamily="34" charset="0"/>
              </a:rPr>
              <a:t>2</a:t>
            </a:r>
            <a:r>
              <a:rPr lang="bg-BG" sz="2000" dirty="0" smtClean="0">
                <a:latin typeface="Cambria" panose="02040503050406030204" pitchFamily="18" charset="0"/>
                <a:cs typeface="Lucida Sans Unicode" panose="020B0602030504020204" pitchFamily="34" charset="0"/>
              </a:rPr>
              <a:t>→стена</a:t>
            </a:r>
            <a:endParaRPr lang="en-US" sz="2000" dirty="0">
              <a:latin typeface="Cambria" panose="02040503050406030204" pitchFamily="18" charset="0"/>
              <a:cs typeface="Lucida Sans Unicode" panose="020B0602030504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16929" y="3835957"/>
            <a:ext cx="30703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bg-BG" sz="2000" dirty="0">
                <a:latin typeface="Cambria" panose="02040503050406030204" pitchFamily="18" charset="0"/>
                <a:cs typeface="Lucida Sans Unicode" panose="020B0602030504020204" pitchFamily="34" charset="0"/>
              </a:rPr>
              <a:t>(</a:t>
            </a:r>
            <a:r>
              <a:rPr lang="bg-BG" sz="2000" dirty="0" smtClean="0">
                <a:latin typeface="Cambria" panose="02040503050406030204" pitchFamily="18" charset="0"/>
                <a:cs typeface="Lucida Sans Unicode" panose="020B0602030504020204" pitchFamily="34" charset="0"/>
              </a:rPr>
              <a:t>пред→близнак)</a:t>
            </a:r>
            <a:r>
              <a:rPr lang="bg-BG" sz="2000" baseline="30000" dirty="0" smtClean="0">
                <a:latin typeface="Cambria" panose="02040503050406030204" pitchFamily="18" charset="0"/>
                <a:cs typeface="Lucida Sans Unicode" panose="020B0602030504020204" pitchFamily="34" charset="0"/>
              </a:rPr>
              <a:t>3</a:t>
            </a:r>
            <a:r>
              <a:rPr lang="bg-BG" sz="2000" dirty="0" smtClean="0">
                <a:latin typeface="Cambria" panose="02040503050406030204" pitchFamily="18" charset="0"/>
                <a:cs typeface="Lucida Sans Unicode" panose="020B0602030504020204" pitchFamily="34" charset="0"/>
              </a:rPr>
              <a:t>→стена</a:t>
            </a:r>
            <a:endParaRPr lang="en-US" sz="2000" dirty="0">
              <a:latin typeface="Cambria" panose="02040503050406030204" pitchFamily="18" charset="0"/>
              <a:cs typeface="Lucida Sans Unicode" panose="020B060203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911275"/>
      </p:ext>
    </p:extLst>
  </p:cSld>
  <p:clrMapOvr>
    <a:masterClrMapping/>
  </p:clrMapOvr>
  <p:transition>
    <p:push dir="u"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56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bg-BG" dirty="0" smtClean="0"/>
                  <a:t>Граница на мрежа</a:t>
                </a:r>
              </a:p>
              <a:p>
                <a:pPr lvl="1"/>
                <a:r>
                  <a:rPr lang="bg-BG" dirty="0" err="1" smtClean="0"/>
                  <a:t>Полуребра</a:t>
                </a:r>
                <a:r>
                  <a:rPr lang="bg-BG" dirty="0" smtClean="0"/>
                  <a:t>, </a:t>
                </a:r>
                <a:r>
                  <a:rPr lang="bg-BG" dirty="0"/>
                  <a:t>отвъд които няма мрежа</a:t>
                </a:r>
              </a:p>
              <a:p>
                <a:pPr lvl="1"/>
                <a:r>
                  <a:rPr lang="bg-BG" dirty="0"/>
                  <a:t>Ако липсва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𝑒</m:t>
                    </m:r>
                    <m:r>
                      <a:rPr lang="bg-BG" i="1" dirty="0" smtClean="0">
                        <a:latin typeface="Cambria Math"/>
                      </a:rPr>
                      <m:t>→</m:t>
                    </m:r>
                    <m:r>
                      <a:rPr lang="bg-BG" i="1" dirty="0">
                        <a:latin typeface="Cambria Math"/>
                      </a:rPr>
                      <m:t>близнак</m:t>
                    </m:r>
                  </m:oMath>
                </a14:m>
                <a:r>
                  <a:rPr lang="bg-BG" dirty="0"/>
                  <a:t>, то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/>
                      </a:rPr>
                      <m:t>𝑒</m:t>
                    </m:r>
                  </m:oMath>
                </a14:m>
                <a:r>
                  <a:rPr lang="bg-BG" dirty="0" smtClean="0"/>
                  <a:t> </a:t>
                </a:r>
                <a:r>
                  <a:rPr lang="bg-BG" dirty="0"/>
                  <a:t>е граница</a:t>
                </a:r>
                <a:endParaRPr lang="en-US" dirty="0"/>
              </a:p>
              <a:p>
                <a:endParaRPr lang="bg-BG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000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reeform 3"/>
          <p:cNvSpPr/>
          <p:nvPr/>
        </p:nvSpPr>
        <p:spPr>
          <a:xfrm>
            <a:off x="-1628228" y="2551515"/>
            <a:ext cx="11597115" cy="4514478"/>
          </a:xfrm>
          <a:custGeom>
            <a:avLst/>
            <a:gdLst>
              <a:gd name="connsiteX0" fmla="*/ 4699000 w 5651500"/>
              <a:gd name="connsiteY0" fmla="*/ 0 h 4038600"/>
              <a:gd name="connsiteX1" fmla="*/ 5651500 w 5651500"/>
              <a:gd name="connsiteY1" fmla="*/ 2006600 h 4038600"/>
              <a:gd name="connsiteX2" fmla="*/ 3429000 w 5651500"/>
              <a:gd name="connsiteY2" fmla="*/ 4038600 h 4038600"/>
              <a:gd name="connsiteX3" fmla="*/ 0 w 5651500"/>
              <a:gd name="connsiteY3" fmla="*/ 3683000 h 4038600"/>
              <a:gd name="connsiteX4" fmla="*/ 63500 w 5651500"/>
              <a:gd name="connsiteY4" fmla="*/ 698500 h 4038600"/>
              <a:gd name="connsiteX5" fmla="*/ 4699000 w 5651500"/>
              <a:gd name="connsiteY5" fmla="*/ 0 h 4038600"/>
              <a:gd name="connsiteX0" fmla="*/ 4699000 w 5634874"/>
              <a:gd name="connsiteY0" fmla="*/ 0 h 4038600"/>
              <a:gd name="connsiteX1" fmla="*/ 5634874 w 5634874"/>
              <a:gd name="connsiteY1" fmla="*/ 1976674 h 4038600"/>
              <a:gd name="connsiteX2" fmla="*/ 3429000 w 5634874"/>
              <a:gd name="connsiteY2" fmla="*/ 4038600 h 4038600"/>
              <a:gd name="connsiteX3" fmla="*/ 0 w 5634874"/>
              <a:gd name="connsiteY3" fmla="*/ 3683000 h 4038600"/>
              <a:gd name="connsiteX4" fmla="*/ 63500 w 5634874"/>
              <a:gd name="connsiteY4" fmla="*/ 698500 h 4038600"/>
              <a:gd name="connsiteX5" fmla="*/ 4699000 w 5634874"/>
              <a:gd name="connsiteY5" fmla="*/ 0 h 4038600"/>
              <a:gd name="connsiteX0" fmla="*/ 4699000 w 10014510"/>
              <a:gd name="connsiteY0" fmla="*/ 3260164 h 7298764"/>
              <a:gd name="connsiteX1" fmla="*/ 10014510 w 10014510"/>
              <a:gd name="connsiteY1" fmla="*/ 0 h 7298764"/>
              <a:gd name="connsiteX2" fmla="*/ 3429000 w 10014510"/>
              <a:gd name="connsiteY2" fmla="*/ 7298764 h 7298764"/>
              <a:gd name="connsiteX3" fmla="*/ 0 w 10014510"/>
              <a:gd name="connsiteY3" fmla="*/ 6943164 h 7298764"/>
              <a:gd name="connsiteX4" fmla="*/ 63500 w 10014510"/>
              <a:gd name="connsiteY4" fmla="*/ 3958664 h 7298764"/>
              <a:gd name="connsiteX5" fmla="*/ 4699000 w 10014510"/>
              <a:gd name="connsiteY5" fmla="*/ 3260164 h 7298764"/>
              <a:gd name="connsiteX0" fmla="*/ 9190935 w 14506445"/>
              <a:gd name="connsiteY0" fmla="*/ 3260164 h 7298764"/>
              <a:gd name="connsiteX1" fmla="*/ 14506445 w 14506445"/>
              <a:gd name="connsiteY1" fmla="*/ 0 h 7298764"/>
              <a:gd name="connsiteX2" fmla="*/ 7920935 w 14506445"/>
              <a:gd name="connsiteY2" fmla="*/ 7298764 h 7298764"/>
              <a:gd name="connsiteX3" fmla="*/ 0 w 14506445"/>
              <a:gd name="connsiteY3" fmla="*/ 1004284 h 7298764"/>
              <a:gd name="connsiteX4" fmla="*/ 4555435 w 14506445"/>
              <a:gd name="connsiteY4" fmla="*/ 3958664 h 7298764"/>
              <a:gd name="connsiteX5" fmla="*/ 9190935 w 14506445"/>
              <a:gd name="connsiteY5" fmla="*/ 3260164 h 7298764"/>
              <a:gd name="connsiteX0" fmla="*/ 9190935 w 14990240"/>
              <a:gd name="connsiteY0" fmla="*/ 3260164 h 8992796"/>
              <a:gd name="connsiteX1" fmla="*/ 14506445 w 14990240"/>
              <a:gd name="connsiteY1" fmla="*/ 0 h 8992796"/>
              <a:gd name="connsiteX2" fmla="*/ 14505270 w 14990240"/>
              <a:gd name="connsiteY2" fmla="*/ 8992796 h 8992796"/>
              <a:gd name="connsiteX3" fmla="*/ 7920935 w 14990240"/>
              <a:gd name="connsiteY3" fmla="*/ 7298764 h 8992796"/>
              <a:gd name="connsiteX4" fmla="*/ 0 w 14990240"/>
              <a:gd name="connsiteY4" fmla="*/ 1004284 h 8992796"/>
              <a:gd name="connsiteX5" fmla="*/ 4555435 w 14990240"/>
              <a:gd name="connsiteY5" fmla="*/ 3958664 h 8992796"/>
              <a:gd name="connsiteX6" fmla="*/ 9190935 w 14990240"/>
              <a:gd name="connsiteY6" fmla="*/ 3260164 h 8992796"/>
              <a:gd name="connsiteX0" fmla="*/ 9190935 w 15325804"/>
              <a:gd name="connsiteY0" fmla="*/ 3260164 h 8992796"/>
              <a:gd name="connsiteX1" fmla="*/ 14506445 w 15325804"/>
              <a:gd name="connsiteY1" fmla="*/ 0 h 8992796"/>
              <a:gd name="connsiteX2" fmla="*/ 14505270 w 15325804"/>
              <a:gd name="connsiteY2" fmla="*/ 8992796 h 8992796"/>
              <a:gd name="connsiteX3" fmla="*/ 7920935 w 15325804"/>
              <a:gd name="connsiteY3" fmla="*/ 7298764 h 8992796"/>
              <a:gd name="connsiteX4" fmla="*/ 0 w 15325804"/>
              <a:gd name="connsiteY4" fmla="*/ 1004284 h 8992796"/>
              <a:gd name="connsiteX5" fmla="*/ 4555435 w 15325804"/>
              <a:gd name="connsiteY5" fmla="*/ 3958664 h 8992796"/>
              <a:gd name="connsiteX6" fmla="*/ 9190935 w 15325804"/>
              <a:gd name="connsiteY6" fmla="*/ 3260164 h 8992796"/>
              <a:gd name="connsiteX0" fmla="*/ 9243184 w 15378053"/>
              <a:gd name="connsiteY0" fmla="*/ 3260164 h 9101298"/>
              <a:gd name="connsiteX1" fmla="*/ 14558694 w 15378053"/>
              <a:gd name="connsiteY1" fmla="*/ 0 h 9101298"/>
              <a:gd name="connsiteX2" fmla="*/ 14557519 w 15378053"/>
              <a:gd name="connsiteY2" fmla="*/ 8992796 h 9101298"/>
              <a:gd name="connsiteX3" fmla="*/ 0 w 15378053"/>
              <a:gd name="connsiteY3" fmla="*/ 9101298 h 9101298"/>
              <a:gd name="connsiteX4" fmla="*/ 52249 w 15378053"/>
              <a:gd name="connsiteY4" fmla="*/ 1004284 h 9101298"/>
              <a:gd name="connsiteX5" fmla="*/ 4607684 w 15378053"/>
              <a:gd name="connsiteY5" fmla="*/ 3958664 h 9101298"/>
              <a:gd name="connsiteX6" fmla="*/ 9243184 w 15378053"/>
              <a:gd name="connsiteY6" fmla="*/ 3260164 h 9101298"/>
              <a:gd name="connsiteX0" fmla="*/ 9243184 w 14872389"/>
              <a:gd name="connsiteY0" fmla="*/ 2255880 h 8097014"/>
              <a:gd name="connsiteX1" fmla="*/ 10355526 w 14872389"/>
              <a:gd name="connsiteY1" fmla="*/ 1557214 h 8097014"/>
              <a:gd name="connsiteX2" fmla="*/ 14557519 w 14872389"/>
              <a:gd name="connsiteY2" fmla="*/ 7988512 h 8097014"/>
              <a:gd name="connsiteX3" fmla="*/ 0 w 14872389"/>
              <a:gd name="connsiteY3" fmla="*/ 8097014 h 8097014"/>
              <a:gd name="connsiteX4" fmla="*/ 52249 w 14872389"/>
              <a:gd name="connsiteY4" fmla="*/ 0 h 8097014"/>
              <a:gd name="connsiteX5" fmla="*/ 4607684 w 14872389"/>
              <a:gd name="connsiteY5" fmla="*/ 2954380 h 8097014"/>
              <a:gd name="connsiteX6" fmla="*/ 9243184 w 14872389"/>
              <a:gd name="connsiteY6" fmla="*/ 2255880 h 8097014"/>
              <a:gd name="connsiteX0" fmla="*/ 9243184 w 14911326"/>
              <a:gd name="connsiteY0" fmla="*/ 2255880 h 8097014"/>
              <a:gd name="connsiteX1" fmla="*/ 10355526 w 14911326"/>
              <a:gd name="connsiteY1" fmla="*/ 1557214 h 8097014"/>
              <a:gd name="connsiteX2" fmla="*/ 14557519 w 14911326"/>
              <a:gd name="connsiteY2" fmla="*/ 7988512 h 8097014"/>
              <a:gd name="connsiteX3" fmla="*/ 0 w 14911326"/>
              <a:gd name="connsiteY3" fmla="*/ 8097014 h 8097014"/>
              <a:gd name="connsiteX4" fmla="*/ 52249 w 14911326"/>
              <a:gd name="connsiteY4" fmla="*/ 0 h 8097014"/>
              <a:gd name="connsiteX5" fmla="*/ 4607684 w 14911326"/>
              <a:gd name="connsiteY5" fmla="*/ 2954380 h 8097014"/>
              <a:gd name="connsiteX6" fmla="*/ 9243184 w 14911326"/>
              <a:gd name="connsiteY6" fmla="*/ 2255880 h 8097014"/>
              <a:gd name="connsiteX0" fmla="*/ 9243184 w 15211885"/>
              <a:gd name="connsiteY0" fmla="*/ 2255880 h 8097014"/>
              <a:gd name="connsiteX1" fmla="*/ 10355526 w 15211885"/>
              <a:gd name="connsiteY1" fmla="*/ 1557214 h 8097014"/>
              <a:gd name="connsiteX2" fmla="*/ 12616360 w 15211885"/>
              <a:gd name="connsiteY2" fmla="*/ 2732698 h 8097014"/>
              <a:gd name="connsiteX3" fmla="*/ 14557519 w 15211885"/>
              <a:gd name="connsiteY3" fmla="*/ 7988512 h 8097014"/>
              <a:gd name="connsiteX4" fmla="*/ 0 w 15211885"/>
              <a:gd name="connsiteY4" fmla="*/ 8097014 h 8097014"/>
              <a:gd name="connsiteX5" fmla="*/ 52249 w 15211885"/>
              <a:gd name="connsiteY5" fmla="*/ 0 h 8097014"/>
              <a:gd name="connsiteX6" fmla="*/ 4607684 w 15211885"/>
              <a:gd name="connsiteY6" fmla="*/ 2954380 h 8097014"/>
              <a:gd name="connsiteX7" fmla="*/ 9243184 w 15211885"/>
              <a:gd name="connsiteY7" fmla="*/ 2255880 h 8097014"/>
              <a:gd name="connsiteX0" fmla="*/ 9243184 w 15735871"/>
              <a:gd name="connsiteY0" fmla="*/ 2255880 h 8097014"/>
              <a:gd name="connsiteX1" fmla="*/ 10355526 w 15735871"/>
              <a:gd name="connsiteY1" fmla="*/ 1557214 h 8097014"/>
              <a:gd name="connsiteX2" fmla="*/ 12616360 w 15735871"/>
              <a:gd name="connsiteY2" fmla="*/ 2732698 h 8097014"/>
              <a:gd name="connsiteX3" fmla="*/ 14814199 w 15735871"/>
              <a:gd name="connsiteY3" fmla="*/ 2163477 h 8097014"/>
              <a:gd name="connsiteX4" fmla="*/ 14557519 w 15735871"/>
              <a:gd name="connsiteY4" fmla="*/ 7988512 h 8097014"/>
              <a:gd name="connsiteX5" fmla="*/ 0 w 15735871"/>
              <a:gd name="connsiteY5" fmla="*/ 8097014 h 8097014"/>
              <a:gd name="connsiteX6" fmla="*/ 52249 w 15735871"/>
              <a:gd name="connsiteY6" fmla="*/ 0 h 8097014"/>
              <a:gd name="connsiteX7" fmla="*/ 4607684 w 15735871"/>
              <a:gd name="connsiteY7" fmla="*/ 2954380 h 8097014"/>
              <a:gd name="connsiteX8" fmla="*/ 9243184 w 15735871"/>
              <a:gd name="connsiteY8" fmla="*/ 2255880 h 8097014"/>
              <a:gd name="connsiteX0" fmla="*/ 9243184 w 15735871"/>
              <a:gd name="connsiteY0" fmla="*/ 2255880 h 8097014"/>
              <a:gd name="connsiteX1" fmla="*/ 10355526 w 15735871"/>
              <a:gd name="connsiteY1" fmla="*/ 1557214 h 8097014"/>
              <a:gd name="connsiteX2" fmla="*/ 12616360 w 15735871"/>
              <a:gd name="connsiteY2" fmla="*/ 2732698 h 8097014"/>
              <a:gd name="connsiteX3" fmla="*/ 14814199 w 15735871"/>
              <a:gd name="connsiteY3" fmla="*/ 2163477 h 8097014"/>
              <a:gd name="connsiteX4" fmla="*/ 14557519 w 15735871"/>
              <a:gd name="connsiteY4" fmla="*/ 7988512 h 8097014"/>
              <a:gd name="connsiteX5" fmla="*/ 0 w 15735871"/>
              <a:gd name="connsiteY5" fmla="*/ 8097014 h 8097014"/>
              <a:gd name="connsiteX6" fmla="*/ 52249 w 15735871"/>
              <a:gd name="connsiteY6" fmla="*/ 0 h 8097014"/>
              <a:gd name="connsiteX7" fmla="*/ 4607684 w 15735871"/>
              <a:gd name="connsiteY7" fmla="*/ 2954380 h 8097014"/>
              <a:gd name="connsiteX8" fmla="*/ 9243184 w 15735871"/>
              <a:gd name="connsiteY8" fmla="*/ 2255880 h 8097014"/>
              <a:gd name="connsiteX0" fmla="*/ 9243184 w 15735871"/>
              <a:gd name="connsiteY0" fmla="*/ 2255880 h 8097014"/>
              <a:gd name="connsiteX1" fmla="*/ 10355526 w 15735871"/>
              <a:gd name="connsiteY1" fmla="*/ 1557214 h 8097014"/>
              <a:gd name="connsiteX2" fmla="*/ 12616360 w 15735871"/>
              <a:gd name="connsiteY2" fmla="*/ 2732698 h 8097014"/>
              <a:gd name="connsiteX3" fmla="*/ 14814199 w 15735871"/>
              <a:gd name="connsiteY3" fmla="*/ 2163477 h 8097014"/>
              <a:gd name="connsiteX4" fmla="*/ 14557519 w 15735871"/>
              <a:gd name="connsiteY4" fmla="*/ 7988512 h 8097014"/>
              <a:gd name="connsiteX5" fmla="*/ 0 w 15735871"/>
              <a:gd name="connsiteY5" fmla="*/ 8097014 h 8097014"/>
              <a:gd name="connsiteX6" fmla="*/ 52249 w 15735871"/>
              <a:gd name="connsiteY6" fmla="*/ 0 h 8097014"/>
              <a:gd name="connsiteX7" fmla="*/ 4607684 w 15735871"/>
              <a:gd name="connsiteY7" fmla="*/ 2954380 h 8097014"/>
              <a:gd name="connsiteX8" fmla="*/ 9243184 w 15735871"/>
              <a:gd name="connsiteY8" fmla="*/ 2255880 h 8097014"/>
              <a:gd name="connsiteX0" fmla="*/ 9243184 w 15735871"/>
              <a:gd name="connsiteY0" fmla="*/ 2255880 h 8097014"/>
              <a:gd name="connsiteX1" fmla="*/ 10355526 w 15735871"/>
              <a:gd name="connsiteY1" fmla="*/ 1557214 h 8097014"/>
              <a:gd name="connsiteX2" fmla="*/ 12616360 w 15735871"/>
              <a:gd name="connsiteY2" fmla="*/ 2732698 h 8097014"/>
              <a:gd name="connsiteX3" fmla="*/ 14814199 w 15735871"/>
              <a:gd name="connsiteY3" fmla="*/ 2163477 h 8097014"/>
              <a:gd name="connsiteX4" fmla="*/ 14557519 w 15735871"/>
              <a:gd name="connsiteY4" fmla="*/ 7988512 h 8097014"/>
              <a:gd name="connsiteX5" fmla="*/ 0 w 15735871"/>
              <a:gd name="connsiteY5" fmla="*/ 8097014 h 8097014"/>
              <a:gd name="connsiteX6" fmla="*/ 52249 w 15735871"/>
              <a:gd name="connsiteY6" fmla="*/ 0 h 8097014"/>
              <a:gd name="connsiteX7" fmla="*/ 4607684 w 15735871"/>
              <a:gd name="connsiteY7" fmla="*/ 2954380 h 8097014"/>
              <a:gd name="connsiteX8" fmla="*/ 9243184 w 15735871"/>
              <a:gd name="connsiteY8" fmla="*/ 2255880 h 8097014"/>
              <a:gd name="connsiteX0" fmla="*/ 9243184 w 15735871"/>
              <a:gd name="connsiteY0" fmla="*/ 2255880 h 8097014"/>
              <a:gd name="connsiteX1" fmla="*/ 10355526 w 15735871"/>
              <a:gd name="connsiteY1" fmla="*/ 1557214 h 8097014"/>
              <a:gd name="connsiteX2" fmla="*/ 12616360 w 15735871"/>
              <a:gd name="connsiteY2" fmla="*/ 2732698 h 8097014"/>
              <a:gd name="connsiteX3" fmla="*/ 14814199 w 15735871"/>
              <a:gd name="connsiteY3" fmla="*/ 2163477 h 8097014"/>
              <a:gd name="connsiteX4" fmla="*/ 14557519 w 15735871"/>
              <a:gd name="connsiteY4" fmla="*/ 7988512 h 8097014"/>
              <a:gd name="connsiteX5" fmla="*/ 0 w 15735871"/>
              <a:gd name="connsiteY5" fmla="*/ 8097014 h 8097014"/>
              <a:gd name="connsiteX6" fmla="*/ 52249 w 15735871"/>
              <a:gd name="connsiteY6" fmla="*/ 0 h 8097014"/>
              <a:gd name="connsiteX7" fmla="*/ 4607684 w 15735871"/>
              <a:gd name="connsiteY7" fmla="*/ 2954380 h 8097014"/>
              <a:gd name="connsiteX8" fmla="*/ 9243184 w 15735871"/>
              <a:gd name="connsiteY8" fmla="*/ 2255880 h 8097014"/>
              <a:gd name="connsiteX0" fmla="*/ 9243184 w 15735871"/>
              <a:gd name="connsiteY0" fmla="*/ 2255880 h 8097014"/>
              <a:gd name="connsiteX1" fmla="*/ 10355526 w 15735871"/>
              <a:gd name="connsiteY1" fmla="*/ 1557214 h 8097014"/>
              <a:gd name="connsiteX2" fmla="*/ 12616360 w 15735871"/>
              <a:gd name="connsiteY2" fmla="*/ 2732698 h 8097014"/>
              <a:gd name="connsiteX3" fmla="*/ 14814199 w 15735871"/>
              <a:gd name="connsiteY3" fmla="*/ 2163477 h 8097014"/>
              <a:gd name="connsiteX4" fmla="*/ 14557519 w 15735871"/>
              <a:gd name="connsiteY4" fmla="*/ 7988512 h 8097014"/>
              <a:gd name="connsiteX5" fmla="*/ 0 w 15735871"/>
              <a:gd name="connsiteY5" fmla="*/ 8097014 h 8097014"/>
              <a:gd name="connsiteX6" fmla="*/ 52249 w 15735871"/>
              <a:gd name="connsiteY6" fmla="*/ 0 h 8097014"/>
              <a:gd name="connsiteX7" fmla="*/ 3504148 w 15735871"/>
              <a:gd name="connsiteY7" fmla="*/ 1916814 h 8097014"/>
              <a:gd name="connsiteX8" fmla="*/ 4607684 w 15735871"/>
              <a:gd name="connsiteY8" fmla="*/ 2954380 h 8097014"/>
              <a:gd name="connsiteX9" fmla="*/ 9243184 w 15735871"/>
              <a:gd name="connsiteY9" fmla="*/ 2255880 h 8097014"/>
              <a:gd name="connsiteX0" fmla="*/ 9243184 w 15735871"/>
              <a:gd name="connsiteY0" fmla="*/ 2255880 h 8097014"/>
              <a:gd name="connsiteX1" fmla="*/ 10355526 w 15735871"/>
              <a:gd name="connsiteY1" fmla="*/ 1557214 h 8097014"/>
              <a:gd name="connsiteX2" fmla="*/ 12616360 w 15735871"/>
              <a:gd name="connsiteY2" fmla="*/ 2732698 h 8097014"/>
              <a:gd name="connsiteX3" fmla="*/ 14814199 w 15735871"/>
              <a:gd name="connsiteY3" fmla="*/ 2163477 h 8097014"/>
              <a:gd name="connsiteX4" fmla="*/ 14557519 w 15735871"/>
              <a:gd name="connsiteY4" fmla="*/ 7988512 h 8097014"/>
              <a:gd name="connsiteX5" fmla="*/ 0 w 15735871"/>
              <a:gd name="connsiteY5" fmla="*/ 8097014 h 8097014"/>
              <a:gd name="connsiteX6" fmla="*/ 52249 w 15735871"/>
              <a:gd name="connsiteY6" fmla="*/ 0 h 8097014"/>
              <a:gd name="connsiteX7" fmla="*/ 3472062 w 15735871"/>
              <a:gd name="connsiteY7" fmla="*/ 2201426 h 8097014"/>
              <a:gd name="connsiteX8" fmla="*/ 4607684 w 15735871"/>
              <a:gd name="connsiteY8" fmla="*/ 2954380 h 8097014"/>
              <a:gd name="connsiteX9" fmla="*/ 9243184 w 15735871"/>
              <a:gd name="connsiteY9" fmla="*/ 2255880 h 8097014"/>
              <a:gd name="connsiteX0" fmla="*/ 9243184 w 15735871"/>
              <a:gd name="connsiteY0" fmla="*/ 698666 h 6539800"/>
              <a:gd name="connsiteX1" fmla="*/ 10355526 w 15735871"/>
              <a:gd name="connsiteY1" fmla="*/ 0 h 6539800"/>
              <a:gd name="connsiteX2" fmla="*/ 12616360 w 15735871"/>
              <a:gd name="connsiteY2" fmla="*/ 1175484 h 6539800"/>
              <a:gd name="connsiteX3" fmla="*/ 14814199 w 15735871"/>
              <a:gd name="connsiteY3" fmla="*/ 606263 h 6539800"/>
              <a:gd name="connsiteX4" fmla="*/ 14557519 w 15735871"/>
              <a:gd name="connsiteY4" fmla="*/ 6431298 h 6539800"/>
              <a:gd name="connsiteX5" fmla="*/ 0 w 15735871"/>
              <a:gd name="connsiteY5" fmla="*/ 6539800 h 6539800"/>
              <a:gd name="connsiteX6" fmla="*/ 1078977 w 15735871"/>
              <a:gd name="connsiteY6" fmla="*/ 2484260 h 6539800"/>
              <a:gd name="connsiteX7" fmla="*/ 3472062 w 15735871"/>
              <a:gd name="connsiteY7" fmla="*/ 644212 h 6539800"/>
              <a:gd name="connsiteX8" fmla="*/ 4607684 w 15735871"/>
              <a:gd name="connsiteY8" fmla="*/ 1397166 h 6539800"/>
              <a:gd name="connsiteX9" fmla="*/ 9243184 w 15735871"/>
              <a:gd name="connsiteY9" fmla="*/ 698666 h 6539800"/>
              <a:gd name="connsiteX0" fmla="*/ 10478466 w 16971153"/>
              <a:gd name="connsiteY0" fmla="*/ 698666 h 6520826"/>
              <a:gd name="connsiteX1" fmla="*/ 11590808 w 16971153"/>
              <a:gd name="connsiteY1" fmla="*/ 0 h 6520826"/>
              <a:gd name="connsiteX2" fmla="*/ 13851642 w 16971153"/>
              <a:gd name="connsiteY2" fmla="*/ 1175484 h 6520826"/>
              <a:gd name="connsiteX3" fmla="*/ 16049481 w 16971153"/>
              <a:gd name="connsiteY3" fmla="*/ 606263 h 6520826"/>
              <a:gd name="connsiteX4" fmla="*/ 15792801 w 16971153"/>
              <a:gd name="connsiteY4" fmla="*/ 6431298 h 6520826"/>
              <a:gd name="connsiteX5" fmla="*/ 0 w 16971153"/>
              <a:gd name="connsiteY5" fmla="*/ 6520826 h 6520826"/>
              <a:gd name="connsiteX6" fmla="*/ 2314259 w 16971153"/>
              <a:gd name="connsiteY6" fmla="*/ 2484260 h 6520826"/>
              <a:gd name="connsiteX7" fmla="*/ 4707344 w 16971153"/>
              <a:gd name="connsiteY7" fmla="*/ 644212 h 6520826"/>
              <a:gd name="connsiteX8" fmla="*/ 5842966 w 16971153"/>
              <a:gd name="connsiteY8" fmla="*/ 1397166 h 6520826"/>
              <a:gd name="connsiteX9" fmla="*/ 10478466 w 16971153"/>
              <a:gd name="connsiteY9" fmla="*/ 698666 h 6520826"/>
              <a:gd name="connsiteX0" fmla="*/ 10478466 w 16986137"/>
              <a:gd name="connsiteY0" fmla="*/ 698666 h 8127517"/>
              <a:gd name="connsiteX1" fmla="*/ 11590808 w 16986137"/>
              <a:gd name="connsiteY1" fmla="*/ 0 h 8127517"/>
              <a:gd name="connsiteX2" fmla="*/ 13851642 w 16986137"/>
              <a:gd name="connsiteY2" fmla="*/ 1175484 h 8127517"/>
              <a:gd name="connsiteX3" fmla="*/ 16049481 w 16986137"/>
              <a:gd name="connsiteY3" fmla="*/ 606263 h 8127517"/>
              <a:gd name="connsiteX4" fmla="*/ 15815211 w 16986137"/>
              <a:gd name="connsiteY4" fmla="*/ 8127517 h 8127517"/>
              <a:gd name="connsiteX5" fmla="*/ 0 w 16986137"/>
              <a:gd name="connsiteY5" fmla="*/ 6520826 h 8127517"/>
              <a:gd name="connsiteX6" fmla="*/ 2314259 w 16986137"/>
              <a:gd name="connsiteY6" fmla="*/ 2484260 h 8127517"/>
              <a:gd name="connsiteX7" fmla="*/ 4707344 w 16986137"/>
              <a:gd name="connsiteY7" fmla="*/ 644212 h 8127517"/>
              <a:gd name="connsiteX8" fmla="*/ 5842966 w 16986137"/>
              <a:gd name="connsiteY8" fmla="*/ 1397166 h 8127517"/>
              <a:gd name="connsiteX9" fmla="*/ 10478466 w 16986137"/>
              <a:gd name="connsiteY9" fmla="*/ 698666 h 8127517"/>
              <a:gd name="connsiteX0" fmla="*/ 11016276 w 17523947"/>
              <a:gd name="connsiteY0" fmla="*/ 698666 h 8270051"/>
              <a:gd name="connsiteX1" fmla="*/ 12128618 w 17523947"/>
              <a:gd name="connsiteY1" fmla="*/ 0 h 8270051"/>
              <a:gd name="connsiteX2" fmla="*/ 14389452 w 17523947"/>
              <a:gd name="connsiteY2" fmla="*/ 1175484 h 8270051"/>
              <a:gd name="connsiteX3" fmla="*/ 16587291 w 17523947"/>
              <a:gd name="connsiteY3" fmla="*/ 606263 h 8270051"/>
              <a:gd name="connsiteX4" fmla="*/ 16353021 w 17523947"/>
              <a:gd name="connsiteY4" fmla="*/ 8127517 h 8270051"/>
              <a:gd name="connsiteX5" fmla="*/ 0 w 17523947"/>
              <a:gd name="connsiteY5" fmla="*/ 8270051 h 8270051"/>
              <a:gd name="connsiteX6" fmla="*/ 2852069 w 17523947"/>
              <a:gd name="connsiteY6" fmla="*/ 2484260 h 8270051"/>
              <a:gd name="connsiteX7" fmla="*/ 5245154 w 17523947"/>
              <a:gd name="connsiteY7" fmla="*/ 644212 h 8270051"/>
              <a:gd name="connsiteX8" fmla="*/ 6380776 w 17523947"/>
              <a:gd name="connsiteY8" fmla="*/ 1397166 h 8270051"/>
              <a:gd name="connsiteX9" fmla="*/ 11016276 w 17523947"/>
              <a:gd name="connsiteY9" fmla="*/ 698666 h 8270051"/>
              <a:gd name="connsiteX0" fmla="*/ 11397225 w 17904896"/>
              <a:gd name="connsiteY0" fmla="*/ 698666 h 8243546"/>
              <a:gd name="connsiteX1" fmla="*/ 12509567 w 17904896"/>
              <a:gd name="connsiteY1" fmla="*/ 0 h 8243546"/>
              <a:gd name="connsiteX2" fmla="*/ 14770401 w 17904896"/>
              <a:gd name="connsiteY2" fmla="*/ 1175484 h 8243546"/>
              <a:gd name="connsiteX3" fmla="*/ 16968240 w 17904896"/>
              <a:gd name="connsiteY3" fmla="*/ 606263 h 8243546"/>
              <a:gd name="connsiteX4" fmla="*/ 16733970 w 17904896"/>
              <a:gd name="connsiteY4" fmla="*/ 8127517 h 8243546"/>
              <a:gd name="connsiteX5" fmla="*/ 0 w 17904896"/>
              <a:gd name="connsiteY5" fmla="*/ 8243546 h 8243546"/>
              <a:gd name="connsiteX6" fmla="*/ 3233018 w 17904896"/>
              <a:gd name="connsiteY6" fmla="*/ 2484260 h 8243546"/>
              <a:gd name="connsiteX7" fmla="*/ 5626103 w 17904896"/>
              <a:gd name="connsiteY7" fmla="*/ 644212 h 8243546"/>
              <a:gd name="connsiteX8" fmla="*/ 6761725 w 17904896"/>
              <a:gd name="connsiteY8" fmla="*/ 1397166 h 8243546"/>
              <a:gd name="connsiteX9" fmla="*/ 11397225 w 17904896"/>
              <a:gd name="connsiteY9" fmla="*/ 698666 h 82435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7904896" h="8243546">
                <a:moveTo>
                  <a:pt x="11397225" y="698666"/>
                </a:moveTo>
                <a:lnTo>
                  <a:pt x="12509567" y="0"/>
                </a:lnTo>
                <a:cubicBezTo>
                  <a:pt x="13012938" y="307159"/>
                  <a:pt x="13781302" y="691796"/>
                  <a:pt x="14770401" y="1175484"/>
                </a:cubicBezTo>
                <a:lnTo>
                  <a:pt x="16968240" y="606263"/>
                </a:lnTo>
                <a:cubicBezTo>
                  <a:pt x="17291766" y="1482232"/>
                  <a:pt x="19034556" y="7499101"/>
                  <a:pt x="16733970" y="8127517"/>
                </a:cubicBezTo>
                <a:lnTo>
                  <a:pt x="0" y="8243546"/>
                </a:lnTo>
                <a:lnTo>
                  <a:pt x="3233018" y="2484260"/>
                </a:lnTo>
                <a:lnTo>
                  <a:pt x="5626103" y="644212"/>
                </a:lnTo>
                <a:lnTo>
                  <a:pt x="6761725" y="1397166"/>
                </a:lnTo>
                <a:lnTo>
                  <a:pt x="11397225" y="698666"/>
                </a:lnTo>
                <a:close/>
              </a:path>
            </a:pathLst>
          </a:custGeom>
          <a:solidFill>
            <a:srgbClr val="DCE6F2"/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  <a:latin typeface="Cambria" panose="02040503050406030204" pitchFamily="18" charset="0"/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362542" y="4026066"/>
            <a:ext cx="740328" cy="2086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 flipH="1">
            <a:off x="2291848" y="4944126"/>
            <a:ext cx="411294" cy="34775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770279" y="2941086"/>
            <a:ext cx="588100" cy="1072142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019282" y="2899356"/>
            <a:ext cx="740328" cy="41730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2710255" y="4944126"/>
            <a:ext cx="2220985" cy="20865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770279" y="2565516"/>
            <a:ext cx="690973" cy="38948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710255" y="3316656"/>
            <a:ext cx="49355" cy="162747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4931240" y="4013228"/>
            <a:ext cx="1431302" cy="1139549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759610" y="2941086"/>
            <a:ext cx="3010669" cy="37557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931240" y="5152776"/>
            <a:ext cx="197421" cy="29211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2884449" y="3042956"/>
            <a:ext cx="2795239" cy="341971"/>
          </a:xfrm>
          <a:prstGeom prst="straightConnector1">
            <a:avLst/>
          </a:prstGeom>
          <a:ln w="28575">
            <a:solidFill>
              <a:srgbClr val="FF0000"/>
            </a:solidFill>
            <a:headEnd type="triangle" w="med" len="lg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 rot="21217446">
            <a:off x="4132027" y="314439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>
                <a:solidFill>
                  <a:srgbClr val="FF0000"/>
                </a:solidFill>
                <a:latin typeface="Cambria" panose="02040503050406030204" pitchFamily="18" charset="0"/>
              </a:rPr>
              <a:t>e</a:t>
            </a:r>
            <a:endParaRPr lang="en-US" dirty="0">
              <a:solidFill>
                <a:srgbClr val="FF0000"/>
              </a:solidFill>
              <a:latin typeface="Cambria" panose="020405030504060302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 rot="21157446">
            <a:off x="4091598" y="2804401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rgbClr val="0070C0"/>
                </a:solidFill>
              </a:defRPr>
            </a:lvl1pPr>
          </a:lstStyle>
          <a:p>
            <a:r>
              <a:rPr lang="en-US" dirty="0" smtClean="0">
                <a:latin typeface="Cambria" panose="02040503050406030204" pitchFamily="18" charset="0"/>
              </a:rPr>
              <a:t>?</a:t>
            </a:r>
            <a:endParaRPr lang="en-US" dirty="0">
              <a:latin typeface="Cambria" panose="02040503050406030204" pitchFamily="18" charset="0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6461252" y="2565516"/>
            <a:ext cx="1468721" cy="636406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7929973" y="2883719"/>
            <a:ext cx="1437548" cy="318204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7929973" y="3213941"/>
            <a:ext cx="139252" cy="63074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457200" y="2899356"/>
            <a:ext cx="1562082" cy="1021530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-381000" y="3920886"/>
            <a:ext cx="838200" cy="1231891"/>
          </a:xfrm>
          <a:prstGeom prst="straightConnector1">
            <a:avLst/>
          </a:prstGeom>
          <a:ln w="19050">
            <a:solidFill>
              <a:schemeClr val="tx1"/>
            </a:solidFill>
            <a:headEnd type="oval" w="lg" len="lg"/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57200" y="3920886"/>
            <a:ext cx="287697" cy="481847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6967462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Въпроси?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smtClean="0"/>
              <a:t>Към днешната 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0186998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smtClean="0"/>
              <a:t>Край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Алгоритми – тема №13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57069356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Дефиниция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6</a:t>
            </a:fld>
            <a:endParaRPr lang="bg-BG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bg-BG" dirty="0" smtClean="0"/>
                  <a:t>Дефиниция на граф</a:t>
                </a:r>
              </a:p>
              <a:p>
                <a:pPr lvl="1"/>
                <a:r>
                  <a:rPr lang="bg-BG" dirty="0"/>
                  <a:t>Граф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𝐺</m:t>
                    </m:r>
                  </m:oMath>
                </a14:m>
                <a:r>
                  <a:rPr lang="bg-BG" dirty="0"/>
                  <a:t> е наредената двойка </a:t>
                </a:r>
                <a14:m>
                  <m:oMath xmlns:m="http://schemas.openxmlformats.org/officeDocument/2006/math">
                    <m:r>
                      <a:rPr lang="bg-BG" dirty="0">
                        <a:latin typeface="Cambria Math"/>
                      </a:rPr>
                      <m:t>(</m:t>
                    </m:r>
                    <m:r>
                      <a:rPr lang="en-US" dirty="0">
                        <a:latin typeface="Cambria Math"/>
                      </a:rPr>
                      <m:t>𝑉</m:t>
                    </m:r>
                    <m:r>
                      <a:rPr lang="en-US" dirty="0">
                        <a:latin typeface="Cambria Math"/>
                      </a:rPr>
                      <m:t>, </m:t>
                    </m:r>
                    <m:r>
                      <a:rPr lang="en-US" dirty="0">
                        <a:latin typeface="Cambria Math"/>
                      </a:rPr>
                      <m:t>𝐸</m:t>
                    </m:r>
                    <m:r>
                      <a:rPr lang="en-US" dirty="0">
                        <a:latin typeface="Cambria Math"/>
                      </a:rPr>
                      <m:t>)</m:t>
                    </m:r>
                  </m:oMath>
                </a14:m>
                <a:r>
                  <a:rPr lang="en-US" dirty="0"/>
                  <a:t> </a:t>
                </a:r>
                <a:r>
                  <a:rPr lang="bg-BG" dirty="0"/>
                  <a:t>от множество от върхове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𝑉</m:t>
                    </m:r>
                  </m:oMath>
                </a14:m>
                <a:r>
                  <a:rPr lang="bg-BG" dirty="0"/>
                  <a:t> и множество от ребра </a:t>
                </a:r>
                <a14:m>
                  <m:oMath xmlns:m="http://schemas.openxmlformats.org/officeDocument/2006/math">
                    <m:r>
                      <a:rPr lang="en-US" dirty="0">
                        <a:latin typeface="Cambria Math"/>
                      </a:rPr>
                      <m:t>𝐸</m:t>
                    </m:r>
                  </m:oMath>
                </a14:m>
                <a:r>
                  <a:rPr lang="bg-BG" dirty="0"/>
                  <a:t>, които ги свързват</a:t>
                </a:r>
              </a:p>
              <a:p>
                <a:r>
                  <a:rPr lang="bg-BG" dirty="0" smtClean="0"/>
                  <a:t>Термини</a:t>
                </a:r>
                <a:endParaRPr lang="bg-BG" dirty="0"/>
              </a:p>
              <a:p>
                <a:pPr lvl="1"/>
                <a:r>
                  <a:rPr lang="bg-BG" dirty="0"/>
                  <a:t>Възли – състояния, върхове, точки, …</a:t>
                </a:r>
              </a:p>
              <a:p>
                <a:pPr lvl="1"/>
                <a:r>
                  <a:rPr lang="bg-BG" dirty="0"/>
                  <a:t>Ребра – ръбове, линии, преходи, …</a:t>
                </a:r>
              </a:p>
              <a:p>
                <a:pPr lvl="1"/>
                <a:r>
                  <a:rPr lang="bg-BG" dirty="0" smtClean="0"/>
                  <a:t>Път </a:t>
                </a:r>
                <a:r>
                  <a:rPr lang="bg-BG" dirty="0"/>
                  <a:t>–</a:t>
                </a:r>
                <a:r>
                  <a:rPr lang="bg-BG" dirty="0" smtClean="0"/>
                  <a:t> поредица </a:t>
                </a:r>
                <a:r>
                  <a:rPr lang="bg-BG" dirty="0"/>
                  <a:t>от върхове</a:t>
                </a:r>
                <a:r>
                  <a:rPr lang="en-US" dirty="0"/>
                  <a:t>,</a:t>
                </a:r>
                <a:r>
                  <a:rPr lang="bg-BG" dirty="0"/>
                  <a:t> свързани с ребра</a:t>
                </a:r>
              </a:p>
              <a:p>
                <a:pPr lvl="1"/>
                <a:r>
                  <a:rPr lang="bg-BG" dirty="0"/>
                  <a:t>Цикъл – затворен път</a:t>
                </a:r>
              </a:p>
              <a:p>
                <a:pPr lvl="1"/>
                <a:r>
                  <a:rPr lang="bg-BG" dirty="0"/>
                  <a:t>Степен (валентност</a:t>
                </a:r>
                <a:r>
                  <a:rPr lang="bg-BG" dirty="0" smtClean="0"/>
                  <a:t>) – брой </a:t>
                </a:r>
                <a:r>
                  <a:rPr lang="bg-BG" dirty="0"/>
                  <a:t>ребра</a:t>
                </a:r>
                <a:r>
                  <a:rPr lang="en-US" dirty="0"/>
                  <a:t>,</a:t>
                </a:r>
                <a:r>
                  <a:rPr lang="bg-BG" dirty="0"/>
                  <a:t> свързващи </a:t>
                </a:r>
                <a:r>
                  <a:rPr lang="bg-BG" dirty="0" smtClean="0"/>
                  <a:t>възел</a:t>
                </a:r>
              </a:p>
              <a:p>
                <a:pPr lvl="1"/>
                <a:r>
                  <a:rPr lang="bg-BG" dirty="0" smtClean="0"/>
                  <a:t>Списъците и дърветата са частни случаи на графи</a:t>
                </a:r>
                <a:endParaRPr lang="en-US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455" t="-1176" r="-73"/>
                </a:stretch>
              </a:blipFill>
            </p:spPr>
            <p:txBody>
              <a:bodyPr/>
              <a:lstStyle/>
              <a:p>
                <a:r>
                  <a:rPr lang="bg-BG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97551354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Примери на графи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7</a:t>
            </a:fld>
            <a:endParaRPr lang="bg-BG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Игра </a:t>
            </a:r>
            <a:r>
              <a:rPr lang="bg-BG" dirty="0"/>
              <a:t>на </a:t>
            </a:r>
            <a:r>
              <a:rPr lang="bg-BG" dirty="0" smtClean="0"/>
              <a:t>дама</a:t>
            </a:r>
            <a:endParaRPr lang="bg-BG" dirty="0"/>
          </a:p>
        </p:txBody>
      </p:sp>
      <p:pic>
        <p:nvPicPr>
          <p:cNvPr id="2050" name="Picture 2" descr="D:\Pavel\Courses\Materials\Course.ALG 2019\Alg-13 Graphs\Lecture\Figures\intro-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0337" y="2209800"/>
            <a:ext cx="37433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0043996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8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Токийското метро</a:t>
            </a:r>
          </a:p>
        </p:txBody>
      </p:sp>
      <p:sp>
        <p:nvSpPr>
          <p:cNvPr id="5" name="Rectangle 4"/>
          <p:cNvSpPr/>
          <p:nvPr/>
        </p:nvSpPr>
        <p:spPr>
          <a:xfrm>
            <a:off x="5521569" y="6396335"/>
            <a:ext cx="36224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Карта на Токио от </a:t>
            </a: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Bureau of Transportation,</a:t>
            </a:r>
            <a:r>
              <a:rPr lang="bg-BG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/>
            </a:r>
            <a:br>
              <a:rPr lang="bg-BG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</a:b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Tokyo Metropolitan Government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Cambria" panose="02040503050406030204" pitchFamily="18" charset="0"/>
            </a:endParaRPr>
          </a:p>
        </p:txBody>
      </p:sp>
      <p:pic>
        <p:nvPicPr>
          <p:cNvPr id="3074" name="Picture 2" descr="Tokyo Metro | Subway Map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2494" y="990600"/>
            <a:ext cx="7339011" cy="51991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994233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1CD44F-50E9-4C5F-95DB-A2C5CF645FF2}" type="slidenum">
              <a:rPr lang="bg-BG" smtClean="0"/>
              <a:pPr/>
              <a:t>9</a:t>
            </a:fld>
            <a:endParaRPr lang="bg-B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/>
              <a:t>Центърът на София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5" r="9899"/>
          <a:stretch/>
        </p:blipFill>
        <p:spPr bwMode="auto">
          <a:xfrm>
            <a:off x="899886" y="1143000"/>
            <a:ext cx="7315200" cy="50292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6781799" y="6396335"/>
            <a:ext cx="236220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bg-BG" sz="1200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Карта на София </a:t>
            </a:r>
            <a:r>
              <a:rPr lang="bg-BG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от</a:t>
            </a:r>
            <a:br>
              <a:rPr lang="bg-BG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</a:br>
            <a:r>
              <a:rPr lang="en-US" sz="1200" dirty="0" smtClean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http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  <a:latin typeface="Cambria" panose="02040503050406030204" pitchFamily="18" charset="0"/>
              </a:rPr>
              <a:t>://www.bgmaps.com</a:t>
            </a:r>
          </a:p>
        </p:txBody>
      </p:sp>
    </p:spTree>
    <p:extLst>
      <p:ext uri="{BB962C8B-B14F-4D97-AF65-F5344CB8AC3E}">
        <p14:creationId xmlns:p14="http://schemas.microsoft.com/office/powerpoint/2010/main" val="3502093057"/>
      </p:ext>
    </p:extLst>
  </p:cSld>
  <p:clrMapOvr>
    <a:masterClrMapping/>
  </p:clrMapOvr>
  <p:transition>
    <p:push dir="u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6080</TotalTime>
  <Words>2036</Words>
  <Application>Microsoft Office PowerPoint</Application>
  <PresentationFormat>On-screen Show (4:3)</PresentationFormat>
  <Paragraphs>342</Paragraphs>
  <Slides>58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Графи</vt:lpstr>
      <vt:lpstr>Съдържание</vt:lpstr>
      <vt:lpstr>Графи</vt:lpstr>
      <vt:lpstr>История</vt:lpstr>
      <vt:lpstr>PowerPoint Presentation</vt:lpstr>
      <vt:lpstr>Дефиниция</vt:lpstr>
      <vt:lpstr>Примери на графи</vt:lpstr>
      <vt:lpstr>PowerPoint Presentation</vt:lpstr>
      <vt:lpstr>PowerPoint Presentation</vt:lpstr>
      <vt:lpstr>PowerPoint Presentation</vt:lpstr>
      <vt:lpstr>Класификация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Представяне на графи</vt:lpstr>
      <vt:lpstr>Представяне на граф</vt:lpstr>
      <vt:lpstr>Матрица на съседство</vt:lpstr>
      <vt:lpstr>PowerPoint Presentation</vt:lpstr>
      <vt:lpstr>PowerPoint Presentation</vt:lpstr>
      <vt:lpstr>PowerPoint Presentation</vt:lpstr>
      <vt:lpstr>Списък на съседство</vt:lpstr>
      <vt:lpstr>Алтернативни представяния</vt:lpstr>
      <vt:lpstr>Операции и задачи с графи</vt:lpstr>
      <vt:lpstr>Операции с графи</vt:lpstr>
      <vt:lpstr>Задчи с графи</vt:lpstr>
      <vt:lpstr>Обхождане на граф</vt:lpstr>
      <vt:lpstr>PowerPoint Presentation</vt:lpstr>
      <vt:lpstr>Обхождане в дълбочина</vt:lpstr>
      <vt:lpstr>PowerPoint Presentation</vt:lpstr>
      <vt:lpstr>PowerPoint Presentation</vt:lpstr>
      <vt:lpstr>PowerPoint Presentation</vt:lpstr>
      <vt:lpstr>PowerPoint Presentation</vt:lpstr>
      <vt:lpstr>Обхождане в широчина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Най-къс път в граф</vt:lpstr>
      <vt:lpstr>PowerPoint Presentation</vt:lpstr>
      <vt:lpstr>PowerPoint Presentation</vt:lpstr>
      <vt:lpstr>Графи и графика</vt:lpstr>
      <vt:lpstr>Компютърна графика</vt:lpstr>
      <vt:lpstr>PowerPoint Presentation</vt:lpstr>
      <vt:lpstr>PowerPoint Presentation</vt:lpstr>
      <vt:lpstr>PowerPoint Presentation</vt:lpstr>
      <vt:lpstr>PowerPoint Presentation</vt:lpstr>
      <vt:lpstr>ДССР</vt:lpstr>
      <vt:lpstr>PowerPoint Presentation</vt:lpstr>
      <vt:lpstr>Задачи с ДССР</vt:lpstr>
      <vt:lpstr>PowerPoint Presentation</vt:lpstr>
      <vt:lpstr>PowerPoint Presentation</vt:lpstr>
      <vt:lpstr>PowerPoint Presentation</vt:lpstr>
      <vt:lpstr>Въпроси?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Anon</dc:creator>
  <cp:lastModifiedBy>Anon</cp:lastModifiedBy>
  <cp:revision>298</cp:revision>
  <dcterms:created xsi:type="dcterms:W3CDTF">2019-06-21T13:37:43Z</dcterms:created>
  <dcterms:modified xsi:type="dcterms:W3CDTF">2020-04-23T14:10:40Z</dcterms:modified>
</cp:coreProperties>
</file>