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7" r:id="rId3"/>
    <p:sldId id="261" r:id="rId4"/>
    <p:sldId id="269" r:id="rId5"/>
    <p:sldId id="262" r:id="rId6"/>
    <p:sldId id="263" r:id="rId7"/>
    <p:sldId id="268" r:id="rId8"/>
    <p:sldId id="270" r:id="rId9"/>
    <p:sldId id="271" r:id="rId10"/>
    <p:sldId id="264" r:id="rId11"/>
    <p:sldId id="267" r:id="rId12"/>
    <p:sldId id="265" r:id="rId13"/>
    <p:sldId id="266" r:id="rId14"/>
    <p:sldId id="260" r:id="rId15"/>
  </p:sldIdLst>
  <p:sldSz cx="9144000" cy="6858000" type="screen4x3"/>
  <p:notesSz cx="6858000" cy="9144000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E1DEC9"/>
    <a:srgbClr val="B2B2B2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047" autoAdjust="0"/>
    <p:restoredTop sz="94660"/>
  </p:normalViewPr>
  <p:slideViewPr>
    <p:cSldViewPr>
      <p:cViewPr varScale="1">
        <p:scale>
          <a:sx n="52" d="100"/>
          <a:sy n="52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227AA46-F6F6-4CD7-AA90-C93EC3640BC4}" type="datetimeFigureOut">
              <a:rPr lang="en-GB"/>
              <a:pPr/>
              <a:t>25/10/2011</a:t>
            </a:fld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7E8649FE-D91F-4DD8-9129-6202648A14F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CDE5D-B792-463F-B83A-335F0988235E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A74AF-E8BB-48A9-8011-6A020C8E8DBD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6B381-1D06-438E-930D-DBF2ABA439BB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824E8-3B00-41D1-9791-9E833E230BBB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708C0-5823-4730-BDFD-F3C15F370B6F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0435E-2CAA-4714-A4F4-4DAE05F02FBD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8092B-3BA6-49B4-8CFC-A42E3B0662C4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0A83F-43B8-4992-91ED-65B8C70E3D6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0E3A0-2031-4190-9818-61A858CF8EFC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1F4B7-2186-43F7-9105-4D8F37E2725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A1498-0C16-4000-A6B8-9C68AD8DF92C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5D64E-DA68-45FF-A34F-A4DBAFFB8F4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0A0DA-8284-4738-94E1-AE05508A2507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9584E-0DBD-4FC1-B0EC-C4C7AF44BAF7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870D1-610D-4C9D-A033-D82A44B7F404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3A814-6B5C-4058-A039-FB3CB6A4D007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CEFDD-E0A7-46BC-BA92-41A207CC0D76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70AC2-E1A9-4E3B-ADD7-92DFFEFFDCDB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E9BB8-8E7F-406A-A23C-39FE964E94A9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59ACC-51C7-462A-902D-8448D237BF6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31932-1D46-4744-8A27-50148D5B7F06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CFA9F-5692-4C5C-942F-F61D8222EBD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223B3E-381E-49EC-A235-6C3E6AF463AD}" type="datetimeFigureOut">
              <a:rPr lang="fr-FR"/>
              <a:pPr>
                <a:defRPr/>
              </a:pPr>
              <a:t>25/10/2011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83A97A7-7F23-47CA-AA73-B70E9F0287B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684213" y="260350"/>
            <a:ext cx="8229600" cy="1143000"/>
          </a:xfrm>
        </p:spPr>
        <p:txBody>
          <a:bodyPr/>
          <a:lstStyle/>
          <a:p>
            <a:pPr eaLnBrk="1" hangingPunct="1"/>
            <a:r>
              <a:rPr lang="bg-BG" sz="4000" b="1" smtClean="0">
                <a:solidFill>
                  <a:schemeClr val="bg1"/>
                </a:solidFill>
                <a:latin typeface="Arial" charset="0"/>
              </a:rPr>
              <a:t>ПРОЕКТ  “УЧИЛИЩНА СИСТЕМА”</a:t>
            </a:r>
            <a:endParaRPr lang="fr-CA" sz="4000" b="1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28596" y="2786058"/>
            <a:ext cx="8229600" cy="2857520"/>
          </a:xfrm>
        </p:spPr>
        <p:txBody>
          <a:bodyPr/>
          <a:lstStyle/>
          <a:p>
            <a:pPr marL="609600" indent="-609600" algn="ctr" eaLnBrk="1" hangingPunct="1">
              <a:buNone/>
            </a:pPr>
            <a:r>
              <a:rPr lang="bg-BG" sz="8000" dirty="0" smtClean="0"/>
              <a:t>ОПИСАНИЕ НА ОБХВАТА</a:t>
            </a:r>
            <a:endParaRPr lang="fr-CA" sz="80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1"/>
          <p:cNvSpPr>
            <a:spLocks noGrp="1"/>
          </p:cNvSpPr>
          <p:nvPr>
            <p:ph type="title" idx="4294967295"/>
          </p:nvPr>
        </p:nvSpPr>
        <p:spPr>
          <a:xfrm>
            <a:off x="2051050" y="260350"/>
            <a:ext cx="6615113" cy="1143000"/>
          </a:xfrm>
        </p:spPr>
        <p:txBody>
          <a:bodyPr/>
          <a:lstStyle/>
          <a:p>
            <a:pPr eaLnBrk="1" hangingPunct="1"/>
            <a:r>
              <a:rPr lang="bg-BG" sz="4000" b="1" dirty="0" smtClean="0">
                <a:latin typeface="Arial" charset="0"/>
              </a:rPr>
              <a:t>ОГРАНИЧЕНИЯ</a:t>
            </a:r>
            <a:endParaRPr lang="fr-CA" sz="4000" b="1" dirty="0" smtClean="0">
              <a:latin typeface="Arial" charset="0"/>
            </a:endParaRPr>
          </a:p>
        </p:txBody>
      </p:sp>
      <p:sp>
        <p:nvSpPr>
          <p:cNvPr id="41" name="Espace réservé du contenu 2"/>
          <p:cNvSpPr txBox="1">
            <a:spLocks/>
          </p:cNvSpPr>
          <p:nvPr/>
        </p:nvSpPr>
        <p:spPr>
          <a:xfrm>
            <a:off x="2268538" y="1927225"/>
            <a:ext cx="6615112" cy="4525963"/>
          </a:xfrm>
          <a:prstGeom prst="rect">
            <a:avLst/>
          </a:prstGeom>
        </p:spPr>
        <p:txBody>
          <a:bodyPr/>
          <a:lstStyle/>
          <a:p>
            <a:pPr marL="742950" lvl="1" indent="-285750" algn="l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Потребителите трябва да имат достъп до Интернет; </a:t>
            </a:r>
            <a:endParaRPr lang="en-US" sz="2800" dirty="0">
              <a:latin typeface="+mn-lt"/>
            </a:endParaRPr>
          </a:p>
          <a:p>
            <a:pPr marL="742950" lvl="1" indent="-285750" algn="l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Първоначалната инвестиция не трябва да надвишава 800 000 лв;</a:t>
            </a:r>
            <a:endParaRPr lang="en-US" sz="2800" dirty="0">
              <a:latin typeface="+mn-lt"/>
            </a:endParaRPr>
          </a:p>
          <a:p>
            <a:pPr marL="742950" lvl="1" indent="-285750" algn="l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Системата трябва да бъде подкрепена от Министерството на образованието младежта и науката</a:t>
            </a:r>
            <a:r>
              <a:rPr lang="bg-BG" sz="2800" dirty="0" smtClean="0">
                <a:latin typeface="+mn-lt"/>
              </a:rPr>
              <a:t>;</a:t>
            </a:r>
            <a:endParaRPr lang="en-US" sz="2800" dirty="0"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bg-BG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fr-C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ДЕФИНИЦИЯ</a:t>
            </a:r>
            <a:endParaRPr lang="en-GB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5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БИЗНЕС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9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ПР.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0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РЕЗУЛТАТИ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1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ДОП.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2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latin typeface="Calibri" pitchFamily="34" charset="0"/>
              </a:rPr>
              <a:t> ОГРАНИЧ.</a:t>
            </a:r>
            <a:endParaRPr lang="bg-BG" dirty="0">
              <a:latin typeface="Calibri" pitchFamily="34" charset="0"/>
            </a:endParaRPr>
          </a:p>
        </p:txBody>
      </p:sp>
      <p:sp>
        <p:nvSpPr>
          <p:cNvPr id="53" name="AutoShape 9"/>
          <p:cNvSpPr>
            <a:spLocks noChangeArrowheads="1"/>
          </p:cNvSpPr>
          <p:nvPr/>
        </p:nvSpPr>
        <p:spPr bwMode="ltGray">
          <a:xfrm>
            <a:off x="214282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Espace réservé du contenu 2"/>
          <p:cNvSpPr>
            <a:spLocks/>
          </p:cNvSpPr>
          <p:nvPr/>
        </p:nvSpPr>
        <p:spPr bwMode="auto">
          <a:xfrm>
            <a:off x="-90503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ИЗКЛЮЧЕНИЯ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1"/>
          <p:cNvSpPr>
            <a:spLocks noGrp="1"/>
          </p:cNvSpPr>
          <p:nvPr>
            <p:ph type="title" idx="4294967295"/>
          </p:nvPr>
        </p:nvSpPr>
        <p:spPr>
          <a:xfrm>
            <a:off x="2051050" y="260350"/>
            <a:ext cx="6615113" cy="1143000"/>
          </a:xfrm>
        </p:spPr>
        <p:txBody>
          <a:bodyPr/>
          <a:lstStyle/>
          <a:p>
            <a:pPr eaLnBrk="1" hangingPunct="1"/>
            <a:r>
              <a:rPr lang="bg-BG" sz="4000" b="1" dirty="0" smtClean="0">
                <a:latin typeface="Arial" charset="0"/>
              </a:rPr>
              <a:t>ОГРАНИЧЕНИЯ</a:t>
            </a:r>
            <a:endParaRPr lang="fr-CA" sz="4000" b="1" dirty="0" smtClean="0">
              <a:latin typeface="Arial" charset="0"/>
            </a:endParaRPr>
          </a:p>
        </p:txBody>
      </p:sp>
      <p:sp>
        <p:nvSpPr>
          <p:cNvPr id="41" name="Espace réservé du contenu 2"/>
          <p:cNvSpPr txBox="1">
            <a:spLocks/>
          </p:cNvSpPr>
          <p:nvPr/>
        </p:nvSpPr>
        <p:spPr>
          <a:xfrm>
            <a:off x="2268538" y="1927225"/>
            <a:ext cx="6615112" cy="4525963"/>
          </a:xfrm>
          <a:prstGeom prst="rect">
            <a:avLst/>
          </a:prstGeom>
        </p:spPr>
        <p:txBody>
          <a:bodyPr/>
          <a:lstStyle/>
          <a:p>
            <a:pPr marL="742950" lvl="1" indent="-285750" algn="l">
              <a:spcBef>
                <a:spcPct val="20000"/>
              </a:spcBef>
              <a:buFont typeface="Arial" charset="0"/>
              <a:buChar char="–"/>
            </a:pPr>
            <a:r>
              <a:rPr lang="bg-BG" sz="2800" dirty="0" smtClean="0">
                <a:latin typeface="+mn-lt"/>
              </a:rPr>
              <a:t>Системата </a:t>
            </a:r>
            <a:r>
              <a:rPr lang="bg-BG" sz="2800" dirty="0">
                <a:latin typeface="+mn-lt"/>
              </a:rPr>
              <a:t>трябва да бъде разработена в рамките на 6 месеца;</a:t>
            </a:r>
            <a:endParaRPr lang="en-US" sz="2800" dirty="0">
              <a:latin typeface="+mn-lt"/>
            </a:endParaRPr>
          </a:p>
          <a:p>
            <a:pPr marL="742950" lvl="1" indent="-285750" algn="l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Системата трябва да бъде съобразена със закона за защита на личните данни;</a:t>
            </a:r>
            <a:endParaRPr lang="en-US" sz="2800" dirty="0">
              <a:latin typeface="+mn-lt"/>
            </a:endParaRPr>
          </a:p>
          <a:p>
            <a:pPr marL="742950" lvl="1" indent="-285750" algn="l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Системата трябва да работи на всеки Интернет браузър, използван от потребителите;</a:t>
            </a:r>
            <a:endParaRPr lang="en-US" sz="2800" dirty="0"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bg-BG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fr-C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ДЕФИНИЦИЯ</a:t>
            </a:r>
            <a:endParaRPr lang="en-GB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БИЗНЕС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2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ПР.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3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РЕЗУЛТАТИ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4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ДОП.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5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latin typeface="Calibri" pitchFamily="34" charset="0"/>
              </a:rPr>
              <a:t> ОГРАНИЧ.</a:t>
            </a:r>
            <a:endParaRPr lang="bg-BG" dirty="0">
              <a:latin typeface="Calibri" pitchFamily="34" charset="0"/>
            </a:endParaRPr>
          </a:p>
        </p:txBody>
      </p:sp>
      <p:sp>
        <p:nvSpPr>
          <p:cNvPr id="26" name="AutoShape 9"/>
          <p:cNvSpPr>
            <a:spLocks noChangeArrowheads="1"/>
          </p:cNvSpPr>
          <p:nvPr/>
        </p:nvSpPr>
        <p:spPr bwMode="ltGray">
          <a:xfrm>
            <a:off x="214282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Espace réservé du contenu 2"/>
          <p:cNvSpPr>
            <a:spLocks/>
          </p:cNvSpPr>
          <p:nvPr/>
        </p:nvSpPr>
        <p:spPr bwMode="auto">
          <a:xfrm>
            <a:off x="-90503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ИЗКЛЮЧЕНИЯ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re 1"/>
          <p:cNvSpPr>
            <a:spLocks noGrp="1"/>
          </p:cNvSpPr>
          <p:nvPr>
            <p:ph type="title" idx="4294967295"/>
          </p:nvPr>
        </p:nvSpPr>
        <p:spPr>
          <a:xfrm>
            <a:off x="2051050" y="260350"/>
            <a:ext cx="6615113" cy="1143000"/>
          </a:xfrm>
        </p:spPr>
        <p:txBody>
          <a:bodyPr/>
          <a:lstStyle/>
          <a:p>
            <a:pPr eaLnBrk="1" hangingPunct="1"/>
            <a:r>
              <a:rPr lang="bg-BG" sz="4000" b="1" dirty="0" smtClean="0">
                <a:latin typeface="Arial" charset="0"/>
              </a:rPr>
              <a:t>ДОПУСКАНИЯ</a:t>
            </a:r>
            <a:endParaRPr lang="fr-CA" sz="4000" b="1" dirty="0" smtClean="0">
              <a:latin typeface="Arial" charset="0"/>
            </a:endParaRPr>
          </a:p>
        </p:txBody>
      </p:sp>
      <p:sp>
        <p:nvSpPr>
          <p:cNvPr id="44" name="Espace réservé du contenu 2"/>
          <p:cNvSpPr txBox="1">
            <a:spLocks/>
          </p:cNvSpPr>
          <p:nvPr/>
        </p:nvSpPr>
        <p:spPr>
          <a:xfrm>
            <a:off x="2268538" y="1927225"/>
            <a:ext cx="6615112" cy="4525963"/>
          </a:xfrm>
          <a:prstGeom prst="rect">
            <a:avLst/>
          </a:prstGeom>
        </p:spPr>
        <p:txBody>
          <a:bodyPr/>
          <a:lstStyle/>
          <a:p>
            <a:pPr marL="742950" lvl="1" indent="-285750" algn="l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Потребителите ще са компютърно грамотни и ще имат достъп до Интернет;</a:t>
            </a:r>
            <a:endParaRPr lang="en-US" sz="2800" dirty="0">
              <a:latin typeface="+mn-lt"/>
            </a:endParaRPr>
          </a:p>
          <a:p>
            <a:pPr marL="742950" lvl="1" indent="-285750" algn="l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Всяко учебно заведение ще определя и осигурява </a:t>
            </a:r>
            <a:r>
              <a:rPr lang="bg-BG" sz="2800" dirty="0" smtClean="0">
                <a:latin typeface="+mn-lt"/>
              </a:rPr>
              <a:t>самò</a:t>
            </a:r>
            <a:r>
              <a:rPr lang="bg-BG" sz="2800" dirty="0" smtClean="0">
                <a:latin typeface="+mn-lt"/>
              </a:rPr>
              <a:t> </a:t>
            </a:r>
            <a:r>
              <a:rPr lang="bg-BG" sz="2800" dirty="0">
                <a:latin typeface="+mn-lt"/>
              </a:rPr>
              <a:t>своя Интернет доставчик;</a:t>
            </a:r>
            <a:endParaRPr lang="en-US" sz="2800" dirty="0">
              <a:latin typeface="+mn-lt"/>
            </a:endParaRPr>
          </a:p>
          <a:p>
            <a:pPr marL="742950" lvl="1" indent="-285750" algn="l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Всеки потребител ще отговаря за поверителността и защитата на </a:t>
            </a:r>
            <a:r>
              <a:rPr lang="bg-BG" sz="2800" dirty="0" smtClean="0">
                <a:latin typeface="+mn-lt"/>
              </a:rPr>
              <a:t>своя </a:t>
            </a:r>
            <a:r>
              <a:rPr lang="bg-BG" sz="2800" dirty="0">
                <a:latin typeface="+mn-lt"/>
              </a:rPr>
              <a:t>профил;</a:t>
            </a:r>
            <a:endParaRPr lang="en-US" sz="2800" dirty="0"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bg-BG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fr-C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ДЕФИНИЦИЯ</a:t>
            </a:r>
            <a:endParaRPr lang="en-GB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8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БИЗНЕС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2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ПР.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3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РЕЗУЛТАТИ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4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</a:t>
            </a:r>
            <a:r>
              <a:rPr lang="bg-BG" dirty="0" smtClean="0">
                <a:latin typeface="Calibri" pitchFamily="34" charset="0"/>
              </a:rPr>
              <a:t>ДОП.</a:t>
            </a:r>
            <a:endParaRPr lang="bg-BG" dirty="0">
              <a:latin typeface="Calibri" pitchFamily="34" charset="0"/>
            </a:endParaRPr>
          </a:p>
        </p:txBody>
      </p:sp>
      <p:sp>
        <p:nvSpPr>
          <p:cNvPr id="55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ОГРАНИЧ.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6" name="AutoShape 9"/>
          <p:cNvSpPr>
            <a:spLocks noChangeArrowheads="1"/>
          </p:cNvSpPr>
          <p:nvPr/>
        </p:nvSpPr>
        <p:spPr bwMode="ltGray">
          <a:xfrm>
            <a:off x="214282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Espace réservé du contenu 2"/>
          <p:cNvSpPr>
            <a:spLocks/>
          </p:cNvSpPr>
          <p:nvPr/>
        </p:nvSpPr>
        <p:spPr bwMode="auto">
          <a:xfrm>
            <a:off x="-90503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ИЗКЛЮЧЕНИЯ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re 1"/>
          <p:cNvSpPr>
            <a:spLocks noGrp="1"/>
          </p:cNvSpPr>
          <p:nvPr>
            <p:ph type="title" idx="4294967295"/>
          </p:nvPr>
        </p:nvSpPr>
        <p:spPr>
          <a:xfrm>
            <a:off x="2051050" y="260350"/>
            <a:ext cx="6615113" cy="1143000"/>
          </a:xfrm>
        </p:spPr>
        <p:txBody>
          <a:bodyPr/>
          <a:lstStyle/>
          <a:p>
            <a:pPr eaLnBrk="1" hangingPunct="1"/>
            <a:r>
              <a:rPr lang="bg-BG" sz="4000" b="1" dirty="0" smtClean="0">
                <a:latin typeface="Arial" charset="0"/>
              </a:rPr>
              <a:t>ДОПУСКАНИЯ</a:t>
            </a:r>
            <a:endParaRPr lang="fr-CA" sz="4000" b="1" dirty="0" smtClean="0">
              <a:latin typeface="Arial" charset="0"/>
            </a:endParaRPr>
          </a:p>
        </p:txBody>
      </p:sp>
      <p:sp>
        <p:nvSpPr>
          <p:cNvPr id="44" name="Espace réservé du contenu 2"/>
          <p:cNvSpPr txBox="1">
            <a:spLocks/>
          </p:cNvSpPr>
          <p:nvPr/>
        </p:nvSpPr>
        <p:spPr>
          <a:xfrm>
            <a:off x="2268538" y="1927225"/>
            <a:ext cx="6615112" cy="4525963"/>
          </a:xfrm>
          <a:prstGeom prst="rect">
            <a:avLst/>
          </a:prstGeom>
        </p:spPr>
        <p:txBody>
          <a:bodyPr/>
          <a:lstStyle/>
          <a:p>
            <a:pPr marL="742950" lvl="1" indent="-285750" algn="l">
              <a:spcBef>
                <a:spcPct val="20000"/>
              </a:spcBef>
              <a:buFont typeface="Arial" charset="0"/>
              <a:buChar char="–"/>
            </a:pPr>
            <a:r>
              <a:rPr lang="bg-BG" sz="2800" dirty="0" smtClean="0">
                <a:latin typeface="+mn-lt"/>
              </a:rPr>
              <a:t>Учителите</a:t>
            </a:r>
            <a:r>
              <a:rPr lang="bg-BG" sz="2800" dirty="0">
                <a:latin typeface="+mn-lt"/>
              </a:rPr>
              <a:t>, учениците и администрацията ще са съгласни да използват системата;</a:t>
            </a:r>
            <a:endParaRPr lang="en-US" sz="2800" dirty="0">
              <a:latin typeface="+mn-lt"/>
            </a:endParaRPr>
          </a:p>
          <a:p>
            <a:pPr marL="742950" lvl="1" indent="-285750" algn="l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Дизайнът на рекламите ще бъде осигурен от рекламодателите;</a:t>
            </a:r>
            <a:endParaRPr lang="en-US" sz="2800" dirty="0"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bg-BG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fr-C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ДЕФИНИЦИЯ</a:t>
            </a:r>
            <a:endParaRPr lang="en-GB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БИЗНЕС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2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ПР.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3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РЕЗУЛТАТИ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4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</a:t>
            </a:r>
            <a:r>
              <a:rPr lang="bg-BG" dirty="0" smtClean="0">
                <a:latin typeface="Calibri" pitchFamily="34" charset="0"/>
              </a:rPr>
              <a:t>ДОП.</a:t>
            </a:r>
            <a:endParaRPr lang="bg-BG" dirty="0">
              <a:latin typeface="Calibri" pitchFamily="34" charset="0"/>
            </a:endParaRPr>
          </a:p>
        </p:txBody>
      </p:sp>
      <p:sp>
        <p:nvSpPr>
          <p:cNvPr id="25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ОГРАНИЧ.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6" name="AutoShape 9"/>
          <p:cNvSpPr>
            <a:spLocks noChangeArrowheads="1"/>
          </p:cNvSpPr>
          <p:nvPr/>
        </p:nvSpPr>
        <p:spPr bwMode="ltGray">
          <a:xfrm>
            <a:off x="214282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Espace réservé du contenu 2"/>
          <p:cNvSpPr>
            <a:spLocks/>
          </p:cNvSpPr>
          <p:nvPr/>
        </p:nvSpPr>
        <p:spPr bwMode="auto">
          <a:xfrm>
            <a:off x="-90503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ИЗКЛЮЧЕНИЯ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303213" y="2205038"/>
            <a:ext cx="8229600" cy="1143000"/>
          </a:xfrm>
        </p:spPr>
        <p:txBody>
          <a:bodyPr/>
          <a:lstStyle/>
          <a:p>
            <a:pPr eaLnBrk="1" hangingPunct="1"/>
            <a:r>
              <a:rPr lang="bg-BG" sz="4000" smtClean="0"/>
              <a:t>БЛАГОДАРЯ ВИ ЗА ВНИМАНИЕТО!</a:t>
            </a:r>
            <a:endParaRPr lang="fr-CA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1928794" y="214290"/>
            <a:ext cx="6615113" cy="1143000"/>
          </a:xfrm>
        </p:spPr>
        <p:txBody>
          <a:bodyPr/>
          <a:lstStyle/>
          <a:p>
            <a:r>
              <a:rPr lang="bg-BG" sz="4000" b="1" dirty="0" smtClean="0">
                <a:latin typeface="Arial" pitchFamily="34" charset="0"/>
                <a:cs typeface="Arial" pitchFamily="34" charset="0"/>
              </a:rPr>
              <a:t>ДЕФИНИЦИЯ НА ОБХВАТА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68538" y="1927225"/>
            <a:ext cx="6615112" cy="4525963"/>
          </a:xfrm>
        </p:spPr>
        <p:txBody>
          <a:bodyPr/>
          <a:lstStyle/>
          <a:p>
            <a:pPr lvl="1" eaLnBrk="1" hangingPunct="1">
              <a:buNone/>
            </a:pPr>
            <a:r>
              <a:rPr lang="bg-BG" dirty="0" smtClean="0"/>
              <a:t>Системата:</a:t>
            </a:r>
          </a:p>
          <a:p>
            <a:pPr lvl="1" eaLnBrk="1" hangingPunct="1"/>
            <a:r>
              <a:rPr lang="bg-BG" dirty="0" smtClean="0"/>
              <a:t>ще улеснява комуникацията между родители, ученици, учители и администрация;</a:t>
            </a:r>
            <a:endParaRPr lang="en-US" dirty="0" smtClean="0"/>
          </a:p>
          <a:p>
            <a:pPr lvl="1" eaLnBrk="1" hangingPunct="1"/>
            <a:r>
              <a:rPr lang="bg-BG" dirty="0" smtClean="0"/>
              <a:t>ще подпомага разпространението на материали и информация;</a:t>
            </a:r>
            <a:endParaRPr lang="en-US" dirty="0" smtClean="0"/>
          </a:p>
          <a:p>
            <a:pPr lvl="1" eaLnBrk="1" hangingPunct="1"/>
            <a:r>
              <a:rPr lang="bg-BG" dirty="0" smtClean="0"/>
              <a:t>ще автоматизира и улесни административната дейност;</a:t>
            </a:r>
            <a:endParaRPr lang="en-US" dirty="0" smtClean="0"/>
          </a:p>
          <a:p>
            <a:pPr eaLnBrk="1" hangingPunct="1">
              <a:buNone/>
            </a:pPr>
            <a:endParaRPr lang="fr-CA" dirty="0" smtClean="0"/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latin typeface="Calibri" pitchFamily="34" charset="0"/>
              </a:rPr>
              <a:t>ДЕФИНИЦИЯ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19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БИЗНЕС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3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ПР.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4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РЕЗУЛТАТИ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5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ДОП.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6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ОГРАНИЧ.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AutoShape 9"/>
          <p:cNvSpPr>
            <a:spLocks noChangeArrowheads="1"/>
          </p:cNvSpPr>
          <p:nvPr/>
        </p:nvSpPr>
        <p:spPr bwMode="ltGray">
          <a:xfrm>
            <a:off x="214282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Espace réservé du contenu 2"/>
          <p:cNvSpPr>
            <a:spLocks/>
          </p:cNvSpPr>
          <p:nvPr/>
        </p:nvSpPr>
        <p:spPr bwMode="auto">
          <a:xfrm>
            <a:off x="-90503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ИЗКЛЮЧЕНИЯ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78" name="Titre 1"/>
          <p:cNvSpPr>
            <a:spLocks noGrp="1"/>
          </p:cNvSpPr>
          <p:nvPr>
            <p:ph type="title" idx="4294967295"/>
          </p:nvPr>
        </p:nvSpPr>
        <p:spPr>
          <a:xfrm>
            <a:off x="2051050" y="260350"/>
            <a:ext cx="6615113" cy="1143000"/>
          </a:xfrm>
        </p:spPr>
        <p:txBody>
          <a:bodyPr/>
          <a:lstStyle/>
          <a:p>
            <a:r>
              <a:rPr lang="bg-BG" b="1" dirty="0" smtClean="0">
                <a:latin typeface="Arial" pitchFamily="34" charset="0"/>
                <a:cs typeface="Arial" pitchFamily="34" charset="0"/>
              </a:rPr>
              <a:t>БИЗНЕС ЦЕЛИ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ДЕФИНИЦИЯ</a:t>
            </a:r>
            <a:endParaRPr lang="en-GB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7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bg-BG" dirty="0" smtClean="0">
                <a:latin typeface="Calibri" pitchFamily="34" charset="0"/>
              </a:rPr>
              <a:t>БИЗНЕС ЦЕЛИ</a:t>
            </a:r>
            <a:endParaRPr lang="bg-BG" dirty="0">
              <a:latin typeface="Calibri" pitchFamily="34" charset="0"/>
            </a:endParaRPr>
          </a:p>
        </p:txBody>
      </p:sp>
      <p:sp>
        <p:nvSpPr>
          <p:cNvPr id="21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ПР.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2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РЕЗУЛТАТИ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3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ДОП.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4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ОГРАНИЧ.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8" name="Espace réservé du contenu 2"/>
          <p:cNvSpPr txBox="1">
            <a:spLocks/>
          </p:cNvSpPr>
          <p:nvPr/>
        </p:nvSpPr>
        <p:spPr bwMode="auto">
          <a:xfrm>
            <a:off x="2268538" y="1628775"/>
            <a:ext cx="661511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990600" lvl="1" indent="-533400" algn="l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Монополизиране над съответната пазарна </a:t>
            </a:r>
            <a:r>
              <a:rPr lang="bg-BG" sz="2800" dirty="0" smtClean="0">
                <a:latin typeface="+mn-lt"/>
              </a:rPr>
              <a:t>ниша.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lvl="1" indent="-533400" algn="l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Възвръщане на инвестициите до една година.</a:t>
            </a:r>
            <a:endParaRPr lang="en-US" sz="2800" dirty="0">
              <a:latin typeface="+mn-lt"/>
            </a:endParaRPr>
          </a:p>
          <a:p>
            <a:pPr marL="990600" lvl="1" indent="-533400" algn="l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Разпространение на системата в 50 </a:t>
            </a:r>
            <a:r>
              <a:rPr lang="bg-BG" sz="2800" dirty="0" smtClean="0">
                <a:latin typeface="+mn-lt"/>
              </a:rPr>
              <a:t>учебни </a:t>
            </a:r>
            <a:r>
              <a:rPr lang="bg-BG" sz="2800" dirty="0">
                <a:latin typeface="+mn-lt"/>
              </a:rPr>
              <a:t>заведения в София за първите 6 месеца след разработването на системата.</a:t>
            </a:r>
            <a:endParaRPr lang="en-US" sz="2800" dirty="0">
              <a:latin typeface="+mn-lt"/>
            </a:endParaRPr>
          </a:p>
          <a:p>
            <a:pPr marL="990600" marR="0" lvl="1" indent="-5334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marR="0" lvl="1" indent="-5334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AutoShape 9"/>
          <p:cNvSpPr>
            <a:spLocks noChangeArrowheads="1"/>
          </p:cNvSpPr>
          <p:nvPr/>
        </p:nvSpPr>
        <p:spPr bwMode="ltGray">
          <a:xfrm>
            <a:off x="214282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Espace réservé du contenu 2"/>
          <p:cNvSpPr>
            <a:spLocks/>
          </p:cNvSpPr>
          <p:nvPr/>
        </p:nvSpPr>
        <p:spPr bwMode="auto">
          <a:xfrm>
            <a:off x="-90503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ИЗКЛЮЧЕНИЯ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 idx="4294967295"/>
          </p:nvPr>
        </p:nvSpPr>
        <p:spPr>
          <a:xfrm>
            <a:off x="2051050" y="260350"/>
            <a:ext cx="6615113" cy="1143000"/>
          </a:xfrm>
        </p:spPr>
        <p:txBody>
          <a:bodyPr/>
          <a:lstStyle/>
          <a:p>
            <a:r>
              <a:rPr lang="bg-BG" b="1" dirty="0" smtClean="0">
                <a:latin typeface="Arial" pitchFamily="34" charset="0"/>
                <a:cs typeface="Arial" pitchFamily="34" charset="0"/>
              </a:rPr>
              <a:t>БИЗНЕС ЦЕЛИ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Espace réservé du contenu 2"/>
          <p:cNvSpPr txBox="1">
            <a:spLocks/>
          </p:cNvSpPr>
          <p:nvPr/>
        </p:nvSpPr>
        <p:spPr bwMode="auto">
          <a:xfrm>
            <a:off x="2268538" y="1628775"/>
            <a:ext cx="661511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990600" lvl="1" indent="-533400" algn="l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bg-BG" sz="2800" dirty="0" smtClean="0">
                <a:latin typeface="+mn-lt"/>
              </a:rPr>
              <a:t>Разпространение </a:t>
            </a:r>
            <a:r>
              <a:rPr lang="bg-BG" sz="2800" dirty="0">
                <a:latin typeface="+mn-lt"/>
              </a:rPr>
              <a:t>на системата в 50% от учебните заведения в големите градове в България до 2 години след разработването на системата.</a:t>
            </a:r>
            <a:endParaRPr lang="en-US" sz="2800" dirty="0">
              <a:latin typeface="+mn-lt"/>
            </a:endParaRPr>
          </a:p>
          <a:p>
            <a:pPr marL="990600" lvl="1" indent="-533400" algn="l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bg-BG" sz="2800" dirty="0">
                <a:latin typeface="+mn-lt"/>
              </a:rPr>
              <a:t>Разпространение на системата в 80% от учебните заведения в България до 5 години след разработването на системата.</a:t>
            </a:r>
            <a:endParaRPr lang="en-US" sz="2800" dirty="0">
              <a:latin typeface="+mn-lt"/>
            </a:endParaRPr>
          </a:p>
          <a:p>
            <a:pPr marL="990600" marR="0" lvl="1" indent="-5334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90600" marR="0" lvl="1" indent="-5334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ДЕФИНИЦИЯ</a:t>
            </a:r>
            <a:endParaRPr lang="en-GB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9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bg-BG" dirty="0" smtClean="0">
                <a:latin typeface="Calibri" pitchFamily="34" charset="0"/>
              </a:rPr>
              <a:t>БИЗНЕС ЦЕЛИ</a:t>
            </a:r>
            <a:endParaRPr lang="bg-BG" dirty="0">
              <a:latin typeface="Calibri" pitchFamily="34" charset="0"/>
            </a:endParaRPr>
          </a:p>
        </p:txBody>
      </p:sp>
      <p:sp>
        <p:nvSpPr>
          <p:cNvPr id="33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ПР.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РЕЗУЛТАТИ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5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ДОП.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6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ОГРАНИЧ.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7" name="AutoShape 9"/>
          <p:cNvSpPr>
            <a:spLocks noChangeArrowheads="1"/>
          </p:cNvSpPr>
          <p:nvPr/>
        </p:nvSpPr>
        <p:spPr bwMode="ltGray">
          <a:xfrm>
            <a:off x="214282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Espace réservé du contenu 2"/>
          <p:cNvSpPr>
            <a:spLocks/>
          </p:cNvSpPr>
          <p:nvPr/>
        </p:nvSpPr>
        <p:spPr bwMode="auto">
          <a:xfrm>
            <a:off x="-90503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ИЗКЛЮЧЕНИЯ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 idx="4294967295"/>
          </p:nvPr>
        </p:nvSpPr>
        <p:spPr>
          <a:xfrm>
            <a:off x="2051050" y="260350"/>
            <a:ext cx="6615113" cy="1143000"/>
          </a:xfrm>
        </p:spPr>
        <p:txBody>
          <a:bodyPr/>
          <a:lstStyle/>
          <a:p>
            <a:pPr eaLnBrk="1" hangingPunct="1"/>
            <a:r>
              <a:rPr lang="bg-BG" sz="4000" b="1" dirty="0" smtClean="0">
                <a:latin typeface="Arial" charset="0"/>
              </a:rPr>
              <a:t>ПРОЕКТНИ ЦЕЛИ</a:t>
            </a:r>
            <a:endParaRPr lang="fr-CA" sz="4000" b="1" dirty="0" smtClean="0">
              <a:latin typeface="Arial" charset="0"/>
            </a:endParaRPr>
          </a:p>
        </p:txBody>
      </p:sp>
      <p:sp>
        <p:nvSpPr>
          <p:cNvPr id="26627" name="Espace réservé du contenu 2"/>
          <p:cNvSpPr>
            <a:spLocks noGrp="1"/>
          </p:cNvSpPr>
          <p:nvPr>
            <p:ph idx="4294967295"/>
          </p:nvPr>
        </p:nvSpPr>
        <p:spPr>
          <a:xfrm>
            <a:off x="2268538" y="1628775"/>
            <a:ext cx="6615112" cy="4525963"/>
          </a:xfrm>
        </p:spPr>
        <p:txBody>
          <a:bodyPr/>
          <a:lstStyle/>
          <a:p>
            <a:pPr marL="990600" lvl="1" indent="-533400"/>
            <a:r>
              <a:rPr lang="bg-BG" dirty="0" smtClean="0"/>
              <a:t>Изграждането на надеждно и устойчиво Интернет приложение;</a:t>
            </a:r>
            <a:endParaRPr lang="en-US" dirty="0" smtClean="0"/>
          </a:p>
          <a:p>
            <a:pPr marL="990600" lvl="1" indent="-533400"/>
            <a:r>
              <a:rPr lang="bg-BG" dirty="0" smtClean="0"/>
              <a:t>Успешно разработване на системата; </a:t>
            </a:r>
            <a:endParaRPr lang="en-US" dirty="0" smtClean="0"/>
          </a:p>
          <a:p>
            <a:pPr marL="990600" lvl="1" indent="-533400"/>
            <a:r>
              <a:rPr lang="bg-BG" dirty="0" smtClean="0"/>
              <a:t>Партньорства с 50 </a:t>
            </a:r>
            <a:r>
              <a:rPr lang="bg-BG" dirty="0" smtClean="0"/>
              <a:t>учебни заведения за </a:t>
            </a:r>
            <a:r>
              <a:rPr lang="bg-BG" dirty="0" smtClean="0"/>
              <a:t>първите 6 месеца след разработването на системата;</a:t>
            </a:r>
            <a:endParaRPr lang="en-US" dirty="0" smtClean="0"/>
          </a:p>
          <a:p>
            <a:pPr marL="990600" lvl="1" indent="-533400"/>
            <a:r>
              <a:rPr lang="bg-BG" dirty="0" smtClean="0"/>
              <a:t>Привличане на 5 рекламодателя през първите 6 месеца;</a:t>
            </a:r>
            <a:endParaRPr lang="en-US" dirty="0" smtClean="0"/>
          </a:p>
          <a:p>
            <a:pPr marL="990600" lvl="1" indent="-533400">
              <a:buNone/>
            </a:pPr>
            <a:endParaRPr lang="en-GB" dirty="0" smtClean="0"/>
          </a:p>
        </p:txBody>
      </p:sp>
      <p:sp>
        <p:nvSpPr>
          <p:cNvPr id="26634" name="Espace réservé du contenu 2"/>
          <p:cNvSpPr>
            <a:spLocks/>
          </p:cNvSpPr>
          <p:nvPr/>
        </p:nvSpPr>
        <p:spPr bwMode="auto">
          <a:xfrm>
            <a:off x="2214546" y="3284538"/>
            <a:ext cx="412767" cy="78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>
                <a:solidFill>
                  <a:schemeClr val="bg1"/>
                </a:solidFill>
                <a:latin typeface="Calibri" pitchFamily="34" charset="0"/>
              </a:rPr>
              <a:t>.</a:t>
            </a:r>
            <a:endParaRPr lang="bg-BG" dirty="0">
              <a:latin typeface="Calibri" pitchFamily="34" charset="0"/>
            </a:endParaRPr>
          </a:p>
        </p:txBody>
      </p:sp>
      <p:sp>
        <p:nvSpPr>
          <p:cNvPr id="24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ДЕФИНИЦИЯ</a:t>
            </a:r>
            <a:endParaRPr lang="en-GB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latin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БИЗНЕС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1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latin typeface="Calibri" pitchFamily="34" charset="0"/>
              </a:rPr>
              <a:t>ПР. ЦЕЛИ</a:t>
            </a:r>
            <a:endParaRPr lang="bg-BG" dirty="0">
              <a:latin typeface="Calibri" pitchFamily="34" charset="0"/>
            </a:endParaRPr>
          </a:p>
        </p:txBody>
      </p:sp>
      <p:sp>
        <p:nvSpPr>
          <p:cNvPr id="32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РЕЗУЛТАТИ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3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ДОП.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ОГРАНИЧ.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5" name="AutoShape 9"/>
          <p:cNvSpPr>
            <a:spLocks noChangeArrowheads="1"/>
          </p:cNvSpPr>
          <p:nvPr/>
        </p:nvSpPr>
        <p:spPr bwMode="ltGray">
          <a:xfrm>
            <a:off x="214282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Espace réservé du contenu 2"/>
          <p:cNvSpPr>
            <a:spLocks/>
          </p:cNvSpPr>
          <p:nvPr/>
        </p:nvSpPr>
        <p:spPr bwMode="auto">
          <a:xfrm>
            <a:off x="-90503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ИЗКЛЮЧЕНИЯ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1"/>
          <p:cNvSpPr>
            <a:spLocks noGrp="1"/>
          </p:cNvSpPr>
          <p:nvPr>
            <p:ph type="title" idx="4294967295"/>
          </p:nvPr>
        </p:nvSpPr>
        <p:spPr>
          <a:xfrm>
            <a:off x="2051050" y="260350"/>
            <a:ext cx="6615113" cy="1143000"/>
          </a:xfrm>
        </p:spPr>
        <p:txBody>
          <a:bodyPr/>
          <a:lstStyle/>
          <a:p>
            <a:pPr eaLnBrk="1" hangingPunct="1"/>
            <a:r>
              <a:rPr lang="bg-BG" sz="4000" b="1" dirty="0" smtClean="0">
                <a:latin typeface="Arial" charset="0"/>
              </a:rPr>
              <a:t>ПОЛУЧЕНИ РЕЗУЛТАТИ</a:t>
            </a:r>
            <a:endParaRPr lang="fr-CA" sz="4000" b="1" dirty="0" smtClean="0">
              <a:latin typeface="Arial" charset="0"/>
            </a:endParaRPr>
          </a:p>
        </p:txBody>
      </p:sp>
      <p:sp>
        <p:nvSpPr>
          <p:cNvPr id="30723" name="Espace réservé du contenu 2"/>
          <p:cNvSpPr>
            <a:spLocks noGrp="1"/>
          </p:cNvSpPr>
          <p:nvPr>
            <p:ph idx="4294967295"/>
          </p:nvPr>
        </p:nvSpPr>
        <p:spPr>
          <a:xfrm>
            <a:off x="2268538" y="1989138"/>
            <a:ext cx="6615112" cy="4525962"/>
          </a:xfrm>
        </p:spPr>
        <p:txBody>
          <a:bodyPr/>
          <a:lstStyle/>
          <a:p>
            <a:pPr marL="990600" lvl="1" indent="-533400"/>
            <a:r>
              <a:rPr lang="bg-BG" dirty="0" smtClean="0"/>
              <a:t>Проект "Училищна система";</a:t>
            </a:r>
            <a:endParaRPr lang="en-US" dirty="0" smtClean="0"/>
          </a:p>
          <a:p>
            <a:pPr marL="990600" lvl="1" indent="-533400"/>
            <a:r>
              <a:rPr lang="bg-BG" dirty="0" smtClean="0"/>
              <a:t>Договор с Министерството на образованието младежта и науката;</a:t>
            </a:r>
            <a:endParaRPr lang="en-US" dirty="0" smtClean="0"/>
          </a:p>
          <a:p>
            <a:pPr marL="990600" lvl="1" indent="-533400"/>
            <a:r>
              <a:rPr lang="bg-BG" dirty="0" smtClean="0"/>
              <a:t>Интуитивен и лесен за употреба интерфейс;</a:t>
            </a:r>
          </a:p>
          <a:p>
            <a:pPr marL="990600" lvl="1" indent="-533400">
              <a:buNone/>
            </a:pPr>
            <a:endParaRPr lang="en-GB" dirty="0" smtClean="0"/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ДЕФИНИЦИЯ</a:t>
            </a:r>
            <a:endParaRPr lang="en-GB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6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БИЗНЕС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ПР.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1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latin typeface="Calibri" pitchFamily="34" charset="0"/>
              </a:rPr>
              <a:t>РЕЗУЛТАТИ</a:t>
            </a:r>
            <a:endParaRPr lang="bg-BG" dirty="0">
              <a:latin typeface="Calibri" pitchFamily="34" charset="0"/>
            </a:endParaRPr>
          </a:p>
        </p:txBody>
      </p:sp>
      <p:sp>
        <p:nvSpPr>
          <p:cNvPr id="32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ДОП.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3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ОГРАНИЧ.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" name="AutoShape 9"/>
          <p:cNvSpPr>
            <a:spLocks noChangeArrowheads="1"/>
          </p:cNvSpPr>
          <p:nvPr/>
        </p:nvSpPr>
        <p:spPr bwMode="ltGray">
          <a:xfrm>
            <a:off x="214282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Espace réservé du contenu 2"/>
          <p:cNvSpPr>
            <a:spLocks/>
          </p:cNvSpPr>
          <p:nvPr/>
        </p:nvSpPr>
        <p:spPr bwMode="auto">
          <a:xfrm>
            <a:off x="-90503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ИЗКЛЮЧЕНИЯ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1"/>
          <p:cNvSpPr>
            <a:spLocks noGrp="1"/>
          </p:cNvSpPr>
          <p:nvPr>
            <p:ph type="title" idx="4294967295"/>
          </p:nvPr>
        </p:nvSpPr>
        <p:spPr>
          <a:xfrm>
            <a:off x="2051050" y="260350"/>
            <a:ext cx="6615113" cy="1143000"/>
          </a:xfrm>
        </p:spPr>
        <p:txBody>
          <a:bodyPr/>
          <a:lstStyle/>
          <a:p>
            <a:pPr eaLnBrk="1" hangingPunct="1"/>
            <a:r>
              <a:rPr lang="bg-BG" sz="4000" b="1" dirty="0" smtClean="0">
                <a:latin typeface="Arial" charset="0"/>
              </a:rPr>
              <a:t>ПОЛУЧЕНИ РЕЗУЛТАТИ</a:t>
            </a:r>
            <a:endParaRPr lang="fr-CA" sz="4000" b="1" dirty="0" smtClean="0">
              <a:latin typeface="Arial" charset="0"/>
            </a:endParaRPr>
          </a:p>
        </p:txBody>
      </p:sp>
      <p:sp>
        <p:nvSpPr>
          <p:cNvPr id="30723" name="Espace réservé du contenu 2"/>
          <p:cNvSpPr>
            <a:spLocks noGrp="1"/>
          </p:cNvSpPr>
          <p:nvPr>
            <p:ph idx="4294967295"/>
          </p:nvPr>
        </p:nvSpPr>
        <p:spPr>
          <a:xfrm>
            <a:off x="2268538" y="1989138"/>
            <a:ext cx="6615112" cy="4525962"/>
          </a:xfrm>
        </p:spPr>
        <p:txBody>
          <a:bodyPr/>
          <a:lstStyle/>
          <a:p>
            <a:pPr marL="990600" lvl="1" indent="-533400"/>
            <a:r>
              <a:rPr lang="bg-BG" dirty="0" smtClean="0"/>
              <a:t>Договори с 5 рекламодателя;</a:t>
            </a:r>
            <a:endParaRPr lang="en-US" dirty="0" smtClean="0"/>
          </a:p>
          <a:p>
            <a:pPr marL="990600" lvl="1" indent="-533400"/>
            <a:r>
              <a:rPr lang="bg-BG" dirty="0" smtClean="0"/>
              <a:t>Партньорства с 50 </a:t>
            </a:r>
            <a:r>
              <a:rPr lang="bg-BG" dirty="0" smtClean="0"/>
              <a:t>учебни заведения;</a:t>
            </a:r>
            <a:endParaRPr lang="en-US" dirty="0" smtClean="0"/>
          </a:p>
          <a:p>
            <a:pPr marL="990600" lvl="1" indent="-533400"/>
            <a:r>
              <a:rPr lang="bg-BG" dirty="0" smtClean="0"/>
              <a:t>Изграден център за поддръжка;</a:t>
            </a:r>
            <a:endParaRPr lang="en-US" dirty="0" smtClean="0"/>
          </a:p>
          <a:p>
            <a:pPr marL="990600" lvl="1" indent="-533400"/>
            <a:r>
              <a:rPr lang="bg-BG" dirty="0" smtClean="0"/>
              <a:t>Ръководство за работа със системата в хартиен и в електронен вариант;</a:t>
            </a:r>
            <a:endParaRPr lang="en-US" dirty="0" smtClean="0"/>
          </a:p>
          <a:p>
            <a:pPr marL="990600" lvl="1" indent="-533400">
              <a:buNone/>
            </a:pPr>
            <a:endParaRPr lang="en-GB" dirty="0" smtClean="0"/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ДЕФИНИЦИЯ</a:t>
            </a:r>
            <a:endParaRPr lang="en-GB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6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БИЗНЕС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ПР.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1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latin typeface="Calibri" pitchFamily="34" charset="0"/>
              </a:rPr>
              <a:t>РЕЗУЛТАТИ</a:t>
            </a:r>
            <a:endParaRPr lang="bg-BG" dirty="0">
              <a:latin typeface="Calibri" pitchFamily="34" charset="0"/>
            </a:endParaRPr>
          </a:p>
        </p:txBody>
      </p:sp>
      <p:sp>
        <p:nvSpPr>
          <p:cNvPr id="32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ДОП.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3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ОГРАНИЧ.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" name="AutoShape 9"/>
          <p:cNvSpPr>
            <a:spLocks noChangeArrowheads="1"/>
          </p:cNvSpPr>
          <p:nvPr/>
        </p:nvSpPr>
        <p:spPr bwMode="ltGray">
          <a:xfrm>
            <a:off x="214282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Espace réservé du contenu 2"/>
          <p:cNvSpPr>
            <a:spLocks/>
          </p:cNvSpPr>
          <p:nvPr/>
        </p:nvSpPr>
        <p:spPr bwMode="auto">
          <a:xfrm>
            <a:off x="-90503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ИЗКЛЮЧЕНИЯ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1"/>
          <p:cNvSpPr>
            <a:spLocks noGrp="1"/>
          </p:cNvSpPr>
          <p:nvPr>
            <p:ph type="title" idx="4294967295"/>
          </p:nvPr>
        </p:nvSpPr>
        <p:spPr>
          <a:xfrm>
            <a:off x="2051050" y="260350"/>
            <a:ext cx="6615113" cy="1143000"/>
          </a:xfrm>
        </p:spPr>
        <p:txBody>
          <a:bodyPr/>
          <a:lstStyle/>
          <a:p>
            <a:pPr eaLnBrk="1" hangingPunct="1"/>
            <a:r>
              <a:rPr lang="bg-BG" sz="4000" b="1" dirty="0" smtClean="0">
                <a:latin typeface="Arial" charset="0"/>
              </a:rPr>
              <a:t>ИЗКЛЮЧЕНИЯ</a:t>
            </a:r>
            <a:endParaRPr lang="fr-CA" sz="4000" b="1" dirty="0" smtClean="0">
              <a:latin typeface="Arial" charset="0"/>
            </a:endParaRPr>
          </a:p>
        </p:txBody>
      </p:sp>
      <p:sp>
        <p:nvSpPr>
          <p:cNvPr id="30723" name="Espace réservé du contenu 2"/>
          <p:cNvSpPr>
            <a:spLocks noGrp="1"/>
          </p:cNvSpPr>
          <p:nvPr>
            <p:ph idx="4294967295"/>
          </p:nvPr>
        </p:nvSpPr>
        <p:spPr>
          <a:xfrm>
            <a:off x="2268538" y="1714488"/>
            <a:ext cx="6615112" cy="4525962"/>
          </a:xfrm>
        </p:spPr>
        <p:txBody>
          <a:bodyPr/>
          <a:lstStyle/>
          <a:p>
            <a:pPr marL="990600" lvl="1" indent="-533400"/>
            <a:r>
              <a:rPr lang="bg-BG" dirty="0" smtClean="0"/>
              <a:t>Системата няма да може да обслужва учениците, които нямат на разположение компютър и Интернет;</a:t>
            </a:r>
            <a:endParaRPr lang="en-US" dirty="0" smtClean="0"/>
          </a:p>
          <a:p>
            <a:pPr marL="990600" lvl="1" indent="-533400"/>
            <a:r>
              <a:rPr lang="bg-BG" dirty="0" smtClean="0"/>
              <a:t>Няма да бъде разработвана система за плащания, а ще се използва готова;</a:t>
            </a:r>
            <a:endParaRPr lang="en-US" dirty="0" smtClean="0"/>
          </a:p>
          <a:p>
            <a:pPr marL="990600" lvl="1" indent="-533400"/>
            <a:r>
              <a:rPr lang="bg-BG" dirty="0" smtClean="0"/>
              <a:t>Системата няма да поддържа опции за хора с увреждания;</a:t>
            </a:r>
            <a:endParaRPr lang="en-US" dirty="0" smtClean="0"/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ДЕФИНИЦИЯ</a:t>
            </a:r>
            <a:endParaRPr lang="en-GB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6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БИЗНЕС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ПР.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1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РЕЗУЛТАТИ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2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ДОП.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3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ОГРАНИЧ.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" name="AutoShape 9"/>
          <p:cNvSpPr>
            <a:spLocks noChangeArrowheads="1"/>
          </p:cNvSpPr>
          <p:nvPr/>
        </p:nvSpPr>
        <p:spPr bwMode="ltGray">
          <a:xfrm>
            <a:off x="161877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Espace réservé du contenu 2"/>
          <p:cNvSpPr>
            <a:spLocks/>
          </p:cNvSpPr>
          <p:nvPr/>
        </p:nvSpPr>
        <p:spPr bwMode="auto">
          <a:xfrm>
            <a:off x="-142908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latin typeface="Calibri" pitchFamily="34" charset="0"/>
              </a:rPr>
              <a:t>     ИЗКЛЮЧЕНИЯ</a:t>
            </a:r>
            <a:endParaRPr lang="bg-BG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1"/>
          <p:cNvSpPr>
            <a:spLocks noGrp="1"/>
          </p:cNvSpPr>
          <p:nvPr>
            <p:ph type="title" idx="4294967295"/>
          </p:nvPr>
        </p:nvSpPr>
        <p:spPr>
          <a:xfrm>
            <a:off x="2051050" y="260350"/>
            <a:ext cx="6615113" cy="1143000"/>
          </a:xfrm>
        </p:spPr>
        <p:txBody>
          <a:bodyPr/>
          <a:lstStyle/>
          <a:p>
            <a:pPr eaLnBrk="1" hangingPunct="1"/>
            <a:r>
              <a:rPr lang="bg-BG" sz="4000" b="1" dirty="0" smtClean="0">
                <a:latin typeface="Arial" charset="0"/>
              </a:rPr>
              <a:t>ИЗКЛЮЧЕНИЯ</a:t>
            </a:r>
            <a:endParaRPr lang="fr-CA" sz="4000" b="1" dirty="0" smtClean="0">
              <a:latin typeface="Arial" charset="0"/>
            </a:endParaRPr>
          </a:p>
        </p:txBody>
      </p:sp>
      <p:sp>
        <p:nvSpPr>
          <p:cNvPr id="30723" name="Espace réservé du contenu 2"/>
          <p:cNvSpPr>
            <a:spLocks noGrp="1"/>
          </p:cNvSpPr>
          <p:nvPr>
            <p:ph idx="4294967295"/>
          </p:nvPr>
        </p:nvSpPr>
        <p:spPr>
          <a:xfrm>
            <a:off x="2268538" y="1989138"/>
            <a:ext cx="6615112" cy="4525962"/>
          </a:xfrm>
        </p:spPr>
        <p:txBody>
          <a:bodyPr/>
          <a:lstStyle/>
          <a:p>
            <a:pPr marL="990600" lvl="1" indent="-533400"/>
            <a:r>
              <a:rPr lang="bg-BG" dirty="0" smtClean="0"/>
              <a:t>Няма да се провежда рекламна кампания за популяризирането на системата;</a:t>
            </a:r>
            <a:endParaRPr lang="en-US" dirty="0" smtClean="0"/>
          </a:p>
          <a:p>
            <a:pPr marL="990600" lvl="1" indent="-533400"/>
            <a:r>
              <a:rPr lang="bg-BG" dirty="0" smtClean="0"/>
              <a:t>Няма да има отделен профил за класен ръководител; </a:t>
            </a:r>
            <a:endParaRPr lang="en-US" dirty="0" smtClean="0"/>
          </a:p>
          <a:p>
            <a:pPr marL="990600" lvl="1" indent="-533400"/>
            <a:r>
              <a:rPr lang="bg-BG" dirty="0" smtClean="0"/>
              <a:t>Няма да бъде осигурен </a:t>
            </a:r>
            <a:r>
              <a:rPr lang="bg-BG" dirty="0" smtClean="0"/>
              <a:t>хардуерена конфигурация;</a:t>
            </a:r>
            <a:endParaRPr lang="en-US" dirty="0" smtClean="0"/>
          </a:p>
          <a:p>
            <a:pPr marL="990600" lvl="1" indent="-533400">
              <a:buNone/>
            </a:pPr>
            <a:endParaRPr lang="en-US" dirty="0" smtClean="0"/>
          </a:p>
          <a:p>
            <a:pPr marL="990600" lvl="1" indent="-533400">
              <a:buNone/>
            </a:pPr>
            <a:endParaRPr lang="en-GB" dirty="0" smtClean="0"/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ltGray">
          <a:xfrm>
            <a:off x="142844" y="1928802"/>
            <a:ext cx="1428760" cy="500066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9"/>
          <p:cNvSpPr>
            <a:spLocks noChangeArrowheads="1"/>
          </p:cNvSpPr>
          <p:nvPr/>
        </p:nvSpPr>
        <p:spPr bwMode="ltGray">
          <a:xfrm>
            <a:off x="214282" y="5357826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utoShape 5"/>
          <p:cNvSpPr>
            <a:spLocks noChangeArrowheads="1"/>
          </p:cNvSpPr>
          <p:nvPr/>
        </p:nvSpPr>
        <p:spPr bwMode="ltGray">
          <a:xfrm>
            <a:off x="142844" y="121442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ДЕФИНИЦИЯ</a:t>
            </a:r>
            <a:endParaRPr lang="en-GB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6" name="AutoShape 7"/>
          <p:cNvSpPr>
            <a:spLocks noChangeArrowheads="1"/>
          </p:cNvSpPr>
          <p:nvPr/>
        </p:nvSpPr>
        <p:spPr bwMode="ltGray">
          <a:xfrm>
            <a:off x="179388" y="2643182"/>
            <a:ext cx="1392216" cy="504825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AutoShape 8"/>
          <p:cNvSpPr>
            <a:spLocks noChangeArrowheads="1"/>
          </p:cNvSpPr>
          <p:nvPr/>
        </p:nvSpPr>
        <p:spPr bwMode="ltGray">
          <a:xfrm>
            <a:off x="179388" y="3357562"/>
            <a:ext cx="1392216" cy="504825"/>
          </a:xfrm>
          <a:prstGeom prst="roundRect">
            <a:avLst>
              <a:gd name="adj" fmla="val 16667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9"/>
          <p:cNvSpPr>
            <a:spLocks noChangeArrowheads="1"/>
          </p:cNvSpPr>
          <p:nvPr/>
        </p:nvSpPr>
        <p:spPr bwMode="ltGray">
          <a:xfrm>
            <a:off x="179388" y="4652963"/>
            <a:ext cx="1392216" cy="490549"/>
          </a:xfrm>
          <a:prstGeom prst="roundRect">
            <a:avLst>
              <a:gd name="adj" fmla="val 16667"/>
            </a:avLst>
          </a:prstGeom>
          <a:solidFill>
            <a:srgbClr val="77777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Espace réservé du contenu 2"/>
          <p:cNvSpPr>
            <a:spLocks/>
          </p:cNvSpPr>
          <p:nvPr/>
        </p:nvSpPr>
        <p:spPr bwMode="auto">
          <a:xfrm>
            <a:off x="-71470" y="2000240"/>
            <a:ext cx="1714511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БИЗНЕС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" name="Espace réservé du contenu 2"/>
          <p:cNvSpPr>
            <a:spLocks/>
          </p:cNvSpPr>
          <p:nvPr/>
        </p:nvSpPr>
        <p:spPr bwMode="auto">
          <a:xfrm>
            <a:off x="214282" y="2716206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ПР. ЦЕЛИ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1" name="Espace réservé du contenu 2"/>
          <p:cNvSpPr>
            <a:spLocks/>
          </p:cNvSpPr>
          <p:nvPr/>
        </p:nvSpPr>
        <p:spPr bwMode="auto">
          <a:xfrm>
            <a:off x="179388" y="3429000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РЕЗУЛТАТИ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2" name="Espace réservé du contenu 2"/>
          <p:cNvSpPr>
            <a:spLocks/>
          </p:cNvSpPr>
          <p:nvPr/>
        </p:nvSpPr>
        <p:spPr bwMode="auto">
          <a:xfrm>
            <a:off x="0" y="542926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    ДОП.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3" name="Espace réservé du contenu 2"/>
          <p:cNvSpPr>
            <a:spLocks/>
          </p:cNvSpPr>
          <p:nvPr/>
        </p:nvSpPr>
        <p:spPr bwMode="auto">
          <a:xfrm>
            <a:off x="214282" y="4714884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solidFill>
                  <a:schemeClr val="bg1"/>
                </a:solidFill>
                <a:latin typeface="Calibri" pitchFamily="34" charset="0"/>
              </a:rPr>
              <a:t> ОГРАНИЧ.</a:t>
            </a:r>
            <a:endParaRPr lang="bg-BG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" name="AutoShape 9"/>
          <p:cNvSpPr>
            <a:spLocks noChangeArrowheads="1"/>
          </p:cNvSpPr>
          <p:nvPr/>
        </p:nvSpPr>
        <p:spPr bwMode="ltGray">
          <a:xfrm>
            <a:off x="161877" y="4000504"/>
            <a:ext cx="1392216" cy="49054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Espace réservé du contenu 2"/>
          <p:cNvSpPr>
            <a:spLocks/>
          </p:cNvSpPr>
          <p:nvPr/>
        </p:nvSpPr>
        <p:spPr bwMode="auto">
          <a:xfrm>
            <a:off x="-142908" y="4071942"/>
            <a:ext cx="2447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charset="0"/>
              <a:buNone/>
            </a:pPr>
            <a:r>
              <a:rPr lang="bg-BG" dirty="0" smtClean="0">
                <a:latin typeface="Calibri" pitchFamily="34" charset="0"/>
              </a:rPr>
              <a:t>     ИЗКЛЮЧЕНИЯ</a:t>
            </a:r>
            <a:endParaRPr lang="bg-BG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Words>603</Words>
  <Application>Microsoft Office PowerPoint</Application>
  <PresentationFormat>On-screen Show (4:3)</PresentationFormat>
  <Paragraphs>137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ПРОЕКТ  “УЧИЛИЩНА СИСТЕМА”</vt:lpstr>
      <vt:lpstr>ДЕФИНИЦИЯ НА ОБХВАТА</vt:lpstr>
      <vt:lpstr>БИЗНЕС ЦЕЛИ</vt:lpstr>
      <vt:lpstr>БИЗНЕС ЦЕЛИ</vt:lpstr>
      <vt:lpstr>ПРОЕКТНИ ЦЕЛИ</vt:lpstr>
      <vt:lpstr>ПОЛУЧЕНИ РЕЗУЛТАТИ</vt:lpstr>
      <vt:lpstr>ПОЛУЧЕНИ РЕЗУЛТАТИ</vt:lpstr>
      <vt:lpstr>ИЗКЛЮЧЕНИЯ</vt:lpstr>
      <vt:lpstr>ИЗКЛЮЧЕНИЯ</vt:lpstr>
      <vt:lpstr>ОГРАНИЧЕНИЯ</vt:lpstr>
      <vt:lpstr>ОГРАНИЧЕНИЯ</vt:lpstr>
      <vt:lpstr>ДОПУСКАНИЯ</vt:lpstr>
      <vt:lpstr>ДОПУСКАНИЯ</vt:lpstr>
      <vt:lpstr>БЛАГОДАРЯ ВИ ЗА ВНИМАНИЕТО!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Admin</dc:creator>
  <cp:lastModifiedBy>Sashi</cp:lastModifiedBy>
  <cp:revision>59</cp:revision>
  <dcterms:created xsi:type="dcterms:W3CDTF">2009-11-30T16:12:10Z</dcterms:created>
  <dcterms:modified xsi:type="dcterms:W3CDTF">2011-10-25T15:20:25Z</dcterms:modified>
</cp:coreProperties>
</file>