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32"/>
  </p:notesMasterIdLst>
  <p:sldIdLst>
    <p:sldId id="434" r:id="rId2"/>
    <p:sldId id="435" r:id="rId3"/>
    <p:sldId id="436" r:id="rId4"/>
    <p:sldId id="437" r:id="rId5"/>
    <p:sldId id="438" r:id="rId6"/>
    <p:sldId id="439" r:id="rId7"/>
    <p:sldId id="440" r:id="rId8"/>
    <p:sldId id="441" r:id="rId9"/>
    <p:sldId id="442" r:id="rId10"/>
    <p:sldId id="443" r:id="rId11"/>
    <p:sldId id="444" r:id="rId12"/>
    <p:sldId id="445" r:id="rId13"/>
    <p:sldId id="446" r:id="rId14"/>
    <p:sldId id="447" r:id="rId15"/>
    <p:sldId id="448" r:id="rId16"/>
    <p:sldId id="449" r:id="rId17"/>
    <p:sldId id="450" r:id="rId18"/>
    <p:sldId id="451" r:id="rId19"/>
    <p:sldId id="452" r:id="rId20"/>
    <p:sldId id="453" r:id="rId21"/>
    <p:sldId id="454" r:id="rId22"/>
    <p:sldId id="455" r:id="rId23"/>
    <p:sldId id="456" r:id="rId24"/>
    <p:sldId id="457" r:id="rId25"/>
    <p:sldId id="458" r:id="rId26"/>
    <p:sldId id="459" r:id="rId27"/>
    <p:sldId id="460" r:id="rId28"/>
    <p:sldId id="461" r:id="rId29"/>
    <p:sldId id="462" r:id="rId30"/>
    <p:sldId id="463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FF00FF"/>
    <a:srgbClr val="FFCCFF"/>
    <a:srgbClr val="000066"/>
    <a:srgbClr val="A1BD63"/>
    <a:srgbClr val="006600"/>
    <a:srgbClr val="336600"/>
    <a:srgbClr val="BBD979"/>
    <a:srgbClr val="0033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38" autoAdjust="0"/>
    <p:restoredTop sz="88482" autoAdjust="0"/>
  </p:normalViewPr>
  <p:slideViewPr>
    <p:cSldViewPr>
      <p:cViewPr varScale="1">
        <p:scale>
          <a:sx n="71" d="100"/>
          <a:sy n="71" d="100"/>
        </p:scale>
        <p:origin x="-12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508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10.5.2020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 smtClean="0"/>
              <a:t>Click to edit</a:t>
            </a:r>
            <a:r>
              <a:rPr lang="bg-BG" dirty="0" smtClean="0"/>
              <a:t> </a:t>
            </a: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Заглавие на темата</a:t>
            </a:r>
            <a:endParaRPr lang="bg-BG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НОМЕР НА ТЕМАТА</a:t>
            </a:r>
            <a:endParaRPr lang="bg-BG" dirty="0"/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 smtClean="0"/>
              <a:t>Заглавие</a:t>
            </a:r>
            <a:endParaRPr lang="bg-BG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 smtClean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10.5.2020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Solutions/S0304-towers-of-cubes.html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Solutions/S0305-vantablack-edging-10.html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Solutions/S0305-vantablack-edging-5.html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Solutions/S0305-vantablack-edging-2.html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Solutions/S0306-sun.html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Solutions/S0307-light-cube.html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Solutions/S0308-soft-shadows.html" TargetMode="Externa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Solutions/S0309-urban-planet.html" TargetMode="Externa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Solutions/S0310-firebugs-over-torus.html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Solutions/S0301-switzerland-flag.html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Solutions/S0302-rainbow-circles.html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Solutions/S0303-pie-chart.html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доц. д-р Павел Бойчев</a:t>
            </a:r>
            <a:r>
              <a:rPr lang="en-US" dirty="0" smtClean="0"/>
              <a:t> </a:t>
            </a:r>
            <a:r>
              <a:rPr lang="bg-BG" dirty="0" smtClean="0"/>
              <a:t>  </a:t>
            </a:r>
            <a:r>
              <a:rPr lang="en-US" dirty="0" smtClean="0"/>
              <a:t> </a:t>
            </a:r>
            <a:r>
              <a:rPr lang="bg-BG" dirty="0" err="1" smtClean="0"/>
              <a:t>КИТ-ФМИ-СУ</a:t>
            </a:r>
            <a:r>
              <a:rPr lang="en-US" dirty="0" smtClean="0"/>
              <a:t> </a:t>
            </a:r>
            <a:r>
              <a:rPr lang="bg-BG" dirty="0" smtClean="0"/>
              <a:t>  </a:t>
            </a:r>
            <a:r>
              <a:rPr lang="en-US" dirty="0" smtClean="0"/>
              <a:t> </a:t>
            </a:r>
            <a:r>
              <a:rPr lang="bg-BG" dirty="0" smtClean="0"/>
              <a:t>2020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bg-BG" smtClean="0"/>
              <a:t>Решения на задачите</a:t>
            </a:r>
            <a:endParaRPr lang="bg-BG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bg-BG" dirty="0" smtClean="0"/>
              <a:t>Тема №3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2044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Решение №4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Процедура </a:t>
            </a:r>
            <a:r>
              <a:rPr lang="en-US" b="0" dirty="0" err="1" smtClean="0">
                <a:solidFill>
                  <a:srgbClr val="FF388C"/>
                </a:solidFill>
              </a:rPr>
              <a:t>buildTower</a:t>
            </a:r>
            <a:endParaRPr lang="bg-BG" b="0" dirty="0" smtClean="0">
              <a:solidFill>
                <a:srgbClr val="FF388C"/>
              </a:solidFill>
            </a:endParaRPr>
          </a:p>
          <a:p>
            <a:pPr lvl="1"/>
            <a:r>
              <a:rPr lang="bg-BG" dirty="0" smtClean="0"/>
              <a:t>Случайно място и случайна височина</a:t>
            </a:r>
          </a:p>
          <a:p>
            <a:pPr lvl="1"/>
            <a:r>
              <a:rPr lang="bg-BG" dirty="0" smtClean="0"/>
              <a:t>Случаен на цвят </a:t>
            </a:r>
            <a:r>
              <a:rPr lang="bg-BG" dirty="0"/>
              <a:t>и ориентация </a:t>
            </a:r>
            <a:r>
              <a:rPr lang="bg-BG" dirty="0" smtClean="0"/>
              <a:t>на кубчета</a:t>
            </a:r>
          </a:p>
          <a:p>
            <a:r>
              <a:rPr lang="bg-BG" dirty="0" smtClean="0"/>
              <a:t>Въртене на сцена</a:t>
            </a:r>
          </a:p>
          <a:p>
            <a:pPr lvl="1"/>
            <a:r>
              <a:rPr lang="bg-BG" dirty="0" smtClean="0"/>
              <a:t>Чрез </a:t>
            </a:r>
            <a:r>
              <a:rPr lang="en-US" dirty="0" err="1" smtClean="0">
                <a:solidFill>
                  <a:srgbClr val="FF388C"/>
                </a:solidFill>
              </a:rPr>
              <a:t>scene.rotation</a:t>
            </a:r>
            <a:endParaRPr lang="en-US" dirty="0" smtClean="0">
              <a:solidFill>
                <a:srgbClr val="FF388C"/>
              </a:solidFill>
            </a:endParaRPr>
          </a:p>
          <a:p>
            <a:r>
              <a:rPr lang="bg-BG" dirty="0" smtClean="0"/>
              <a:t>Розови очила</a:t>
            </a:r>
          </a:p>
          <a:p>
            <a:pPr lvl="1"/>
            <a:r>
              <a:rPr lang="bg-BG" dirty="0" smtClean="0"/>
              <a:t>С розова околна светлина </a:t>
            </a:r>
            <a:r>
              <a:rPr lang="en-US" dirty="0" err="1" smtClean="0">
                <a:solidFill>
                  <a:srgbClr val="FF388C"/>
                </a:solidFill>
              </a:rPr>
              <a:t>AmbientLight</a:t>
            </a:r>
            <a:endParaRPr lang="bg-BG" dirty="0" smtClean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33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Все пак си личат цветовете, нищо че са доста променени към розово</a:t>
            </a:r>
            <a:endParaRPr lang="bg-BG" dirty="0"/>
          </a:p>
        </p:txBody>
      </p:sp>
      <p:pic>
        <p:nvPicPr>
          <p:cNvPr id="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81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14036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№5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err="1"/>
                  <a:t>Вантаблек</a:t>
                </a:r>
                <a:r>
                  <a:rPr lang="bg-BG" dirty="0"/>
                  <a:t> </a:t>
                </a:r>
                <a:r>
                  <a:rPr lang="bg-BG" dirty="0" smtClean="0"/>
                  <a:t>куб</a:t>
                </a:r>
              </a:p>
              <a:p>
                <a:pPr lvl="1"/>
                <a:r>
                  <a:rPr lang="bg-BG" dirty="0" smtClean="0"/>
                  <a:t>Кантът е чисто черен, без отблясък</a:t>
                </a:r>
              </a:p>
              <a:p>
                <a:pPr lvl="1"/>
                <a:r>
                  <a:rPr lang="bg-BG" dirty="0" smtClean="0"/>
                  <a:t>Формата е аналогична на упражнение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𝑆</m:t>
                    </m:r>
                    <m:r>
                      <a:rPr lang="en-US" i="1" dirty="0" smtClean="0">
                        <a:latin typeface="Cambria Math"/>
                      </a:rPr>
                      <m:t>0202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Върхът е сфера, ръбът е цилиндър, радиусите им са онзи параметър</a:t>
                </a:r>
                <a:endParaRPr lang="bg-BG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r="-201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3962016" y="4346267"/>
            <a:ext cx="1247072" cy="429946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Rectangle 4"/>
          <p:cNvSpPr/>
          <p:nvPr/>
        </p:nvSpPr>
        <p:spPr>
          <a:xfrm>
            <a:off x="3753381" y="4539009"/>
            <a:ext cx="426754" cy="1252507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0" name="Rectangle 19"/>
          <p:cNvSpPr/>
          <p:nvPr/>
        </p:nvSpPr>
        <p:spPr>
          <a:xfrm>
            <a:off x="4995711" y="4539009"/>
            <a:ext cx="426752" cy="1252507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1" name="Rectangle 20"/>
          <p:cNvSpPr/>
          <p:nvPr/>
        </p:nvSpPr>
        <p:spPr>
          <a:xfrm>
            <a:off x="3962016" y="5576543"/>
            <a:ext cx="1247072" cy="429946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Oval 8"/>
          <p:cNvSpPr/>
          <p:nvPr/>
        </p:nvSpPr>
        <p:spPr>
          <a:xfrm>
            <a:off x="4995711" y="5576543"/>
            <a:ext cx="426754" cy="429946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Oval 9"/>
          <p:cNvSpPr/>
          <p:nvPr/>
        </p:nvSpPr>
        <p:spPr>
          <a:xfrm>
            <a:off x="4995710" y="4343400"/>
            <a:ext cx="426754" cy="429946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Oval 10"/>
          <p:cNvSpPr/>
          <p:nvPr/>
        </p:nvSpPr>
        <p:spPr>
          <a:xfrm>
            <a:off x="3753380" y="5576543"/>
            <a:ext cx="426754" cy="429946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Oval 11"/>
          <p:cNvSpPr/>
          <p:nvPr/>
        </p:nvSpPr>
        <p:spPr>
          <a:xfrm>
            <a:off x="3753380" y="4346267"/>
            <a:ext cx="426754" cy="429946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0041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Тънък кант</a:t>
            </a:r>
            <a:endParaRPr lang="bg-BG" dirty="0"/>
          </a:p>
        </p:txBody>
      </p:sp>
      <p:pic>
        <p:nvPicPr>
          <p:cNvPr id="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604496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Среден кант</a:t>
            </a:r>
            <a:endParaRPr lang="bg-BG" dirty="0"/>
          </a:p>
        </p:txBody>
      </p:sp>
      <p:pic>
        <p:nvPicPr>
          <p:cNvPr id="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77679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Дебел кант</a:t>
            </a:r>
            <a:endParaRPr lang="bg-BG" dirty="0"/>
          </a:p>
        </p:txBody>
      </p:sp>
      <p:pic>
        <p:nvPicPr>
          <p:cNvPr id="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886232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№6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Слънце</a:t>
            </a:r>
          </a:p>
          <a:p>
            <a:pPr lvl="1"/>
            <a:r>
              <a:rPr lang="bg-BG" dirty="0" smtClean="0"/>
              <a:t>Форма от насложени </a:t>
            </a:r>
            <a:r>
              <a:rPr lang="bg-BG" dirty="0" err="1" smtClean="0"/>
              <a:t>многост</a:t>
            </a:r>
            <a:r>
              <a:rPr lang="en-GB" dirty="0" smtClean="0"/>
              <a:t>è</a:t>
            </a:r>
            <a:r>
              <a:rPr lang="bg-BG" dirty="0" smtClean="0"/>
              <a:t>ни</a:t>
            </a:r>
          </a:p>
          <a:p>
            <a:pPr lvl="1"/>
            <a:r>
              <a:rPr lang="bg-BG" dirty="0" smtClean="0"/>
              <a:t>Всеки се върти различно от другите</a:t>
            </a:r>
          </a:p>
          <a:p>
            <a:pPr lvl="1"/>
            <a:r>
              <a:rPr lang="bg-BG" dirty="0" smtClean="0"/>
              <a:t>Всеки е с малко различен цвят</a:t>
            </a:r>
            <a:endParaRPr lang="bg-BG" dirty="0"/>
          </a:p>
        </p:txBody>
      </p:sp>
      <p:sp>
        <p:nvSpPr>
          <p:cNvPr id="15" name="Hexagon 14"/>
          <p:cNvSpPr/>
          <p:nvPr/>
        </p:nvSpPr>
        <p:spPr>
          <a:xfrm rot="900000">
            <a:off x="3338069" y="3994998"/>
            <a:ext cx="2514600" cy="2167759"/>
          </a:xfrm>
          <a:prstGeom prst="hexagon">
            <a:avLst>
              <a:gd name="adj" fmla="val 29172"/>
              <a:gd name="vf" fmla="val 115470"/>
            </a:avLst>
          </a:prstGeom>
          <a:solidFill>
            <a:schemeClr val="accent6">
              <a:alpha val="50196"/>
            </a:schemeClr>
          </a:solidFill>
          <a:ln w="31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Hexagon 15"/>
          <p:cNvSpPr/>
          <p:nvPr/>
        </p:nvSpPr>
        <p:spPr>
          <a:xfrm rot="2700000">
            <a:off x="3335636" y="4191000"/>
            <a:ext cx="2514600" cy="2167759"/>
          </a:xfrm>
          <a:prstGeom prst="hexagon">
            <a:avLst>
              <a:gd name="adj" fmla="val 29172"/>
              <a:gd name="vf" fmla="val 115470"/>
            </a:avLst>
          </a:prstGeom>
          <a:solidFill>
            <a:srgbClr val="FF0000">
              <a:alpha val="50196"/>
            </a:srgbClr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4" name="Hexagon 13"/>
          <p:cNvSpPr/>
          <p:nvPr/>
        </p:nvSpPr>
        <p:spPr>
          <a:xfrm rot="1800000">
            <a:off x="3335636" y="3988638"/>
            <a:ext cx="2514600" cy="2167759"/>
          </a:xfrm>
          <a:prstGeom prst="hexagon">
            <a:avLst>
              <a:gd name="adj" fmla="val 29172"/>
              <a:gd name="vf" fmla="val 115470"/>
            </a:avLst>
          </a:prstGeom>
          <a:solidFill>
            <a:srgbClr val="FFFF00">
              <a:alpha val="50196"/>
            </a:srgbClr>
          </a:solidFill>
          <a:ln w="31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Hexagon 5"/>
          <p:cNvSpPr/>
          <p:nvPr/>
        </p:nvSpPr>
        <p:spPr>
          <a:xfrm>
            <a:off x="3335636" y="3988638"/>
            <a:ext cx="2514600" cy="2167759"/>
          </a:xfrm>
          <a:prstGeom prst="hexagon">
            <a:avLst>
              <a:gd name="adj" fmla="val 29172"/>
              <a:gd name="vf" fmla="val 115470"/>
            </a:avLst>
          </a:prstGeom>
          <a:solidFill>
            <a:srgbClr val="FFC000">
              <a:alpha val="50196"/>
            </a:srgbClr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Oval 6"/>
          <p:cNvSpPr/>
          <p:nvPr/>
        </p:nvSpPr>
        <p:spPr>
          <a:xfrm>
            <a:off x="3620558" y="4111221"/>
            <a:ext cx="1948861" cy="194886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5446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Плавност на шарките</a:t>
            </a:r>
          </a:p>
          <a:p>
            <a:pPr lvl="1"/>
            <a:r>
              <a:rPr lang="bg-BG" dirty="0" err="1" smtClean="0"/>
              <a:t>Многостените</a:t>
            </a:r>
            <a:r>
              <a:rPr lang="bg-BG" dirty="0" smtClean="0"/>
              <a:t> са вложени, т.е. размерите им са леко различни</a:t>
            </a:r>
          </a:p>
          <a:p>
            <a:pPr lvl="1"/>
            <a:r>
              <a:rPr lang="bg-BG" dirty="0" smtClean="0"/>
              <a:t>По-външните са по-прозрачни, за да се виждат по-вътрешните слоеве</a:t>
            </a:r>
          </a:p>
          <a:p>
            <a:pPr lvl="1"/>
            <a:r>
              <a:rPr lang="bg-BG" dirty="0" smtClean="0"/>
              <a:t>Излъчват оранжева светлина за получаване на по-плътен цвят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1816895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Има подвижни петна по повърхността</a:t>
            </a:r>
            <a:endParaRPr lang="bg-BG" dirty="0"/>
          </a:p>
        </p:txBody>
      </p:sp>
      <p:pic>
        <p:nvPicPr>
          <p:cNvPr id="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929965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№7</a:t>
            </a:r>
            <a:r>
              <a:rPr lang="bg-BG" dirty="0" smtClean="0">
                <a:solidFill>
                  <a:srgbClr val="FF388C"/>
                </a:solidFill>
              </a:rPr>
              <a:t>*</a:t>
            </a:r>
            <a:endParaRPr lang="bg-BG" dirty="0">
              <a:solidFill>
                <a:srgbClr val="FF388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/>
                  <a:t>Светлинен куб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8</m:t>
                    </m:r>
                  </m:oMath>
                </a14:m>
                <a:r>
                  <a:rPr lang="bg-BG" dirty="0" smtClean="0"/>
                  <a:t> светлини във върховете на невидим, по-голям „куб“ осветяват по-малък куб</a:t>
                </a:r>
              </a:p>
              <a:p>
                <a:pPr lvl="1"/>
                <a:r>
                  <a:rPr lang="bg-BG" dirty="0" smtClean="0"/>
                  <a:t>Въртим двата куба заедно</a:t>
                </a:r>
                <a:endParaRPr lang="bg-BG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3657600" y="4270177"/>
            <a:ext cx="1828800" cy="1828800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Oval 9"/>
          <p:cNvSpPr/>
          <p:nvPr/>
        </p:nvSpPr>
        <p:spPr>
          <a:xfrm>
            <a:off x="3232261" y="3843921"/>
            <a:ext cx="245345" cy="247180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Rectangle 10"/>
          <p:cNvSpPr/>
          <p:nvPr/>
        </p:nvSpPr>
        <p:spPr>
          <a:xfrm>
            <a:off x="3354934" y="3967511"/>
            <a:ext cx="2434133" cy="2434133"/>
          </a:xfrm>
          <a:prstGeom prst="rect">
            <a:avLst/>
          </a:prstGeom>
          <a:noFill/>
          <a:ln w="3175">
            <a:solidFill>
              <a:srgbClr val="FF388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Oval 11"/>
          <p:cNvSpPr/>
          <p:nvPr/>
        </p:nvSpPr>
        <p:spPr>
          <a:xfrm>
            <a:off x="5666394" y="3850537"/>
            <a:ext cx="245345" cy="247180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Oval 12"/>
          <p:cNvSpPr/>
          <p:nvPr/>
        </p:nvSpPr>
        <p:spPr>
          <a:xfrm>
            <a:off x="3211983" y="6278054"/>
            <a:ext cx="245345" cy="247180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Oval 16"/>
          <p:cNvSpPr/>
          <p:nvPr/>
        </p:nvSpPr>
        <p:spPr>
          <a:xfrm>
            <a:off x="5646116" y="6284670"/>
            <a:ext cx="245345" cy="247180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TextBox 17"/>
          <p:cNvSpPr txBox="1"/>
          <p:nvPr/>
        </p:nvSpPr>
        <p:spPr>
          <a:xfrm>
            <a:off x="3657601" y="4889957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400" dirty="0" smtClean="0">
                <a:latin typeface="Candara" panose="020E0502030303020204" pitchFamily="34" charset="0"/>
              </a:rPr>
              <a:t>Видим</a:t>
            </a:r>
            <a:br>
              <a:rPr lang="bg-BG" sz="1400" dirty="0" smtClean="0">
                <a:latin typeface="Candara" panose="020E0502030303020204" pitchFamily="34" charset="0"/>
              </a:rPr>
            </a:br>
            <a:r>
              <a:rPr lang="bg-BG" sz="1400" dirty="0" smtClean="0">
                <a:latin typeface="Candara" panose="020E0502030303020204" pitchFamily="34" charset="0"/>
              </a:rPr>
              <a:t>куб</a:t>
            </a:r>
            <a:endParaRPr lang="bg-BG" sz="1400" dirty="0">
              <a:latin typeface="Candara" panose="020E0502030303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77606" y="3657600"/>
            <a:ext cx="2188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400" dirty="0" smtClean="0">
                <a:solidFill>
                  <a:srgbClr val="FF388C"/>
                </a:solidFill>
                <a:latin typeface="Candara" panose="020E0502030303020204" pitchFamily="34" charset="0"/>
              </a:rPr>
              <a:t>Невидим „куб“</a:t>
            </a:r>
            <a:endParaRPr lang="bg-BG" sz="1400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11523" y="3792071"/>
            <a:ext cx="2188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400" dirty="0" smtClean="0">
                <a:solidFill>
                  <a:srgbClr val="FF388C"/>
                </a:solidFill>
                <a:latin typeface="Candara" panose="020E0502030303020204" pitchFamily="34" charset="0"/>
              </a:rPr>
              <a:t>Светлина</a:t>
            </a:r>
            <a:endParaRPr lang="bg-BG" sz="1400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03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Решение №1</a:t>
            </a:r>
            <a:endParaRPr lang="bg-BG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Швейцарско знаме</a:t>
                </a:r>
                <a:endParaRPr lang="en-US" dirty="0"/>
              </a:p>
              <a:p>
                <a:pPr lvl="1"/>
                <a:r>
                  <a:rPr lang="bg-BG" dirty="0" smtClean="0"/>
                  <a:t>Пресмятане на размери</a:t>
                </a:r>
              </a:p>
              <a:p>
                <a:pPr lvl="1"/>
                <a:r>
                  <a:rPr lang="bg-BG" dirty="0" smtClean="0"/>
                  <a:t>Вертикално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5</m:t>
                    </m:r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𝑦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хоризонтално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smtClean="0">
                        <a:solidFill>
                          <a:srgbClr val="FF388C"/>
                        </a:solidFill>
                        <a:latin typeface="Cambria Math"/>
                      </a:rPr>
                      <m:t>2</m:t>
                    </m:r>
                    <m:r>
                      <a:rPr lang="en-US" smtClean="0">
                        <a:solidFill>
                          <a:srgbClr val="FF388C"/>
                        </a:solidFill>
                        <a:latin typeface="Cambria Math"/>
                      </a:rPr>
                      <m:t>𝑥</m:t>
                    </m:r>
                    <m:r>
                      <a:rPr lang="en-US" smtClean="0">
                        <a:solidFill>
                          <a:srgbClr val="FF388C"/>
                        </a:solidFill>
                        <a:latin typeface="Cambria Math"/>
                      </a:rPr>
                      <m:t>+3</m:t>
                    </m:r>
                    <m:r>
                      <a:rPr lang="en-US" smtClean="0">
                        <a:solidFill>
                          <a:srgbClr val="FF388C"/>
                        </a:solidFill>
                        <a:latin typeface="Cambria Math"/>
                      </a:rPr>
                      <m:t>𝑦</m:t>
                    </m:r>
                  </m:oMath>
                </a14:m>
                <a:endParaRPr lang="bg-BG" dirty="0" smtClean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 smtClean="0"/>
                  <a:t>За пропорция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3:2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трябва </a:t>
                </a:r>
                <a14:m>
                  <m:oMath xmlns:m="http://schemas.openxmlformats.org/officeDocument/2006/math">
                    <m:r>
                      <a:rPr lang="en-US" smtClean="0">
                        <a:solidFill>
                          <a:srgbClr val="FF388C"/>
                        </a:solidFill>
                        <a:latin typeface="Cambria Math"/>
                      </a:rPr>
                      <m:t>𝑦</m:t>
                    </m:r>
                    <m:r>
                      <a:rPr lang="en-US" smtClean="0">
                        <a:solidFill>
                          <a:srgbClr val="FF388C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solidFill>
                              <a:srgbClr val="FF388C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9</m:t>
                        </m:r>
                      </m:den>
                    </m:f>
                    <m:r>
                      <a:rPr lang="en-US" smtClean="0">
                        <a:solidFill>
                          <a:srgbClr val="FF388C"/>
                        </a:solidFill>
                        <a:latin typeface="Cambria Math"/>
                      </a:rPr>
                      <m:t>𝑥</m:t>
                    </m:r>
                  </m:oMath>
                </a14:m>
                <a:endParaRPr lang="bg-BG" dirty="0">
                  <a:solidFill>
                    <a:srgbClr val="FF388C"/>
                  </a:solidFill>
                </a:endParaRPr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3"/>
          <p:cNvSpPr/>
          <p:nvPr/>
        </p:nvSpPr>
        <p:spPr>
          <a:xfrm>
            <a:off x="3200400" y="4038600"/>
            <a:ext cx="2743200" cy="1823013"/>
          </a:xfrm>
          <a:custGeom>
            <a:avLst/>
            <a:gdLst/>
            <a:ahLst/>
            <a:cxnLst/>
            <a:rect l="l" t="t" r="r" b="b"/>
            <a:pathLst>
              <a:path w="2743200" h="1823013">
                <a:moveTo>
                  <a:pt x="1196898" y="338044"/>
                </a:moveTo>
                <a:lnTo>
                  <a:pt x="1196898" y="735773"/>
                </a:lnTo>
                <a:lnTo>
                  <a:pt x="802889" y="735773"/>
                </a:lnTo>
                <a:lnTo>
                  <a:pt x="802889" y="1092612"/>
                </a:lnTo>
                <a:lnTo>
                  <a:pt x="1196898" y="1092612"/>
                </a:lnTo>
                <a:lnTo>
                  <a:pt x="1196898" y="1475468"/>
                </a:lnTo>
                <a:lnTo>
                  <a:pt x="1553737" y="1475468"/>
                </a:lnTo>
                <a:lnTo>
                  <a:pt x="1553737" y="1092612"/>
                </a:lnTo>
                <a:lnTo>
                  <a:pt x="1940313" y="1092612"/>
                </a:lnTo>
                <a:lnTo>
                  <a:pt x="1940313" y="735773"/>
                </a:lnTo>
                <a:lnTo>
                  <a:pt x="1553737" y="735773"/>
                </a:lnTo>
                <a:lnTo>
                  <a:pt x="1553737" y="338044"/>
                </a:lnTo>
                <a:close/>
                <a:moveTo>
                  <a:pt x="0" y="0"/>
                </a:moveTo>
                <a:lnTo>
                  <a:pt x="2743200" y="0"/>
                </a:lnTo>
                <a:lnTo>
                  <a:pt x="2743200" y="1823013"/>
                </a:lnTo>
                <a:lnTo>
                  <a:pt x="0" y="1823013"/>
                </a:ln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71" name="TextBox 70"/>
          <p:cNvSpPr txBox="1"/>
          <p:nvPr/>
        </p:nvSpPr>
        <p:spPr>
          <a:xfrm>
            <a:off x="4350089" y="4059375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ndara" panose="020E0502030303020204" pitchFamily="34" charset="0"/>
              </a:rPr>
              <a:t>Y</a:t>
            </a:r>
            <a:endParaRPr lang="bg-BG" sz="1400" dirty="0">
              <a:latin typeface="Candara" panose="020E0502030303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48200" y="4429977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ndara" panose="020E0502030303020204" pitchFamily="34" charset="0"/>
              </a:rPr>
              <a:t>Y</a:t>
            </a:r>
            <a:endParaRPr lang="bg-BG" sz="1400" dirty="0">
              <a:latin typeface="Candara" panose="020E0502030303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29200" y="4800578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ndara" panose="020E0502030303020204" pitchFamily="34" charset="0"/>
              </a:rPr>
              <a:t>Y</a:t>
            </a:r>
            <a:endParaRPr lang="bg-BG" sz="1400" dirty="0">
              <a:latin typeface="Candara" panose="020E0502030303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48200" y="5171179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ndara" panose="020E0502030303020204" pitchFamily="34" charset="0"/>
              </a:rPr>
              <a:t>Y</a:t>
            </a:r>
            <a:endParaRPr lang="bg-BG" sz="1400" dirty="0">
              <a:latin typeface="Candara" panose="020E0502030303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50089" y="5541781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ndara" panose="020E0502030303020204" pitchFamily="34" charset="0"/>
              </a:rPr>
              <a:t>Y</a:t>
            </a:r>
            <a:endParaRPr lang="bg-BG" sz="1400" dirty="0">
              <a:latin typeface="Candara" panose="020E0502030303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5943600" y="4810487"/>
                <a:ext cx="41563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/>
                      </a:rPr>
                      <m:t>5</m:t>
                    </m:r>
                  </m:oMath>
                </a14:m>
                <a:r>
                  <a:rPr lang="en-US" sz="1400" dirty="0" smtClean="0">
                    <a:latin typeface="Candara" panose="020E0502030303020204" pitchFamily="34" charset="0"/>
                  </a:rPr>
                  <a:t>Y</a:t>
                </a:r>
                <a:endParaRPr lang="bg-BG" sz="1400" dirty="0">
                  <a:latin typeface="Candara" panose="020E0502030303020204" pitchFamily="34" charset="0"/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3600" y="4810487"/>
                <a:ext cx="415636" cy="307777"/>
              </a:xfrm>
              <a:prstGeom prst="rect">
                <a:avLst/>
              </a:prstGeom>
              <a:blipFill rotWithShape="1">
                <a:blip r:embed="rId3"/>
                <a:stretch>
                  <a:fillRect t="-1961" b="-17647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/>
          <p:cNvSpPr txBox="1"/>
          <p:nvPr/>
        </p:nvSpPr>
        <p:spPr>
          <a:xfrm>
            <a:off x="3429000" y="4796217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ndara" panose="020E0502030303020204" pitchFamily="34" charset="0"/>
              </a:rPr>
              <a:t>X</a:t>
            </a:r>
            <a:endParaRPr lang="bg-BG" sz="1400" dirty="0">
              <a:latin typeface="Candara" panose="020E0502030303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4114800" y="5861613"/>
                <a:ext cx="8869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/>
                      </a:rPr>
                      <m:t>2</m:t>
                    </m:r>
                  </m:oMath>
                </a14:m>
                <a:r>
                  <a:rPr lang="en-US" sz="1400" dirty="0" smtClean="0">
                    <a:latin typeface="Candara" panose="020E0502030303020204" pitchFamily="34" charset="0"/>
                  </a:rPr>
                  <a:t>X+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/>
                      </a:rPr>
                      <m:t>3</m:t>
                    </m:r>
                  </m:oMath>
                </a14:m>
                <a:r>
                  <a:rPr lang="en-US" sz="1400" dirty="0" smtClean="0">
                    <a:latin typeface="Candara" panose="020E0502030303020204" pitchFamily="34" charset="0"/>
                  </a:rPr>
                  <a:t>Y</a:t>
                </a:r>
                <a:endParaRPr lang="bg-BG" sz="1400" dirty="0">
                  <a:latin typeface="Candara" panose="020E0502030303020204" pitchFamily="34" charset="0"/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4800" y="5861613"/>
                <a:ext cx="886929" cy="307777"/>
              </a:xfrm>
              <a:prstGeom prst="rect">
                <a:avLst/>
              </a:prstGeom>
              <a:blipFill rotWithShape="1">
                <a:blip r:embed="rId4"/>
                <a:stretch>
                  <a:fillRect t="-2000" b="-20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028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Осветени върхове и отражения по пода</a:t>
            </a:r>
            <a:endParaRPr lang="bg-BG" dirty="0"/>
          </a:p>
        </p:txBody>
      </p:sp>
      <p:pic>
        <p:nvPicPr>
          <p:cNvPr id="5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565713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№8</a:t>
            </a:r>
            <a:r>
              <a:rPr lang="bg-BG" dirty="0" smtClean="0">
                <a:solidFill>
                  <a:srgbClr val="FF388C"/>
                </a:solidFill>
              </a:rPr>
              <a:t>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Меки сенки</a:t>
            </a:r>
            <a:endParaRPr lang="en-US" dirty="0" smtClean="0"/>
          </a:p>
          <a:p>
            <a:pPr lvl="1"/>
            <a:r>
              <a:rPr lang="bg-BG" dirty="0" smtClean="0"/>
              <a:t>Направени са без сенки</a:t>
            </a:r>
          </a:p>
          <a:p>
            <a:pPr lvl="1"/>
            <a:r>
              <a:rPr lang="bg-BG" dirty="0" smtClean="0"/>
              <a:t>Ползвана е бяла точкова светлина</a:t>
            </a:r>
          </a:p>
          <a:p>
            <a:pPr lvl="1"/>
            <a:r>
              <a:rPr lang="bg-BG" dirty="0" smtClean="0"/>
              <a:t>Силата на светлината е отрицателна</a:t>
            </a:r>
          </a:p>
          <a:p>
            <a:pPr marL="739775" lvl="2"/>
            <a:r>
              <a:rPr lang="bg-BG" dirty="0" smtClean="0"/>
              <a:t>(т.е. не се добавя осветеност към цвета, а се вади осветеност от него)</a:t>
            </a:r>
          </a:p>
          <a:p>
            <a:r>
              <a:rPr lang="bg-BG" dirty="0" smtClean="0"/>
              <a:t>Въпрос</a:t>
            </a:r>
          </a:p>
          <a:p>
            <a:pPr lvl="1"/>
            <a:r>
              <a:rPr lang="bg-BG" dirty="0" smtClean="0"/>
              <a:t>Защо с положителна черна светлина няма да стане сянка?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1399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Координати </a:t>
                </a:r>
                <a:r>
                  <a:rPr lang="bg-BG" dirty="0"/>
                  <a:t>върху </a:t>
                </a:r>
                <a:r>
                  <a:rPr lang="bg-BG" dirty="0" smtClean="0"/>
                  <a:t>куб</a:t>
                </a:r>
                <a:r>
                  <a:rPr lang="en-US" dirty="0" smtClean="0"/>
                  <a:t> </a:t>
                </a:r>
                <a:r>
                  <a:rPr lang="bg-BG" dirty="0" smtClean="0"/>
                  <a:t>с „радиус“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𝑟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 smtClean="0"/>
                  <a:t>Точка по сфера</a:t>
                </a:r>
              </a:p>
              <a:p>
                <a:pPr lvl="1"/>
                <a:r>
                  <a:rPr lang="bg-BG" dirty="0" smtClean="0"/>
                  <a:t>Намираме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/>
                      </a:rPr>
                      <m:t>𝑚</m:t>
                    </m:r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b="0" i="1" smtClean="0">
                            <a:solidFill>
                              <a:srgbClr val="FF388C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max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solidFill>
                                  <a:srgbClr val="FF388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b="0" i="1" smtClean="0">
                                    <a:solidFill>
                                      <a:srgbClr val="FF388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solidFill>
                                      <a:srgbClr val="FF388C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</m:d>
                            <m:r>
                              <a:rPr lang="en-US" b="0" i="1" smtClean="0">
                                <a:solidFill>
                                  <a:srgbClr val="FF388C"/>
                                </a:solidFill>
                                <a:latin typeface="Cambria Math"/>
                              </a:rPr>
                              <m:t>,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solidFill>
                                      <a:srgbClr val="FF388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solidFill>
                                      <a:srgbClr val="FF388C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</m:e>
                            </m:d>
                            <m:r>
                              <a:rPr lang="en-US" b="0" i="1" smtClean="0">
                                <a:solidFill>
                                  <a:srgbClr val="FF388C"/>
                                </a:solidFill>
                                <a:latin typeface="Cambria Math"/>
                              </a:rPr>
                              <m:t>,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solidFill>
                                      <a:srgbClr val="FF388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solidFill>
                                      <a:srgbClr val="FF388C"/>
                                    </a:solidFill>
                                    <a:latin typeface="Cambria Math"/>
                                  </a:rPr>
                                  <m:t>𝑧</m:t>
                                </m:r>
                              </m:e>
                            </m:d>
                          </m:e>
                        </m:d>
                      </m:e>
                    </m:func>
                  </m:oMath>
                </a14:m>
                <a:endParaRPr lang="bg-BG" dirty="0"/>
              </a:p>
              <a:p>
                <a:pPr lvl="1"/>
                <a:r>
                  <a:rPr lang="bg-BG" dirty="0" smtClean="0"/>
                  <a:t>Мащабираме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/>
                      </a:rPr>
                      <m:t>𝑥</m:t>
                    </m:r>
                    <m:r>
                      <a:rPr lang="en-US" i="1">
                        <a:solidFill>
                          <a:srgbClr val="FF388C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solidFill>
                              <a:srgbClr val="FF388C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𝑟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𝑚</m:t>
                        </m:r>
                      </m:den>
                    </m:f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/>
                      </a:rPr>
                      <m:t>𝑦</m:t>
                    </m:r>
                    <m:r>
                      <a:rPr lang="en-US" i="1">
                        <a:solidFill>
                          <a:srgbClr val="FF388C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rgbClr val="FF388C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FF388C"/>
                            </a:solidFill>
                            <a:latin typeface="Cambria Math"/>
                          </a:rPr>
                          <m:t>𝑟</m:t>
                        </m:r>
                      </m:num>
                      <m:den>
                        <m:r>
                          <a:rPr lang="en-US" i="1">
                            <a:solidFill>
                              <a:srgbClr val="FF388C"/>
                            </a:solidFill>
                            <a:latin typeface="Cambria Math"/>
                          </a:rPr>
                          <m:t>𝑚</m:t>
                        </m:r>
                      </m:den>
                    </m:f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/>
                      </a:rPr>
                      <m:t>𝑦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/>
                      </a:rPr>
                      <m:t>𝑧</m:t>
                    </m:r>
                    <m:r>
                      <a:rPr lang="en-US" i="1">
                        <a:solidFill>
                          <a:srgbClr val="FF388C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rgbClr val="FF388C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FF388C"/>
                            </a:solidFill>
                            <a:latin typeface="Cambria Math"/>
                          </a:rPr>
                          <m:t>𝑟</m:t>
                        </m:r>
                      </m:num>
                      <m:den>
                        <m:r>
                          <a:rPr lang="en-US" i="1">
                            <a:solidFill>
                              <a:srgbClr val="FF388C"/>
                            </a:solidFill>
                            <a:latin typeface="Cambria Math"/>
                          </a:rPr>
                          <m:t>𝑚</m:t>
                        </m:r>
                      </m:den>
                    </m:f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/>
                      </a:rPr>
                      <m:t>𝑧</m:t>
                    </m:r>
                  </m:oMath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657600" y="3996605"/>
            <a:ext cx="1828800" cy="1828800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Rectangle 4"/>
          <p:cNvSpPr/>
          <p:nvPr/>
        </p:nvSpPr>
        <p:spPr>
          <a:xfrm>
            <a:off x="3354934" y="3693939"/>
            <a:ext cx="2434133" cy="2434133"/>
          </a:xfrm>
          <a:prstGeom prst="rect">
            <a:avLst/>
          </a:prstGeom>
          <a:noFill/>
          <a:ln w="3175">
            <a:solidFill>
              <a:srgbClr val="FF388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TextBox 10"/>
          <p:cNvSpPr txBox="1"/>
          <p:nvPr/>
        </p:nvSpPr>
        <p:spPr>
          <a:xfrm>
            <a:off x="6543900" y="3832308"/>
            <a:ext cx="2188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400" dirty="0" smtClean="0">
                <a:solidFill>
                  <a:srgbClr val="FF388C"/>
                </a:solidFill>
                <a:latin typeface="Candara" panose="020E0502030303020204" pitchFamily="34" charset="0"/>
              </a:rPr>
              <a:t>Точка по сфера</a:t>
            </a:r>
            <a:endParaRPr lang="bg-BG" sz="1400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2415893" y="2754898"/>
            <a:ext cx="4312215" cy="4312215"/>
          </a:xfrm>
          <a:prstGeom prst="ellipse">
            <a:avLst/>
          </a:prstGeom>
          <a:noFill/>
          <a:ln w="3175">
            <a:solidFill>
              <a:srgbClr val="FF388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572000" y="4020023"/>
            <a:ext cx="1909089" cy="88262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4529982" y="4869543"/>
            <a:ext cx="68364" cy="6947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50" name="Group 49"/>
          <p:cNvGrpSpPr/>
          <p:nvPr/>
        </p:nvGrpSpPr>
        <p:grpSpPr>
          <a:xfrm>
            <a:off x="5495350" y="4054964"/>
            <a:ext cx="578513" cy="582841"/>
            <a:chOff x="5495350" y="4401759"/>
            <a:chExt cx="578513" cy="582841"/>
          </a:xfrm>
        </p:grpSpPr>
        <p:sp>
          <p:nvSpPr>
            <p:cNvPr id="6" name="Oval 5"/>
            <p:cNvSpPr/>
            <p:nvPr/>
          </p:nvSpPr>
          <p:spPr>
            <a:xfrm>
              <a:off x="5495350" y="4401759"/>
              <a:ext cx="578513" cy="582841"/>
            </a:xfrm>
            <a:prstGeom prst="ellipse">
              <a:avLst/>
            </a:prstGeom>
            <a:solidFill>
              <a:srgbClr val="FF388C">
                <a:alpha val="50196"/>
              </a:srgbClr>
            </a:solidFill>
            <a:ln w="3175">
              <a:solidFill>
                <a:srgbClr val="FF38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0" name="Oval 19"/>
            <p:cNvSpPr/>
            <p:nvPr/>
          </p:nvSpPr>
          <p:spPr>
            <a:xfrm>
              <a:off x="5754436" y="4650463"/>
              <a:ext cx="68364" cy="69477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FF38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cxnSp>
        <p:nvCxnSpPr>
          <p:cNvPr id="24" name="Straight Arrow Connector 23"/>
          <p:cNvCxnSpPr/>
          <p:nvPr/>
        </p:nvCxnSpPr>
        <p:spPr>
          <a:xfrm>
            <a:off x="4572000" y="4911005"/>
            <a:ext cx="1212606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4572000" y="4911005"/>
            <a:ext cx="1964395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6536395" y="3995736"/>
            <a:ext cx="0" cy="914400"/>
          </a:xfrm>
          <a:prstGeom prst="straightConnector1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486400" y="4834805"/>
            <a:ext cx="2285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ndara" panose="020E0502030303020204" pitchFamily="34" charset="0"/>
              </a:rPr>
              <a:t>r</a:t>
            </a:r>
            <a:endParaRPr lang="bg-BG" sz="1400" dirty="0">
              <a:latin typeface="Candara" panose="020E0502030303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248400" y="4834805"/>
            <a:ext cx="2285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ndara" panose="020E0502030303020204" pitchFamily="34" charset="0"/>
              </a:rPr>
              <a:t>m</a:t>
            </a:r>
            <a:endParaRPr lang="bg-BG" sz="1400" dirty="0">
              <a:latin typeface="Candara" panose="020E0502030303020204" pitchFamily="34" charset="0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 flipH="1" flipV="1">
            <a:off x="4572000" y="3986196"/>
            <a:ext cx="1958898" cy="8550"/>
          </a:xfrm>
          <a:prstGeom prst="straightConnector1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4568283" y="2780379"/>
            <a:ext cx="0" cy="212390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 flipV="1">
            <a:off x="4564558" y="2777939"/>
            <a:ext cx="334544" cy="5042"/>
          </a:xfrm>
          <a:prstGeom prst="straightConnector1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4863790" y="2743200"/>
            <a:ext cx="68364" cy="69477"/>
          </a:xfrm>
          <a:prstGeom prst="ellipse">
            <a:avLst/>
          </a:prstGeom>
          <a:solidFill>
            <a:srgbClr val="FF388C"/>
          </a:solidFill>
          <a:ln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Oval 15"/>
          <p:cNvSpPr/>
          <p:nvPr/>
        </p:nvSpPr>
        <p:spPr>
          <a:xfrm>
            <a:off x="6498216" y="3958728"/>
            <a:ext cx="68364" cy="69477"/>
          </a:xfrm>
          <a:prstGeom prst="ellipse">
            <a:avLst/>
          </a:prstGeom>
          <a:solidFill>
            <a:srgbClr val="FF388C"/>
          </a:solidFill>
          <a:ln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54" name="Straight Arrow Connector 53"/>
          <p:cNvCxnSpPr/>
          <p:nvPr/>
        </p:nvCxnSpPr>
        <p:spPr>
          <a:xfrm flipV="1">
            <a:off x="4572000" y="2827585"/>
            <a:ext cx="315951" cy="208527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4896137" y="2780379"/>
            <a:ext cx="0" cy="2129757"/>
          </a:xfrm>
          <a:prstGeom prst="straightConnector1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4461838" y="3411910"/>
            <a:ext cx="578513" cy="582841"/>
            <a:chOff x="5495350" y="4401759"/>
            <a:chExt cx="578513" cy="582841"/>
          </a:xfrm>
        </p:grpSpPr>
        <p:sp>
          <p:nvSpPr>
            <p:cNvPr id="52" name="Oval 51"/>
            <p:cNvSpPr/>
            <p:nvPr/>
          </p:nvSpPr>
          <p:spPr>
            <a:xfrm>
              <a:off x="5495350" y="4401759"/>
              <a:ext cx="578513" cy="582841"/>
            </a:xfrm>
            <a:prstGeom prst="ellipse">
              <a:avLst/>
            </a:prstGeom>
            <a:solidFill>
              <a:srgbClr val="FF388C">
                <a:alpha val="50196"/>
              </a:srgbClr>
            </a:solidFill>
            <a:ln w="3175">
              <a:solidFill>
                <a:srgbClr val="FF38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53" name="Oval 52"/>
            <p:cNvSpPr/>
            <p:nvPr/>
          </p:nvSpPr>
          <p:spPr>
            <a:xfrm>
              <a:off x="5754436" y="4650463"/>
              <a:ext cx="68364" cy="69477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FF38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cxnSp>
        <p:nvCxnSpPr>
          <p:cNvPr id="57" name="Straight Arrow Connector 56"/>
          <p:cNvCxnSpPr/>
          <p:nvPr/>
        </p:nvCxnSpPr>
        <p:spPr>
          <a:xfrm flipV="1">
            <a:off x="4572000" y="3682512"/>
            <a:ext cx="0" cy="122849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328533" y="3691805"/>
            <a:ext cx="2285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ndara" panose="020E0502030303020204" pitchFamily="34" charset="0"/>
              </a:rPr>
              <a:t>r</a:t>
            </a:r>
            <a:endParaRPr lang="bg-BG" sz="1400" dirty="0">
              <a:latin typeface="Candara" panose="020E0502030303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321091" y="2850628"/>
            <a:ext cx="2285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ndara" panose="020E0502030303020204" pitchFamily="34" charset="0"/>
              </a:rPr>
              <a:t>m</a:t>
            </a:r>
            <a:endParaRPr lang="bg-BG" sz="1400" dirty="0">
              <a:latin typeface="Candara" panose="020E0502030303020204" pitchFamily="34" charset="0"/>
            </a:endParaRPr>
          </a:p>
        </p:txBody>
      </p:sp>
      <p:sp>
        <p:nvSpPr>
          <p:cNvPr id="62" name="Freeform 61"/>
          <p:cNvSpPr/>
          <p:nvPr/>
        </p:nvSpPr>
        <p:spPr>
          <a:xfrm>
            <a:off x="5806618" y="3902977"/>
            <a:ext cx="668900" cy="393389"/>
          </a:xfrm>
          <a:custGeom>
            <a:avLst/>
            <a:gdLst>
              <a:gd name="connsiteX0" fmla="*/ 693805 w 693805"/>
              <a:gd name="connsiteY0" fmla="*/ 138915 h 480481"/>
              <a:gd name="connsiteX1" fmla="*/ 448305 w 693805"/>
              <a:gd name="connsiteY1" fmla="*/ 17944 h 480481"/>
              <a:gd name="connsiteX2" fmla="*/ 0 w 693805"/>
              <a:gd name="connsiteY2" fmla="*/ 480481 h 480481"/>
              <a:gd name="connsiteX0" fmla="*/ 693805 w 693805"/>
              <a:gd name="connsiteY0" fmla="*/ 129649 h 471215"/>
              <a:gd name="connsiteX1" fmla="*/ 249058 w 693805"/>
              <a:gd name="connsiteY1" fmla="*/ 19351 h 471215"/>
              <a:gd name="connsiteX2" fmla="*/ 0 w 693805"/>
              <a:gd name="connsiteY2" fmla="*/ 471215 h 471215"/>
              <a:gd name="connsiteX0" fmla="*/ 693805 w 693805"/>
              <a:gd name="connsiteY0" fmla="*/ 0 h 341566"/>
              <a:gd name="connsiteX1" fmla="*/ 0 w 693805"/>
              <a:gd name="connsiteY1" fmla="*/ 341566 h 341566"/>
              <a:gd name="connsiteX0" fmla="*/ 693805 w 693805"/>
              <a:gd name="connsiteY0" fmla="*/ 0 h 341566"/>
              <a:gd name="connsiteX1" fmla="*/ 0 w 693805"/>
              <a:gd name="connsiteY1" fmla="*/ 341566 h 341566"/>
              <a:gd name="connsiteX0" fmla="*/ 693805 w 693805"/>
              <a:gd name="connsiteY0" fmla="*/ 92272 h 433838"/>
              <a:gd name="connsiteX1" fmla="*/ 0 w 693805"/>
              <a:gd name="connsiteY1" fmla="*/ 433838 h 433838"/>
              <a:gd name="connsiteX0" fmla="*/ 668900 w 668900"/>
              <a:gd name="connsiteY0" fmla="*/ 97693 h 421469"/>
              <a:gd name="connsiteX1" fmla="*/ 0 w 668900"/>
              <a:gd name="connsiteY1" fmla="*/ 421469 h 421469"/>
              <a:gd name="connsiteX0" fmla="*/ 668900 w 668900"/>
              <a:gd name="connsiteY0" fmla="*/ 69613 h 393389"/>
              <a:gd name="connsiteX1" fmla="*/ 0 w 668900"/>
              <a:gd name="connsiteY1" fmla="*/ 393389 h 393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8900" h="393389">
                <a:moveTo>
                  <a:pt x="668900" y="69613"/>
                </a:moveTo>
                <a:cubicBezTo>
                  <a:pt x="380703" y="-22895"/>
                  <a:pt x="113855" y="-104727"/>
                  <a:pt x="0" y="393389"/>
                </a:cubicBezTo>
              </a:path>
            </a:pathLst>
          </a:custGeom>
          <a:noFill/>
          <a:ln w="9525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3" name="Freeform 62"/>
          <p:cNvSpPr/>
          <p:nvPr/>
        </p:nvSpPr>
        <p:spPr>
          <a:xfrm rot="15305087" flipV="1">
            <a:off x="4509115" y="3047859"/>
            <a:ext cx="778648" cy="393389"/>
          </a:xfrm>
          <a:custGeom>
            <a:avLst/>
            <a:gdLst>
              <a:gd name="connsiteX0" fmla="*/ 693805 w 693805"/>
              <a:gd name="connsiteY0" fmla="*/ 138915 h 480481"/>
              <a:gd name="connsiteX1" fmla="*/ 448305 w 693805"/>
              <a:gd name="connsiteY1" fmla="*/ 17944 h 480481"/>
              <a:gd name="connsiteX2" fmla="*/ 0 w 693805"/>
              <a:gd name="connsiteY2" fmla="*/ 480481 h 480481"/>
              <a:gd name="connsiteX0" fmla="*/ 693805 w 693805"/>
              <a:gd name="connsiteY0" fmla="*/ 129649 h 471215"/>
              <a:gd name="connsiteX1" fmla="*/ 249058 w 693805"/>
              <a:gd name="connsiteY1" fmla="*/ 19351 h 471215"/>
              <a:gd name="connsiteX2" fmla="*/ 0 w 693805"/>
              <a:gd name="connsiteY2" fmla="*/ 471215 h 471215"/>
              <a:gd name="connsiteX0" fmla="*/ 693805 w 693805"/>
              <a:gd name="connsiteY0" fmla="*/ 0 h 341566"/>
              <a:gd name="connsiteX1" fmla="*/ 0 w 693805"/>
              <a:gd name="connsiteY1" fmla="*/ 341566 h 341566"/>
              <a:gd name="connsiteX0" fmla="*/ 693805 w 693805"/>
              <a:gd name="connsiteY0" fmla="*/ 0 h 341566"/>
              <a:gd name="connsiteX1" fmla="*/ 0 w 693805"/>
              <a:gd name="connsiteY1" fmla="*/ 341566 h 341566"/>
              <a:gd name="connsiteX0" fmla="*/ 693805 w 693805"/>
              <a:gd name="connsiteY0" fmla="*/ 92272 h 433838"/>
              <a:gd name="connsiteX1" fmla="*/ 0 w 693805"/>
              <a:gd name="connsiteY1" fmla="*/ 433838 h 433838"/>
              <a:gd name="connsiteX0" fmla="*/ 668900 w 668900"/>
              <a:gd name="connsiteY0" fmla="*/ 97693 h 421469"/>
              <a:gd name="connsiteX1" fmla="*/ 0 w 668900"/>
              <a:gd name="connsiteY1" fmla="*/ 421469 h 421469"/>
              <a:gd name="connsiteX0" fmla="*/ 668900 w 668900"/>
              <a:gd name="connsiteY0" fmla="*/ 69613 h 393389"/>
              <a:gd name="connsiteX1" fmla="*/ 0 w 668900"/>
              <a:gd name="connsiteY1" fmla="*/ 393389 h 393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8900" h="393389">
                <a:moveTo>
                  <a:pt x="668900" y="69613"/>
                </a:moveTo>
                <a:cubicBezTo>
                  <a:pt x="380703" y="-22895"/>
                  <a:pt x="113855" y="-104727"/>
                  <a:pt x="0" y="393389"/>
                </a:cubicBezTo>
              </a:path>
            </a:pathLst>
          </a:custGeom>
          <a:noFill/>
          <a:ln w="9525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0523681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По-добър, отколкото очаквах</a:t>
            </a:r>
            <a:endParaRPr lang="bg-BG" dirty="0"/>
          </a:p>
        </p:txBody>
      </p:sp>
      <p:pic>
        <p:nvPicPr>
          <p:cNvPr id="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085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 rot="5400000">
            <a:off x="3353703" y="2639438"/>
            <a:ext cx="2427319" cy="3854044"/>
          </a:xfrm>
          <a:custGeom>
            <a:avLst/>
            <a:gdLst/>
            <a:ahLst/>
            <a:cxnLst/>
            <a:rect l="l" t="t" r="r" b="b"/>
            <a:pathLst>
              <a:path w="2427319" h="3854044">
                <a:moveTo>
                  <a:pt x="1855794" y="1127657"/>
                </a:moveTo>
                <a:lnTo>
                  <a:pt x="2260664" y="725806"/>
                </a:lnTo>
                <a:lnTo>
                  <a:pt x="2427319" y="893712"/>
                </a:lnTo>
                <a:lnTo>
                  <a:pt x="2018503" y="1299480"/>
                </a:lnTo>
                <a:cubicBezTo>
                  <a:pt x="1971652" y="1235602"/>
                  <a:pt x="1916746" y="1178118"/>
                  <a:pt x="1855794" y="1127657"/>
                </a:cubicBezTo>
                <a:close/>
                <a:moveTo>
                  <a:pt x="1481141" y="2907190"/>
                </a:moveTo>
                <a:cubicBezTo>
                  <a:pt x="1558319" y="2886112"/>
                  <a:pt x="1631564" y="2855425"/>
                  <a:pt x="1699725" y="2816680"/>
                </a:cubicBezTo>
                <a:lnTo>
                  <a:pt x="1919572" y="3361283"/>
                </a:lnTo>
                <a:lnTo>
                  <a:pt x="1700200" y="3449840"/>
                </a:lnTo>
                <a:close/>
                <a:moveTo>
                  <a:pt x="1091388" y="895665"/>
                </a:moveTo>
                <a:lnTo>
                  <a:pt x="1091388" y="0"/>
                </a:lnTo>
                <a:lnTo>
                  <a:pt x="1327959" y="0"/>
                </a:lnTo>
                <a:lnTo>
                  <a:pt x="1327959" y="899080"/>
                </a:lnTo>
                <a:cubicBezTo>
                  <a:pt x="1285630" y="892810"/>
                  <a:pt x="1242378" y="890061"/>
                  <a:pt x="1198485" y="890061"/>
                </a:cubicBezTo>
                <a:cubicBezTo>
                  <a:pt x="1162316" y="890061"/>
                  <a:pt x="1126584" y="891927"/>
                  <a:pt x="1091388" y="895665"/>
                </a:cubicBezTo>
                <a:close/>
                <a:moveTo>
                  <a:pt x="1091388" y="3854044"/>
                </a:moveTo>
                <a:lnTo>
                  <a:pt x="1091388" y="2941857"/>
                </a:lnTo>
                <a:cubicBezTo>
                  <a:pt x="1126584" y="2945594"/>
                  <a:pt x="1162316" y="2947461"/>
                  <a:pt x="1198485" y="2947461"/>
                </a:cubicBezTo>
                <a:cubicBezTo>
                  <a:pt x="1242378" y="2947461"/>
                  <a:pt x="1285630" y="2944712"/>
                  <a:pt x="1327959" y="2938442"/>
                </a:cubicBezTo>
                <a:lnTo>
                  <a:pt x="1327959" y="3854044"/>
                </a:lnTo>
                <a:close/>
                <a:moveTo>
                  <a:pt x="507889" y="496259"/>
                </a:moveTo>
                <a:lnTo>
                  <a:pt x="727261" y="407702"/>
                </a:lnTo>
                <a:lnTo>
                  <a:pt x="936131" y="925111"/>
                </a:lnTo>
                <a:cubicBezTo>
                  <a:pt x="858383" y="944290"/>
                  <a:pt x="784524" y="973478"/>
                  <a:pt x="715542" y="1010656"/>
                </a:cubicBezTo>
                <a:close/>
                <a:moveTo>
                  <a:pt x="0" y="2969607"/>
                </a:moveTo>
                <a:lnTo>
                  <a:pt x="402470" y="2570140"/>
                </a:lnTo>
                <a:cubicBezTo>
                  <a:pt x="452490" y="2631465"/>
                  <a:pt x="509565" y="2686793"/>
                  <a:pt x="573034" y="2734165"/>
                </a:cubicBezTo>
                <a:lnTo>
                  <a:pt x="166654" y="3137514"/>
                </a:lnTo>
                <a:close/>
              </a:path>
            </a:pathLst>
          </a:cu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№9</a:t>
            </a:r>
            <a:r>
              <a:rPr lang="bg-BG" dirty="0" smtClean="0">
                <a:solidFill>
                  <a:srgbClr val="FF388C"/>
                </a:solidFill>
              </a:rPr>
              <a:t>**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Урбанистична планета</a:t>
            </a:r>
          </a:p>
          <a:p>
            <a:pPr lvl="1"/>
            <a:r>
              <a:rPr lang="bg-BG" dirty="0" smtClean="0"/>
              <a:t>За по-малко обекти – симетрия</a:t>
            </a:r>
          </a:p>
          <a:p>
            <a:pPr lvl="1"/>
            <a:r>
              <a:rPr lang="bg-BG" dirty="0" smtClean="0"/>
              <a:t>Очаква се да не се забележи това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 rot="5400000">
            <a:off x="4453715" y="2636788"/>
            <a:ext cx="236571" cy="3854044"/>
          </a:xfrm>
          <a:prstGeom prst="rect">
            <a:avLst/>
          </a:prstGeom>
          <a:noFill/>
          <a:ln w="3175">
            <a:solidFill>
              <a:srgbClr val="FF388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Rectangle 8"/>
          <p:cNvSpPr/>
          <p:nvPr/>
        </p:nvSpPr>
        <p:spPr>
          <a:xfrm rot="8112869">
            <a:off x="4449077" y="2975216"/>
            <a:ext cx="236572" cy="3185160"/>
          </a:xfrm>
          <a:prstGeom prst="rect">
            <a:avLst/>
          </a:prstGeom>
          <a:noFill/>
          <a:ln w="3175">
            <a:solidFill>
              <a:srgbClr val="FF388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Rectangle 9"/>
          <p:cNvSpPr/>
          <p:nvPr/>
        </p:nvSpPr>
        <p:spPr>
          <a:xfrm rot="4081015">
            <a:off x="4451966" y="2975287"/>
            <a:ext cx="236572" cy="3185160"/>
          </a:xfrm>
          <a:prstGeom prst="rect">
            <a:avLst/>
          </a:prstGeom>
          <a:noFill/>
          <a:ln w="3175">
            <a:solidFill>
              <a:srgbClr val="FF388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Oval 4"/>
          <p:cNvSpPr/>
          <p:nvPr/>
        </p:nvSpPr>
        <p:spPr>
          <a:xfrm>
            <a:off x="3545541" y="3519422"/>
            <a:ext cx="2057400" cy="2057400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9406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Сенки</a:t>
            </a:r>
          </a:p>
          <a:p>
            <a:pPr lvl="1"/>
            <a:r>
              <a:rPr lang="bg-BG" dirty="0" smtClean="0"/>
              <a:t>Засенчващите обекти са планетата </a:t>
            </a:r>
            <a:r>
              <a:rPr lang="bg-BG" dirty="0"/>
              <a:t>и </a:t>
            </a:r>
            <a:r>
              <a:rPr lang="bg-BG" dirty="0" smtClean="0"/>
              <a:t>сградите</a:t>
            </a:r>
          </a:p>
          <a:p>
            <a:pPr lvl="1"/>
            <a:r>
              <a:rPr lang="bg-BG" dirty="0" smtClean="0"/>
              <a:t>Засенчваните обекти са … същите</a:t>
            </a:r>
            <a:endParaRPr lang="bg-BG" dirty="0"/>
          </a:p>
          <a:p>
            <a:r>
              <a:rPr lang="bg-BG" dirty="0" smtClean="0"/>
              <a:t>Звезди</a:t>
            </a:r>
          </a:p>
          <a:p>
            <a:pPr lvl="1"/>
            <a:r>
              <a:rPr lang="bg-BG" dirty="0" smtClean="0"/>
              <a:t>Случайно пръснати малки квадратчета</a:t>
            </a:r>
          </a:p>
          <a:p>
            <a:pPr lvl="1"/>
            <a:r>
              <a:rPr lang="bg-BG" dirty="0" smtClean="0"/>
              <a:t>Премигване чрез скриване/показване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323674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Не си личи симетрията</a:t>
            </a:r>
            <a:endParaRPr lang="bg-BG" dirty="0"/>
          </a:p>
        </p:txBody>
      </p:sp>
      <p:pic>
        <p:nvPicPr>
          <p:cNvPr id="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356852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№10</a:t>
            </a:r>
            <a:r>
              <a:rPr lang="bg-BG" dirty="0" smtClean="0">
                <a:solidFill>
                  <a:srgbClr val="FF388C"/>
                </a:solidFill>
              </a:rPr>
              <a:t>**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Светулки около тор</a:t>
            </a:r>
          </a:p>
          <a:p>
            <a:pPr lvl="1"/>
            <a:r>
              <a:rPr lang="bg-BG" dirty="0" smtClean="0"/>
              <a:t>Движат се по тор със същия голям радиус, но с по-голям малък радиус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en-US" dirty="0" smtClean="0"/>
          </a:p>
        </p:txBody>
      </p:sp>
      <p:sp>
        <p:nvSpPr>
          <p:cNvPr id="6" name="Donut 5"/>
          <p:cNvSpPr/>
          <p:nvPr/>
        </p:nvSpPr>
        <p:spPr>
          <a:xfrm>
            <a:off x="3192215" y="3413760"/>
            <a:ext cx="2743200" cy="2743200"/>
          </a:xfrm>
          <a:prstGeom prst="donut">
            <a:avLst>
              <a:gd name="adj" fmla="val 19114"/>
            </a:avLst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Donut 11"/>
          <p:cNvSpPr/>
          <p:nvPr/>
        </p:nvSpPr>
        <p:spPr>
          <a:xfrm>
            <a:off x="3055055" y="3276600"/>
            <a:ext cx="3017520" cy="3017520"/>
          </a:xfrm>
          <a:prstGeom prst="donut">
            <a:avLst>
              <a:gd name="adj" fmla="val 26849"/>
            </a:avLst>
          </a:prstGeom>
          <a:noFill/>
          <a:ln w="3175">
            <a:solidFill>
              <a:srgbClr val="FF388C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14" name="Group 13"/>
          <p:cNvGrpSpPr/>
          <p:nvPr/>
        </p:nvGrpSpPr>
        <p:grpSpPr>
          <a:xfrm>
            <a:off x="5214305" y="4842053"/>
            <a:ext cx="820763" cy="507590"/>
            <a:chOff x="4765290" y="4857293"/>
            <a:chExt cx="820763" cy="507590"/>
          </a:xfrm>
        </p:grpSpPr>
        <p:sp>
          <p:nvSpPr>
            <p:cNvPr id="8" name="Arc 7"/>
            <p:cNvSpPr/>
            <p:nvPr/>
          </p:nvSpPr>
          <p:spPr>
            <a:xfrm rot="11293715">
              <a:off x="4770304" y="4952541"/>
              <a:ext cx="815145" cy="318804"/>
            </a:xfrm>
            <a:prstGeom prst="arc">
              <a:avLst>
                <a:gd name="adj1" fmla="val 10863034"/>
                <a:gd name="adj2" fmla="val 1630986"/>
              </a:avLst>
            </a:prstGeom>
            <a:ln>
              <a:solidFill>
                <a:srgbClr val="FF38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3" name="Arc 12"/>
            <p:cNvSpPr/>
            <p:nvPr/>
          </p:nvSpPr>
          <p:spPr>
            <a:xfrm rot="11293715">
              <a:off x="4765290" y="4857293"/>
              <a:ext cx="820763" cy="507590"/>
            </a:xfrm>
            <a:prstGeom prst="arc">
              <a:avLst>
                <a:gd name="adj1" fmla="val 8702801"/>
                <a:gd name="adj2" fmla="val 10874113"/>
              </a:avLst>
            </a:prstGeom>
            <a:ln>
              <a:solidFill>
                <a:srgbClr val="FF38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16" name="Arc 15"/>
          <p:cNvSpPr/>
          <p:nvPr/>
        </p:nvSpPr>
        <p:spPr>
          <a:xfrm rot="10546040">
            <a:off x="5268804" y="4626005"/>
            <a:ext cx="815145" cy="356661"/>
          </a:xfrm>
          <a:prstGeom prst="arc">
            <a:avLst>
              <a:gd name="adj1" fmla="val 15710093"/>
              <a:gd name="adj2" fmla="val 1630986"/>
            </a:avLst>
          </a:prstGeom>
          <a:ln>
            <a:solidFill>
              <a:srgbClr val="FF388C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18" name="Group 17"/>
          <p:cNvGrpSpPr/>
          <p:nvPr/>
        </p:nvGrpSpPr>
        <p:grpSpPr>
          <a:xfrm rot="1397762">
            <a:off x="5101377" y="5082734"/>
            <a:ext cx="820763" cy="507590"/>
            <a:chOff x="4765290" y="4857293"/>
            <a:chExt cx="820763" cy="507590"/>
          </a:xfrm>
        </p:grpSpPr>
        <p:sp>
          <p:nvSpPr>
            <p:cNvPr id="19" name="Arc 18"/>
            <p:cNvSpPr/>
            <p:nvPr/>
          </p:nvSpPr>
          <p:spPr>
            <a:xfrm rot="11293715">
              <a:off x="4770085" y="4951471"/>
              <a:ext cx="815145" cy="318804"/>
            </a:xfrm>
            <a:prstGeom prst="arc">
              <a:avLst>
                <a:gd name="adj1" fmla="val 10863034"/>
                <a:gd name="adj2" fmla="val 16713528"/>
              </a:avLst>
            </a:prstGeom>
            <a:ln>
              <a:solidFill>
                <a:srgbClr val="FF38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0" name="Arc 19"/>
            <p:cNvSpPr/>
            <p:nvPr/>
          </p:nvSpPr>
          <p:spPr>
            <a:xfrm rot="11293715">
              <a:off x="4765290" y="4857293"/>
              <a:ext cx="820763" cy="507590"/>
            </a:xfrm>
            <a:prstGeom prst="arc">
              <a:avLst>
                <a:gd name="adj1" fmla="val 8532483"/>
                <a:gd name="adj2" fmla="val 10874113"/>
              </a:avLst>
            </a:prstGeom>
            <a:ln>
              <a:solidFill>
                <a:srgbClr val="FF38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09533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Уравнение на тор</a:t>
                </a:r>
              </a:p>
              <a:p>
                <a:pPr lvl="1"/>
                <a:r>
                  <a:rPr lang="bg-BG" dirty="0" smtClean="0"/>
                  <a:t>Чрез два радиуса и два ъгъла</a:t>
                </a:r>
                <a:r>
                  <a:rPr lang="en-US" dirty="0" smtClean="0"/>
                  <a:t>:</a:t>
                </a:r>
                <a:endParaRPr lang="bg-BG" dirty="0" smtClean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bg-BG" sz="2800" i="1" smtClean="0">
                              <a:solidFill>
                                <a:srgbClr val="FF388C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800" b="0" i="1" smtClean="0">
                                  <a:solidFill>
                                    <a:srgbClr val="FF388C"/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2800" b="0" i="1" smtClean="0">
                                  <a:solidFill>
                                    <a:srgbClr val="FF388C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e>
                              <m:r>
                                <a:rPr lang="en-US" sz="2800" b="0" i="1" smtClean="0">
                                  <a:solidFill>
                                    <a:srgbClr val="FF388C"/>
                                  </a:solidFill>
                                  <a:latin typeface="Cambria Math"/>
                                </a:rPr>
                                <m:t>𝑦</m:t>
                              </m:r>
                            </m:e>
                            <m:e>
                              <m:r>
                                <a:rPr lang="en-US" sz="2800" b="0" i="1" smtClean="0">
                                  <a:solidFill>
                                    <a:srgbClr val="FF388C"/>
                                  </a:solidFill>
                                  <a:latin typeface="Cambria Math"/>
                                </a:rPr>
                                <m:t>𝑧</m:t>
                              </m:r>
                            </m:e>
                          </m:eqArr>
                        </m:e>
                      </m:d>
                      <m:r>
                        <a:rPr lang="en-US" sz="2800" b="0" i="1" smtClean="0">
                          <a:solidFill>
                            <a:srgbClr val="FF388C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rgbClr val="FF388C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800" b="0" i="1" smtClean="0">
                                  <a:solidFill>
                                    <a:srgbClr val="FF388C"/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d>
                                <m:dPr>
                                  <m:ctrlPr>
                                    <a:rPr lang="en-US" sz="2800" b="0" i="1" smtClean="0">
                                      <a:solidFill>
                                        <a:srgbClr val="FF388C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0" i="1" smtClean="0">
                                      <a:solidFill>
                                        <a:srgbClr val="FF388C"/>
                                      </a:solidFill>
                                      <a:latin typeface="Cambria Math"/>
                                    </a:rPr>
                                    <m:t>𝑅</m:t>
                                  </m:r>
                                  <m:r>
                                    <a:rPr lang="en-US" sz="2800" b="0" i="1" smtClean="0">
                                      <a:solidFill>
                                        <a:srgbClr val="FF388C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2800" b="0" i="1" smtClean="0">
                                      <a:solidFill>
                                        <a:srgbClr val="FF388C"/>
                                      </a:solidFill>
                                      <a:latin typeface="Cambria Math"/>
                                    </a:rPr>
                                    <m:t>𝑟</m:t>
                                  </m:r>
                                  <m:func>
                                    <m:funcPr>
                                      <m:ctrlPr>
                                        <a:rPr lang="en-US" sz="2800" b="0" i="1" smtClean="0">
                                          <a:solidFill>
                                            <a:srgbClr val="FF388C"/>
                                          </a:solidFill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2800" b="0" i="0" smtClean="0">
                                          <a:solidFill>
                                            <a:srgbClr val="FF388C"/>
                                          </a:solidFill>
                                          <a:latin typeface="Cambria Math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2800" b="0" i="1" smtClean="0">
                                          <a:solidFill>
                                            <a:srgbClr val="FF388C"/>
                                          </a:solidFill>
                                          <a:latin typeface="Cambria Math"/>
                                        </a:rPr>
                                        <m:t>θ</m:t>
                                      </m:r>
                                    </m:e>
                                  </m:func>
                                </m:e>
                              </m:d>
                              <m:func>
                                <m:funcPr>
                                  <m:ctrlPr>
                                    <a:rPr lang="en-US" sz="2800" i="1">
                                      <a:solidFill>
                                        <a:srgbClr val="FF388C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800">
                                      <a:solidFill>
                                        <a:srgbClr val="FF388C"/>
                                      </a:solidFill>
                                      <a:latin typeface="Cambria Math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l-GR" sz="2800" i="1" smtClean="0">
                                      <a:solidFill>
                                        <a:srgbClr val="FF388C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𝜑</m:t>
                                  </m:r>
                                </m:e>
                              </m:func>
                            </m:e>
                            <m:e>
                              <m:d>
                                <m:dPr>
                                  <m:ctrlPr>
                                    <a:rPr lang="en-US" sz="2800" i="1">
                                      <a:solidFill>
                                        <a:srgbClr val="FF388C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i="1">
                                      <a:solidFill>
                                        <a:srgbClr val="FF388C"/>
                                      </a:solidFill>
                                      <a:latin typeface="Cambria Math"/>
                                    </a:rPr>
                                    <m:t>𝑅</m:t>
                                  </m:r>
                                  <m:r>
                                    <a:rPr lang="en-US" sz="2800" i="1">
                                      <a:solidFill>
                                        <a:srgbClr val="FF388C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2800" i="1">
                                      <a:solidFill>
                                        <a:srgbClr val="FF388C"/>
                                      </a:solidFill>
                                      <a:latin typeface="Cambria Math"/>
                                    </a:rPr>
                                    <m:t>𝑟</m:t>
                                  </m:r>
                                  <m:func>
                                    <m:funcPr>
                                      <m:ctrlPr>
                                        <a:rPr lang="en-US" sz="2800" i="1">
                                          <a:solidFill>
                                            <a:srgbClr val="FF388C"/>
                                          </a:solidFill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2800">
                                          <a:solidFill>
                                            <a:srgbClr val="FF388C"/>
                                          </a:solidFill>
                                          <a:latin typeface="Cambria Math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2800" i="1">
                                          <a:solidFill>
                                            <a:srgbClr val="FF388C"/>
                                          </a:solidFill>
                                          <a:latin typeface="Cambria Math"/>
                                        </a:rPr>
                                        <m:t>θ</m:t>
                                      </m:r>
                                    </m:e>
                                  </m:func>
                                </m:e>
                              </m:d>
                              <m:func>
                                <m:funcPr>
                                  <m:ctrlPr>
                                    <a:rPr lang="en-US" sz="2800" i="1">
                                      <a:solidFill>
                                        <a:srgbClr val="FF388C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800" b="0" i="0" smtClean="0">
                                      <a:solidFill>
                                        <a:srgbClr val="FF388C"/>
                                      </a:solidFill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l-GR" sz="2800" i="1">
                                      <a:solidFill>
                                        <a:srgbClr val="FF388C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𝜑</m:t>
                                  </m:r>
                                </m:e>
                              </m:func>
                            </m:e>
                            <m:e>
                              <m:r>
                                <a:rPr lang="en-US" sz="2800" i="1">
                                  <a:solidFill>
                                    <a:srgbClr val="FF388C"/>
                                  </a:solidFill>
                                  <a:latin typeface="Cambria Math"/>
                                </a:rPr>
                                <m:t>𝑟</m:t>
                              </m:r>
                              <m:func>
                                <m:funcPr>
                                  <m:ctrlPr>
                                    <a:rPr lang="en-US" sz="2800" i="1">
                                      <a:solidFill>
                                        <a:srgbClr val="FF388C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800" b="0" i="0" smtClean="0">
                                      <a:solidFill>
                                        <a:srgbClr val="FF388C"/>
                                      </a:solidFill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800" i="1">
                                      <a:solidFill>
                                        <a:srgbClr val="FF388C"/>
                                      </a:solidFill>
                                      <a:latin typeface="Cambria Math"/>
                                    </a:rPr>
                                    <m:t>θ</m:t>
                                  </m:r>
                                </m:e>
                              </m:func>
                            </m:e>
                          </m:eqArr>
                        </m:e>
                      </m:d>
                    </m:oMath>
                  </m:oMathPara>
                </a14:m>
                <a:endParaRPr lang="en-US" sz="2800" dirty="0" smtClean="0">
                  <a:solidFill>
                    <a:srgbClr val="FF388C"/>
                  </a:solidFill>
                </a:endParaRPr>
              </a:p>
              <a:p>
                <a:pPr indent="-285750"/>
                <a:r>
                  <a:rPr lang="bg-BG" dirty="0" smtClean="0"/>
                  <a:t>Светлина</a:t>
                </a:r>
              </a:p>
              <a:p>
                <a:pPr lvl="1"/>
                <a:r>
                  <a:rPr lang="bg-BG" dirty="0" smtClean="0"/>
                  <a:t>С намалена дистанция, за да се осветява само близката част на тора</a:t>
                </a:r>
              </a:p>
              <a:p>
                <a:pPr lvl="1"/>
                <a:r>
                  <a:rPr lang="bg-BG" dirty="0" smtClean="0"/>
                  <a:t>Плавното пулсиране чрез промяна на интензитета и размера на светулката</a:t>
                </a:r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 r="-1794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383355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Статично не е толкова впечатляващ</a:t>
            </a:r>
            <a:endParaRPr lang="bg-BG" dirty="0"/>
          </a:p>
        </p:txBody>
      </p:sp>
      <p:pic>
        <p:nvPicPr>
          <p:cNvPr id="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230357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Форма с три обекта</a:t>
            </a:r>
          </a:p>
          <a:p>
            <a:pPr lvl="1"/>
            <a:r>
              <a:rPr lang="bg-BG" dirty="0" smtClean="0"/>
              <a:t>Опит за измама</a:t>
            </a:r>
          </a:p>
          <a:p>
            <a:pPr lvl="1"/>
            <a:r>
              <a:rPr lang="bg-BG" dirty="0" smtClean="0"/>
              <a:t>Един червен обект за цялото знаме</a:t>
            </a:r>
          </a:p>
          <a:p>
            <a:pPr lvl="1"/>
            <a:r>
              <a:rPr lang="bg-BG" dirty="0" smtClean="0"/>
              <a:t>Два обекта за бялата част</a:t>
            </a:r>
          </a:p>
          <a:p>
            <a:pPr lvl="2"/>
            <a:r>
              <a:rPr lang="bg-BG" dirty="0" smtClean="0"/>
              <a:t>(недоловимо, но достатъчно изпъкнали)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3200400" y="3048000"/>
            <a:ext cx="2743199" cy="1823013"/>
          </a:xfrm>
          <a:prstGeom prst="rect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Rectangle 4"/>
          <p:cNvSpPr/>
          <p:nvPr/>
        </p:nvSpPr>
        <p:spPr>
          <a:xfrm>
            <a:off x="4403558" y="3384885"/>
            <a:ext cx="344904" cy="1138990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Rectangle 6"/>
          <p:cNvSpPr/>
          <p:nvPr/>
        </p:nvSpPr>
        <p:spPr>
          <a:xfrm rot="5400000">
            <a:off x="4403558" y="3392907"/>
            <a:ext cx="344904" cy="1138990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68601253"/>
      </p:ext>
    </p:extLst>
  </p:cSld>
  <p:clrMapOvr>
    <a:masterClrMapping/>
  </p:clrMapOvr>
  <p:transition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smtClean="0"/>
              <a:t>Край</a:t>
            </a:r>
            <a:endParaRPr lang="bg-BG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9214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Знамето на Швейцария</a:t>
            </a:r>
            <a:endParaRPr lang="bg-BG" dirty="0"/>
          </a:p>
        </p:txBody>
      </p:sp>
      <p:pic>
        <p:nvPicPr>
          <p:cNvPr id="5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804018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№2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6+1 допиращи се окръжности</a:t>
                </a:r>
              </a:p>
              <a:p>
                <a:pPr lvl="1"/>
                <a:r>
                  <a:rPr lang="bg-BG" dirty="0" smtClean="0"/>
                  <a:t>Централната е с център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bg-BG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0,</m:t>
                        </m:r>
                        <m:r>
                          <a:rPr lang="bg-BG" i="1" dirty="0" err="1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0</m:t>
                        </m:r>
                      </m:e>
                    </m:d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На другите им са по окръжност през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60</m:t>
                    </m:r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  <a:sym typeface="Symbol"/>
                      </a:rPr>
                      <m:t>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/>
          <p:cNvGrpSpPr/>
          <p:nvPr/>
        </p:nvGrpSpPr>
        <p:grpSpPr>
          <a:xfrm>
            <a:off x="2729753" y="3034553"/>
            <a:ext cx="3671047" cy="3671047"/>
            <a:chOff x="3198737" y="3930929"/>
            <a:chExt cx="2744863" cy="2744863"/>
          </a:xfrm>
        </p:grpSpPr>
        <p:sp>
          <p:nvSpPr>
            <p:cNvPr id="14" name="Oval 13"/>
            <p:cNvSpPr/>
            <p:nvPr/>
          </p:nvSpPr>
          <p:spPr>
            <a:xfrm>
              <a:off x="4113137" y="4846161"/>
              <a:ext cx="914400" cy="914400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3198737" y="4846161"/>
              <a:ext cx="2744863" cy="914400"/>
              <a:chOff x="2743200" y="4343400"/>
              <a:chExt cx="2744863" cy="914400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4573663" y="4343400"/>
                <a:ext cx="914400" cy="914400"/>
              </a:xfrm>
              <a:prstGeom prst="ellipse">
                <a:avLst/>
              </a:prstGeom>
              <a:solidFill>
                <a:srgbClr val="4F81BD">
                  <a:alpha val="50196"/>
                </a:srgbClr>
              </a:solidFill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2743200" y="4343400"/>
                <a:ext cx="914400" cy="914400"/>
              </a:xfrm>
              <a:prstGeom prst="ellipse">
                <a:avLst/>
              </a:prstGeom>
              <a:solidFill>
                <a:srgbClr val="4F81BD">
                  <a:alpha val="50196"/>
                </a:srgbClr>
              </a:solidFill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 rot="18000000">
              <a:off x="3198737" y="4846161"/>
              <a:ext cx="2744863" cy="914400"/>
              <a:chOff x="2743200" y="4343400"/>
              <a:chExt cx="2744863" cy="914400"/>
            </a:xfrm>
          </p:grpSpPr>
          <p:sp>
            <p:nvSpPr>
              <p:cNvPr id="20" name="Oval 19"/>
              <p:cNvSpPr/>
              <p:nvPr/>
            </p:nvSpPr>
            <p:spPr>
              <a:xfrm>
                <a:off x="4573663" y="4343400"/>
                <a:ext cx="914400" cy="914400"/>
              </a:xfrm>
              <a:prstGeom prst="ellipse">
                <a:avLst/>
              </a:prstGeom>
              <a:solidFill>
                <a:srgbClr val="FF388C">
                  <a:alpha val="50196"/>
                </a:srgbClr>
              </a:solidFill>
              <a:ln w="3175">
                <a:solidFill>
                  <a:srgbClr val="FF38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2743200" y="4343400"/>
                <a:ext cx="914400" cy="914400"/>
              </a:xfrm>
              <a:prstGeom prst="ellipse">
                <a:avLst/>
              </a:prstGeom>
              <a:solidFill>
                <a:srgbClr val="4F81BD">
                  <a:alpha val="50196"/>
                </a:srgbClr>
              </a:solidFill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 rot="3600000">
              <a:off x="3198737" y="4846161"/>
              <a:ext cx="2744863" cy="914400"/>
              <a:chOff x="2743200" y="4343400"/>
              <a:chExt cx="2744863" cy="914400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4573663" y="4343400"/>
                <a:ext cx="914400" cy="914400"/>
              </a:xfrm>
              <a:prstGeom prst="ellipse">
                <a:avLst/>
              </a:prstGeom>
              <a:solidFill>
                <a:srgbClr val="4F81BD">
                  <a:alpha val="50196"/>
                </a:srgbClr>
              </a:solidFill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2743200" y="4343400"/>
                <a:ext cx="914400" cy="914400"/>
              </a:xfrm>
              <a:prstGeom prst="ellipse">
                <a:avLst/>
              </a:prstGeom>
              <a:solidFill>
                <a:srgbClr val="4F81BD">
                  <a:alpha val="50196"/>
                </a:srgbClr>
              </a:solidFill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sp>
        <p:nvSpPr>
          <p:cNvPr id="39" name="Oval 38"/>
          <p:cNvSpPr/>
          <p:nvPr/>
        </p:nvSpPr>
        <p:spPr>
          <a:xfrm>
            <a:off x="3352799" y="3637722"/>
            <a:ext cx="2436529" cy="2441448"/>
          </a:xfrm>
          <a:prstGeom prst="ellipse">
            <a:avLst/>
          </a:prstGeom>
          <a:noFill/>
          <a:ln w="31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40" name="Straight Arrow Connector 39"/>
          <p:cNvCxnSpPr/>
          <p:nvPr/>
        </p:nvCxnSpPr>
        <p:spPr>
          <a:xfrm flipV="1">
            <a:off x="4572000" y="4868439"/>
            <a:ext cx="1961573" cy="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282349" y="4873823"/>
            <a:ext cx="6745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400" dirty="0" smtClean="0">
                <a:latin typeface="Candara" panose="020E0502030303020204" pitchFamily="34" charset="0"/>
              </a:rPr>
              <a:t>(0,</a:t>
            </a:r>
            <a:r>
              <a:rPr lang="bg-BG" sz="1400" dirty="0" err="1" smtClean="0">
                <a:latin typeface="Candara" panose="020E0502030303020204" pitchFamily="34" charset="0"/>
              </a:rPr>
              <a:t>0</a:t>
            </a:r>
            <a:r>
              <a:rPr lang="bg-BG" sz="1400" dirty="0" smtClean="0">
                <a:latin typeface="Candara" panose="020E0502030303020204" pitchFamily="34" charset="0"/>
              </a:rPr>
              <a:t>)</a:t>
            </a:r>
            <a:endParaRPr lang="bg-BG" sz="1400" dirty="0">
              <a:latin typeface="Candara" panose="020E0502030303020204" pitchFamily="34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4561326" y="3141693"/>
            <a:ext cx="996234" cy="1729177"/>
          </a:xfrm>
          <a:prstGeom prst="straightConnector1">
            <a:avLst/>
          </a:prstGeom>
          <a:ln w="9525">
            <a:solidFill>
              <a:srgbClr val="FF388C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4529982" y="4835338"/>
            <a:ext cx="68364" cy="6947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3" name="Oval 32"/>
          <p:cNvSpPr/>
          <p:nvPr/>
        </p:nvSpPr>
        <p:spPr>
          <a:xfrm>
            <a:off x="5755147" y="4835338"/>
            <a:ext cx="68364" cy="6947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4" name="Oval 33"/>
          <p:cNvSpPr/>
          <p:nvPr/>
        </p:nvSpPr>
        <p:spPr>
          <a:xfrm>
            <a:off x="5143677" y="3775277"/>
            <a:ext cx="68364" cy="69477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5" name="Oval 34"/>
          <p:cNvSpPr/>
          <p:nvPr/>
        </p:nvSpPr>
        <p:spPr>
          <a:xfrm>
            <a:off x="3919068" y="3775277"/>
            <a:ext cx="68364" cy="6947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6" name="Oval 35"/>
          <p:cNvSpPr/>
          <p:nvPr/>
        </p:nvSpPr>
        <p:spPr>
          <a:xfrm>
            <a:off x="3307041" y="4835338"/>
            <a:ext cx="68364" cy="6947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7" name="Oval 36"/>
          <p:cNvSpPr/>
          <p:nvPr/>
        </p:nvSpPr>
        <p:spPr>
          <a:xfrm>
            <a:off x="3919068" y="5895399"/>
            <a:ext cx="68364" cy="6947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8" name="Oval 37"/>
          <p:cNvSpPr/>
          <p:nvPr/>
        </p:nvSpPr>
        <p:spPr>
          <a:xfrm>
            <a:off x="5143677" y="5895399"/>
            <a:ext cx="68364" cy="6947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9971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Цветове</a:t>
            </a:r>
          </a:p>
          <a:p>
            <a:pPr lvl="1"/>
            <a:r>
              <a:rPr lang="bg-BG" dirty="0" smtClean="0"/>
              <a:t>Те са червено, оранжево, жълто, зелено, синьо и виолетово</a:t>
            </a:r>
          </a:p>
          <a:p>
            <a:pPr lvl="1"/>
            <a:r>
              <a:rPr lang="bg-BG" dirty="0" smtClean="0"/>
              <a:t>Централната сфера е с индиго цвят</a:t>
            </a:r>
          </a:p>
          <a:p>
            <a:pPr lvl="1">
              <a:tabLst>
                <a:tab pos="3200400" algn="l"/>
              </a:tabLst>
            </a:pPr>
            <a:r>
              <a:rPr lang="en-US" dirty="0" err="1" smtClean="0"/>
              <a:t>CSS</a:t>
            </a:r>
            <a:r>
              <a:rPr lang="bg-BG" dirty="0" smtClean="0"/>
              <a:t> цветовете са малко различни:</a:t>
            </a:r>
          </a:p>
          <a:p>
            <a:pPr marL="1195388" lvl="2">
              <a:tabLst>
                <a:tab pos="3200400" algn="l"/>
              </a:tabLst>
            </a:pPr>
            <a:r>
              <a:rPr lang="bg-BG" dirty="0" smtClean="0"/>
              <a:t>червено . . . . . .	</a:t>
            </a:r>
            <a:r>
              <a:rPr lang="en-US" dirty="0" smtClean="0">
                <a:solidFill>
                  <a:srgbClr val="FF388C"/>
                </a:solidFill>
              </a:rPr>
              <a:t>red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bg-BG" dirty="0" smtClean="0"/>
              <a:t>оранжево . . . .</a:t>
            </a:r>
            <a:r>
              <a:rPr lang="en-US" dirty="0"/>
              <a:t>	</a:t>
            </a:r>
            <a:r>
              <a:rPr lang="en-US" dirty="0">
                <a:solidFill>
                  <a:srgbClr val="FF388C"/>
                </a:solidFill>
              </a:rPr>
              <a:t>orange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bg-BG" dirty="0" smtClean="0"/>
              <a:t>жълто . . . . . . . .</a:t>
            </a:r>
            <a:r>
              <a:rPr lang="en-US" dirty="0"/>
              <a:t>	</a:t>
            </a:r>
            <a:r>
              <a:rPr lang="en-US" dirty="0">
                <a:solidFill>
                  <a:srgbClr val="FF388C"/>
                </a:solidFill>
              </a:rPr>
              <a:t>yellow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bg-BG" dirty="0" smtClean="0"/>
              <a:t>зелено . . . . . . .</a:t>
            </a:r>
            <a:r>
              <a:rPr lang="en-US" dirty="0" smtClean="0"/>
              <a:t>	</a:t>
            </a:r>
            <a:r>
              <a:rPr lang="en-GB" dirty="0" smtClean="0">
                <a:solidFill>
                  <a:srgbClr val="FF388C"/>
                </a:solidFill>
              </a:rPr>
              <a:t>lime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bg-BG" dirty="0" smtClean="0"/>
              <a:t>синьо . . . . . . . .</a:t>
            </a:r>
            <a:r>
              <a:rPr lang="en-US" dirty="0"/>
              <a:t>	</a:t>
            </a:r>
            <a:r>
              <a:rPr lang="en-US" dirty="0" err="1">
                <a:solidFill>
                  <a:srgbClr val="FF388C"/>
                </a:solidFill>
              </a:rPr>
              <a:t>dodgerblue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bg-BG" dirty="0" smtClean="0"/>
              <a:t>индиго . . . . . . .</a:t>
            </a:r>
            <a:r>
              <a:rPr lang="en-US" dirty="0"/>
              <a:t>	</a:t>
            </a:r>
            <a:r>
              <a:rPr lang="en-GB" dirty="0" err="1" smtClean="0">
                <a:solidFill>
                  <a:srgbClr val="FF388C"/>
                </a:solidFill>
              </a:rPr>
              <a:t>midnightblue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bg-BG" dirty="0" smtClean="0"/>
              <a:t>виолетово . . . </a:t>
            </a:r>
            <a:r>
              <a:rPr lang="en-US" dirty="0"/>
              <a:t>	</a:t>
            </a:r>
            <a:r>
              <a:rPr lang="en-US" dirty="0" err="1" smtClean="0">
                <a:solidFill>
                  <a:srgbClr val="FF388C"/>
                </a:solidFill>
              </a:rPr>
              <a:t>blueviolet</a:t>
            </a:r>
            <a:endParaRPr lang="bg-BG" dirty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50920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С набързо подбрани цветове</a:t>
            </a:r>
            <a:endParaRPr lang="bg-BG" dirty="0"/>
          </a:p>
        </p:txBody>
      </p:sp>
      <p:pic>
        <p:nvPicPr>
          <p:cNvPr id="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201635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№3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Тримерна кръгова диаграма</a:t>
                </a:r>
              </a:p>
              <a:p>
                <a:pPr lvl="1"/>
                <a:r>
                  <a:rPr lang="bg-BG" dirty="0"/>
                  <a:t>Всеки дял е фрагмент от цилиндър</a:t>
                </a:r>
              </a:p>
              <a:p>
                <a:pPr lvl="1"/>
                <a:r>
                  <a:rPr lang="bg-BG" dirty="0" smtClean="0"/>
                  <a:t>За </a:t>
                </a:r>
                <a:r>
                  <a:rPr lang="bg-BG" dirty="0"/>
                  <a:t>всеки дял намираме колко е </a:t>
                </a:r>
                <a:r>
                  <a:rPr lang="bg-BG" dirty="0" smtClean="0"/>
                  <a:t>широк</a:t>
                </a:r>
                <a:endParaRPr lang="bg-BG" dirty="0"/>
              </a:p>
              <a:p>
                <a:pPr lvl="1"/>
                <a:r>
                  <a:rPr lang="bg-BG" dirty="0" smtClean="0"/>
                  <a:t>Начало е в края на предния дял</a:t>
                </a:r>
              </a:p>
              <a:p>
                <a:pPr lvl="1"/>
                <a:r>
                  <a:rPr lang="bg-BG" dirty="0" smtClean="0"/>
                  <a:t>Пример с данни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30, 40, 25, 35</m:t>
                        </m:r>
                      </m:e>
                    </m:d>
                  </m:oMath>
                </a14:m>
                <a:endParaRPr lang="bg-BG" b="0" dirty="0" smtClean="0">
                  <a:solidFill>
                    <a:srgbClr val="FF388C"/>
                  </a:solidFill>
                </a:endParaRPr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622746"/>
              </p:ext>
            </p:extLst>
          </p:nvPr>
        </p:nvGraphicFramePr>
        <p:xfrm>
          <a:off x="1752600" y="4343400"/>
          <a:ext cx="6477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1295400"/>
                <a:gridCol w="1295400"/>
                <a:gridCol w="1295400"/>
                <a:gridCol w="1295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Число</a:t>
                      </a:r>
                      <a:endParaRPr lang="bg-B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%</a:t>
                      </a:r>
                      <a:endParaRPr lang="bg-B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Ширина</a:t>
                      </a:r>
                      <a:endParaRPr lang="bg-B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Начало</a:t>
                      </a:r>
                      <a:endParaRPr lang="bg-B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Край</a:t>
                      </a:r>
                      <a:endParaRPr lang="bg-B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30</a:t>
                      </a:r>
                      <a:endParaRPr lang="bg-B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23%</a:t>
                      </a:r>
                      <a:endParaRPr lang="bg-B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23% от 2</a:t>
                      </a:r>
                      <a:r>
                        <a:rPr lang="bg-BG" dirty="0" smtClean="0">
                          <a:sym typeface="Symbol"/>
                        </a:rPr>
                        <a:t></a:t>
                      </a:r>
                      <a:endParaRPr lang="bg-B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0% от 2</a:t>
                      </a:r>
                      <a:r>
                        <a:rPr lang="bg-BG" dirty="0" smtClean="0">
                          <a:sym typeface="Symbol"/>
                        </a:rPr>
                        <a:t></a:t>
                      </a:r>
                      <a:endParaRPr lang="bg-B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23% от 2</a:t>
                      </a:r>
                      <a:r>
                        <a:rPr lang="bg-BG" dirty="0" smtClean="0">
                          <a:sym typeface="Symbol"/>
                        </a:rPr>
                        <a:t></a:t>
                      </a:r>
                      <a:endParaRPr lang="bg-B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40</a:t>
                      </a:r>
                      <a:endParaRPr lang="bg-B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31%</a:t>
                      </a:r>
                      <a:endParaRPr lang="bg-B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31% от 2</a:t>
                      </a:r>
                      <a:r>
                        <a:rPr lang="bg-BG" dirty="0" smtClean="0">
                          <a:sym typeface="Symbol"/>
                        </a:rPr>
                        <a:t></a:t>
                      </a:r>
                      <a:endParaRPr lang="bg-B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23% от 2</a:t>
                      </a:r>
                      <a:r>
                        <a:rPr lang="bg-BG" dirty="0" smtClean="0">
                          <a:sym typeface="Symbol"/>
                        </a:rPr>
                        <a:t></a:t>
                      </a:r>
                      <a:endParaRPr lang="bg-B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54% от 2</a:t>
                      </a:r>
                      <a:r>
                        <a:rPr lang="bg-BG" dirty="0" smtClean="0">
                          <a:sym typeface="Symbol"/>
                        </a:rPr>
                        <a:t></a:t>
                      </a:r>
                      <a:endParaRPr lang="bg-B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25</a:t>
                      </a:r>
                      <a:endParaRPr lang="bg-B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19%</a:t>
                      </a:r>
                      <a:endParaRPr lang="bg-B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19% от 2</a:t>
                      </a:r>
                      <a:r>
                        <a:rPr lang="bg-BG" dirty="0" smtClean="0">
                          <a:sym typeface="Symbol"/>
                        </a:rPr>
                        <a:t></a:t>
                      </a:r>
                      <a:endParaRPr lang="bg-B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dirty="0" smtClean="0"/>
                        <a:t>54% от 2</a:t>
                      </a:r>
                      <a:r>
                        <a:rPr lang="bg-BG" dirty="0" smtClean="0">
                          <a:sym typeface="Symbol"/>
                        </a:rPr>
                        <a:t></a:t>
                      </a:r>
                      <a:endParaRPr lang="bg-BG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dirty="0" smtClean="0"/>
                        <a:t>73% от 2</a:t>
                      </a:r>
                      <a:r>
                        <a:rPr lang="bg-BG" dirty="0" smtClean="0">
                          <a:sym typeface="Symbol"/>
                        </a:rPr>
                        <a:t></a:t>
                      </a:r>
                      <a:endParaRPr lang="bg-BG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35</a:t>
                      </a:r>
                      <a:endParaRPr lang="bg-B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27%</a:t>
                      </a:r>
                      <a:endParaRPr lang="bg-B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27% от 2</a:t>
                      </a:r>
                      <a:r>
                        <a:rPr lang="bg-BG" dirty="0" smtClean="0">
                          <a:sym typeface="Symbol"/>
                        </a:rPr>
                        <a:t></a:t>
                      </a:r>
                      <a:endParaRPr lang="bg-B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dirty="0" smtClean="0"/>
                        <a:t>73% от 2</a:t>
                      </a:r>
                      <a:r>
                        <a:rPr lang="bg-BG" dirty="0" smtClean="0">
                          <a:sym typeface="Symbol"/>
                        </a:rPr>
                        <a:t></a:t>
                      </a:r>
                      <a:endParaRPr lang="bg-BG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dirty="0" smtClean="0"/>
                        <a:t>100% от 2</a:t>
                      </a:r>
                      <a:r>
                        <a:rPr lang="bg-BG" dirty="0" smtClean="0">
                          <a:sym typeface="Symbol"/>
                        </a:rPr>
                        <a:t></a:t>
                      </a:r>
                      <a:endParaRPr lang="bg-BG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sym typeface="Symbol"/>
                        </a:rPr>
                        <a:t>=</a:t>
                      </a:r>
                      <a:r>
                        <a:rPr lang="bg-BG" dirty="0" smtClean="0"/>
                        <a:t>130</a:t>
                      </a:r>
                      <a:endParaRPr lang="bg-B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sym typeface="Symbol"/>
                        </a:rPr>
                        <a:t>=</a:t>
                      </a:r>
                      <a:r>
                        <a:rPr lang="bg-BG" dirty="0" smtClean="0"/>
                        <a:t>100%</a:t>
                      </a:r>
                      <a:endParaRPr lang="bg-B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bg-B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bg-B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bg-BG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684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Всеки път различни цветове</a:t>
            </a:r>
            <a:endParaRPr lang="bg-BG" dirty="0"/>
          </a:p>
        </p:txBody>
      </p:sp>
      <p:pic>
        <p:nvPicPr>
          <p:cNvPr id="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496301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7090</TotalTime>
  <Words>704</Words>
  <Application>Microsoft Office PowerPoint</Application>
  <PresentationFormat>On-screen Show (4:3)</PresentationFormat>
  <Paragraphs>161</Paragraphs>
  <Slides>30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Custom Design</vt:lpstr>
      <vt:lpstr>доц. д-р Павел Бойчев    КИТ-ФМИ-СУ    2020</vt:lpstr>
      <vt:lpstr>Решение №1</vt:lpstr>
      <vt:lpstr>PowerPoint Presentation</vt:lpstr>
      <vt:lpstr>PowerPoint Presentation</vt:lpstr>
      <vt:lpstr>Решение №2</vt:lpstr>
      <vt:lpstr>PowerPoint Presentation</vt:lpstr>
      <vt:lpstr>PowerPoint Presentation</vt:lpstr>
      <vt:lpstr>Решение №3</vt:lpstr>
      <vt:lpstr>PowerPoint Presentation</vt:lpstr>
      <vt:lpstr>Решение №4</vt:lpstr>
      <vt:lpstr>PowerPoint Presentation</vt:lpstr>
      <vt:lpstr>Решение №5</vt:lpstr>
      <vt:lpstr>PowerPoint Presentation</vt:lpstr>
      <vt:lpstr>PowerPoint Presentation</vt:lpstr>
      <vt:lpstr>PowerPoint Presentation</vt:lpstr>
      <vt:lpstr>Решение №6</vt:lpstr>
      <vt:lpstr>PowerPoint Presentation</vt:lpstr>
      <vt:lpstr>PowerPoint Presentation</vt:lpstr>
      <vt:lpstr>Решение №7*</vt:lpstr>
      <vt:lpstr>PowerPoint Presentation</vt:lpstr>
      <vt:lpstr>Решение №8*</vt:lpstr>
      <vt:lpstr>PowerPoint Presentation</vt:lpstr>
      <vt:lpstr>PowerPoint Presentation</vt:lpstr>
      <vt:lpstr>Решение №9**</vt:lpstr>
      <vt:lpstr>PowerPoint Presentation</vt:lpstr>
      <vt:lpstr>PowerPoint Presentation</vt:lpstr>
      <vt:lpstr>Решение №10**</vt:lpstr>
      <vt:lpstr>PowerPoint Presentation</vt:lpstr>
      <vt:lpstr>PowerPoint Presentation</vt:lpstr>
      <vt:lpstr>PowerPoint Presentation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Anon</cp:lastModifiedBy>
  <cp:revision>501</cp:revision>
  <dcterms:created xsi:type="dcterms:W3CDTF">2013-12-13T09:03:57Z</dcterms:created>
  <dcterms:modified xsi:type="dcterms:W3CDTF">2020-05-10T22:38:20Z</dcterms:modified>
</cp:coreProperties>
</file>