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6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20.4.2020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90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№11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Две посоки на едносвързан линеен списък</a:t>
            </a:r>
          </a:p>
          <a:p>
            <a:pPr lvl="1"/>
            <a:r>
              <a:rPr lang="bg-BG" dirty="0" smtClean="0"/>
              <a:t>Даден е линеен списък в паметта, като всеки елемент е на някакъв адрес</a:t>
            </a:r>
          </a:p>
          <a:p>
            <a:pPr lvl="1"/>
            <a:r>
              <a:rPr lang="bg-BG" dirty="0" smtClean="0"/>
              <a:t>Всеки елемент има отделено място за една връзка към друг елемент</a:t>
            </a:r>
          </a:p>
          <a:p>
            <a:pPr lvl="1"/>
            <a:r>
              <a:rPr lang="bg-BG" dirty="0" smtClean="0"/>
              <a:t>Предложете начин, по който да може да се ходи напред и назад по списъка с времева сложност </a:t>
            </a:r>
            <a:r>
              <a:rPr lang="en-US" dirty="0" smtClean="0"/>
              <a:t>O(1)</a:t>
            </a:r>
            <a:endParaRPr lang="bg-BG" dirty="0" smtClean="0"/>
          </a:p>
          <a:p>
            <a:pPr lvl="1"/>
            <a:r>
              <a:rPr lang="bg-BG" dirty="0" smtClean="0"/>
              <a:t>При нужда от допълнителна памет, тя е О(1) – т.е. обемът ѝ не зависи от дължината на списъка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Списък от списъци</a:t>
            </a:r>
          </a:p>
          <a:p>
            <a:pPr lvl="1"/>
            <a:r>
              <a:rPr lang="bg-BG" dirty="0" smtClean="0"/>
              <a:t>Дадена е илюстрация на списък от елементите </a:t>
            </a:r>
            <a:r>
              <a:rPr lang="en-US" dirty="0" smtClean="0"/>
              <a:t>(1,2,3)</a:t>
            </a:r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Илюстрирайте по аналогичен начин списък от три списъка</a:t>
            </a:r>
            <a:r>
              <a:rPr lang="en-US" dirty="0" smtClean="0"/>
              <a:t> ((</a:t>
            </a:r>
            <a:r>
              <a:rPr lang="bg-BG" dirty="0" smtClean="0"/>
              <a:t>1</a:t>
            </a:r>
            <a:r>
              <a:rPr lang="en-US" dirty="0" smtClean="0"/>
              <a:t>),(</a:t>
            </a:r>
            <a:r>
              <a:rPr lang="bg-BG" dirty="0" smtClean="0"/>
              <a:t>1,2</a:t>
            </a:r>
            <a:r>
              <a:rPr lang="en-US" dirty="0" smtClean="0"/>
              <a:t>),(</a:t>
            </a:r>
            <a:r>
              <a:rPr lang="bg-BG" dirty="0" smtClean="0"/>
              <a:t>1,2,3</a:t>
            </a:r>
            <a:r>
              <a:rPr lang="en-US" dirty="0" smtClean="0"/>
              <a:t>))</a:t>
            </a:r>
            <a:endParaRPr lang="bg-BG" dirty="0"/>
          </a:p>
        </p:txBody>
      </p:sp>
      <p:pic>
        <p:nvPicPr>
          <p:cNvPr id="5" name="Picture 3" descr="D:\Pavel\Courses\Materials\Course.ALG 2019\Alg-11 Lists\Exercises\Figures\problem-1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438400"/>
            <a:ext cx="4248151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Празни списъци – илюстрирайте:</a:t>
            </a:r>
          </a:p>
          <a:p>
            <a:pPr lvl="1"/>
            <a:r>
              <a:rPr lang="bg-BG" dirty="0"/>
              <a:t>Празен списък ( )</a:t>
            </a:r>
          </a:p>
          <a:p>
            <a:pPr lvl="1"/>
            <a:r>
              <a:rPr lang="bg-BG" dirty="0"/>
              <a:t>Списък от празен списък (( ))</a:t>
            </a:r>
          </a:p>
          <a:p>
            <a:pPr lvl="1"/>
            <a:r>
              <a:rPr lang="bg-BG" dirty="0"/>
              <a:t>Списък от празен списък от празен списък ((( )))</a:t>
            </a:r>
          </a:p>
          <a:p>
            <a:pPr lvl="1"/>
            <a:r>
              <a:rPr lang="bg-BG" dirty="0"/>
              <a:t>Списък от три празни списъка (( ),( ),( ))</a:t>
            </a:r>
          </a:p>
          <a:p>
            <a:pPr lvl="1"/>
            <a:endParaRPr lang="bg-B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Премахване на последен елемент</a:t>
            </a:r>
          </a:p>
          <a:p>
            <a:pPr lvl="1"/>
            <a:r>
              <a:rPr lang="bg-BG" dirty="0" smtClean="0"/>
              <a:t>В лекциите е описан с думи непълен алгоритъм за премахване на последен елемент от списък</a:t>
            </a:r>
          </a:p>
          <a:p>
            <a:pPr lvl="1"/>
            <a:r>
              <a:rPr lang="bg-BG" dirty="0" smtClean="0"/>
              <a:t>Опишете алгоритъма по-подробно, като той трябва да работи със списъци с произволен брой елементи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Плитко и дълбоко копиране</a:t>
            </a:r>
          </a:p>
          <a:p>
            <a:pPr lvl="1"/>
            <a:r>
              <a:rPr lang="bg-BG" dirty="0" smtClean="0"/>
              <a:t>Сравнете примерната реализация на плитко и на дълбоко копиране на списък</a:t>
            </a:r>
          </a:p>
          <a:p>
            <a:pPr lvl="1"/>
            <a:r>
              <a:rPr lang="bg-BG" dirty="0" smtClean="0"/>
              <a:t>Какви са приликите и разликите?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Цикличен списък</a:t>
            </a:r>
          </a:p>
          <a:p>
            <a:pPr lvl="1"/>
            <a:r>
              <a:rPr lang="bg-BG" dirty="0" smtClean="0"/>
              <a:t>Предложете алгоритъм, който проверява дали списък е цикличен</a:t>
            </a:r>
          </a:p>
          <a:p>
            <a:pPr lvl="1"/>
            <a:r>
              <a:rPr lang="bg-BG" dirty="0" smtClean="0"/>
              <a:t>Внимание! Списъкът може да е линеен, кръгов или истински цикличен (с линейна и кръгова част)</a:t>
            </a:r>
          </a:p>
          <a:p>
            <a:pPr lvl="1"/>
            <a:r>
              <a:rPr lang="bg-BG" dirty="0" smtClean="0"/>
              <a:t>Защо обхождане подобно на определяне на дължината на цикличен списък не </a:t>
            </a:r>
            <a:r>
              <a:rPr lang="bg-BG" smtClean="0"/>
              <a:t>е решение?</a:t>
            </a:r>
            <a:endParaRPr lang="bg-B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Събиране на полиноми</a:t>
                </a:r>
              </a:p>
              <a:p>
                <a:pPr lvl="1"/>
                <a:r>
                  <a:rPr lang="bg-BG" dirty="0" smtClean="0"/>
                  <a:t>Коефициентите на полином са в списък</a:t>
                </a:r>
              </a:p>
              <a:p>
                <a:pPr lvl="1"/>
                <a:r>
                  <a:rPr lang="bg-BG" dirty="0" smtClean="0"/>
                  <a:t>Например,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b="0" i="1" dirty="0" smtClean="0">
                        <a:latin typeface="Cambria Math"/>
                      </a:rPr>
                      <m:t>−2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+1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dirty="0" smtClean="0">
                        <a:latin typeface="Cambria Math"/>
                      </a:rPr>
                      <m:t>+2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−5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  <m:r>
                          <a:rPr lang="en-US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съответстват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1,</m:t>
                    </m:r>
                    <m:r>
                      <a:rPr lang="bg-BG" b="0" i="1" dirty="0" smtClean="0">
                        <a:latin typeface="Cambria Math"/>
                      </a:rPr>
                      <m:t>0,</m:t>
                    </m:r>
                    <m:r>
                      <a:rPr lang="en-US" i="1" dirty="0" smtClean="0">
                        <a:latin typeface="Cambria Math"/>
                      </a:rPr>
                      <m:t>−2,1)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bg-BG" b="0" i="1" dirty="0" smtClean="0">
                        <a:latin typeface="Cambria Math"/>
                      </a:rPr>
                      <m:t>3,2,</m:t>
                    </m:r>
                    <m:r>
                      <a:rPr lang="en-US" i="1" dirty="0" smtClean="0">
                        <a:latin typeface="Cambria Math"/>
                      </a:rPr>
                      <m:t>−5)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bg-BG" b="0" i="1" dirty="0" smtClean="0">
                        <a:latin typeface="Cambria Math"/>
                      </a:rPr>
                      <m:t>2,</m:t>
                    </m:r>
                    <m:r>
                      <a:rPr lang="en-US" i="1" dirty="0" smtClean="0">
                        <a:latin typeface="Cambria Math"/>
                      </a:rPr>
                      <m:t>0,0,0,0)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Предложете алгоритъм, който събира два полинома, като резултатът е списък, съответстващ на полученият полином</a:t>
                </a:r>
              </a:p>
              <a:p>
                <a:pPr lvl="1"/>
                <a:r>
                  <a:rPr lang="bg-BG" dirty="0" smtClean="0"/>
                  <a:t>Например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1,</m:t>
                        </m:r>
                        <m:r>
                          <a:rPr lang="bg-BG" i="1" dirty="0">
                            <a:latin typeface="Cambria Math"/>
                          </a:rPr>
                          <m:t>0,</m:t>
                        </m:r>
                        <m:r>
                          <a:rPr lang="en-US" i="1" dirty="0">
                            <a:latin typeface="Cambria Math"/>
                          </a:rPr>
                          <m:t>−2,1</m:t>
                        </m:r>
                      </m:e>
                    </m:d>
                    <m:r>
                      <a:rPr lang="bg-BG" b="0" i="1" dirty="0" smtClean="0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bg-BG" i="1" dirty="0">
                            <a:latin typeface="Cambria Math"/>
                          </a:rPr>
                          <m:t>3,2,</m:t>
                        </m:r>
                        <m:r>
                          <a:rPr lang="en-US" i="1" dirty="0">
                            <a:latin typeface="Cambria Math"/>
                          </a:rPr>
                          <m:t>−5</m:t>
                        </m:r>
                      </m:e>
                    </m:d>
                    <m:r>
                      <a:rPr lang="bg-BG" b="0" i="1" dirty="0" smtClean="0">
                        <a:latin typeface="Cambria Math"/>
                      </a:rPr>
                      <m:t>=(1,3,0,−4)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Да не се работи директно </a:t>
                </a:r>
                <a:r>
                  <a:rPr lang="bg-BG" dirty="0"/>
                  <a:t>със </a:t>
                </a:r>
                <a:r>
                  <a:rPr lang="bg-BG" dirty="0" smtClean="0"/>
                  <a:t>структурата на елементите (т.е. без достъп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𝑑𝑎𝑡𝑎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𝑛𝑒𝑥𝑡</m:t>
                    </m:r>
                  </m:oMath>
                </a14:m>
                <a:r>
                  <a:rPr lang="en-US" dirty="0" smtClean="0"/>
                  <a:t>)</a:t>
                </a:r>
                <a:endParaRPr lang="bg-BG" dirty="0"/>
              </a:p>
              <a:p>
                <a:pPr lvl="1"/>
                <a:endParaRPr lang="bg-BG" dirty="0" smtClean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50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altLang="en-US" dirty="0" smtClean="0"/>
                  <a:t>Функция </a:t>
                </a:r>
                <a:r>
                  <a:rPr lang="en-US" altLang="en-US" dirty="0" smtClean="0"/>
                  <a:t>filter</a:t>
                </a:r>
                <a:endParaRPr lang="en-US" altLang="en-US" dirty="0"/>
              </a:p>
              <a:p>
                <a:pPr lvl="1"/>
                <a:r>
                  <a:rPr lang="bg-BG" altLang="en-US" dirty="0" smtClean="0"/>
                  <a:t>Реализирайте функцията </a:t>
                </a:r>
                <a:r>
                  <a:rPr lang="en-US" altLang="en-US" dirty="0" smtClean="0"/>
                  <a:t>filter, </a:t>
                </a:r>
                <a:r>
                  <a:rPr lang="bg-BG" altLang="en-US" dirty="0" smtClean="0"/>
                  <a:t>която филтрира списък и записва </a:t>
                </a:r>
                <a:r>
                  <a:rPr lang="bg-BG" altLang="en-US" dirty="0"/>
                  <a:t>резултата като </a:t>
                </a:r>
                <a:r>
                  <a:rPr lang="bg-BG" altLang="en-US" dirty="0" smtClean="0"/>
                  <a:t>нов списък</a:t>
                </a:r>
                <a:endParaRPr lang="bg-BG" altLang="en-US" dirty="0"/>
              </a:p>
              <a:p>
                <a:pPr lvl="1"/>
                <a:r>
                  <a:rPr lang="bg-BG" altLang="en-US" dirty="0" smtClean="0"/>
                  <a:t>Входните данни са списък </a:t>
                </a:r>
                <a:r>
                  <a:rPr lang="bg-BG" altLang="en-US" dirty="0"/>
                  <a:t>от стойности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en-US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i="1" dirty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en-US" i="1" dirty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altLang="en-US" i="1" dirty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i="1" dirty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en-US" i="1" dirty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altLang="en-US" i="1" dirty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i="1" dirty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en-US" i="1" dirty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en-US" altLang="en-US" i="1" dirty="0">
                            <a:latin typeface="Cambria Math"/>
                          </a:rPr>
                          <m:t>,…</m:t>
                        </m:r>
                      </m:e>
                    </m:d>
                  </m:oMath>
                </a14:m>
                <a:r>
                  <a:rPr lang="bg-BG" altLang="en-US" dirty="0" smtClean="0"/>
                  <a:t> и предикатна функция </a:t>
                </a:r>
                <a:r>
                  <a:rPr lang="bg-BG" altLang="en-US" dirty="0"/>
                  <a:t>с един аргумент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latin typeface="Cambria Math"/>
                      </a:rPr>
                      <m:t>𝑓</m:t>
                    </m:r>
                    <m:r>
                      <a:rPr lang="en-US" altLang="en-US" i="1" dirty="0" smtClean="0">
                        <a:latin typeface="Cambria Math"/>
                      </a:rPr>
                      <m:t>(</m:t>
                    </m:r>
                    <m:r>
                      <a:rPr lang="en-US" altLang="en-US" i="1" dirty="0" smtClean="0">
                        <a:latin typeface="Cambria Math"/>
                      </a:rPr>
                      <m:t>𝑥</m:t>
                    </m:r>
                    <m:r>
                      <a:rPr lang="en-US" alt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altLang="en-US" dirty="0"/>
              </a:p>
              <a:p>
                <a:pPr lvl="1"/>
                <a:r>
                  <a:rPr lang="bg-BG" altLang="en-US" dirty="0"/>
                  <a:t>Изходни </a:t>
                </a:r>
                <a:r>
                  <a:rPr lang="bg-BG" altLang="en-US" dirty="0" smtClean="0"/>
                  <a:t>данни са списък </a:t>
                </a:r>
                <a:r>
                  <a:rPr lang="bg-BG" altLang="en-US" dirty="0"/>
                  <a:t>от </a:t>
                </a:r>
                <a:r>
                  <a:rPr lang="bg-BG" altLang="en-US" dirty="0" smtClean="0"/>
                  <a:t>стойностите, които удовлетворяват </a:t>
                </a:r>
                <a14:m>
                  <m:oMath xmlns:m="http://schemas.openxmlformats.org/officeDocument/2006/math">
                    <m:r>
                      <a:rPr lang="en-US" altLang="en-US" i="1" dirty="0" smtClean="0">
                        <a:latin typeface="Cambria Math"/>
                      </a:rPr>
                      <m:t>𝑓</m:t>
                    </m:r>
                    <m:r>
                      <a:rPr lang="en-US" altLang="en-US" i="1" dirty="0" smtClean="0">
                        <a:latin typeface="Cambria Math"/>
                      </a:rPr>
                      <m:t>(</m:t>
                    </m:r>
                    <m:r>
                      <a:rPr lang="en-US" altLang="en-US" i="1" dirty="0" smtClean="0">
                        <a:latin typeface="Cambria Math"/>
                      </a:rPr>
                      <m:t>𝑥</m:t>
                    </m:r>
                    <m:r>
                      <a:rPr lang="en-US" alt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altLang="en-US" dirty="0" smtClean="0"/>
              </a:p>
              <a:p>
                <a:r>
                  <a:rPr lang="bg-BG" dirty="0" smtClean="0"/>
                  <a:t>Пример</a:t>
                </a:r>
              </a:p>
              <a:p>
                <a:pPr lvl="1"/>
                <a:r>
                  <a:rPr lang="bg-BG" dirty="0" smtClean="0"/>
                  <a:t>Функция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en-US" i="1" dirty="0" smtClean="0">
                        <a:latin typeface="Cambria Math"/>
                      </a:rPr>
                      <m:t>3</m:t>
                    </m:r>
                    <m:r>
                      <a:rPr lang="en-US" i="1" dirty="0" smtClean="0">
                        <a:latin typeface="Cambria Math"/>
                      </a:rPr>
                      <m:t>𝑝</m:t>
                    </m:r>
                    <m:r>
                      <a:rPr lang="en-US" i="1" dirty="0" smtClean="0">
                        <a:latin typeface="Cambria Math"/>
                      </a:rPr>
                      <m:t>1(</m:t>
                    </m:r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)=</m:t>
                    </m:r>
                    <m:r>
                      <a:rPr lang="en-US" i="1" dirty="0" smtClean="0">
                        <a:latin typeface="Cambria Math"/>
                      </a:rPr>
                      <m:t>𝑡𝑟𝑢𝑒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ако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=3</m:t>
                    </m:r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en-US" i="1" dirty="0" smtClean="0">
                        <a:latin typeface="Cambria Math"/>
                      </a:rPr>
                      <m:t>+1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𝑓𝑖𝑙𝑡𝑒𝑟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3</m:t>
                        </m:r>
                        <m:r>
                          <a:rPr lang="en-US" i="1" dirty="0" smtClean="0">
                            <a:latin typeface="Cambria Math"/>
                          </a:rPr>
                          <m:t>𝑘𝑝</m:t>
                        </m:r>
                        <m:r>
                          <a:rPr lang="en-US" i="1" dirty="0" smtClean="0">
                            <a:latin typeface="Cambria Math"/>
                          </a:rPr>
                          <m:t>1,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1,2,3,4,5,6,7,8,9,10</m:t>
                            </m:r>
                          </m:e>
                        </m:d>
                      </m:e>
                    </m:d>
                    <m:r>
                      <a:rPr lang="en-US" i="1" dirty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1</m:t>
                        </m:r>
                        <m:r>
                          <a:rPr lang="en-US" i="1" dirty="0" smtClean="0">
                            <a:latin typeface="Cambria Math"/>
                          </a:rPr>
                          <m:t>, 4,7,10</m:t>
                        </m:r>
                      </m:e>
                    </m:d>
                  </m:oMath>
                </a14:m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Добавяне на вътрешен елемент</a:t>
            </a:r>
          </a:p>
          <a:p>
            <a:pPr lvl="1"/>
            <a:r>
              <a:rPr lang="bg-BG" dirty="0" smtClean="0"/>
              <a:t>Предложете ситуация, при която се осъществява добавяне на елемент вътре в линеен списък</a:t>
            </a:r>
          </a:p>
          <a:p>
            <a:pPr lvl="1"/>
            <a:r>
              <a:rPr lang="bg-BG" dirty="0" smtClean="0"/>
              <a:t>Евентуално в частни случаи може и в началото или в края на списъка, но основното е вътре в него</a:t>
            </a:r>
          </a:p>
          <a:p>
            <a:pPr lvl="1"/>
            <a:r>
              <a:rPr lang="bg-BG" dirty="0" smtClean="0"/>
              <a:t>Предложете алгоритъм, който да се използва при тази ситуация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5841</TotalTime>
  <Words>535</Words>
  <Application>Microsoft Office PowerPoint</Application>
  <PresentationFormat>On-screen Show (4:3)</PresentationFormat>
  <Paragraphs>68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Задачи за упражнение</vt:lpstr>
      <vt:lpstr>Задача №1</vt:lpstr>
      <vt:lpstr>Задача №2</vt:lpstr>
      <vt:lpstr>Задача №3</vt:lpstr>
      <vt:lpstr>Задача №4</vt:lpstr>
      <vt:lpstr>Задача №5</vt:lpstr>
      <vt:lpstr>Задача №6</vt:lpstr>
      <vt:lpstr>Задача №7</vt:lpstr>
      <vt:lpstr>Задача №8</vt:lpstr>
      <vt:lpstr>Задача №9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271</cp:revision>
  <dcterms:created xsi:type="dcterms:W3CDTF">2019-06-21T13:37:43Z</dcterms:created>
  <dcterms:modified xsi:type="dcterms:W3CDTF">2020-04-20T16:59:29Z</dcterms:modified>
</cp:coreProperties>
</file>