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4"/>
  </p:notesMasterIdLst>
  <p:sldIdLst>
    <p:sldId id="444" r:id="rId2"/>
    <p:sldId id="445" r:id="rId3"/>
    <p:sldId id="446" r:id="rId4"/>
    <p:sldId id="447" r:id="rId5"/>
    <p:sldId id="458" r:id="rId6"/>
    <p:sldId id="467" r:id="rId7"/>
    <p:sldId id="449" r:id="rId8"/>
    <p:sldId id="459" r:id="rId9"/>
    <p:sldId id="450" r:id="rId10"/>
    <p:sldId id="460" r:id="rId11"/>
    <p:sldId id="451" r:id="rId12"/>
    <p:sldId id="452" r:id="rId13"/>
    <p:sldId id="464" r:id="rId14"/>
    <p:sldId id="468" r:id="rId15"/>
    <p:sldId id="453" r:id="rId16"/>
    <p:sldId id="465" r:id="rId17"/>
    <p:sldId id="454" r:id="rId18"/>
    <p:sldId id="466" r:id="rId19"/>
    <p:sldId id="455" r:id="rId20"/>
    <p:sldId id="462" r:id="rId21"/>
    <p:sldId id="456" r:id="rId22"/>
    <p:sldId id="4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84" d="100"/>
          <a:sy n="84" d="100"/>
        </p:scale>
        <p:origin x="1363" y="8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21.4.2021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21.4.2021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localhost/Solutions/S1404-MTL-couple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3dwarehouse.sketchup.com/user.html?id=012272587355222359422018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ocalhost/Solutions/S1406-BVH-three-friends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sites.google.com/a/cgspeed.com/cgspeed/motion-capture" TargetMode="External"/><Relationship Id="rId4" Type="http://schemas.openxmlformats.org/officeDocument/2006/relationships/hyperlink" Target="http://mocap.cs.cmu.ed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Pavel\Courses\Materials\Course.VR.AR.XR%202021\Exercises\VRARXT-14.%20Miscallaneous\Video\S1406-BVH-three-friends.mp4" TargetMode="External"/><Relationship Id="rId1" Type="http://schemas.microsoft.com/office/2007/relationships/media" Target="file:///D:\Pavel\Courses\Materials\Course.VR.AR.XR%202021\Exercises\VRARXT-14.%20Miscallaneous\Video\S1406-BVH-three-friends.mp4" TargetMode="External"/><Relationship Id="rId6" Type="http://schemas.openxmlformats.org/officeDocument/2006/relationships/hyperlink" Target="https://sites.google.com/a/cgspeed.com/cgspeed/motion-capture" TargetMode="External"/><Relationship Id="rId5" Type="http://schemas.openxmlformats.org/officeDocument/2006/relationships/hyperlink" Target="http://mocap.cs.cmu.edu/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sketchfab.com/3d-models/soldier-final-animations-fbx-ad2450c22d664317b36ccfd2e81016ea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ocalhost/Solutions/S1407-Cartoon-soldier-1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skfb.ly/6WMRo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Solutions/S1408-Cartoon-soldier-2.html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1409-Cartoon-soldier-3.html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ocalhost/Solutions/S1401-Pseudo-positional-audio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/Solutions/S1402-Dancing-pillars.html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Pavel\Courses\Materials\Course.VR.AR.XR%202021\Exercises\VRARXT-14.%20Miscallaneous\Video\S1402-Dancing-pillars.mp4" TargetMode="External"/><Relationship Id="rId1" Type="http://schemas.microsoft.com/office/2007/relationships/media" Target="file:///D:\Pavel\Courses\Materials\Course.VR.AR.XR%202021\Exercises\VRARXT-14.%20Miscallaneous\Video\S1402-Dancing-pillars.mp4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1403-OBJ-couple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3dwarehouse.sketchup.com/user.html?id=012272587355222359422018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проф.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№14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ADE2A8E2-2A21-44FC-B76C-21677831BB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856AB3-3193-4A12-BDBC-44281480D82B}"/>
              </a:ext>
            </a:extLst>
          </p:cNvPr>
          <p:cNvSpPr txBox="1"/>
          <p:nvPr/>
        </p:nvSpPr>
        <p:spPr>
          <a:xfrm>
            <a:off x="0" y="5486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Модели: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и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Female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Автор: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Reallusion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т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3dwarehouse.sketchup.com/user.html?id=0122725873552223594220183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Възстановка</a:t>
            </a:r>
            <a:r>
              <a:rPr lang="bg-BG" dirty="0"/>
              <a:t> на </a:t>
            </a:r>
            <a:r>
              <a:rPr lang="en-US" dirty="0"/>
              <a:t>BHV</a:t>
            </a:r>
            <a:r>
              <a:rPr lang="bg-BG" dirty="0"/>
              <a:t> скелет</a:t>
            </a:r>
          </a:p>
          <a:p>
            <a:pPr lvl="1"/>
            <a:r>
              <a:rPr lang="bg-BG" dirty="0"/>
              <a:t>Нарисувайте (ръчно) схема на скелета от </a:t>
            </a:r>
            <a:r>
              <a:rPr lang="en-GB" dirty="0" err="1">
                <a:solidFill>
                  <a:srgbClr val="FF388C"/>
                </a:solidFill>
              </a:rPr>
              <a:t>pirouette.bvh</a:t>
            </a:r>
            <a:endParaRPr lang="bg-BG" dirty="0"/>
          </a:p>
          <a:p>
            <a:pPr lvl="1"/>
            <a:r>
              <a:rPr lang="bg-BG" dirty="0"/>
              <a:t>Да се виждат имената на костите и тяхната йерархична свързаност</a:t>
            </a:r>
          </a:p>
          <a:p>
            <a:pPr lvl="1"/>
            <a:r>
              <a:rPr lang="bg-BG" dirty="0"/>
              <a:t>Дължината и ориентацията им е </a:t>
            </a:r>
            <a:r>
              <a:rPr lang="bg-BG"/>
              <a:t>без значение</a:t>
            </a:r>
            <a:endParaRPr lang="bg-B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</a:t>
            </a:r>
            <a:r>
              <a:rPr lang="en-US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Трима приятели</a:t>
            </a:r>
          </a:p>
          <a:p>
            <a:pPr lvl="1"/>
            <a:r>
              <a:rPr lang="bg-BG" dirty="0"/>
              <a:t>Направете три </a:t>
            </a:r>
            <a:r>
              <a:rPr lang="en-US" dirty="0"/>
              <a:t>BVH </a:t>
            </a:r>
            <a:r>
              <a:rPr lang="bg-BG" dirty="0"/>
              <a:t>скелета</a:t>
            </a:r>
            <a:endParaRPr lang="en-US" dirty="0"/>
          </a:p>
          <a:p>
            <a:pPr lvl="1"/>
            <a:r>
              <a:rPr lang="bg-BG" dirty="0"/>
              <a:t>Всеки да прави различно действие</a:t>
            </a:r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  <a:p>
            <a:pPr lvl="1"/>
            <a:r>
              <a:rPr lang="bg-BG" dirty="0"/>
              <a:t>Единият ходи нормално, другият се клати пиян, третият тренира бойни изкуства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2F47F88C-96E7-4232-A88E-278FA227AD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61E519-D311-44C3-9C4C-11B0B49CB62A}"/>
              </a:ext>
            </a:extLst>
          </p:cNvPr>
          <p:cNvSpPr txBox="1"/>
          <p:nvPr/>
        </p:nvSpPr>
        <p:spPr>
          <a:xfrm>
            <a:off x="0" y="61032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на движенията: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CMU Graphics Lab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mocap.cs.cmu.edu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  <a:p>
            <a:pPr algn="ctr"/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BVH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файлове: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Bruce Hahne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5"/>
              </a:rPr>
              <a:t>sites.google.com/a/cgspeed.com/cgspeed/motion-capture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E21F69-67D2-49A1-8379-EDCD872992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Ето и видео</a:t>
            </a:r>
          </a:p>
          <a:p>
            <a:pPr lvl="1"/>
            <a:r>
              <a:rPr lang="bg-BG" dirty="0"/>
              <a:t>Че не може да се пропусне клатушкането</a:t>
            </a:r>
          </a:p>
        </p:txBody>
      </p:sp>
      <p:pic>
        <p:nvPicPr>
          <p:cNvPr id="3" name="S1406-BVH-three-friends">
            <a:hlinkClick r:id="" action="ppaction://media"/>
            <a:extLst>
              <a:ext uri="{FF2B5EF4-FFF2-40B4-BE49-F238E27FC236}">
                <a16:creationId xmlns:a16="http://schemas.microsoft.com/office/drawing/2014/main" id="{2C2C2D35-324A-433F-9965-07013D4281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1600200"/>
            <a:ext cx="7315200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7214F0-3E17-4EA7-B28B-74A3D37CD232}"/>
              </a:ext>
            </a:extLst>
          </p:cNvPr>
          <p:cNvSpPr txBox="1"/>
          <p:nvPr/>
        </p:nvSpPr>
        <p:spPr>
          <a:xfrm>
            <a:off x="0" y="62439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на движенията: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CMU Graphics Lab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5"/>
              </a:rPr>
              <a:t>mocap.cs.cmu.edu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  <a:p>
            <a:pPr algn="ctr"/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BVH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файлове: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Bruce Hahne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6"/>
              </a:rPr>
              <a:t>sites.google.com/a/cgspeed.com/cgspeed/motion-capture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32821842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dirty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Рисуван модел</a:t>
            </a:r>
          </a:p>
          <a:p>
            <a:pPr lvl="1"/>
            <a:r>
              <a:rPr lang="bg-BG" dirty="0"/>
              <a:t>Ползвайте този модел с анимация:</a:t>
            </a:r>
            <a:br>
              <a:rPr lang="bg-BG" dirty="0"/>
            </a:br>
            <a:r>
              <a:rPr lang="en-GB" sz="2600" dirty="0">
                <a:solidFill>
                  <a:srgbClr val="FF388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sketchfab.com/3d-models/soldier-final-animations-fbx-ad2450c22d664317b36ccfd2e81016ea</a:t>
            </a:r>
            <a:endParaRPr lang="en-GB" sz="2600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Покажете го в </a:t>
            </a:r>
            <a:r>
              <a:rPr lang="en-US" dirty="0"/>
              <a:t>cartoon</a:t>
            </a:r>
            <a:r>
              <a:rPr lang="bg-BG" dirty="0"/>
              <a:t> режим – малко цветове с контрастна граница</a:t>
            </a:r>
          </a:p>
          <a:p>
            <a:pPr lvl="1"/>
            <a:r>
              <a:rPr lang="bg-BG" dirty="0"/>
              <a:t>Светлината да се движи, а заедно</a:t>
            </a:r>
            <a:br>
              <a:rPr lang="bg-BG" dirty="0"/>
            </a:br>
            <a:r>
              <a:rPr lang="bg-BG" dirty="0"/>
              <a:t>с нея се променя и оцветяването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5F5A4-B43E-49D8-B2D8-27980CF853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721642" y="3886200"/>
            <a:ext cx="2117558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2429F3E0-5AEC-4A47-A657-2656146839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87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67A988-F30B-4E65-B912-A0F11E525849}"/>
              </a:ext>
            </a:extLst>
          </p:cNvPr>
          <p:cNvSpPr txBox="1"/>
          <p:nvPr/>
        </p:nvSpPr>
        <p:spPr>
          <a:xfrm>
            <a:off x="0" y="548640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Модел: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Soldier Final Animations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Fbx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(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skfb.ly/6WMRo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)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от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Zow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с лиценз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CC-BY-4.0.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Ходещ</a:t>
            </a:r>
            <a:r>
              <a:rPr lang="en-US" dirty="0"/>
              <a:t> </a:t>
            </a:r>
            <a:r>
              <a:rPr lang="bg-BG" dirty="0"/>
              <a:t>рисуван модел</a:t>
            </a:r>
          </a:p>
          <a:p>
            <a:pPr lvl="1"/>
            <a:r>
              <a:rPr lang="bg-BG" dirty="0"/>
              <a:t>Използвайте същия модел като в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S1407</a:t>
            </a:r>
          </a:p>
          <a:p>
            <a:pPr lvl="1"/>
            <a:r>
              <a:rPr lang="bg-BG" dirty="0"/>
              <a:t>Направете го да ходи, без да прави пауза</a:t>
            </a:r>
          </a:p>
          <a:p>
            <a:endParaRPr lang="bg-B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C72A96-5F30-4A92-A63C-84464C3AE274}"/>
              </a:ext>
            </a:extLst>
          </p:cNvPr>
          <p:cNvGrpSpPr/>
          <p:nvPr/>
        </p:nvGrpSpPr>
        <p:grpSpPr>
          <a:xfrm>
            <a:off x="6096000" y="3124200"/>
            <a:ext cx="1636765" cy="1981200"/>
            <a:chOff x="-1718734" y="1795076"/>
            <a:chExt cx="1636765" cy="3500575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8947B5AC-32FF-4E41-A84C-14BDA9156115}"/>
                </a:ext>
              </a:extLst>
            </p:cNvPr>
            <p:cNvSpPr txBox="1">
              <a:spLocks/>
            </p:cNvSpPr>
            <p:nvPr/>
          </p:nvSpPr>
          <p:spPr>
            <a:xfrm>
              <a:off x="-1718734" y="4218551"/>
              <a:ext cx="1636764" cy="10771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Заради това е звездичката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B8E315A-9DF9-42F5-94B5-2E04B9236A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81970" y="1795076"/>
              <a:ext cx="1" cy="350057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762DBC45-A5D3-4CCD-89A5-BE803B7C14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87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Изпълнителен рисуван модел</a:t>
            </a:r>
          </a:p>
          <a:p>
            <a:pPr lvl="1"/>
            <a:r>
              <a:rPr lang="bg-BG" dirty="0"/>
              <a:t>Използвайте същия модел като в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S1407</a:t>
            </a:r>
          </a:p>
          <a:p>
            <a:pPr lvl="1"/>
            <a:r>
              <a:rPr lang="bg-BG" dirty="0"/>
              <a:t>Направете го да стои, ходи или бяга по ваша команда (напр. с бутони)</a:t>
            </a:r>
          </a:p>
          <a:p>
            <a:pPr lvl="1"/>
            <a:r>
              <a:rPr lang="bg-BG" dirty="0"/>
              <a:t>Преходът между действията да е плавен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Псевдо позиционно аудио</a:t>
            </a:r>
          </a:p>
          <a:p>
            <a:pPr lvl="1"/>
            <a:r>
              <a:rPr lang="bg-BG" dirty="0"/>
              <a:t>Симулирайте позиционно аудио само с </a:t>
            </a:r>
            <a:r>
              <a:rPr lang="en-US" dirty="0">
                <a:solidFill>
                  <a:srgbClr val="FF388C"/>
                </a:solidFill>
              </a:rPr>
              <a:t>Audio</a:t>
            </a:r>
          </a:p>
          <a:p>
            <a:pPr lvl="1"/>
            <a:r>
              <a:rPr lang="bg-BG" dirty="0"/>
              <a:t>Силата на звука зависи от разстоянието</a:t>
            </a:r>
          </a:p>
          <a:p>
            <a:pPr lvl="1"/>
            <a:r>
              <a:rPr lang="bg-BG" dirty="0"/>
              <a:t>Положението (ляво/дясно) е без значение</a:t>
            </a:r>
          </a:p>
          <a:p>
            <a:pPr lvl="1"/>
            <a:r>
              <a:rPr lang="bg-BG" dirty="0"/>
              <a:t>Има два обекта, излъчващи музика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6F1007-9D26-47CA-AFEA-9BE71CA18AF0}"/>
              </a:ext>
            </a:extLst>
          </p:cNvPr>
          <p:cNvSpPr/>
          <p:nvPr/>
        </p:nvSpPr>
        <p:spPr>
          <a:xfrm>
            <a:off x="908909" y="4568285"/>
            <a:ext cx="9144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452D31-1E8D-4AA0-BDF1-453B9D3D9B2A}"/>
              </a:ext>
            </a:extLst>
          </p:cNvPr>
          <p:cNvGrpSpPr/>
          <p:nvPr/>
        </p:nvGrpSpPr>
        <p:grpSpPr>
          <a:xfrm rot="5400000">
            <a:off x="5728747" y="4834523"/>
            <a:ext cx="776810" cy="386781"/>
            <a:chOff x="4003337" y="5611688"/>
            <a:chExt cx="1137327" cy="56628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95BF709-3871-42B2-A382-CC4250694DF0}"/>
                </a:ext>
              </a:extLst>
            </p:cNvPr>
            <p:cNvSpPr/>
            <p:nvPr/>
          </p:nvSpPr>
          <p:spPr>
            <a:xfrm>
              <a:off x="4003337" y="5611688"/>
              <a:ext cx="1137327" cy="505085"/>
            </a:xfrm>
            <a:custGeom>
              <a:avLst/>
              <a:gdLst>
                <a:gd name="connsiteX0" fmla="*/ 568664 w 1137327"/>
                <a:gd name="connsiteY0" fmla="*/ 0 h 505085"/>
                <a:gd name="connsiteX1" fmla="*/ 863080 w 1137327"/>
                <a:gd name="connsiteY1" fmla="*/ 61438 h 505085"/>
                <a:gd name="connsiteX2" fmla="*/ 887040 w 1137327"/>
                <a:gd name="connsiteY2" fmla="*/ 79341 h 505085"/>
                <a:gd name="connsiteX3" fmla="*/ 920992 w 1137327"/>
                <a:gd name="connsiteY3" fmla="*/ 76329 h 505085"/>
                <a:gd name="connsiteX4" fmla="*/ 1127257 w 1137327"/>
                <a:gd name="connsiteY4" fmla="*/ 185572 h 505085"/>
                <a:gd name="connsiteX5" fmla="*/ 1007580 w 1137327"/>
                <a:gd name="connsiteY5" fmla="*/ 447237 h 505085"/>
                <a:gd name="connsiteX6" fmla="*/ 935057 w 1137327"/>
                <a:gd name="connsiteY6" fmla="*/ 487679 h 505085"/>
                <a:gd name="connsiteX7" fmla="*/ 927957 w 1137327"/>
                <a:gd name="connsiteY7" fmla="*/ 487679 h 505085"/>
                <a:gd name="connsiteX8" fmla="*/ 913725 w 1137327"/>
                <a:gd name="connsiteY8" fmla="*/ 497275 h 505085"/>
                <a:gd name="connsiteX9" fmla="*/ 875037 w 1137327"/>
                <a:gd name="connsiteY9" fmla="*/ 505085 h 505085"/>
                <a:gd name="connsiteX10" fmla="*/ 258481 w 1137327"/>
                <a:gd name="connsiteY10" fmla="*/ 505085 h 505085"/>
                <a:gd name="connsiteX11" fmla="*/ 219793 w 1137327"/>
                <a:gd name="connsiteY11" fmla="*/ 497275 h 505085"/>
                <a:gd name="connsiteX12" fmla="*/ 205560 w 1137327"/>
                <a:gd name="connsiteY12" fmla="*/ 487678 h 505085"/>
                <a:gd name="connsiteX13" fmla="*/ 202271 w 1137327"/>
                <a:gd name="connsiteY13" fmla="*/ 487678 h 505085"/>
                <a:gd name="connsiteX14" fmla="*/ 129747 w 1137327"/>
                <a:gd name="connsiteY14" fmla="*/ 447237 h 505085"/>
                <a:gd name="connsiteX15" fmla="*/ 10070 w 1137327"/>
                <a:gd name="connsiteY15" fmla="*/ 185572 h 505085"/>
                <a:gd name="connsiteX16" fmla="*/ 216335 w 1137327"/>
                <a:gd name="connsiteY16" fmla="*/ 76330 h 505085"/>
                <a:gd name="connsiteX17" fmla="*/ 250287 w 1137327"/>
                <a:gd name="connsiteY17" fmla="*/ 79342 h 505085"/>
                <a:gd name="connsiteX18" fmla="*/ 274249 w 1137327"/>
                <a:gd name="connsiteY18" fmla="*/ 61438 h 505085"/>
                <a:gd name="connsiteX19" fmla="*/ 568664 w 1137327"/>
                <a:gd name="connsiteY19" fmla="*/ 0 h 50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7327" h="505085">
                  <a:moveTo>
                    <a:pt x="568664" y="0"/>
                  </a:moveTo>
                  <a:cubicBezTo>
                    <a:pt x="683641" y="0"/>
                    <a:pt x="787732" y="23479"/>
                    <a:pt x="863080" y="61438"/>
                  </a:cubicBezTo>
                  <a:lnTo>
                    <a:pt x="887040" y="79341"/>
                  </a:lnTo>
                  <a:lnTo>
                    <a:pt x="920992" y="76329"/>
                  </a:lnTo>
                  <a:cubicBezTo>
                    <a:pt x="1019722" y="78281"/>
                    <a:pt x="1099568" y="116707"/>
                    <a:pt x="1127257" y="185572"/>
                  </a:cubicBezTo>
                  <a:cubicBezTo>
                    <a:pt x="1160484" y="268209"/>
                    <a:pt x="1109167" y="371208"/>
                    <a:pt x="1007580" y="447237"/>
                  </a:cubicBezTo>
                  <a:lnTo>
                    <a:pt x="935057" y="487679"/>
                  </a:lnTo>
                  <a:lnTo>
                    <a:pt x="927957" y="487679"/>
                  </a:lnTo>
                  <a:lnTo>
                    <a:pt x="913725" y="497275"/>
                  </a:lnTo>
                  <a:cubicBezTo>
                    <a:pt x="901834" y="502304"/>
                    <a:pt x="888760" y="505085"/>
                    <a:pt x="875037" y="505085"/>
                  </a:cubicBezTo>
                  <a:lnTo>
                    <a:pt x="258481" y="505085"/>
                  </a:lnTo>
                  <a:cubicBezTo>
                    <a:pt x="244758" y="505085"/>
                    <a:pt x="231684" y="502304"/>
                    <a:pt x="219793" y="497275"/>
                  </a:cubicBezTo>
                  <a:lnTo>
                    <a:pt x="205560" y="487678"/>
                  </a:lnTo>
                  <a:lnTo>
                    <a:pt x="202271" y="487678"/>
                  </a:lnTo>
                  <a:lnTo>
                    <a:pt x="129747" y="447237"/>
                  </a:lnTo>
                  <a:cubicBezTo>
                    <a:pt x="28160" y="371208"/>
                    <a:pt x="-23157" y="268210"/>
                    <a:pt x="10070" y="185572"/>
                  </a:cubicBezTo>
                  <a:cubicBezTo>
                    <a:pt x="37759" y="116707"/>
                    <a:pt x="117605" y="78281"/>
                    <a:pt x="216335" y="76330"/>
                  </a:cubicBezTo>
                  <a:lnTo>
                    <a:pt x="250287" y="79342"/>
                  </a:lnTo>
                  <a:lnTo>
                    <a:pt x="274249" y="61438"/>
                  </a:lnTo>
                  <a:cubicBezTo>
                    <a:pt x="349596" y="23479"/>
                    <a:pt x="453688" y="0"/>
                    <a:pt x="568664" y="0"/>
                  </a:cubicBez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02E626B-D478-4EDB-83EC-0A8A369D1BCB}"/>
                </a:ext>
              </a:extLst>
            </p:cNvPr>
            <p:cNvSpPr/>
            <p:nvPr/>
          </p:nvSpPr>
          <p:spPr>
            <a:xfrm>
              <a:off x="4328162" y="5634378"/>
              <a:ext cx="500380" cy="5359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F8831B5-5BC0-4869-A394-E7FCFEB09257}"/>
                </a:ext>
              </a:extLst>
            </p:cNvPr>
            <p:cNvSpPr/>
            <p:nvPr/>
          </p:nvSpPr>
          <p:spPr>
            <a:xfrm>
              <a:off x="4315461" y="5697914"/>
              <a:ext cx="513080" cy="480059"/>
            </a:xfrm>
            <a:custGeom>
              <a:avLst/>
              <a:gdLst>
                <a:gd name="connsiteX0" fmla="*/ 330236 w 513080"/>
                <a:gd name="connsiteY0" fmla="*/ 457 h 480059"/>
                <a:gd name="connsiteX1" fmla="*/ 421677 w 513080"/>
                <a:gd name="connsiteY1" fmla="*/ 4479 h 480059"/>
                <a:gd name="connsiteX2" fmla="*/ 440779 w 513080"/>
                <a:gd name="connsiteY2" fmla="*/ 8694 h 480059"/>
                <a:gd name="connsiteX3" fmla="*/ 469701 w 513080"/>
                <a:gd name="connsiteY3" fmla="*/ 47025 h 480059"/>
                <a:gd name="connsiteX4" fmla="*/ 513080 w 513080"/>
                <a:gd name="connsiteY4" fmla="*/ 202314 h 480059"/>
                <a:gd name="connsiteX5" fmla="*/ 259080 w 513080"/>
                <a:gd name="connsiteY5" fmla="*/ 480059 h 480059"/>
                <a:gd name="connsiteX6" fmla="*/ 207890 w 513080"/>
                <a:gd name="connsiteY6" fmla="*/ 474416 h 480059"/>
                <a:gd name="connsiteX7" fmla="*/ 206633 w 513080"/>
                <a:gd name="connsiteY7" fmla="*/ 473990 h 480059"/>
                <a:gd name="connsiteX8" fmla="*/ 199768 w 513080"/>
                <a:gd name="connsiteY8" fmla="*/ 473248 h 480059"/>
                <a:gd name="connsiteX9" fmla="*/ 0 w 513080"/>
                <a:gd name="connsiteY9" fmla="*/ 210722 h 480059"/>
                <a:gd name="connsiteX10" fmla="*/ 73279 w 513080"/>
                <a:gd name="connsiteY10" fmla="*/ 21239 h 480059"/>
                <a:gd name="connsiteX11" fmla="*/ 83362 w 513080"/>
                <a:gd name="connsiteY11" fmla="*/ 12329 h 480059"/>
                <a:gd name="connsiteX12" fmla="*/ 125034 w 513080"/>
                <a:gd name="connsiteY12" fmla="*/ 20561 h 480059"/>
                <a:gd name="connsiteX13" fmla="*/ 161991 w 513080"/>
                <a:gd name="connsiteY13" fmla="*/ 34830 h 480059"/>
                <a:gd name="connsiteX14" fmla="*/ 235423 w 513080"/>
                <a:gd name="connsiteY14" fmla="*/ 12521 h 480059"/>
                <a:gd name="connsiteX15" fmla="*/ 330236 w 513080"/>
                <a:gd name="connsiteY15" fmla="*/ 457 h 48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3080" h="480059">
                  <a:moveTo>
                    <a:pt x="330236" y="457"/>
                  </a:moveTo>
                  <a:cubicBezTo>
                    <a:pt x="361400" y="-818"/>
                    <a:pt x="392001" y="587"/>
                    <a:pt x="421677" y="4479"/>
                  </a:cubicBezTo>
                  <a:lnTo>
                    <a:pt x="440779" y="8694"/>
                  </a:lnTo>
                  <a:lnTo>
                    <a:pt x="469701" y="47025"/>
                  </a:lnTo>
                  <a:cubicBezTo>
                    <a:pt x="497088" y="91353"/>
                    <a:pt x="513080" y="144792"/>
                    <a:pt x="513080" y="202314"/>
                  </a:cubicBezTo>
                  <a:cubicBezTo>
                    <a:pt x="513080" y="355709"/>
                    <a:pt x="399360" y="480059"/>
                    <a:pt x="259080" y="480059"/>
                  </a:cubicBezTo>
                  <a:cubicBezTo>
                    <a:pt x="241545" y="480059"/>
                    <a:pt x="224425" y="478116"/>
                    <a:pt x="207890" y="474416"/>
                  </a:cubicBezTo>
                  <a:lnTo>
                    <a:pt x="206633" y="473990"/>
                  </a:lnTo>
                  <a:lnTo>
                    <a:pt x="199768" y="473248"/>
                  </a:lnTo>
                  <a:cubicBezTo>
                    <a:pt x="85761" y="448261"/>
                    <a:pt x="0" y="340219"/>
                    <a:pt x="0" y="210722"/>
                  </a:cubicBezTo>
                  <a:cubicBezTo>
                    <a:pt x="0" y="136724"/>
                    <a:pt x="28004" y="69732"/>
                    <a:pt x="73279" y="21239"/>
                  </a:cubicBezTo>
                  <a:lnTo>
                    <a:pt x="83362" y="12329"/>
                  </a:lnTo>
                  <a:lnTo>
                    <a:pt x="125034" y="20561"/>
                  </a:lnTo>
                  <a:lnTo>
                    <a:pt x="161991" y="34830"/>
                  </a:lnTo>
                  <a:lnTo>
                    <a:pt x="235423" y="12521"/>
                  </a:lnTo>
                  <a:cubicBezTo>
                    <a:pt x="267347" y="5689"/>
                    <a:pt x="299073" y="1733"/>
                    <a:pt x="330236" y="45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8D76EBF-C941-4571-A1E0-C1D201D4E58C}"/>
              </a:ext>
            </a:extLst>
          </p:cNvPr>
          <p:cNvGrpSpPr/>
          <p:nvPr/>
        </p:nvGrpSpPr>
        <p:grpSpPr>
          <a:xfrm rot="16200000">
            <a:off x="2580598" y="4834524"/>
            <a:ext cx="776810" cy="386781"/>
            <a:chOff x="4003337" y="5611688"/>
            <a:chExt cx="1137327" cy="56628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41D6265-4174-4E2D-B3DB-3D73CC02EADA}"/>
                </a:ext>
              </a:extLst>
            </p:cNvPr>
            <p:cNvSpPr/>
            <p:nvPr/>
          </p:nvSpPr>
          <p:spPr>
            <a:xfrm>
              <a:off x="4003337" y="5611688"/>
              <a:ext cx="1137327" cy="505085"/>
            </a:xfrm>
            <a:custGeom>
              <a:avLst/>
              <a:gdLst>
                <a:gd name="connsiteX0" fmla="*/ 568664 w 1137327"/>
                <a:gd name="connsiteY0" fmla="*/ 0 h 505085"/>
                <a:gd name="connsiteX1" fmla="*/ 863080 w 1137327"/>
                <a:gd name="connsiteY1" fmla="*/ 61438 h 505085"/>
                <a:gd name="connsiteX2" fmla="*/ 887040 w 1137327"/>
                <a:gd name="connsiteY2" fmla="*/ 79341 h 505085"/>
                <a:gd name="connsiteX3" fmla="*/ 920992 w 1137327"/>
                <a:gd name="connsiteY3" fmla="*/ 76329 h 505085"/>
                <a:gd name="connsiteX4" fmla="*/ 1127257 w 1137327"/>
                <a:gd name="connsiteY4" fmla="*/ 185572 h 505085"/>
                <a:gd name="connsiteX5" fmla="*/ 1007580 w 1137327"/>
                <a:gd name="connsiteY5" fmla="*/ 447237 h 505085"/>
                <a:gd name="connsiteX6" fmla="*/ 935057 w 1137327"/>
                <a:gd name="connsiteY6" fmla="*/ 487679 h 505085"/>
                <a:gd name="connsiteX7" fmla="*/ 927957 w 1137327"/>
                <a:gd name="connsiteY7" fmla="*/ 487679 h 505085"/>
                <a:gd name="connsiteX8" fmla="*/ 913725 w 1137327"/>
                <a:gd name="connsiteY8" fmla="*/ 497275 h 505085"/>
                <a:gd name="connsiteX9" fmla="*/ 875037 w 1137327"/>
                <a:gd name="connsiteY9" fmla="*/ 505085 h 505085"/>
                <a:gd name="connsiteX10" fmla="*/ 258481 w 1137327"/>
                <a:gd name="connsiteY10" fmla="*/ 505085 h 505085"/>
                <a:gd name="connsiteX11" fmla="*/ 219793 w 1137327"/>
                <a:gd name="connsiteY11" fmla="*/ 497275 h 505085"/>
                <a:gd name="connsiteX12" fmla="*/ 205560 w 1137327"/>
                <a:gd name="connsiteY12" fmla="*/ 487678 h 505085"/>
                <a:gd name="connsiteX13" fmla="*/ 202271 w 1137327"/>
                <a:gd name="connsiteY13" fmla="*/ 487678 h 505085"/>
                <a:gd name="connsiteX14" fmla="*/ 129747 w 1137327"/>
                <a:gd name="connsiteY14" fmla="*/ 447237 h 505085"/>
                <a:gd name="connsiteX15" fmla="*/ 10070 w 1137327"/>
                <a:gd name="connsiteY15" fmla="*/ 185572 h 505085"/>
                <a:gd name="connsiteX16" fmla="*/ 216335 w 1137327"/>
                <a:gd name="connsiteY16" fmla="*/ 76330 h 505085"/>
                <a:gd name="connsiteX17" fmla="*/ 250287 w 1137327"/>
                <a:gd name="connsiteY17" fmla="*/ 79342 h 505085"/>
                <a:gd name="connsiteX18" fmla="*/ 274249 w 1137327"/>
                <a:gd name="connsiteY18" fmla="*/ 61438 h 505085"/>
                <a:gd name="connsiteX19" fmla="*/ 568664 w 1137327"/>
                <a:gd name="connsiteY19" fmla="*/ 0 h 50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7327" h="505085">
                  <a:moveTo>
                    <a:pt x="568664" y="0"/>
                  </a:moveTo>
                  <a:cubicBezTo>
                    <a:pt x="683641" y="0"/>
                    <a:pt x="787732" y="23479"/>
                    <a:pt x="863080" y="61438"/>
                  </a:cubicBezTo>
                  <a:lnTo>
                    <a:pt x="887040" y="79341"/>
                  </a:lnTo>
                  <a:lnTo>
                    <a:pt x="920992" y="76329"/>
                  </a:lnTo>
                  <a:cubicBezTo>
                    <a:pt x="1019722" y="78281"/>
                    <a:pt x="1099568" y="116707"/>
                    <a:pt x="1127257" y="185572"/>
                  </a:cubicBezTo>
                  <a:cubicBezTo>
                    <a:pt x="1160484" y="268209"/>
                    <a:pt x="1109167" y="371208"/>
                    <a:pt x="1007580" y="447237"/>
                  </a:cubicBezTo>
                  <a:lnTo>
                    <a:pt x="935057" y="487679"/>
                  </a:lnTo>
                  <a:lnTo>
                    <a:pt x="927957" y="487679"/>
                  </a:lnTo>
                  <a:lnTo>
                    <a:pt x="913725" y="497275"/>
                  </a:lnTo>
                  <a:cubicBezTo>
                    <a:pt x="901834" y="502304"/>
                    <a:pt x="888760" y="505085"/>
                    <a:pt x="875037" y="505085"/>
                  </a:cubicBezTo>
                  <a:lnTo>
                    <a:pt x="258481" y="505085"/>
                  </a:lnTo>
                  <a:cubicBezTo>
                    <a:pt x="244758" y="505085"/>
                    <a:pt x="231684" y="502304"/>
                    <a:pt x="219793" y="497275"/>
                  </a:cubicBezTo>
                  <a:lnTo>
                    <a:pt x="205560" y="487678"/>
                  </a:lnTo>
                  <a:lnTo>
                    <a:pt x="202271" y="487678"/>
                  </a:lnTo>
                  <a:lnTo>
                    <a:pt x="129747" y="447237"/>
                  </a:lnTo>
                  <a:cubicBezTo>
                    <a:pt x="28160" y="371208"/>
                    <a:pt x="-23157" y="268210"/>
                    <a:pt x="10070" y="185572"/>
                  </a:cubicBezTo>
                  <a:cubicBezTo>
                    <a:pt x="37759" y="116707"/>
                    <a:pt x="117605" y="78281"/>
                    <a:pt x="216335" y="76330"/>
                  </a:cubicBezTo>
                  <a:lnTo>
                    <a:pt x="250287" y="79342"/>
                  </a:lnTo>
                  <a:lnTo>
                    <a:pt x="274249" y="61438"/>
                  </a:lnTo>
                  <a:cubicBezTo>
                    <a:pt x="349596" y="23479"/>
                    <a:pt x="453688" y="0"/>
                    <a:pt x="568664" y="0"/>
                  </a:cubicBez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7B906D1-25B8-43F4-B190-CB0760BA8764}"/>
                </a:ext>
              </a:extLst>
            </p:cNvPr>
            <p:cNvSpPr/>
            <p:nvPr/>
          </p:nvSpPr>
          <p:spPr>
            <a:xfrm>
              <a:off x="4328162" y="5634378"/>
              <a:ext cx="500380" cy="5359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E6AD3DD-499B-43CB-9514-A5CE0581752A}"/>
                </a:ext>
              </a:extLst>
            </p:cNvPr>
            <p:cNvSpPr/>
            <p:nvPr/>
          </p:nvSpPr>
          <p:spPr>
            <a:xfrm>
              <a:off x="4315461" y="5697914"/>
              <a:ext cx="513080" cy="480059"/>
            </a:xfrm>
            <a:custGeom>
              <a:avLst/>
              <a:gdLst>
                <a:gd name="connsiteX0" fmla="*/ 330236 w 513080"/>
                <a:gd name="connsiteY0" fmla="*/ 457 h 480059"/>
                <a:gd name="connsiteX1" fmla="*/ 421677 w 513080"/>
                <a:gd name="connsiteY1" fmla="*/ 4479 h 480059"/>
                <a:gd name="connsiteX2" fmla="*/ 440779 w 513080"/>
                <a:gd name="connsiteY2" fmla="*/ 8694 h 480059"/>
                <a:gd name="connsiteX3" fmla="*/ 469701 w 513080"/>
                <a:gd name="connsiteY3" fmla="*/ 47025 h 480059"/>
                <a:gd name="connsiteX4" fmla="*/ 513080 w 513080"/>
                <a:gd name="connsiteY4" fmla="*/ 202314 h 480059"/>
                <a:gd name="connsiteX5" fmla="*/ 259080 w 513080"/>
                <a:gd name="connsiteY5" fmla="*/ 480059 h 480059"/>
                <a:gd name="connsiteX6" fmla="*/ 207890 w 513080"/>
                <a:gd name="connsiteY6" fmla="*/ 474416 h 480059"/>
                <a:gd name="connsiteX7" fmla="*/ 206633 w 513080"/>
                <a:gd name="connsiteY7" fmla="*/ 473990 h 480059"/>
                <a:gd name="connsiteX8" fmla="*/ 199768 w 513080"/>
                <a:gd name="connsiteY8" fmla="*/ 473248 h 480059"/>
                <a:gd name="connsiteX9" fmla="*/ 0 w 513080"/>
                <a:gd name="connsiteY9" fmla="*/ 210722 h 480059"/>
                <a:gd name="connsiteX10" fmla="*/ 73279 w 513080"/>
                <a:gd name="connsiteY10" fmla="*/ 21239 h 480059"/>
                <a:gd name="connsiteX11" fmla="*/ 83362 w 513080"/>
                <a:gd name="connsiteY11" fmla="*/ 12329 h 480059"/>
                <a:gd name="connsiteX12" fmla="*/ 125034 w 513080"/>
                <a:gd name="connsiteY12" fmla="*/ 20561 h 480059"/>
                <a:gd name="connsiteX13" fmla="*/ 161991 w 513080"/>
                <a:gd name="connsiteY13" fmla="*/ 34830 h 480059"/>
                <a:gd name="connsiteX14" fmla="*/ 235423 w 513080"/>
                <a:gd name="connsiteY14" fmla="*/ 12521 h 480059"/>
                <a:gd name="connsiteX15" fmla="*/ 330236 w 513080"/>
                <a:gd name="connsiteY15" fmla="*/ 457 h 48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3080" h="480059">
                  <a:moveTo>
                    <a:pt x="330236" y="457"/>
                  </a:moveTo>
                  <a:cubicBezTo>
                    <a:pt x="361400" y="-818"/>
                    <a:pt x="392001" y="587"/>
                    <a:pt x="421677" y="4479"/>
                  </a:cubicBezTo>
                  <a:lnTo>
                    <a:pt x="440779" y="8694"/>
                  </a:lnTo>
                  <a:lnTo>
                    <a:pt x="469701" y="47025"/>
                  </a:lnTo>
                  <a:cubicBezTo>
                    <a:pt x="497088" y="91353"/>
                    <a:pt x="513080" y="144792"/>
                    <a:pt x="513080" y="202314"/>
                  </a:cubicBezTo>
                  <a:cubicBezTo>
                    <a:pt x="513080" y="355709"/>
                    <a:pt x="399360" y="480059"/>
                    <a:pt x="259080" y="480059"/>
                  </a:cubicBezTo>
                  <a:cubicBezTo>
                    <a:pt x="241545" y="480059"/>
                    <a:pt x="224425" y="478116"/>
                    <a:pt x="207890" y="474416"/>
                  </a:cubicBezTo>
                  <a:lnTo>
                    <a:pt x="206633" y="473990"/>
                  </a:lnTo>
                  <a:lnTo>
                    <a:pt x="199768" y="473248"/>
                  </a:lnTo>
                  <a:cubicBezTo>
                    <a:pt x="85761" y="448261"/>
                    <a:pt x="0" y="340219"/>
                    <a:pt x="0" y="210722"/>
                  </a:cubicBezTo>
                  <a:cubicBezTo>
                    <a:pt x="0" y="136724"/>
                    <a:pt x="28004" y="69732"/>
                    <a:pt x="73279" y="21239"/>
                  </a:cubicBezTo>
                  <a:lnTo>
                    <a:pt x="83362" y="12329"/>
                  </a:lnTo>
                  <a:lnTo>
                    <a:pt x="125034" y="20561"/>
                  </a:lnTo>
                  <a:lnTo>
                    <a:pt x="161991" y="34830"/>
                  </a:lnTo>
                  <a:lnTo>
                    <a:pt x="235423" y="12521"/>
                  </a:lnTo>
                  <a:cubicBezTo>
                    <a:pt x="267347" y="5689"/>
                    <a:pt x="299073" y="1733"/>
                    <a:pt x="330236" y="45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bg-BG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BDF2BF3-7E44-4C27-82AB-94AED77F91CD}"/>
              </a:ext>
            </a:extLst>
          </p:cNvPr>
          <p:cNvGrpSpPr/>
          <p:nvPr/>
        </p:nvGrpSpPr>
        <p:grpSpPr>
          <a:xfrm rot="10800000">
            <a:off x="3258948" y="4445529"/>
            <a:ext cx="1198626" cy="1198626"/>
            <a:chOff x="4806198" y="2676485"/>
            <a:chExt cx="3326257" cy="3326257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CCB7C0BA-41B6-43EB-94EA-650DF4FC9346}"/>
                </a:ext>
              </a:extLst>
            </p:cNvPr>
            <p:cNvSpPr/>
            <p:nvPr/>
          </p:nvSpPr>
          <p:spPr>
            <a:xfrm>
              <a:off x="4806198" y="2676485"/>
              <a:ext cx="3326257" cy="3326257"/>
            </a:xfrm>
            <a:prstGeom prst="arc">
              <a:avLst>
                <a:gd name="adj1" fmla="val 20012369"/>
                <a:gd name="adj2" fmla="val 160014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199A9A28-D7ED-426D-B4FB-CF65984A042B}"/>
                </a:ext>
              </a:extLst>
            </p:cNvPr>
            <p:cNvSpPr/>
            <p:nvPr/>
          </p:nvSpPr>
          <p:spPr>
            <a:xfrm>
              <a:off x="4888968" y="2955642"/>
              <a:ext cx="2748973" cy="2748973"/>
            </a:xfrm>
            <a:prstGeom prst="arc">
              <a:avLst>
                <a:gd name="adj1" fmla="val 20288300"/>
                <a:gd name="adj2" fmla="val 13714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AFEF5CA-96AA-4E53-B348-986F66A12DFE}"/>
                </a:ext>
              </a:extLst>
            </p:cNvPr>
            <p:cNvSpPr/>
            <p:nvPr/>
          </p:nvSpPr>
          <p:spPr>
            <a:xfrm>
              <a:off x="4969274" y="3194189"/>
              <a:ext cx="2271879" cy="2271879"/>
            </a:xfrm>
            <a:prstGeom prst="arc">
              <a:avLst>
                <a:gd name="adj1" fmla="val 20486369"/>
                <a:gd name="adj2" fmla="val 11668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72C66EA6-1C95-4A1A-A8C6-DA6647D0353F}"/>
                </a:ext>
              </a:extLst>
            </p:cNvPr>
            <p:cNvSpPr/>
            <p:nvPr/>
          </p:nvSpPr>
          <p:spPr>
            <a:xfrm>
              <a:off x="5181583" y="3458735"/>
              <a:ext cx="1706897" cy="1706897"/>
            </a:xfrm>
            <a:prstGeom prst="arc">
              <a:avLst>
                <a:gd name="adj1" fmla="val 20709530"/>
                <a:gd name="adj2" fmla="val 1134709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A3EC853-2D0B-4CE8-8CC0-C57551006F2B}"/>
              </a:ext>
            </a:extLst>
          </p:cNvPr>
          <p:cNvGrpSpPr/>
          <p:nvPr/>
        </p:nvGrpSpPr>
        <p:grpSpPr>
          <a:xfrm>
            <a:off x="1474254" y="4455414"/>
            <a:ext cx="1198626" cy="1198626"/>
            <a:chOff x="4806198" y="2676485"/>
            <a:chExt cx="3326257" cy="3326257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DEDF4C27-590D-45E4-B444-EAE35DF9B393}"/>
                </a:ext>
              </a:extLst>
            </p:cNvPr>
            <p:cNvSpPr/>
            <p:nvPr/>
          </p:nvSpPr>
          <p:spPr>
            <a:xfrm>
              <a:off x="4806198" y="2676485"/>
              <a:ext cx="3326257" cy="3326257"/>
            </a:xfrm>
            <a:prstGeom prst="arc">
              <a:avLst>
                <a:gd name="adj1" fmla="val 20012369"/>
                <a:gd name="adj2" fmla="val 1600144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C22F7144-D973-4D82-A515-DAE86FB45A15}"/>
                </a:ext>
              </a:extLst>
            </p:cNvPr>
            <p:cNvSpPr/>
            <p:nvPr/>
          </p:nvSpPr>
          <p:spPr>
            <a:xfrm>
              <a:off x="4939717" y="2955642"/>
              <a:ext cx="2748973" cy="2748973"/>
            </a:xfrm>
            <a:prstGeom prst="arc">
              <a:avLst>
                <a:gd name="adj1" fmla="val 20288300"/>
                <a:gd name="adj2" fmla="val 1371463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83C68A8E-5311-44AC-AA9B-7466689AA3E8}"/>
                </a:ext>
              </a:extLst>
            </p:cNvPr>
            <p:cNvSpPr/>
            <p:nvPr/>
          </p:nvSpPr>
          <p:spPr>
            <a:xfrm>
              <a:off x="5036941" y="3194189"/>
              <a:ext cx="2271879" cy="2271879"/>
            </a:xfrm>
            <a:prstGeom prst="arc">
              <a:avLst>
                <a:gd name="adj1" fmla="val 20486369"/>
                <a:gd name="adj2" fmla="val 1166801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CC10F95A-F532-43E9-8DA2-0E972DA0C955}"/>
                </a:ext>
              </a:extLst>
            </p:cNvPr>
            <p:cNvSpPr/>
            <p:nvPr/>
          </p:nvSpPr>
          <p:spPr>
            <a:xfrm>
              <a:off x="5245651" y="3458735"/>
              <a:ext cx="1706897" cy="1706897"/>
            </a:xfrm>
            <a:prstGeom prst="arc">
              <a:avLst>
                <a:gd name="adj1" fmla="val 20709530"/>
                <a:gd name="adj2" fmla="val 1134709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72A8BC09-B1CF-4DF3-9A64-9B37CD96DFEA}"/>
              </a:ext>
            </a:extLst>
          </p:cNvPr>
          <p:cNvSpPr/>
          <p:nvPr/>
        </p:nvSpPr>
        <p:spPr>
          <a:xfrm>
            <a:off x="7306056" y="4568285"/>
            <a:ext cx="9144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9092AFE-DA53-4D72-B1D5-C1C8855D4255}"/>
              </a:ext>
            </a:extLst>
          </p:cNvPr>
          <p:cNvGrpSpPr/>
          <p:nvPr/>
        </p:nvGrpSpPr>
        <p:grpSpPr>
          <a:xfrm>
            <a:off x="4633808" y="4432938"/>
            <a:ext cx="1198626" cy="1198626"/>
            <a:chOff x="4806198" y="2676485"/>
            <a:chExt cx="3326257" cy="3326257"/>
          </a:xfrm>
        </p:grpSpPr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93AFC44E-33D2-469B-BC3F-3E858AD6FA57}"/>
                </a:ext>
              </a:extLst>
            </p:cNvPr>
            <p:cNvSpPr/>
            <p:nvPr/>
          </p:nvSpPr>
          <p:spPr>
            <a:xfrm>
              <a:off x="4806198" y="2676485"/>
              <a:ext cx="3326257" cy="3326257"/>
            </a:xfrm>
            <a:prstGeom prst="arc">
              <a:avLst>
                <a:gd name="adj1" fmla="val 20012369"/>
                <a:gd name="adj2" fmla="val 160014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4113958F-A38A-4849-8E5C-CBE5F7F7727D}"/>
                </a:ext>
              </a:extLst>
            </p:cNvPr>
            <p:cNvSpPr/>
            <p:nvPr/>
          </p:nvSpPr>
          <p:spPr>
            <a:xfrm>
              <a:off x="4888968" y="2955642"/>
              <a:ext cx="2748973" cy="2748973"/>
            </a:xfrm>
            <a:prstGeom prst="arc">
              <a:avLst>
                <a:gd name="adj1" fmla="val 20288300"/>
                <a:gd name="adj2" fmla="val 13714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21B83D44-045C-412D-A52C-5426CB77120A}"/>
                </a:ext>
              </a:extLst>
            </p:cNvPr>
            <p:cNvSpPr/>
            <p:nvPr/>
          </p:nvSpPr>
          <p:spPr>
            <a:xfrm>
              <a:off x="4969274" y="3194189"/>
              <a:ext cx="2271879" cy="2271879"/>
            </a:xfrm>
            <a:prstGeom prst="arc">
              <a:avLst>
                <a:gd name="adj1" fmla="val 20486369"/>
                <a:gd name="adj2" fmla="val 11668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D487CC1E-CC16-43F5-9423-3A18811B4958}"/>
                </a:ext>
              </a:extLst>
            </p:cNvPr>
            <p:cNvSpPr/>
            <p:nvPr/>
          </p:nvSpPr>
          <p:spPr>
            <a:xfrm>
              <a:off x="5181583" y="3458735"/>
              <a:ext cx="1706897" cy="1706897"/>
            </a:xfrm>
            <a:prstGeom prst="arc">
              <a:avLst>
                <a:gd name="adj1" fmla="val 20709530"/>
                <a:gd name="adj2" fmla="val 1134709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401A2E3-B94D-43BF-BA27-A121D3C491BD}"/>
              </a:ext>
            </a:extLst>
          </p:cNvPr>
          <p:cNvGrpSpPr/>
          <p:nvPr/>
        </p:nvGrpSpPr>
        <p:grpSpPr>
          <a:xfrm rot="10800000">
            <a:off x="6428173" y="4423053"/>
            <a:ext cx="1198626" cy="1198626"/>
            <a:chOff x="4806198" y="2676485"/>
            <a:chExt cx="3326257" cy="3326257"/>
          </a:xfrm>
        </p:grpSpPr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58EB6699-2DDC-4A8C-83CB-65046C9F9513}"/>
                </a:ext>
              </a:extLst>
            </p:cNvPr>
            <p:cNvSpPr/>
            <p:nvPr/>
          </p:nvSpPr>
          <p:spPr>
            <a:xfrm>
              <a:off x="4806198" y="2676485"/>
              <a:ext cx="3326257" cy="3326257"/>
            </a:xfrm>
            <a:prstGeom prst="arc">
              <a:avLst>
                <a:gd name="adj1" fmla="val 20012369"/>
                <a:gd name="adj2" fmla="val 1600144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5B3BD7C6-D427-474D-89C7-5F37C113FD6C}"/>
                </a:ext>
              </a:extLst>
            </p:cNvPr>
            <p:cNvSpPr/>
            <p:nvPr/>
          </p:nvSpPr>
          <p:spPr>
            <a:xfrm>
              <a:off x="4939717" y="2955642"/>
              <a:ext cx="2748973" cy="2748973"/>
            </a:xfrm>
            <a:prstGeom prst="arc">
              <a:avLst>
                <a:gd name="adj1" fmla="val 20288300"/>
                <a:gd name="adj2" fmla="val 1371463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1B7ADC13-A688-4FF4-8A22-551451966E93}"/>
                </a:ext>
              </a:extLst>
            </p:cNvPr>
            <p:cNvSpPr/>
            <p:nvPr/>
          </p:nvSpPr>
          <p:spPr>
            <a:xfrm>
              <a:off x="5036941" y="3194189"/>
              <a:ext cx="2271879" cy="2271879"/>
            </a:xfrm>
            <a:prstGeom prst="arc">
              <a:avLst>
                <a:gd name="adj1" fmla="val 20486369"/>
                <a:gd name="adj2" fmla="val 1166801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48DA6BAD-4244-4EA0-96BE-4F5FEC197DE2}"/>
                </a:ext>
              </a:extLst>
            </p:cNvPr>
            <p:cNvSpPr/>
            <p:nvPr/>
          </p:nvSpPr>
          <p:spPr>
            <a:xfrm>
              <a:off x="5245651" y="3458735"/>
              <a:ext cx="1706897" cy="1706897"/>
            </a:xfrm>
            <a:prstGeom prst="arc">
              <a:avLst>
                <a:gd name="adj1" fmla="val 20709530"/>
                <a:gd name="adj2" fmla="val 1134709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AAD9E3B-5227-4B82-B259-8D6779BDFD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96" y="1443987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Последна задача</a:t>
            </a:r>
          </a:p>
          <a:p>
            <a:pPr lvl="1"/>
            <a:r>
              <a:rPr lang="bg-BG" dirty="0"/>
              <a:t>Представете мнението си за курса под формата на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програма с виртуална или с добавена реалност</a:t>
            </a:r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6F89A62A-61CE-43BF-9886-8CCF7D3AC6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87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DB212B2-E4B6-47AC-B90B-1C9DCC5BE6DF}"/>
              </a:ext>
            </a:extLst>
          </p:cNvPr>
          <p:cNvGrpSpPr/>
          <p:nvPr/>
        </p:nvGrpSpPr>
        <p:grpSpPr>
          <a:xfrm>
            <a:off x="2517649" y="748283"/>
            <a:ext cx="1484375" cy="2763012"/>
            <a:chOff x="-1566346" y="4218551"/>
            <a:chExt cx="1484375" cy="4881956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65437049-782D-4256-A8F0-ED46CC7B6353}"/>
                </a:ext>
              </a:extLst>
            </p:cNvPr>
            <p:cNvSpPr txBox="1">
              <a:spLocks/>
            </p:cNvSpPr>
            <p:nvPr/>
          </p:nvSpPr>
          <p:spPr>
            <a:xfrm>
              <a:off x="-1566346" y="4218551"/>
              <a:ext cx="1484375" cy="64895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Една музика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8FE23CA-C9D6-4E0E-9AF0-D6D5D564C0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81971" y="4218551"/>
              <a:ext cx="0" cy="488195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599943-66F4-48C5-8083-E60BBBA53F4F}"/>
              </a:ext>
            </a:extLst>
          </p:cNvPr>
          <p:cNvGrpSpPr/>
          <p:nvPr/>
        </p:nvGrpSpPr>
        <p:grpSpPr>
          <a:xfrm>
            <a:off x="5957330" y="748283"/>
            <a:ext cx="1533135" cy="2926787"/>
            <a:chOff x="-91116" y="4674601"/>
            <a:chExt cx="1533135" cy="5171330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BAAAF3B3-A8DA-4982-9AB4-58CD1E21B982}"/>
                </a:ext>
              </a:extLst>
            </p:cNvPr>
            <p:cNvSpPr txBox="1">
              <a:spLocks/>
            </p:cNvSpPr>
            <p:nvPr/>
          </p:nvSpPr>
          <p:spPr>
            <a:xfrm>
              <a:off x="-81972" y="4674601"/>
              <a:ext cx="1523991" cy="63842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Друга музика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216693D-9741-4B12-A1B1-331022D26D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91116" y="4674601"/>
              <a:ext cx="0" cy="517133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7299651-3A8F-48B1-BFB7-C75DB1A46347}"/>
              </a:ext>
            </a:extLst>
          </p:cNvPr>
          <p:cNvSpPr txBox="1"/>
          <p:nvPr/>
        </p:nvSpPr>
        <p:spPr>
          <a:xfrm>
            <a:off x="2356052" y="6117708"/>
            <a:ext cx="67879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And Then We Take Them Down Again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DoKashiteru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CC-BY-3.0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Вокал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The White Cube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Сюзън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Джоузеф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CC-BY-3.0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2009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Spilados1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Pax11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CC-0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2010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Танцуващи пилони</a:t>
            </a:r>
          </a:p>
          <a:p>
            <a:pPr lvl="1"/>
            <a:r>
              <a:rPr lang="bg-BG" dirty="0"/>
              <a:t>Аранжирайте пилони в кръг</a:t>
            </a:r>
          </a:p>
          <a:p>
            <a:pPr lvl="1"/>
            <a:r>
              <a:rPr lang="bg-BG" dirty="0"/>
              <a:t>Да променят височината си в реално време според акта в музиката</a:t>
            </a:r>
          </a:p>
          <a:p>
            <a:pPr lvl="1"/>
            <a:r>
              <a:rPr lang="bg-BG" dirty="0"/>
              <a:t>Всеки пилон отговаря на честотен диапазон</a:t>
            </a:r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A3D2660D-6D12-46E2-948C-7D84DB62C6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87"/>
            <a:ext cx="7315200" cy="3970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D2462-9390-4459-BAE1-CF2AEAB494D0}"/>
              </a:ext>
            </a:extLst>
          </p:cNvPr>
          <p:cNvSpPr txBox="1"/>
          <p:nvPr/>
        </p:nvSpPr>
        <p:spPr>
          <a:xfrm>
            <a:off x="4092937" y="6536444"/>
            <a:ext cx="5051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Dark hop beet f2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Andre_Onate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2017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16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AEEA65-CFA0-4361-BF7E-6249688465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Видео демонстрация</a:t>
            </a:r>
          </a:p>
        </p:txBody>
      </p:sp>
      <p:pic>
        <p:nvPicPr>
          <p:cNvPr id="3" name="S1402-Dancing-pillars">
            <a:hlinkClick r:id="" action="ppaction://media"/>
            <a:extLst>
              <a:ext uri="{FF2B5EF4-FFF2-40B4-BE49-F238E27FC236}">
                <a16:creationId xmlns:a16="http://schemas.microsoft.com/office/drawing/2014/main" id="{3B8FC959-7325-46F1-BABE-5B7487CAD6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1965960"/>
            <a:ext cx="7315200" cy="2926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A1DBC0-225B-4D87-B671-43FC36320C01}"/>
              </a:ext>
            </a:extLst>
          </p:cNvPr>
          <p:cNvSpPr txBox="1"/>
          <p:nvPr/>
        </p:nvSpPr>
        <p:spPr>
          <a:xfrm>
            <a:off x="4092937" y="6536444"/>
            <a:ext cx="5051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Музика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Dark hop beet f2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на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Andre_Onate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с лиценз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CC-0</a:t>
            </a:r>
            <a:r>
              <a:rPr lang="bg-BG" sz="1400" dirty="0">
                <a:solidFill>
                  <a:schemeClr val="bg1">
                    <a:lumMod val="65000"/>
                  </a:schemeClr>
                </a:solidFill>
              </a:rPr>
              <a:t> от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2017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15094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Мъж и жена</a:t>
            </a:r>
          </a:p>
          <a:p>
            <a:pPr lvl="1"/>
            <a:r>
              <a:rPr lang="bg-BG" dirty="0"/>
              <a:t>Намерете модели на мъж и на жена в </a:t>
            </a:r>
            <a:r>
              <a:rPr lang="en-US" dirty="0"/>
              <a:t>OBJ</a:t>
            </a:r>
            <a:r>
              <a:rPr lang="bg-BG" dirty="0"/>
              <a:t> формат (той е един от най-разпространените)</a:t>
            </a:r>
          </a:p>
          <a:p>
            <a:pPr lvl="1"/>
            <a:r>
              <a:rPr lang="bg-BG" dirty="0"/>
              <a:t>Има примерни при моделите в </a:t>
            </a:r>
            <a:r>
              <a:rPr lang="en-US" dirty="0"/>
              <a:t>Three.js</a:t>
            </a:r>
            <a:endParaRPr lang="bg-BG" dirty="0"/>
          </a:p>
          <a:p>
            <a:pPr lvl="1"/>
            <a:r>
              <a:rPr lang="bg-BG" dirty="0"/>
              <a:t>Създайте ги като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обекти в сцена, без да са </a:t>
            </a:r>
            <a:r>
              <a:rPr lang="bg-BG" dirty="0" err="1"/>
              <a:t>текстурирани</a:t>
            </a:r>
            <a:endParaRPr lang="bg-BG" dirty="0"/>
          </a:p>
          <a:p>
            <a:pPr lvl="1"/>
            <a:r>
              <a:rPr lang="bg-BG" dirty="0"/>
              <a:t>Да стоят стъпили на платформа, обърнати един срещу друг</a:t>
            </a:r>
            <a:r>
              <a:rPr lang="en-US" dirty="0"/>
              <a:t>, </a:t>
            </a:r>
            <a:r>
              <a:rPr lang="bg-BG" dirty="0"/>
              <a:t>като </a:t>
            </a:r>
            <a:r>
              <a:rPr lang="bg-BG" dirty="0" err="1"/>
              <a:t>Родоски</a:t>
            </a:r>
            <a:r>
              <a:rPr lang="bg-BG" dirty="0"/>
              <a:t> колоси</a:t>
            </a:r>
          </a:p>
        </p:txBody>
      </p:sp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91585392-1AD3-4417-A64B-CEBCF07F69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3529A4-3605-4DF2-BCB3-C387DCDD18BB}"/>
              </a:ext>
            </a:extLst>
          </p:cNvPr>
          <p:cNvSpPr txBox="1"/>
          <p:nvPr/>
        </p:nvSpPr>
        <p:spPr>
          <a:xfrm>
            <a:off x="0" y="5486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Модели: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и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3D City People - Female 02 - </a:t>
            </a:r>
            <a:r>
              <a:rPr lang="en-US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Citizen Extras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Автор: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Reallusion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en-GB" sz="1200" i="1" dirty="0" err="1">
                <a:solidFill>
                  <a:schemeClr val="accent1"/>
                </a:solidFill>
                <a:latin typeface="Candara" panose="020E0502030303020204" pitchFamily="34" charset="0"/>
              </a:rPr>
              <a:t>iClone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т (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3dwarehouse.sketchup.com/user.html?id=0122725873552223594220183</a:t>
            </a:r>
            <a:r>
              <a:rPr lang="bg-BG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0E16654-3B8A-4B38-988B-1F0845C589A3}"/>
              </a:ext>
            </a:extLst>
          </p:cNvPr>
          <p:cNvCxnSpPr/>
          <p:nvPr/>
        </p:nvCxnSpPr>
        <p:spPr>
          <a:xfrm flipV="1">
            <a:off x="4139184" y="609600"/>
            <a:ext cx="0" cy="3505200"/>
          </a:xfrm>
          <a:prstGeom prst="straightConnector1">
            <a:avLst/>
          </a:prstGeom>
          <a:ln>
            <a:solidFill>
              <a:srgbClr val="FF3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0F09396-1508-41A7-8851-E9D7346B0C41}"/>
              </a:ext>
            </a:extLst>
          </p:cNvPr>
          <p:cNvSpPr/>
          <p:nvPr/>
        </p:nvSpPr>
        <p:spPr>
          <a:xfrm>
            <a:off x="4107180" y="2745740"/>
            <a:ext cx="58420" cy="1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9C27CF-B724-4CB1-9C10-15A168E23F2C}"/>
              </a:ext>
            </a:extLst>
          </p:cNvPr>
          <p:cNvSpPr/>
          <p:nvPr/>
        </p:nvSpPr>
        <p:spPr>
          <a:xfrm>
            <a:off x="4107180" y="2321578"/>
            <a:ext cx="58420" cy="1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754659-8A39-4F29-9315-A8AF54673084}"/>
              </a:ext>
            </a:extLst>
          </p:cNvPr>
          <p:cNvSpPr/>
          <p:nvPr/>
        </p:nvSpPr>
        <p:spPr>
          <a:xfrm>
            <a:off x="4107180" y="1600200"/>
            <a:ext cx="5842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dirty="0">
                <a:solidFill>
                  <a:srgbClr val="FF388C"/>
                </a:solidFill>
              </a:rPr>
              <a:t>*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Мъж и жена с текстури</a:t>
            </a:r>
          </a:p>
          <a:p>
            <a:pPr lvl="1"/>
            <a:r>
              <a:rPr lang="bg-BG" dirty="0"/>
              <a:t>А сега същата задача, но да са оцветени с </a:t>
            </a:r>
            <a:r>
              <a:rPr lang="en-US" dirty="0"/>
              <a:t>MLT</a:t>
            </a:r>
            <a:r>
              <a:rPr lang="bg-BG" dirty="0"/>
              <a:t> текстури и с естествени цветове</a:t>
            </a:r>
          </a:p>
          <a:p>
            <a:r>
              <a:rPr lang="bg-BG" dirty="0"/>
              <a:t>Защо</a:t>
            </a:r>
          </a:p>
          <a:p>
            <a:pPr lvl="1"/>
            <a:r>
              <a:rPr lang="bg-BG" dirty="0"/>
              <a:t>Защото иска усилия, за да се разбере как да се добави </a:t>
            </a:r>
            <a:r>
              <a:rPr lang="en-US" dirty="0"/>
              <a:t>MLT </a:t>
            </a:r>
            <a:r>
              <a:rPr lang="bg-BG" dirty="0"/>
              <a:t>материал към </a:t>
            </a:r>
            <a:r>
              <a:rPr lang="en-US" dirty="0"/>
              <a:t>OBJ</a:t>
            </a:r>
            <a:r>
              <a:rPr lang="bg-BG" dirty="0"/>
              <a:t> обект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9690</TotalTime>
  <Words>635</Words>
  <Application>Microsoft Office PowerPoint</Application>
  <PresentationFormat>On-screen Show (4:3)</PresentationFormat>
  <Paragraphs>75</Paragraphs>
  <Slides>22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Cambria</vt:lpstr>
      <vt:lpstr>Candara</vt:lpstr>
      <vt:lpstr>Verdana</vt:lpstr>
      <vt:lpstr>Wingdings</vt:lpstr>
      <vt:lpstr>Wingdings 2</vt:lpstr>
      <vt:lpstr>Custom Design</vt:lpstr>
      <vt:lpstr>проф. д-р Павел Бойчев    КИТ-ФМИ-СУ    2021</vt:lpstr>
      <vt:lpstr>Задача №1</vt:lpstr>
      <vt:lpstr>PowerPoint Presentation</vt:lpstr>
      <vt:lpstr>Задача №2</vt:lpstr>
      <vt:lpstr>PowerPoint Presentation</vt:lpstr>
      <vt:lpstr>PowerPoint Presentation</vt:lpstr>
      <vt:lpstr>Задача №3</vt:lpstr>
      <vt:lpstr>PowerPoint Presentation</vt:lpstr>
      <vt:lpstr>Задача №4*</vt:lpstr>
      <vt:lpstr>PowerPoint Presentation</vt:lpstr>
      <vt:lpstr>Задача №5</vt:lpstr>
      <vt:lpstr>Задача №6</vt:lpstr>
      <vt:lpstr>PowerPoint Presentation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566</cp:revision>
  <dcterms:created xsi:type="dcterms:W3CDTF">2013-12-13T09:03:57Z</dcterms:created>
  <dcterms:modified xsi:type="dcterms:W3CDTF">2021-04-21T12:59:40Z</dcterms:modified>
</cp:coreProperties>
</file>