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32"/>
  </p:notesMasterIdLst>
  <p:sldIdLst>
    <p:sldId id="464" r:id="rId2"/>
    <p:sldId id="465" r:id="rId3"/>
    <p:sldId id="492" r:id="rId4"/>
    <p:sldId id="469" r:id="rId5"/>
    <p:sldId id="470" r:id="rId6"/>
    <p:sldId id="482" r:id="rId7"/>
    <p:sldId id="471" r:id="rId8"/>
    <p:sldId id="483" r:id="rId9"/>
    <p:sldId id="495" r:id="rId10"/>
    <p:sldId id="472" r:id="rId11"/>
    <p:sldId id="493" r:id="rId12"/>
    <p:sldId id="484" r:id="rId13"/>
    <p:sldId id="473" r:id="rId14"/>
    <p:sldId id="485" r:id="rId15"/>
    <p:sldId id="474" r:id="rId16"/>
    <p:sldId id="494" r:id="rId17"/>
    <p:sldId id="489" r:id="rId18"/>
    <p:sldId id="475" r:id="rId19"/>
    <p:sldId id="496" r:id="rId20"/>
    <p:sldId id="490" r:id="rId21"/>
    <p:sldId id="476" r:id="rId22"/>
    <p:sldId id="497" r:id="rId23"/>
    <p:sldId id="498" r:id="rId24"/>
    <p:sldId id="499" r:id="rId25"/>
    <p:sldId id="491" r:id="rId26"/>
    <p:sldId id="477" r:id="rId27"/>
    <p:sldId id="500" r:id="rId28"/>
    <p:sldId id="486" r:id="rId29"/>
    <p:sldId id="478" r:id="rId30"/>
    <p:sldId id="47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CCFF"/>
    <a:srgbClr val="FF00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8" autoAdjust="0"/>
    <p:restoredTop sz="88482" autoAdjust="0"/>
  </p:normalViewPr>
  <p:slideViewPr>
    <p:cSldViewPr>
      <p:cViewPr varScale="1">
        <p:scale>
          <a:sx n="84" d="100"/>
          <a:sy n="84" d="100"/>
        </p:scale>
        <p:origin x="1358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21.4.2021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/>
              <a:t>Click to edit</a:t>
            </a:r>
            <a:r>
              <a:rPr lang="bg-BG" dirty="0"/>
              <a:t> </a:t>
            </a:r>
            <a:r>
              <a:rPr lang="en-US" dirty="0"/>
              <a:t>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Заглавие на темата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НОМЕР НА ТЕМАТА</a:t>
            </a:r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/>
              <a:t>Заглавие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21.4.2021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localhost/Solutions/S1404-MTL-couple.html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3dwarehouse.sketchup.com/user.html?id=0122725873552223594220183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mocap.cs.cmu.edu/resources.php" TargetMode="External"/><Relationship Id="rId2" Type="http://schemas.openxmlformats.org/officeDocument/2006/relationships/hyperlink" Target="http://mocap.cs.cmu.edu/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sites.google.com/a/cgspeed.com/cgspeed/motion-capture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localhost/Solutions/S1406-BVH-three-friends.html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sites.google.com/a/cgspeed.com/cgspeed/motion-capture" TargetMode="External"/><Relationship Id="rId4" Type="http://schemas.openxmlformats.org/officeDocument/2006/relationships/hyperlink" Target="http://mocap.cs.cmu.edu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localhost/Solutions/S1407-Cartoon-soldier-1.html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skfb.ly/6WMRo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localhost/Solutions/S1408-Cartoon-soldier-2.html" TargetMode="Externa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localhost/Solutions/S1409-Cartoon-soldier-3.html" TargetMode="Externa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localhost/Solutions/S1401-Pseudo-positional-audio.html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localhost/Solutions/S1402-Dancing-pillars.html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localhost/Solutions/S1403-OBJ-couple.html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3dwarehouse.sketchup.com/user.html?id=0122725873552223594220183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проф. д-р Павел Бойчев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/>
              <a:t>КИТ-ФМИ-СУ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/>
              <a:t>2021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dirty="0"/>
              <a:t>Решения на задачите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bg-BG" dirty="0">
                <a:latin typeface="Calibri Light" panose="020F0302020204030204" pitchFamily="34" charset="0"/>
              </a:rPr>
              <a:t>Тема №14</a:t>
            </a:r>
          </a:p>
        </p:txBody>
      </p:sp>
    </p:spTree>
    <p:extLst>
      <p:ext uri="{BB962C8B-B14F-4D97-AF65-F5344CB8AC3E}">
        <p14:creationId xmlns:p14="http://schemas.microsoft.com/office/powerpoint/2010/main" val="3292206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bg-BG" dirty="0">
                <a:solidFill>
                  <a:srgbClr val="FF388C"/>
                </a:solidFill>
              </a:rPr>
              <a:t>*</a:t>
            </a:r>
            <a:endParaRPr lang="bg-BG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Мъж и жена с текстури</a:t>
            </a:r>
            <a:endParaRPr lang="en-US" dirty="0"/>
          </a:p>
          <a:p>
            <a:pPr lvl="1"/>
            <a:r>
              <a:rPr lang="bg-BG" dirty="0"/>
              <a:t>Текстурите са в </a:t>
            </a:r>
            <a:r>
              <a:rPr lang="en-US" dirty="0"/>
              <a:t>MLT</a:t>
            </a:r>
            <a:r>
              <a:rPr lang="bg-BG" dirty="0"/>
              <a:t> файловете</a:t>
            </a:r>
            <a:endParaRPr lang="en-US" dirty="0"/>
          </a:p>
          <a:p>
            <a:pPr lvl="1"/>
            <a:r>
              <a:rPr lang="en-US" dirty="0">
                <a:solidFill>
                  <a:srgbClr val="FF388C"/>
                </a:solidFill>
              </a:rPr>
              <a:t>MLT</a:t>
            </a:r>
            <a:r>
              <a:rPr lang="en-US" dirty="0"/>
              <a:t> = </a:t>
            </a:r>
            <a:r>
              <a:rPr lang="en-US" dirty="0">
                <a:solidFill>
                  <a:srgbClr val="FF388C"/>
                </a:solidFill>
              </a:rPr>
              <a:t>Material Template Library</a:t>
            </a:r>
            <a:r>
              <a:rPr lang="bg-BG" dirty="0"/>
              <a:t> и е проектиран от автора на </a:t>
            </a:r>
            <a:r>
              <a:rPr lang="en-US" dirty="0"/>
              <a:t>OBJ (</a:t>
            </a:r>
            <a:r>
              <a:rPr lang="bg-BG" dirty="0"/>
              <a:t>т.е.</a:t>
            </a:r>
            <a:r>
              <a:rPr lang="en-US" dirty="0"/>
              <a:t> </a:t>
            </a:r>
            <a:r>
              <a:rPr lang="en-US" dirty="0" err="1"/>
              <a:t>Wavefront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OBJ</a:t>
            </a:r>
            <a:r>
              <a:rPr lang="bg-BG" dirty="0"/>
              <a:t> фигурите от </a:t>
            </a:r>
            <a:r>
              <a:rPr lang="en-US" dirty="0"/>
              <a:t>Three.js</a:t>
            </a:r>
            <a:r>
              <a:rPr lang="bg-BG" dirty="0"/>
              <a:t> имат два вида </a:t>
            </a:r>
            <a:r>
              <a:rPr lang="en-US" dirty="0"/>
              <a:t>MLT</a:t>
            </a:r>
            <a:r>
              <a:rPr lang="bg-BG" dirty="0"/>
              <a:t> файлове – с обикновени текстури и с </a:t>
            </a:r>
            <a:r>
              <a:rPr lang="en-US" dirty="0"/>
              <a:t>DDS</a:t>
            </a:r>
            <a:r>
              <a:rPr lang="bg-BG" dirty="0"/>
              <a:t> текстури (избираме обикновените)</a:t>
            </a:r>
          </a:p>
          <a:p>
            <a:pPr lvl="1"/>
            <a:r>
              <a:rPr lang="en-US" dirty="0">
                <a:solidFill>
                  <a:srgbClr val="FF388C"/>
                </a:solidFill>
              </a:rPr>
              <a:t>DDS</a:t>
            </a:r>
            <a:r>
              <a:rPr lang="en-US" dirty="0"/>
              <a:t> = </a:t>
            </a:r>
            <a:r>
              <a:rPr lang="en-US" dirty="0">
                <a:solidFill>
                  <a:srgbClr val="FF388C"/>
                </a:solidFill>
              </a:rPr>
              <a:t>DirectDraw Surface</a:t>
            </a:r>
            <a:r>
              <a:rPr lang="bg-BG" dirty="0"/>
              <a:t> на </a:t>
            </a:r>
            <a:r>
              <a:rPr lang="en-US" dirty="0"/>
              <a:t>Microsoft</a:t>
            </a:r>
            <a:r>
              <a:rPr lang="bg-BG" dirty="0"/>
              <a:t> са</a:t>
            </a:r>
            <a:r>
              <a:rPr lang="en-US" dirty="0"/>
              <a:t> </a:t>
            </a:r>
            <a:r>
              <a:rPr lang="bg-BG" dirty="0"/>
              <a:t>компресирани текстури за </a:t>
            </a:r>
            <a:r>
              <a:rPr lang="en-US" dirty="0"/>
              <a:t>GPU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43924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D5FD6F3-B8EF-47DD-91BC-445C1541FF4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Текстури</a:t>
            </a:r>
          </a:p>
          <a:p>
            <a:pPr lvl="1"/>
            <a:r>
              <a:rPr lang="bg-BG" dirty="0"/>
              <a:t>Използваме обикновените текстури</a:t>
            </a:r>
          </a:p>
          <a:p>
            <a:pPr lvl="1"/>
            <a:r>
              <a:rPr lang="bg-BG" dirty="0"/>
              <a:t>Зареждаме </a:t>
            </a:r>
            <a:r>
              <a:rPr lang="en-US" dirty="0"/>
              <a:t>MLT</a:t>
            </a:r>
            <a:r>
              <a:rPr lang="bg-BG" dirty="0"/>
              <a:t> файла с </a:t>
            </a:r>
            <a:r>
              <a:rPr lang="en-GB" dirty="0" err="1"/>
              <a:t>MTLLoader</a:t>
            </a:r>
            <a:endParaRPr lang="bg-BG" dirty="0"/>
          </a:p>
          <a:p>
            <a:pPr lvl="1"/>
            <a:r>
              <a:rPr lang="bg-BG" dirty="0"/>
              <a:t>Прочетените материали закачаме към </a:t>
            </a:r>
            <a:r>
              <a:rPr lang="en-GB" dirty="0" err="1"/>
              <a:t>OBJLoader</a:t>
            </a:r>
            <a:r>
              <a:rPr lang="bg-BG" dirty="0"/>
              <a:t> чрез метода </a:t>
            </a:r>
            <a:r>
              <a:rPr lang="en-GB" dirty="0" err="1"/>
              <a:t>setMaterials</a:t>
            </a:r>
            <a:endParaRPr lang="bg-BG" dirty="0"/>
          </a:p>
          <a:p>
            <a:pPr lvl="1"/>
            <a:r>
              <a:rPr lang="bg-BG" dirty="0"/>
              <a:t>Едва тогава четем </a:t>
            </a:r>
            <a:r>
              <a:rPr lang="en-US" dirty="0"/>
              <a:t>OBJ</a:t>
            </a:r>
            <a:r>
              <a:rPr lang="bg-BG" dirty="0"/>
              <a:t> файла</a:t>
            </a:r>
          </a:p>
          <a:p>
            <a:r>
              <a:rPr lang="bg-BG" dirty="0"/>
              <a:t>Нужни корекции</a:t>
            </a:r>
          </a:p>
          <a:p>
            <a:pPr lvl="1"/>
            <a:r>
              <a:rPr lang="bg-BG" dirty="0"/>
              <a:t>Освен позиция, ориентация и размер</a:t>
            </a:r>
          </a:p>
          <a:p>
            <a:pPr lvl="1"/>
            <a:r>
              <a:rPr lang="bg-BG" dirty="0"/>
              <a:t>Слагане на бял цвят, махане на лъскавина, включване на двустранно осветяване</a:t>
            </a:r>
          </a:p>
        </p:txBody>
      </p:sp>
    </p:spTree>
    <p:extLst>
      <p:ext uri="{BB962C8B-B14F-4D97-AF65-F5344CB8AC3E}">
        <p14:creationId xmlns:p14="http://schemas.microsoft.com/office/powerpoint/2010/main" val="1436176055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За да се махне жълтият нюанс, променяме околната светлина да е бяла</a:t>
            </a:r>
            <a:endParaRPr lang="en-US" dirty="0"/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D65A975D-4671-4AB8-9379-FCB106DBCE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205740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4C08F2F-D136-4127-ACB2-E79641153E02}"/>
              </a:ext>
            </a:extLst>
          </p:cNvPr>
          <p:cNvSpPr txBox="1"/>
          <p:nvPr/>
        </p:nvSpPr>
        <p:spPr>
          <a:xfrm>
            <a:off x="0" y="60915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Модели: 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3D City People - Male 02 - </a:t>
            </a:r>
            <a:r>
              <a:rPr lang="en-US" sz="1200" i="1" dirty="0" err="1">
                <a:solidFill>
                  <a:schemeClr val="accent1"/>
                </a:solidFill>
                <a:latin typeface="Candara" panose="020E0502030303020204" pitchFamily="34" charset="0"/>
              </a:rPr>
              <a:t>iClone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Citizen Extras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и 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3D City People - Female 02 - </a:t>
            </a:r>
            <a:r>
              <a:rPr lang="en-US" sz="1200" i="1" dirty="0" err="1">
                <a:solidFill>
                  <a:schemeClr val="accent1"/>
                </a:solidFill>
                <a:latin typeface="Candara" panose="020E0502030303020204" pitchFamily="34" charset="0"/>
              </a:rPr>
              <a:t>iClone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Citizen Extras</a:t>
            </a:r>
            <a:endParaRPr lang="bg-BG" sz="1200" i="1" dirty="0">
              <a:solidFill>
                <a:schemeClr val="accent1"/>
              </a:solidFill>
              <a:latin typeface="Candara" panose="020E0502030303020204" pitchFamily="34" charset="0"/>
            </a:endParaRPr>
          </a:p>
          <a:p>
            <a:pPr algn="ctr"/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Автор: </a:t>
            </a:r>
            <a:r>
              <a:rPr lang="en-GB" sz="1200" i="1" dirty="0" err="1">
                <a:solidFill>
                  <a:schemeClr val="accent1"/>
                </a:solidFill>
                <a:latin typeface="Candara" panose="020E0502030303020204" pitchFamily="34" charset="0"/>
              </a:rPr>
              <a:t>Reallusion</a:t>
            </a:r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</a:t>
            </a:r>
            <a:r>
              <a:rPr lang="en-GB" sz="1200" i="1" dirty="0" err="1">
                <a:solidFill>
                  <a:schemeClr val="accent1"/>
                </a:solidFill>
                <a:latin typeface="Candara" panose="020E0502030303020204" pitchFamily="34" charset="0"/>
              </a:rPr>
              <a:t>iClone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т ( </a:t>
            </a:r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  <a:hlinkClick r:id="rId4"/>
              </a:rPr>
              <a:t>3dwarehouse.sketchup.com/user.html?id=0122725873552223594220183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1290472310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5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err="1"/>
              <a:t>Възстановка</a:t>
            </a:r>
            <a:r>
              <a:rPr lang="bg-BG" dirty="0"/>
              <a:t> на </a:t>
            </a:r>
            <a:r>
              <a:rPr lang="en-US" dirty="0"/>
              <a:t>BHV</a:t>
            </a:r>
            <a:r>
              <a:rPr lang="bg-BG" dirty="0"/>
              <a:t> скелет</a:t>
            </a:r>
          </a:p>
          <a:p>
            <a:pPr lvl="1"/>
            <a:r>
              <a:rPr lang="bg-BG" dirty="0"/>
              <a:t>Използваме </a:t>
            </a:r>
            <a:r>
              <a:rPr lang="en-GB" dirty="0" err="1">
                <a:solidFill>
                  <a:srgbClr val="FF388C"/>
                </a:solidFill>
              </a:rPr>
              <a:t>pirouette.bvh</a:t>
            </a:r>
            <a:r>
              <a:rPr lang="bg-BG" dirty="0"/>
              <a:t> от</a:t>
            </a:r>
            <a:r>
              <a:rPr lang="en-US" dirty="0"/>
              <a:t>Three.js</a:t>
            </a:r>
            <a:endParaRPr lang="bg-BG" dirty="0"/>
          </a:p>
          <a:p>
            <a:pPr lvl="1"/>
            <a:r>
              <a:rPr lang="bg-BG" dirty="0"/>
              <a:t>Част йерархия с </a:t>
            </a:r>
            <a:r>
              <a:rPr lang="en-GB" dirty="0">
                <a:solidFill>
                  <a:srgbClr val="FF388C"/>
                </a:solidFill>
              </a:rPr>
              <a:t>HIERARCHY</a:t>
            </a:r>
            <a:endParaRPr lang="en-US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Описание на става с </a:t>
            </a:r>
            <a:r>
              <a:rPr lang="en-GB" dirty="0">
                <a:solidFill>
                  <a:srgbClr val="FF388C"/>
                </a:solidFill>
              </a:rPr>
              <a:t>ROOT</a:t>
            </a:r>
            <a:r>
              <a:rPr lang="en-GB" dirty="0"/>
              <a:t> </a:t>
            </a:r>
            <a:r>
              <a:rPr lang="bg-BG" dirty="0"/>
              <a:t>или </a:t>
            </a:r>
            <a:r>
              <a:rPr lang="en-US" dirty="0">
                <a:solidFill>
                  <a:srgbClr val="FF388C"/>
                </a:solidFill>
              </a:rPr>
              <a:t>JOINT</a:t>
            </a:r>
          </a:p>
          <a:p>
            <a:pPr lvl="1"/>
            <a:r>
              <a:rPr lang="bg-BG" dirty="0"/>
              <a:t>Отместване спрямо родител с </a:t>
            </a:r>
            <a:r>
              <a:rPr lang="en-GB" dirty="0">
                <a:solidFill>
                  <a:srgbClr val="FF388C"/>
                </a:solidFill>
              </a:rPr>
              <a:t>OFFSET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Степени на свобода с </a:t>
            </a:r>
            <a:r>
              <a:rPr lang="en-GB" dirty="0">
                <a:solidFill>
                  <a:srgbClr val="FF388C"/>
                </a:solidFill>
              </a:rPr>
              <a:t>CHANNELS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Край на кост с </a:t>
            </a:r>
            <a:r>
              <a:rPr lang="en-US" dirty="0">
                <a:solidFill>
                  <a:srgbClr val="FF388C"/>
                </a:solidFill>
              </a:rPr>
              <a:t>End Site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9139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  <a:endParaRPr lang="en-US" dirty="0"/>
          </a:p>
          <a:p>
            <a:pPr lvl="1"/>
            <a:r>
              <a:rPr lang="bg-BG" dirty="0"/>
              <a:t>Ако бе куче, щеше да има стави и за ушите</a:t>
            </a:r>
          </a:p>
          <a:p>
            <a:pPr lvl="1"/>
            <a:endParaRPr lang="bg-BG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4DEB287-964A-4510-9D21-F9B5C81F1EF2}"/>
              </a:ext>
            </a:extLst>
          </p:cNvPr>
          <p:cNvSpPr/>
          <p:nvPr/>
        </p:nvSpPr>
        <p:spPr>
          <a:xfrm>
            <a:off x="4377544" y="4584966"/>
            <a:ext cx="859046" cy="33250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>
                <a:solidFill>
                  <a:sysClr val="windowText" lastClr="000000"/>
                </a:solidFill>
                <a:latin typeface="Candara" panose="020E0502030303020204" pitchFamily="34" charset="0"/>
              </a:rPr>
              <a:t>hip</a:t>
            </a:r>
            <a:endParaRPr lang="bg-BG" sz="1600" dirty="0">
              <a:solidFill>
                <a:sysClr val="windowText" lastClr="000000"/>
              </a:solidFill>
              <a:latin typeface="Candara" panose="020E05020303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2F04987-C1F9-4669-81CB-D0D61939C316}"/>
              </a:ext>
            </a:extLst>
          </p:cNvPr>
          <p:cNvSpPr/>
          <p:nvPr/>
        </p:nvSpPr>
        <p:spPr>
          <a:xfrm>
            <a:off x="4923944" y="4374216"/>
            <a:ext cx="859046" cy="33250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 err="1">
                <a:solidFill>
                  <a:sysClr val="windowText" lastClr="000000"/>
                </a:solidFill>
                <a:latin typeface="Candara" panose="020E0502030303020204" pitchFamily="34" charset="0"/>
              </a:rPr>
              <a:t>rButtock</a:t>
            </a:r>
            <a:endParaRPr lang="bg-BG" sz="1600" dirty="0">
              <a:solidFill>
                <a:sysClr val="windowText" lastClr="000000"/>
              </a:solidFill>
              <a:latin typeface="Candara" panose="020E0502030303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934374-E9E2-4A24-B45C-F02B786EA24D}"/>
              </a:ext>
            </a:extLst>
          </p:cNvPr>
          <p:cNvSpPr/>
          <p:nvPr/>
        </p:nvSpPr>
        <p:spPr>
          <a:xfrm>
            <a:off x="5139278" y="4701811"/>
            <a:ext cx="859046" cy="33250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 err="1">
                <a:solidFill>
                  <a:sysClr val="windowText" lastClr="000000"/>
                </a:solidFill>
                <a:latin typeface="Candara" panose="020E0502030303020204" pitchFamily="34" charset="0"/>
              </a:rPr>
              <a:t>rTight</a:t>
            </a:r>
            <a:endParaRPr lang="bg-BG" sz="1600" dirty="0">
              <a:solidFill>
                <a:sysClr val="windowText" lastClr="000000"/>
              </a:solidFill>
              <a:latin typeface="Candara" panose="020E0502030303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C90D7C-36C1-4251-8351-4D5D7EF449CB}"/>
              </a:ext>
            </a:extLst>
          </p:cNvPr>
          <p:cNvSpPr/>
          <p:nvPr/>
        </p:nvSpPr>
        <p:spPr>
          <a:xfrm>
            <a:off x="5118342" y="5381946"/>
            <a:ext cx="859046" cy="33250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 err="1">
                <a:solidFill>
                  <a:sysClr val="windowText" lastClr="000000"/>
                </a:solidFill>
                <a:latin typeface="Candara" panose="020E0502030303020204" pitchFamily="34" charset="0"/>
              </a:rPr>
              <a:t>rShin</a:t>
            </a:r>
            <a:endParaRPr lang="bg-BG" sz="1600" dirty="0">
              <a:solidFill>
                <a:sysClr val="windowText" lastClr="000000"/>
              </a:solidFill>
              <a:latin typeface="Candara" panose="020E05020303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4C43924-9BF4-4970-B389-22C75C76190E}"/>
              </a:ext>
            </a:extLst>
          </p:cNvPr>
          <p:cNvSpPr/>
          <p:nvPr/>
        </p:nvSpPr>
        <p:spPr>
          <a:xfrm>
            <a:off x="4751762" y="6068292"/>
            <a:ext cx="859046" cy="33250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 err="1">
                <a:solidFill>
                  <a:sysClr val="windowText" lastClr="000000"/>
                </a:solidFill>
                <a:latin typeface="Candara" panose="020E0502030303020204" pitchFamily="34" charset="0"/>
              </a:rPr>
              <a:t>rFoot</a:t>
            </a:r>
            <a:endParaRPr lang="bg-BG" sz="1600" dirty="0">
              <a:solidFill>
                <a:sysClr val="windowText" lastClr="000000"/>
              </a:solidFill>
              <a:latin typeface="Candara" panose="020E0502030303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024BBB-CCCE-4B8D-8208-9CFC7AA9C5AB}"/>
              </a:ext>
            </a:extLst>
          </p:cNvPr>
          <p:cNvSpPr/>
          <p:nvPr/>
        </p:nvSpPr>
        <p:spPr>
          <a:xfrm>
            <a:off x="3358507" y="4387867"/>
            <a:ext cx="859046" cy="33250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r"/>
            <a:r>
              <a:rPr lang="en-US" sz="1600" dirty="0" err="1">
                <a:solidFill>
                  <a:sysClr val="windowText" lastClr="000000"/>
                </a:solidFill>
                <a:latin typeface="Candara" panose="020E0502030303020204" pitchFamily="34" charset="0"/>
              </a:rPr>
              <a:t>lButtock</a:t>
            </a:r>
            <a:endParaRPr lang="bg-BG" sz="1600" dirty="0">
              <a:solidFill>
                <a:sysClr val="windowText" lastClr="000000"/>
              </a:solidFill>
              <a:latin typeface="Candara" panose="020E0502030303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CF7B2A-0689-48BB-BA8D-96B4C0E882C0}"/>
              </a:ext>
            </a:extLst>
          </p:cNvPr>
          <p:cNvSpPr/>
          <p:nvPr/>
        </p:nvSpPr>
        <p:spPr>
          <a:xfrm>
            <a:off x="3153672" y="4693064"/>
            <a:ext cx="859046" cy="33250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r"/>
            <a:r>
              <a:rPr lang="en-US" sz="1600" dirty="0" err="1">
                <a:solidFill>
                  <a:sysClr val="windowText" lastClr="000000"/>
                </a:solidFill>
                <a:latin typeface="Candara" panose="020E0502030303020204" pitchFamily="34" charset="0"/>
              </a:rPr>
              <a:t>lTight</a:t>
            </a:r>
            <a:endParaRPr lang="bg-BG" sz="1600" dirty="0">
              <a:solidFill>
                <a:sysClr val="windowText" lastClr="000000"/>
              </a:solidFill>
              <a:latin typeface="Candara" panose="020E0502030303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90B5782-0419-4B62-991B-478A6B345D6E}"/>
              </a:ext>
            </a:extLst>
          </p:cNvPr>
          <p:cNvSpPr/>
          <p:nvPr/>
        </p:nvSpPr>
        <p:spPr>
          <a:xfrm>
            <a:off x="3141455" y="5409328"/>
            <a:ext cx="859046" cy="33250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r"/>
            <a:r>
              <a:rPr lang="en-US" sz="1600" dirty="0" err="1">
                <a:solidFill>
                  <a:sysClr val="windowText" lastClr="000000"/>
                </a:solidFill>
                <a:latin typeface="Candara" panose="020E0502030303020204" pitchFamily="34" charset="0"/>
              </a:rPr>
              <a:t>lShin</a:t>
            </a:r>
            <a:endParaRPr lang="bg-BG" sz="1600" dirty="0">
              <a:solidFill>
                <a:sysClr val="windowText" lastClr="000000"/>
              </a:solidFill>
              <a:latin typeface="Candara" panose="020E05020303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02F9A01-9C67-499A-AD8F-771EEFED476F}"/>
              </a:ext>
            </a:extLst>
          </p:cNvPr>
          <p:cNvSpPr/>
          <p:nvPr/>
        </p:nvSpPr>
        <p:spPr>
          <a:xfrm>
            <a:off x="3510332" y="6055315"/>
            <a:ext cx="859046" cy="33250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r"/>
            <a:r>
              <a:rPr lang="en-US" sz="1600" dirty="0" err="1">
                <a:solidFill>
                  <a:sysClr val="windowText" lastClr="000000"/>
                </a:solidFill>
                <a:latin typeface="Candara" panose="020E0502030303020204" pitchFamily="34" charset="0"/>
              </a:rPr>
              <a:t>lFoot</a:t>
            </a:r>
            <a:endParaRPr lang="bg-BG" sz="1600" dirty="0">
              <a:solidFill>
                <a:sysClr val="windowText" lastClr="000000"/>
              </a:solidFill>
              <a:latin typeface="Candara" panose="020E0502030303020204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D265006-B717-422F-9401-D7FB517C6B85}"/>
              </a:ext>
            </a:extLst>
          </p:cNvPr>
          <p:cNvCxnSpPr>
            <a:cxnSpLocks/>
          </p:cNvCxnSpPr>
          <p:nvPr/>
        </p:nvCxnSpPr>
        <p:spPr>
          <a:xfrm flipH="1">
            <a:off x="4211352" y="4563108"/>
            <a:ext cx="359524" cy="114300"/>
          </a:xfrm>
          <a:prstGeom prst="line">
            <a:avLst/>
          </a:prstGeom>
          <a:ln w="635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055CEBA-0774-40F2-A0CF-1BEFD8830E55}"/>
              </a:ext>
            </a:extLst>
          </p:cNvPr>
          <p:cNvCxnSpPr>
            <a:cxnSpLocks/>
          </p:cNvCxnSpPr>
          <p:nvPr/>
        </p:nvCxnSpPr>
        <p:spPr>
          <a:xfrm flipH="1">
            <a:off x="4038600" y="4677408"/>
            <a:ext cx="176703" cy="237521"/>
          </a:xfrm>
          <a:prstGeom prst="line">
            <a:avLst/>
          </a:prstGeom>
          <a:ln w="635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69B35B2B-9450-49F4-89E9-3B92F8E5FAA1}"/>
              </a:ext>
            </a:extLst>
          </p:cNvPr>
          <p:cNvCxnSpPr>
            <a:cxnSpLocks/>
          </p:cNvCxnSpPr>
          <p:nvPr/>
        </p:nvCxnSpPr>
        <p:spPr>
          <a:xfrm>
            <a:off x="4038600" y="4914929"/>
            <a:ext cx="0" cy="690463"/>
          </a:xfrm>
          <a:prstGeom prst="line">
            <a:avLst/>
          </a:prstGeom>
          <a:ln w="635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3400F067-FBB6-4D70-8397-1149B036543C}"/>
              </a:ext>
            </a:extLst>
          </p:cNvPr>
          <p:cNvCxnSpPr>
            <a:cxnSpLocks/>
          </p:cNvCxnSpPr>
          <p:nvPr/>
        </p:nvCxnSpPr>
        <p:spPr>
          <a:xfrm>
            <a:off x="4038600" y="5593077"/>
            <a:ext cx="0" cy="436101"/>
          </a:xfrm>
          <a:prstGeom prst="line">
            <a:avLst/>
          </a:prstGeom>
          <a:ln w="635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D79FDBB4-42DE-431C-8DEA-C8C63A6702A9}"/>
              </a:ext>
            </a:extLst>
          </p:cNvPr>
          <p:cNvCxnSpPr>
            <a:cxnSpLocks/>
          </p:cNvCxnSpPr>
          <p:nvPr/>
        </p:nvCxnSpPr>
        <p:spPr>
          <a:xfrm>
            <a:off x="3583195" y="6029178"/>
            <a:ext cx="455405" cy="0"/>
          </a:xfrm>
          <a:prstGeom prst="line">
            <a:avLst/>
          </a:prstGeom>
          <a:ln w="63500">
            <a:solidFill>
              <a:srgbClr val="0070C0"/>
            </a:solidFill>
            <a:headEnd type="oval" w="sm" len="sm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D5212C50-5342-4C92-AE9F-EDF75A24A0F4}"/>
              </a:ext>
            </a:extLst>
          </p:cNvPr>
          <p:cNvCxnSpPr>
            <a:cxnSpLocks/>
          </p:cNvCxnSpPr>
          <p:nvPr/>
        </p:nvCxnSpPr>
        <p:spPr>
          <a:xfrm>
            <a:off x="4570876" y="4563108"/>
            <a:ext cx="359524" cy="114300"/>
          </a:xfrm>
          <a:prstGeom prst="line">
            <a:avLst/>
          </a:prstGeom>
          <a:ln w="635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0A72C1E8-AC7F-4150-9ECF-1AD007CD7AD1}"/>
              </a:ext>
            </a:extLst>
          </p:cNvPr>
          <p:cNvCxnSpPr>
            <a:cxnSpLocks/>
          </p:cNvCxnSpPr>
          <p:nvPr/>
        </p:nvCxnSpPr>
        <p:spPr>
          <a:xfrm>
            <a:off x="4930400" y="4676881"/>
            <a:ext cx="175000" cy="238048"/>
          </a:xfrm>
          <a:prstGeom prst="line">
            <a:avLst/>
          </a:prstGeom>
          <a:ln w="635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640B851D-1DE6-41D8-9240-B4E0E9716913}"/>
              </a:ext>
            </a:extLst>
          </p:cNvPr>
          <p:cNvCxnSpPr>
            <a:cxnSpLocks/>
          </p:cNvCxnSpPr>
          <p:nvPr/>
        </p:nvCxnSpPr>
        <p:spPr>
          <a:xfrm flipH="1">
            <a:off x="5105400" y="4914929"/>
            <a:ext cx="0" cy="690463"/>
          </a:xfrm>
          <a:prstGeom prst="line">
            <a:avLst/>
          </a:prstGeom>
          <a:ln w="635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72B9FF55-0426-48FC-B444-2AE30E88D5BE}"/>
              </a:ext>
            </a:extLst>
          </p:cNvPr>
          <p:cNvCxnSpPr>
            <a:cxnSpLocks/>
          </p:cNvCxnSpPr>
          <p:nvPr/>
        </p:nvCxnSpPr>
        <p:spPr>
          <a:xfrm flipH="1">
            <a:off x="5105400" y="5593077"/>
            <a:ext cx="0" cy="436101"/>
          </a:xfrm>
          <a:prstGeom prst="line">
            <a:avLst/>
          </a:prstGeom>
          <a:ln w="635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70E04D46-CBC9-40A9-9FE0-879EF87032A1}"/>
              </a:ext>
            </a:extLst>
          </p:cNvPr>
          <p:cNvCxnSpPr>
            <a:cxnSpLocks/>
          </p:cNvCxnSpPr>
          <p:nvPr/>
        </p:nvCxnSpPr>
        <p:spPr>
          <a:xfrm flipH="1">
            <a:off x="5105400" y="6029178"/>
            <a:ext cx="455405" cy="0"/>
          </a:xfrm>
          <a:prstGeom prst="line">
            <a:avLst/>
          </a:prstGeom>
          <a:ln w="63500">
            <a:solidFill>
              <a:srgbClr val="0070C0"/>
            </a:solidFill>
            <a:headEnd type="oval" w="sm" len="sm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61076CCF-802A-4608-B9B4-2E1AE43658F0}"/>
              </a:ext>
            </a:extLst>
          </p:cNvPr>
          <p:cNvCxnSpPr>
            <a:cxnSpLocks/>
          </p:cNvCxnSpPr>
          <p:nvPr/>
        </p:nvCxnSpPr>
        <p:spPr>
          <a:xfrm>
            <a:off x="4572000" y="3909363"/>
            <a:ext cx="0" cy="653745"/>
          </a:xfrm>
          <a:prstGeom prst="line">
            <a:avLst/>
          </a:prstGeom>
          <a:ln w="635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>
            <a:extLst>
              <a:ext uri="{FF2B5EF4-FFF2-40B4-BE49-F238E27FC236}">
                <a16:creationId xmlns:a16="http://schemas.microsoft.com/office/drawing/2014/main" id="{6631551C-D062-4E5C-8EEC-4DD671A1CBC1}"/>
              </a:ext>
            </a:extLst>
          </p:cNvPr>
          <p:cNvSpPr/>
          <p:nvPr/>
        </p:nvSpPr>
        <p:spPr>
          <a:xfrm>
            <a:off x="4603644" y="3718092"/>
            <a:ext cx="859046" cy="33250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>
                <a:solidFill>
                  <a:sysClr val="windowText" lastClr="000000"/>
                </a:solidFill>
                <a:latin typeface="Candara" panose="020E0502030303020204" pitchFamily="34" charset="0"/>
              </a:rPr>
              <a:t>abdomen</a:t>
            </a:r>
            <a:endParaRPr lang="bg-BG" sz="1600" dirty="0">
              <a:solidFill>
                <a:sysClr val="windowText" lastClr="000000"/>
              </a:solidFill>
              <a:latin typeface="Candara" panose="020E0502030303020204" pitchFamily="34" charset="0"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5A65F4D9-9AA7-4B8B-A18B-5077706BBF2B}"/>
              </a:ext>
            </a:extLst>
          </p:cNvPr>
          <p:cNvCxnSpPr>
            <a:cxnSpLocks/>
          </p:cNvCxnSpPr>
          <p:nvPr/>
        </p:nvCxnSpPr>
        <p:spPr>
          <a:xfrm>
            <a:off x="4564380" y="3164982"/>
            <a:ext cx="7620" cy="744381"/>
          </a:xfrm>
          <a:prstGeom prst="line">
            <a:avLst/>
          </a:prstGeom>
          <a:ln w="635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>
            <a:extLst>
              <a:ext uri="{FF2B5EF4-FFF2-40B4-BE49-F238E27FC236}">
                <a16:creationId xmlns:a16="http://schemas.microsoft.com/office/drawing/2014/main" id="{7D88CD2C-CC2F-4BC7-A34F-E6751A487523}"/>
              </a:ext>
            </a:extLst>
          </p:cNvPr>
          <p:cNvSpPr/>
          <p:nvPr/>
        </p:nvSpPr>
        <p:spPr>
          <a:xfrm>
            <a:off x="4524989" y="2832761"/>
            <a:ext cx="859046" cy="33250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>
                <a:solidFill>
                  <a:sysClr val="windowText" lastClr="000000"/>
                </a:solidFill>
                <a:latin typeface="Candara" panose="020E0502030303020204" pitchFamily="34" charset="0"/>
              </a:rPr>
              <a:t>chest</a:t>
            </a:r>
            <a:endParaRPr lang="bg-BG" sz="1600" dirty="0">
              <a:solidFill>
                <a:sysClr val="windowText" lastClr="000000"/>
              </a:solidFill>
              <a:latin typeface="Candara" panose="020E0502030303020204" pitchFamily="34" charset="0"/>
            </a:endParaRPr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EF74F221-80C5-4F96-8601-72B1269B9568}"/>
              </a:ext>
            </a:extLst>
          </p:cNvPr>
          <p:cNvCxnSpPr>
            <a:cxnSpLocks/>
          </p:cNvCxnSpPr>
          <p:nvPr/>
        </p:nvCxnSpPr>
        <p:spPr>
          <a:xfrm flipH="1">
            <a:off x="4564380" y="2728862"/>
            <a:ext cx="0" cy="436120"/>
          </a:xfrm>
          <a:prstGeom prst="line">
            <a:avLst/>
          </a:prstGeom>
          <a:ln w="635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E77B0551-E126-432B-B46C-6EE116547678}"/>
              </a:ext>
            </a:extLst>
          </p:cNvPr>
          <p:cNvSpPr/>
          <p:nvPr/>
        </p:nvSpPr>
        <p:spPr>
          <a:xfrm>
            <a:off x="4618884" y="2525400"/>
            <a:ext cx="859046" cy="33250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>
                <a:solidFill>
                  <a:sysClr val="windowText" lastClr="000000"/>
                </a:solidFill>
                <a:latin typeface="Candara" panose="020E0502030303020204" pitchFamily="34" charset="0"/>
              </a:rPr>
              <a:t>neck</a:t>
            </a:r>
            <a:endParaRPr lang="bg-BG" sz="1600" dirty="0">
              <a:solidFill>
                <a:sysClr val="windowText" lastClr="000000"/>
              </a:solidFill>
              <a:latin typeface="Candara" panose="020E0502030303020204" pitchFamily="34" charset="0"/>
            </a:endParaRP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59288422-6D1D-4BD0-A537-0516472BE7AC}"/>
              </a:ext>
            </a:extLst>
          </p:cNvPr>
          <p:cNvCxnSpPr>
            <a:cxnSpLocks/>
          </p:cNvCxnSpPr>
          <p:nvPr/>
        </p:nvCxnSpPr>
        <p:spPr>
          <a:xfrm flipH="1">
            <a:off x="4564640" y="2293177"/>
            <a:ext cx="7360" cy="436120"/>
          </a:xfrm>
          <a:prstGeom prst="line">
            <a:avLst/>
          </a:prstGeom>
          <a:ln w="635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 110">
            <a:extLst>
              <a:ext uri="{FF2B5EF4-FFF2-40B4-BE49-F238E27FC236}">
                <a16:creationId xmlns:a16="http://schemas.microsoft.com/office/drawing/2014/main" id="{47042459-4E58-4457-8AC6-BC16AF4AF969}"/>
              </a:ext>
            </a:extLst>
          </p:cNvPr>
          <p:cNvSpPr/>
          <p:nvPr/>
        </p:nvSpPr>
        <p:spPr>
          <a:xfrm>
            <a:off x="4593736" y="2192679"/>
            <a:ext cx="859046" cy="33250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>
                <a:solidFill>
                  <a:sysClr val="windowText" lastClr="000000"/>
                </a:solidFill>
                <a:latin typeface="Candara" panose="020E0502030303020204" pitchFamily="34" charset="0"/>
              </a:rPr>
              <a:t>head</a:t>
            </a:r>
            <a:endParaRPr lang="bg-BG" sz="1600" dirty="0">
              <a:solidFill>
                <a:sysClr val="windowText" lastClr="000000"/>
              </a:solidFill>
              <a:latin typeface="Candara" panose="020E0502030303020204" pitchFamily="34" charset="0"/>
            </a:endParaRP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67E84274-B07F-4770-9B16-0651834B40B6}"/>
              </a:ext>
            </a:extLst>
          </p:cNvPr>
          <p:cNvCxnSpPr>
            <a:cxnSpLocks/>
          </p:cNvCxnSpPr>
          <p:nvPr/>
        </p:nvCxnSpPr>
        <p:spPr>
          <a:xfrm>
            <a:off x="4126951" y="1838313"/>
            <a:ext cx="445049" cy="454864"/>
          </a:xfrm>
          <a:prstGeom prst="line">
            <a:avLst/>
          </a:prstGeom>
          <a:ln w="635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61488685-E661-4328-8EF4-55DAA303D659}"/>
              </a:ext>
            </a:extLst>
          </p:cNvPr>
          <p:cNvCxnSpPr>
            <a:cxnSpLocks/>
          </p:cNvCxnSpPr>
          <p:nvPr/>
        </p:nvCxnSpPr>
        <p:spPr>
          <a:xfrm>
            <a:off x="3886200" y="1838313"/>
            <a:ext cx="240751" cy="0"/>
          </a:xfrm>
          <a:prstGeom prst="line">
            <a:avLst/>
          </a:prstGeom>
          <a:ln w="63500">
            <a:solidFill>
              <a:srgbClr val="0070C0"/>
            </a:solidFill>
            <a:headEnd type="oval" w="sm" len="sm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FD1B3610-2317-4D8D-863C-24A4DB24ADE7}"/>
              </a:ext>
            </a:extLst>
          </p:cNvPr>
          <p:cNvCxnSpPr>
            <a:cxnSpLocks/>
          </p:cNvCxnSpPr>
          <p:nvPr/>
        </p:nvCxnSpPr>
        <p:spPr>
          <a:xfrm flipH="1">
            <a:off x="4570876" y="1835399"/>
            <a:ext cx="445049" cy="454864"/>
          </a:xfrm>
          <a:prstGeom prst="line">
            <a:avLst/>
          </a:prstGeom>
          <a:ln w="635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E2216906-4225-45B1-90DB-6E774C12C60D}"/>
              </a:ext>
            </a:extLst>
          </p:cNvPr>
          <p:cNvCxnSpPr>
            <a:cxnSpLocks/>
          </p:cNvCxnSpPr>
          <p:nvPr/>
        </p:nvCxnSpPr>
        <p:spPr>
          <a:xfrm flipH="1">
            <a:off x="5015925" y="1835399"/>
            <a:ext cx="240751" cy="0"/>
          </a:xfrm>
          <a:prstGeom prst="line">
            <a:avLst/>
          </a:prstGeom>
          <a:ln w="63500">
            <a:solidFill>
              <a:srgbClr val="0070C0"/>
            </a:solidFill>
            <a:headEnd type="oval" w="sm" len="sm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Rectangle 121">
            <a:extLst>
              <a:ext uri="{FF2B5EF4-FFF2-40B4-BE49-F238E27FC236}">
                <a16:creationId xmlns:a16="http://schemas.microsoft.com/office/drawing/2014/main" id="{63491C9F-D3A4-4497-9B8D-426B1A2FF5A3}"/>
              </a:ext>
            </a:extLst>
          </p:cNvPr>
          <p:cNvSpPr/>
          <p:nvPr/>
        </p:nvSpPr>
        <p:spPr>
          <a:xfrm>
            <a:off x="3781829" y="1427643"/>
            <a:ext cx="859046" cy="33250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 err="1">
                <a:solidFill>
                  <a:sysClr val="windowText" lastClr="000000"/>
                </a:solidFill>
                <a:latin typeface="Candara" panose="020E0502030303020204" pitchFamily="34" charset="0"/>
              </a:rPr>
              <a:t>leftEye</a:t>
            </a:r>
            <a:endParaRPr lang="bg-BG" sz="1600" dirty="0">
              <a:solidFill>
                <a:sysClr val="windowText" lastClr="000000"/>
              </a:solidFill>
              <a:latin typeface="Candara" panose="020E0502030303020204" pitchFamily="34" charset="0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FE7CE800-4F6D-4132-A6E6-445198EA3F71}"/>
              </a:ext>
            </a:extLst>
          </p:cNvPr>
          <p:cNvSpPr/>
          <p:nvPr/>
        </p:nvSpPr>
        <p:spPr>
          <a:xfrm>
            <a:off x="4640875" y="1449501"/>
            <a:ext cx="859046" cy="33250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 err="1">
                <a:solidFill>
                  <a:sysClr val="windowText" lastClr="000000"/>
                </a:solidFill>
                <a:latin typeface="Candara" panose="020E0502030303020204" pitchFamily="34" charset="0"/>
              </a:rPr>
              <a:t>rightEye</a:t>
            </a:r>
            <a:endParaRPr lang="bg-BG" sz="1600" dirty="0">
              <a:solidFill>
                <a:sysClr val="windowText" lastClr="000000"/>
              </a:solidFill>
              <a:latin typeface="Candara" panose="020E0502030303020204" pitchFamily="34" charset="0"/>
            </a:endParaRPr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9E5472F9-F1C1-4995-9D3C-8AAC27CF9193}"/>
              </a:ext>
            </a:extLst>
          </p:cNvPr>
          <p:cNvCxnSpPr>
            <a:cxnSpLocks/>
          </p:cNvCxnSpPr>
          <p:nvPr/>
        </p:nvCxnSpPr>
        <p:spPr>
          <a:xfrm flipH="1" flipV="1">
            <a:off x="4572002" y="3164982"/>
            <a:ext cx="304798" cy="129452"/>
          </a:xfrm>
          <a:prstGeom prst="line">
            <a:avLst/>
          </a:prstGeom>
          <a:ln w="635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0AF1AAC6-26F1-4E03-A57E-82CFFA4405C9}"/>
              </a:ext>
            </a:extLst>
          </p:cNvPr>
          <p:cNvCxnSpPr>
            <a:cxnSpLocks/>
          </p:cNvCxnSpPr>
          <p:nvPr/>
        </p:nvCxnSpPr>
        <p:spPr>
          <a:xfrm flipH="1">
            <a:off x="4277360" y="3164982"/>
            <a:ext cx="287021" cy="124632"/>
          </a:xfrm>
          <a:prstGeom prst="line">
            <a:avLst/>
          </a:prstGeom>
          <a:ln w="635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 127">
            <a:extLst>
              <a:ext uri="{FF2B5EF4-FFF2-40B4-BE49-F238E27FC236}">
                <a16:creationId xmlns:a16="http://schemas.microsoft.com/office/drawing/2014/main" id="{7BF8783C-4F9B-4F99-93EF-90208BCCF62B}"/>
              </a:ext>
            </a:extLst>
          </p:cNvPr>
          <p:cNvSpPr/>
          <p:nvPr/>
        </p:nvSpPr>
        <p:spPr>
          <a:xfrm>
            <a:off x="4640875" y="3319602"/>
            <a:ext cx="859046" cy="33250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1600" dirty="0" err="1">
                <a:solidFill>
                  <a:sysClr val="windowText" lastClr="000000"/>
                </a:solidFill>
                <a:latin typeface="Candara" panose="020E0502030303020204" pitchFamily="34" charset="0"/>
              </a:rPr>
              <a:t>rCollar</a:t>
            </a:r>
            <a:endParaRPr lang="bg-BG" sz="1600" dirty="0">
              <a:solidFill>
                <a:sysClr val="windowText" lastClr="000000"/>
              </a:solidFill>
              <a:latin typeface="Candara" panose="020E0502030303020204" pitchFamily="34" charset="0"/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5F79F3CD-D3C7-49D3-8768-3AF172FFCA47}"/>
              </a:ext>
            </a:extLst>
          </p:cNvPr>
          <p:cNvSpPr/>
          <p:nvPr/>
        </p:nvSpPr>
        <p:spPr>
          <a:xfrm>
            <a:off x="3665943" y="3323791"/>
            <a:ext cx="859046" cy="33250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r"/>
            <a:r>
              <a:rPr lang="en-US" sz="1600" dirty="0" err="1">
                <a:solidFill>
                  <a:sysClr val="windowText" lastClr="000000"/>
                </a:solidFill>
                <a:latin typeface="Candara" panose="020E0502030303020204" pitchFamily="34" charset="0"/>
              </a:rPr>
              <a:t>lCollar</a:t>
            </a:r>
            <a:endParaRPr lang="bg-BG" sz="1600" dirty="0">
              <a:solidFill>
                <a:sysClr val="windowText" lastClr="000000"/>
              </a:solidFill>
              <a:latin typeface="Candara" panose="020E0502030303020204" pitchFamily="34" charset="0"/>
            </a:endParaRPr>
          </a:p>
        </p:txBody>
      </p: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610C05EC-7D10-4669-B9DA-0CA8C580EE88}"/>
              </a:ext>
            </a:extLst>
          </p:cNvPr>
          <p:cNvGrpSpPr/>
          <p:nvPr/>
        </p:nvGrpSpPr>
        <p:grpSpPr>
          <a:xfrm rot="19666196">
            <a:off x="6029842" y="2742324"/>
            <a:ext cx="1585421" cy="2669035"/>
            <a:chOff x="7818205" y="1720357"/>
            <a:chExt cx="1585421" cy="2669035"/>
          </a:xfrm>
        </p:grpSpPr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E6AB7655-ABA5-4C92-93B8-F30513E4D9CC}"/>
                </a:ext>
              </a:extLst>
            </p:cNvPr>
            <p:cNvCxnSpPr>
              <a:cxnSpLocks/>
            </p:cNvCxnSpPr>
            <p:nvPr/>
          </p:nvCxnSpPr>
          <p:spPr>
            <a:xfrm>
              <a:off x="9072025" y="3389243"/>
              <a:ext cx="179201" cy="381000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32A97BEA-E733-498E-B45A-7BF2EDC53BA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51227" y="3770243"/>
              <a:ext cx="152399" cy="299709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sm" len="sm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4E8E38DC-ED3C-4380-A508-67667A87B186}"/>
                </a:ext>
              </a:extLst>
            </p:cNvPr>
            <p:cNvCxnSpPr>
              <a:cxnSpLocks/>
            </p:cNvCxnSpPr>
            <p:nvPr/>
          </p:nvCxnSpPr>
          <p:spPr>
            <a:xfrm>
              <a:off x="8882236" y="3378007"/>
              <a:ext cx="137136" cy="466747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360B4C9B-D38B-40FA-8D53-C5249A4C3CB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019372" y="3842945"/>
              <a:ext cx="96091" cy="384498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sm" len="sm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165BAD28-E85C-4934-980A-0934E13A93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06977" y="3378007"/>
              <a:ext cx="1" cy="521234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0E80262A-0402-437D-82E1-7AC70BEA62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06976" y="3899241"/>
              <a:ext cx="0" cy="490151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sm" len="sm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A90B8DDB-378A-4A73-99D0-80AF707BB8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47224" y="3369676"/>
              <a:ext cx="184495" cy="466747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EEEEBBEC-271C-44F1-8F51-1CBEB2708B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10038" y="3826837"/>
              <a:ext cx="135765" cy="384352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sm" len="sm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2D6CB72C-D5C2-4909-8028-EE19C07D9B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57867" y="3248453"/>
              <a:ext cx="410381" cy="269994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14B9CA6D-2086-46D1-9DEA-35FA5B9763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18205" y="3516107"/>
              <a:ext cx="135765" cy="384352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sm" len="sm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B2584785-BB78-4216-93CE-E00AA3E52E8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74012" y="2917429"/>
              <a:ext cx="293405" cy="471814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EA4E5E45-8FA3-4A1C-A5D5-4D5715E10B00}"/>
                </a:ext>
              </a:extLst>
            </p:cNvPr>
            <p:cNvCxnSpPr>
              <a:cxnSpLocks/>
            </p:cNvCxnSpPr>
            <p:nvPr/>
          </p:nvCxnSpPr>
          <p:spPr>
            <a:xfrm>
              <a:off x="8763492" y="2915493"/>
              <a:ext cx="121920" cy="467359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8E85B8F4-CC60-4F0E-A9E1-540DB55B8A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07612" y="2920572"/>
              <a:ext cx="60960" cy="457200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09715C86-0EBA-4B03-893F-BC4E314A08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34892" y="2920572"/>
              <a:ext cx="233680" cy="441960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6A51B90F-0E5E-4A3B-A64E-7BE4EE39C9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72333" y="2920572"/>
              <a:ext cx="396239" cy="325120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F1C37247-B166-431B-890E-E7906A72F88D}"/>
                </a:ext>
              </a:extLst>
            </p:cNvPr>
            <p:cNvCxnSpPr>
              <a:cxnSpLocks/>
            </p:cNvCxnSpPr>
            <p:nvPr/>
          </p:nvCxnSpPr>
          <p:spPr>
            <a:xfrm>
              <a:off x="8752842" y="2277327"/>
              <a:ext cx="5571" cy="653405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8B278797-59B4-4618-AB5C-5945814FD1D3}"/>
                </a:ext>
              </a:extLst>
            </p:cNvPr>
            <p:cNvCxnSpPr>
              <a:cxnSpLocks/>
            </p:cNvCxnSpPr>
            <p:nvPr/>
          </p:nvCxnSpPr>
          <p:spPr>
            <a:xfrm>
              <a:off x="8163057" y="1720357"/>
              <a:ext cx="595051" cy="556735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4BDA52E1-9452-451B-BBDD-F8877FBEBED9}"/>
              </a:ext>
            </a:extLst>
          </p:cNvPr>
          <p:cNvGrpSpPr/>
          <p:nvPr/>
        </p:nvGrpSpPr>
        <p:grpSpPr>
          <a:xfrm>
            <a:off x="5375126" y="2776643"/>
            <a:ext cx="3359290" cy="3065790"/>
            <a:chOff x="5375126" y="2138789"/>
            <a:chExt cx="3359290" cy="3065790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0BCEC1A1-419F-4D9F-AB19-A2B4B041FE55}"/>
                </a:ext>
              </a:extLst>
            </p:cNvPr>
            <p:cNvSpPr/>
            <p:nvPr/>
          </p:nvSpPr>
          <p:spPr>
            <a:xfrm>
              <a:off x="7364692" y="3142374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en-US" sz="1600" dirty="0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rPinky</a:t>
              </a:r>
              <a:r>
                <a:rPr lang="en-US" sz="1600" dirty="0">
                  <a:solidFill>
                    <a:sysClr val="windowText" lastClr="0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BAFE4EA5-C144-41B0-BE8B-79A3737A2D6B}"/>
                </a:ext>
              </a:extLst>
            </p:cNvPr>
            <p:cNvSpPr/>
            <p:nvPr/>
          </p:nvSpPr>
          <p:spPr>
            <a:xfrm>
              <a:off x="7794215" y="3464591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en-US" sz="1600" dirty="0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rPinky</a:t>
              </a:r>
              <a:r>
                <a:rPr lang="en-US" sz="1600" dirty="0">
                  <a:solidFill>
                    <a:sysClr val="windowText" lastClr="0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47AA2869-CFF0-4BD8-9339-6481B3774D5F}"/>
                </a:ext>
              </a:extLst>
            </p:cNvPr>
            <p:cNvSpPr/>
            <p:nvPr/>
          </p:nvSpPr>
          <p:spPr>
            <a:xfrm>
              <a:off x="7875370" y="4063957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en-US" sz="1600" dirty="0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rRing</a:t>
              </a:r>
              <a:r>
                <a:rPr lang="en-US" sz="1600" dirty="0">
                  <a:solidFill>
                    <a:sysClr val="windowText" lastClr="0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5BA72DDA-76A7-4A05-8F77-8567754FD098}"/>
                </a:ext>
              </a:extLst>
            </p:cNvPr>
            <p:cNvSpPr/>
            <p:nvPr/>
          </p:nvSpPr>
          <p:spPr>
            <a:xfrm>
              <a:off x="7874475" y="4296871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en-US" sz="1600" dirty="0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rRing2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F46F9A4F-D38D-4CDE-B648-C96D220BAD09}"/>
                </a:ext>
              </a:extLst>
            </p:cNvPr>
            <p:cNvSpPr/>
            <p:nvPr/>
          </p:nvSpPr>
          <p:spPr>
            <a:xfrm>
              <a:off x="7464737" y="4510206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en-US" sz="1600" dirty="0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rMid</a:t>
              </a:r>
              <a:r>
                <a:rPr lang="en-US" sz="1600" dirty="0">
                  <a:solidFill>
                    <a:sysClr val="windowText" lastClr="0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8BFC0D48-7ACB-4D27-8E49-BE88A298106C}"/>
                </a:ext>
              </a:extLst>
            </p:cNvPr>
            <p:cNvSpPr/>
            <p:nvPr/>
          </p:nvSpPr>
          <p:spPr>
            <a:xfrm>
              <a:off x="7464737" y="4730667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en-US" sz="1600" dirty="0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rMid2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ECA1312F-DC00-430D-AFB8-CB2E91B0C1A0}"/>
                </a:ext>
              </a:extLst>
            </p:cNvPr>
            <p:cNvSpPr/>
            <p:nvPr/>
          </p:nvSpPr>
          <p:spPr>
            <a:xfrm>
              <a:off x="6794876" y="4651610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en-US" sz="1600" dirty="0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rIndex</a:t>
              </a:r>
              <a:r>
                <a:rPr lang="en-US" sz="1600" dirty="0">
                  <a:solidFill>
                    <a:sysClr val="windowText" lastClr="0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8E8B2885-F430-4FA7-BFA5-6FDED6D9F98C}"/>
                </a:ext>
              </a:extLst>
            </p:cNvPr>
            <p:cNvSpPr/>
            <p:nvPr/>
          </p:nvSpPr>
          <p:spPr>
            <a:xfrm>
              <a:off x="6794876" y="4872071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en-US" sz="1600" dirty="0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rIndex2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A86B8478-D3CC-4510-9BAE-542838335C38}"/>
                </a:ext>
              </a:extLst>
            </p:cNvPr>
            <p:cNvSpPr/>
            <p:nvPr/>
          </p:nvSpPr>
          <p:spPr>
            <a:xfrm>
              <a:off x="5963506" y="4559770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en-US" sz="1600" dirty="0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rThumb</a:t>
              </a:r>
              <a:r>
                <a:rPr lang="en-US" sz="1600" dirty="0">
                  <a:solidFill>
                    <a:sysClr val="windowText" lastClr="0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B9A77855-DCB6-48BA-9BDF-3B10A0D53130}"/>
                </a:ext>
              </a:extLst>
            </p:cNvPr>
            <p:cNvSpPr/>
            <p:nvPr/>
          </p:nvSpPr>
          <p:spPr>
            <a:xfrm>
              <a:off x="5957343" y="4776723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en-US" sz="1600" dirty="0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rThumb</a:t>
              </a:r>
              <a:r>
                <a:rPr lang="en-US" sz="1600" dirty="0">
                  <a:solidFill>
                    <a:sysClr val="windowText" lastClr="0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62C22284-E1A8-4DDD-8012-9D704BC55866}"/>
                </a:ext>
              </a:extLst>
            </p:cNvPr>
            <p:cNvSpPr/>
            <p:nvPr/>
          </p:nvSpPr>
          <p:spPr>
            <a:xfrm>
              <a:off x="6756491" y="2838370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en-US" sz="1600" dirty="0" err="1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rHand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97" name="Rectangle 196">
              <a:extLst>
                <a:ext uri="{FF2B5EF4-FFF2-40B4-BE49-F238E27FC236}">
                  <a16:creationId xmlns:a16="http://schemas.microsoft.com/office/drawing/2014/main" id="{A77E0C05-0FB1-4184-B273-83C9AC793214}"/>
                </a:ext>
              </a:extLst>
            </p:cNvPr>
            <p:cNvSpPr/>
            <p:nvPr/>
          </p:nvSpPr>
          <p:spPr>
            <a:xfrm>
              <a:off x="6173176" y="2293243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en-US" sz="1600" dirty="0" err="1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rForeArm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00" name="Rectangle 199">
              <a:extLst>
                <a:ext uri="{FF2B5EF4-FFF2-40B4-BE49-F238E27FC236}">
                  <a16:creationId xmlns:a16="http://schemas.microsoft.com/office/drawing/2014/main" id="{231A66A0-80C2-4EDE-AE85-AEA8B7192CB1}"/>
                </a:ext>
              </a:extLst>
            </p:cNvPr>
            <p:cNvSpPr/>
            <p:nvPr/>
          </p:nvSpPr>
          <p:spPr>
            <a:xfrm>
              <a:off x="5375126" y="2138789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en-US" sz="1600" dirty="0" err="1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rShlrd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F36B8C09-0BD3-4D3B-A56A-66AD54FF6F62}"/>
              </a:ext>
            </a:extLst>
          </p:cNvPr>
          <p:cNvCxnSpPr>
            <a:cxnSpLocks/>
          </p:cNvCxnSpPr>
          <p:nvPr/>
        </p:nvCxnSpPr>
        <p:spPr>
          <a:xfrm flipH="1">
            <a:off x="4876800" y="3180388"/>
            <a:ext cx="855062" cy="119386"/>
          </a:xfrm>
          <a:prstGeom prst="line">
            <a:avLst/>
          </a:prstGeom>
          <a:ln w="635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7C1629E1-EE8D-4C52-8BB7-0DDEDB0DA450}"/>
              </a:ext>
            </a:extLst>
          </p:cNvPr>
          <p:cNvGrpSpPr/>
          <p:nvPr/>
        </p:nvGrpSpPr>
        <p:grpSpPr>
          <a:xfrm rot="1933804" flipH="1">
            <a:off x="1519678" y="2718334"/>
            <a:ext cx="1585421" cy="2669035"/>
            <a:chOff x="7818205" y="1720357"/>
            <a:chExt cx="1585421" cy="2669035"/>
          </a:xfrm>
        </p:grpSpPr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C28797E7-E81D-446E-9F06-FF19EF5E871F}"/>
                </a:ext>
              </a:extLst>
            </p:cNvPr>
            <p:cNvCxnSpPr>
              <a:cxnSpLocks/>
            </p:cNvCxnSpPr>
            <p:nvPr/>
          </p:nvCxnSpPr>
          <p:spPr>
            <a:xfrm>
              <a:off x="9072025" y="3389243"/>
              <a:ext cx="179201" cy="381000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5A50A2A1-1A42-4203-9AC1-20FB23B908E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51227" y="3770243"/>
              <a:ext cx="152399" cy="299709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sm" len="sm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035B26F4-43CD-41AC-BF7C-80F6CBF46FC7}"/>
                </a:ext>
              </a:extLst>
            </p:cNvPr>
            <p:cNvCxnSpPr>
              <a:cxnSpLocks/>
            </p:cNvCxnSpPr>
            <p:nvPr/>
          </p:nvCxnSpPr>
          <p:spPr>
            <a:xfrm>
              <a:off x="8882236" y="3378007"/>
              <a:ext cx="137136" cy="466747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B119A444-AC04-4EC8-B280-7A193200C45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019372" y="3842945"/>
              <a:ext cx="96091" cy="384498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sm" len="sm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DEB2AEA4-5715-4FF8-BA3F-DD14669258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06977" y="3378007"/>
              <a:ext cx="1" cy="521234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CDF57F81-56F4-47C5-86B9-C00F3DABAD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06976" y="3899241"/>
              <a:ext cx="0" cy="490151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sm" len="sm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EA170BDD-F220-48AB-A9AE-61438B7C3A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47224" y="3369676"/>
              <a:ext cx="184495" cy="466747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09B21652-A37A-4DB3-B7B7-9BC6AD1EF6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10038" y="3826837"/>
              <a:ext cx="135765" cy="384352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sm" len="sm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52919457-817E-4E3C-B880-125AC10314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57867" y="3248453"/>
              <a:ext cx="410381" cy="269994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09027FA3-055E-415E-AD54-5AF091FE77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18205" y="3516107"/>
              <a:ext cx="135765" cy="384352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sm" len="sm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B5DB31C8-C60D-49CA-BFCD-E9166AA8241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74012" y="2917429"/>
              <a:ext cx="293405" cy="471814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53C8B8EA-8C9C-4F5D-8D92-F338AEB741A3}"/>
                </a:ext>
              </a:extLst>
            </p:cNvPr>
            <p:cNvCxnSpPr>
              <a:cxnSpLocks/>
            </p:cNvCxnSpPr>
            <p:nvPr/>
          </p:nvCxnSpPr>
          <p:spPr>
            <a:xfrm>
              <a:off x="8763492" y="2915493"/>
              <a:ext cx="121920" cy="467359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036AD2E2-4204-4D2D-ABC6-D41C1087FC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07612" y="2920572"/>
              <a:ext cx="60960" cy="457200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C1F50D7F-73D1-41A8-8B12-94EA6B6D9E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34892" y="2920572"/>
              <a:ext cx="233680" cy="441960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>
              <a:extLst>
                <a:ext uri="{FF2B5EF4-FFF2-40B4-BE49-F238E27FC236}">
                  <a16:creationId xmlns:a16="http://schemas.microsoft.com/office/drawing/2014/main" id="{159D89FA-79FD-443C-A5E1-7CA4EBCAD6E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72333" y="2920572"/>
              <a:ext cx="396239" cy="325120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>
              <a:extLst>
                <a:ext uri="{FF2B5EF4-FFF2-40B4-BE49-F238E27FC236}">
                  <a16:creationId xmlns:a16="http://schemas.microsoft.com/office/drawing/2014/main" id="{361B02C8-8A29-4849-BED2-675E36F67C21}"/>
                </a:ext>
              </a:extLst>
            </p:cNvPr>
            <p:cNvCxnSpPr>
              <a:cxnSpLocks/>
            </p:cNvCxnSpPr>
            <p:nvPr/>
          </p:nvCxnSpPr>
          <p:spPr>
            <a:xfrm>
              <a:off x="8752842" y="2277327"/>
              <a:ext cx="5571" cy="653405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id="{67B75A78-CBE5-42F1-8143-5D2ED439BA84}"/>
                </a:ext>
              </a:extLst>
            </p:cNvPr>
            <p:cNvCxnSpPr>
              <a:cxnSpLocks/>
            </p:cNvCxnSpPr>
            <p:nvPr/>
          </p:nvCxnSpPr>
          <p:spPr>
            <a:xfrm>
              <a:off x="8163057" y="1720357"/>
              <a:ext cx="595051" cy="556735"/>
            </a:xfrm>
            <a:prstGeom prst="line">
              <a:avLst/>
            </a:prstGeom>
            <a:ln w="635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7" name="Straight Connector 226">
            <a:extLst>
              <a:ext uri="{FF2B5EF4-FFF2-40B4-BE49-F238E27FC236}">
                <a16:creationId xmlns:a16="http://schemas.microsoft.com/office/drawing/2014/main" id="{7D782283-58F6-4A3C-8A41-B3F12D6A4707}"/>
              </a:ext>
            </a:extLst>
          </p:cNvPr>
          <p:cNvCxnSpPr>
            <a:cxnSpLocks/>
          </p:cNvCxnSpPr>
          <p:nvPr/>
        </p:nvCxnSpPr>
        <p:spPr>
          <a:xfrm>
            <a:off x="3410350" y="3168307"/>
            <a:ext cx="855062" cy="119386"/>
          </a:xfrm>
          <a:prstGeom prst="line">
            <a:avLst/>
          </a:prstGeom>
          <a:ln w="635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C88C082F-6593-41D8-8EF3-B04A71E41BD9}"/>
              </a:ext>
            </a:extLst>
          </p:cNvPr>
          <p:cNvGrpSpPr/>
          <p:nvPr/>
        </p:nvGrpSpPr>
        <p:grpSpPr>
          <a:xfrm flipH="1">
            <a:off x="417091" y="2752062"/>
            <a:ext cx="3359290" cy="3065790"/>
            <a:chOff x="5375126" y="2138789"/>
            <a:chExt cx="3359290" cy="3065790"/>
          </a:xfrm>
        </p:grpSpPr>
        <p:sp>
          <p:nvSpPr>
            <p:cNvPr id="230" name="Rectangle 229">
              <a:extLst>
                <a:ext uri="{FF2B5EF4-FFF2-40B4-BE49-F238E27FC236}">
                  <a16:creationId xmlns:a16="http://schemas.microsoft.com/office/drawing/2014/main" id="{61496E39-0CFE-4D42-B1E1-8E3275052446}"/>
                </a:ext>
              </a:extLst>
            </p:cNvPr>
            <p:cNvSpPr/>
            <p:nvPr/>
          </p:nvSpPr>
          <p:spPr>
            <a:xfrm>
              <a:off x="7364692" y="3142374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r"/>
              <a:r>
                <a:rPr lang="en-US" sz="1600" dirty="0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lPinky</a:t>
              </a:r>
              <a:r>
                <a:rPr lang="en-US" sz="1600" dirty="0">
                  <a:solidFill>
                    <a:sysClr val="windowText" lastClr="0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31" name="Rectangle 230">
              <a:extLst>
                <a:ext uri="{FF2B5EF4-FFF2-40B4-BE49-F238E27FC236}">
                  <a16:creationId xmlns:a16="http://schemas.microsoft.com/office/drawing/2014/main" id="{8871D237-3033-46A0-A432-5EBBD0C52071}"/>
                </a:ext>
              </a:extLst>
            </p:cNvPr>
            <p:cNvSpPr/>
            <p:nvPr/>
          </p:nvSpPr>
          <p:spPr>
            <a:xfrm>
              <a:off x="7794215" y="3464591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r"/>
              <a:r>
                <a:rPr lang="en-US" sz="1600" dirty="0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lPinky</a:t>
              </a:r>
              <a:r>
                <a:rPr lang="en-US" sz="1600" dirty="0">
                  <a:solidFill>
                    <a:sysClr val="windowText" lastClr="0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32" name="Rectangle 231">
              <a:extLst>
                <a:ext uri="{FF2B5EF4-FFF2-40B4-BE49-F238E27FC236}">
                  <a16:creationId xmlns:a16="http://schemas.microsoft.com/office/drawing/2014/main" id="{B4D00FDF-AF62-4565-9262-05A8948A6DE4}"/>
                </a:ext>
              </a:extLst>
            </p:cNvPr>
            <p:cNvSpPr/>
            <p:nvPr/>
          </p:nvSpPr>
          <p:spPr>
            <a:xfrm>
              <a:off x="7875370" y="4063957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r"/>
              <a:r>
                <a:rPr lang="en-US" sz="1600" dirty="0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lRing</a:t>
              </a:r>
              <a:r>
                <a:rPr lang="en-US" sz="1600" dirty="0">
                  <a:solidFill>
                    <a:sysClr val="windowText" lastClr="0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D2C767EB-5838-43F0-9BE5-5A4AFF2493D2}"/>
                </a:ext>
              </a:extLst>
            </p:cNvPr>
            <p:cNvSpPr/>
            <p:nvPr/>
          </p:nvSpPr>
          <p:spPr>
            <a:xfrm>
              <a:off x="7874475" y="4296871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r"/>
              <a:r>
                <a:rPr lang="en-US" sz="1600" dirty="0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lRing2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FDB8B70E-A299-4A04-AD8C-D3A774B8ACF8}"/>
                </a:ext>
              </a:extLst>
            </p:cNvPr>
            <p:cNvSpPr/>
            <p:nvPr/>
          </p:nvSpPr>
          <p:spPr>
            <a:xfrm>
              <a:off x="7464737" y="4510206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r"/>
              <a:r>
                <a:rPr lang="en-US" sz="1600" dirty="0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lMid</a:t>
              </a:r>
              <a:r>
                <a:rPr lang="en-US" sz="1600" dirty="0">
                  <a:solidFill>
                    <a:sysClr val="windowText" lastClr="0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8A95FDBD-EECF-481B-89C0-3E2150AC9402}"/>
                </a:ext>
              </a:extLst>
            </p:cNvPr>
            <p:cNvSpPr/>
            <p:nvPr/>
          </p:nvSpPr>
          <p:spPr>
            <a:xfrm>
              <a:off x="7464737" y="4730667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r"/>
              <a:r>
                <a:rPr lang="en-US" sz="1600" dirty="0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lMid2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7738FD7A-4518-4E97-B048-49BAE4C3F868}"/>
                </a:ext>
              </a:extLst>
            </p:cNvPr>
            <p:cNvSpPr/>
            <p:nvPr/>
          </p:nvSpPr>
          <p:spPr>
            <a:xfrm>
              <a:off x="6794876" y="4651610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r"/>
              <a:r>
                <a:rPr lang="en-US" sz="1600" dirty="0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lIndex</a:t>
              </a:r>
              <a:r>
                <a:rPr lang="en-US" sz="1600" dirty="0">
                  <a:solidFill>
                    <a:sysClr val="windowText" lastClr="0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316F5EED-B606-422E-810B-E58DDE96E1F3}"/>
                </a:ext>
              </a:extLst>
            </p:cNvPr>
            <p:cNvSpPr/>
            <p:nvPr/>
          </p:nvSpPr>
          <p:spPr>
            <a:xfrm>
              <a:off x="6794876" y="4872071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r"/>
              <a:r>
                <a:rPr lang="en-US" sz="1600" dirty="0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lIndex2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38" name="Rectangle 237">
              <a:extLst>
                <a:ext uri="{FF2B5EF4-FFF2-40B4-BE49-F238E27FC236}">
                  <a16:creationId xmlns:a16="http://schemas.microsoft.com/office/drawing/2014/main" id="{653301B3-1DE6-4063-92B5-82FB2043010F}"/>
                </a:ext>
              </a:extLst>
            </p:cNvPr>
            <p:cNvSpPr/>
            <p:nvPr/>
          </p:nvSpPr>
          <p:spPr>
            <a:xfrm>
              <a:off x="5963506" y="4559770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r"/>
              <a:r>
                <a:rPr lang="en-US" sz="1600" dirty="0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lThumb</a:t>
              </a:r>
              <a:r>
                <a:rPr lang="en-US" sz="1600" dirty="0">
                  <a:solidFill>
                    <a:sysClr val="windowText" lastClr="0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39" name="Rectangle 238">
              <a:extLst>
                <a:ext uri="{FF2B5EF4-FFF2-40B4-BE49-F238E27FC236}">
                  <a16:creationId xmlns:a16="http://schemas.microsoft.com/office/drawing/2014/main" id="{5234284E-AC57-4D3B-A3A6-086276956DC6}"/>
                </a:ext>
              </a:extLst>
            </p:cNvPr>
            <p:cNvSpPr/>
            <p:nvPr/>
          </p:nvSpPr>
          <p:spPr>
            <a:xfrm>
              <a:off x="5957343" y="4776723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r"/>
              <a:r>
                <a:rPr lang="en-US" sz="1600" dirty="0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lThumb</a:t>
              </a:r>
              <a:r>
                <a:rPr lang="en-US" sz="1600" dirty="0">
                  <a:solidFill>
                    <a:sysClr val="windowText" lastClr="0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40" name="Rectangle 239">
              <a:extLst>
                <a:ext uri="{FF2B5EF4-FFF2-40B4-BE49-F238E27FC236}">
                  <a16:creationId xmlns:a16="http://schemas.microsoft.com/office/drawing/2014/main" id="{F87C91DE-0C94-499C-BB75-EFF837A8F413}"/>
                </a:ext>
              </a:extLst>
            </p:cNvPr>
            <p:cNvSpPr/>
            <p:nvPr/>
          </p:nvSpPr>
          <p:spPr>
            <a:xfrm>
              <a:off x="6756491" y="2838370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r"/>
              <a:r>
                <a:rPr lang="en-US" sz="1600" dirty="0" err="1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lHand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41" name="Rectangle 240">
              <a:extLst>
                <a:ext uri="{FF2B5EF4-FFF2-40B4-BE49-F238E27FC236}">
                  <a16:creationId xmlns:a16="http://schemas.microsoft.com/office/drawing/2014/main" id="{834E12A2-3DD9-466B-ADE3-15B6555BE94F}"/>
                </a:ext>
              </a:extLst>
            </p:cNvPr>
            <p:cNvSpPr/>
            <p:nvPr/>
          </p:nvSpPr>
          <p:spPr>
            <a:xfrm>
              <a:off x="6173176" y="2293243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r"/>
              <a:r>
                <a:rPr lang="en-US" sz="1600" dirty="0" err="1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lForeArm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42" name="Rectangle 241">
              <a:extLst>
                <a:ext uri="{FF2B5EF4-FFF2-40B4-BE49-F238E27FC236}">
                  <a16:creationId xmlns:a16="http://schemas.microsoft.com/office/drawing/2014/main" id="{F37826BE-17DE-4F58-8D57-DAE04CAF8648}"/>
                </a:ext>
              </a:extLst>
            </p:cNvPr>
            <p:cNvSpPr/>
            <p:nvPr/>
          </p:nvSpPr>
          <p:spPr>
            <a:xfrm>
              <a:off x="5375126" y="2138789"/>
              <a:ext cx="859046" cy="332508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r"/>
              <a:r>
                <a:rPr lang="en-US" sz="1600" dirty="0" err="1">
                  <a:solidFill>
                    <a:sysClr val="windowText" lastClr="000000"/>
                  </a:solidFill>
                  <a:latin typeface="Candara" panose="020E0502030303020204" pitchFamily="34" charset="0"/>
                </a:rPr>
                <a:t>lShlrd</a:t>
              </a:r>
              <a:endParaRPr lang="bg-BG" sz="1600" dirty="0">
                <a:solidFill>
                  <a:sysClr val="windowText" lastClr="0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7243179D-779C-47F5-9C8F-8711C9432EA2}"/>
              </a:ext>
            </a:extLst>
          </p:cNvPr>
          <p:cNvGrpSpPr/>
          <p:nvPr/>
        </p:nvGrpSpPr>
        <p:grpSpPr>
          <a:xfrm>
            <a:off x="5499921" y="1615449"/>
            <a:ext cx="2262552" cy="904779"/>
            <a:chOff x="-1268668" y="4218549"/>
            <a:chExt cx="2262552" cy="1598651"/>
          </a:xfrm>
        </p:grpSpPr>
        <p:sp>
          <p:nvSpPr>
            <p:cNvPr id="244" name="Text Placeholder 2">
              <a:extLst>
                <a:ext uri="{FF2B5EF4-FFF2-40B4-BE49-F238E27FC236}">
                  <a16:creationId xmlns:a16="http://schemas.microsoft.com/office/drawing/2014/main" id="{401CF38F-C4A1-4FE7-9DCD-789AF5A2A1EE}"/>
                </a:ext>
              </a:extLst>
            </p:cNvPr>
            <p:cNvSpPr txBox="1">
              <a:spLocks/>
            </p:cNvSpPr>
            <p:nvPr/>
          </p:nvSpPr>
          <p:spPr>
            <a:xfrm>
              <a:off x="-81972" y="4218549"/>
              <a:ext cx="1075855" cy="1598651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Става за въртене на око</a:t>
              </a:r>
            </a:p>
          </p:txBody>
        </p:sp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E920FB1D-53F7-4B14-BC11-DFC70A4CED2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1268668" y="4218549"/>
              <a:ext cx="2262552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802595825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№6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Трима приятели</a:t>
            </a:r>
          </a:p>
          <a:p>
            <a:pPr lvl="1"/>
            <a:r>
              <a:rPr lang="bg-BG" dirty="0"/>
              <a:t>Основна трудност е да се намерят </a:t>
            </a:r>
            <a:r>
              <a:rPr lang="en-US" dirty="0"/>
              <a:t>BVH</a:t>
            </a:r>
            <a:r>
              <a:rPr lang="bg-BG" dirty="0"/>
              <a:t>-тата</a:t>
            </a:r>
          </a:p>
          <a:p>
            <a:pPr lvl="1"/>
            <a:r>
              <a:rPr lang="bg-BG" dirty="0"/>
              <a:t>Примерът с </a:t>
            </a:r>
            <a:r>
              <a:rPr lang="en-US" dirty="0"/>
              <a:t>BVH </a:t>
            </a:r>
            <a:r>
              <a:rPr lang="bg-BG" dirty="0"/>
              <a:t>пируета е с данни от </a:t>
            </a:r>
            <a:r>
              <a:rPr lang="en-GB" dirty="0"/>
              <a:t>Carnegie Mellon University Motion Capture Database</a:t>
            </a:r>
            <a:br>
              <a:rPr lang="bg-BG" dirty="0"/>
            </a:br>
            <a:r>
              <a:rPr lang="en-US" dirty="0"/>
              <a:t>[</a:t>
            </a:r>
            <a:r>
              <a:rPr lang="en-US" dirty="0">
                <a:solidFill>
                  <a:srgbClr val="FF388C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http://mocap.cs.cmu.edu</a:t>
            </a:r>
            <a:r>
              <a:rPr lang="en-US" dirty="0"/>
              <a:t>]</a:t>
            </a:r>
          </a:p>
          <a:p>
            <a:pPr lvl="1"/>
            <a:r>
              <a:rPr lang="bg-BG" dirty="0"/>
              <a:t>За съжаление данните са в не-</a:t>
            </a:r>
            <a:r>
              <a:rPr lang="en-US" dirty="0"/>
              <a:t>BHV</a:t>
            </a:r>
            <a:r>
              <a:rPr lang="bg-BG" dirty="0"/>
              <a:t> формат</a:t>
            </a:r>
          </a:p>
          <a:p>
            <a:pPr lvl="1"/>
            <a:r>
              <a:rPr lang="bg-BG" dirty="0"/>
              <a:t>За щастие във </a:t>
            </a:r>
            <a:r>
              <a:rPr lang="en-US" dirty="0"/>
              <a:t>FAQ</a:t>
            </a:r>
            <a:r>
              <a:rPr lang="bg-BG" dirty="0"/>
              <a:t> има връзка към ресурси с връзки към </a:t>
            </a:r>
            <a:r>
              <a:rPr lang="en-US" dirty="0"/>
              <a:t>BVH</a:t>
            </a:r>
            <a:r>
              <a:rPr lang="bg-BG" dirty="0"/>
              <a:t> версии на файловете</a:t>
            </a:r>
            <a:br>
              <a:rPr lang="bg-BG" dirty="0"/>
            </a:br>
            <a:r>
              <a:rPr lang="en-US" dirty="0"/>
              <a:t>[</a:t>
            </a:r>
            <a:r>
              <a:rPr lang="en-US" dirty="0">
                <a:solidFill>
                  <a:srgbClr val="FF388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http://mocap.cs.cmu.edu/resources.php</a:t>
            </a:r>
            <a:r>
              <a:rPr lang="en-US" dirty="0"/>
              <a:t>]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93747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D8DF2ED-D997-4291-BC61-1937384A50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lvl="1"/>
            <a:r>
              <a:rPr lang="bg-BG" dirty="0"/>
              <a:t>От там се ходи, примерно, до </a:t>
            </a:r>
            <a:r>
              <a:rPr lang="en-US" dirty="0" err="1"/>
              <a:t>cgspeed</a:t>
            </a:r>
            <a:r>
              <a:rPr lang="bg-BG" dirty="0"/>
              <a:t> </a:t>
            </a:r>
            <a:r>
              <a:rPr lang="en-US" dirty="0"/>
              <a:t>[</a:t>
            </a:r>
            <a:r>
              <a:rPr lang="en-US" sz="2500" spc="-130" dirty="0">
                <a:solidFill>
                  <a:srgbClr val="FF388C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sites.google.com/a/cgspeed.com/</a:t>
            </a:r>
            <a:r>
              <a:rPr lang="en-US" sz="2500" spc="-130" dirty="0" err="1">
                <a:solidFill>
                  <a:srgbClr val="FF388C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cgspeed</a:t>
            </a:r>
            <a:r>
              <a:rPr lang="en-US" sz="2500" spc="-130" dirty="0">
                <a:solidFill>
                  <a:srgbClr val="FF388C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/motion-capture</a:t>
            </a:r>
            <a:r>
              <a:rPr lang="en-US" dirty="0"/>
              <a:t>]</a:t>
            </a:r>
            <a:endParaRPr lang="bg-BG" dirty="0"/>
          </a:p>
          <a:p>
            <a:pPr lvl="1"/>
            <a:r>
              <a:rPr lang="bg-BG" dirty="0"/>
              <a:t>После може да се избере </a:t>
            </a:r>
            <a:r>
              <a:rPr lang="en-US" dirty="0"/>
              <a:t>DAZ</a:t>
            </a:r>
            <a:r>
              <a:rPr lang="bg-BG" dirty="0"/>
              <a:t> версия (</a:t>
            </a:r>
            <a:r>
              <a:rPr lang="en-US" dirty="0"/>
              <a:t>DAZ</a:t>
            </a:r>
            <a:r>
              <a:rPr lang="bg-BG" dirty="0"/>
              <a:t> е програма за 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US" dirty="0"/>
              <a:t>D</a:t>
            </a:r>
            <a:r>
              <a:rPr lang="bg-BG" dirty="0"/>
              <a:t> моделиране на пози)</a:t>
            </a:r>
          </a:p>
          <a:p>
            <a:pPr lvl="1"/>
            <a:r>
              <a:rPr lang="bg-BG" dirty="0"/>
              <a:t>И от там е избрано да се ползва архива с движения с номера 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102-111</a:t>
            </a:r>
          </a:p>
          <a:p>
            <a:pPr lvl="1"/>
            <a:r>
              <a:rPr lang="bg-BG" dirty="0"/>
              <a:t>След разархивиране се намира каталог с номерата и </a:t>
            </a:r>
            <a:r>
              <a:rPr lang="bg-BG" dirty="0" err="1"/>
              <a:t>подномерата</a:t>
            </a:r>
            <a:r>
              <a:rPr lang="bg-BG" dirty="0"/>
              <a:t> на движенията</a:t>
            </a:r>
          </a:p>
          <a:p>
            <a:pPr lvl="1"/>
            <a:r>
              <a:rPr lang="bg-BG" dirty="0"/>
              <a:t>От тях са избрани:</a:t>
            </a:r>
          </a:p>
          <a:p>
            <a:pPr marL="1143000" lvl="1" indent="0">
              <a:buNone/>
            </a:pPr>
            <a:r>
              <a:rPr lang="en-GB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104_27</a:t>
            </a:r>
            <a:r>
              <a:rPr lang="en-GB" dirty="0">
                <a:solidFill>
                  <a:srgbClr val="FF388C"/>
                </a:solidFill>
              </a:rPr>
              <a:t>.bvh</a:t>
            </a:r>
            <a:r>
              <a:rPr lang="bg-BG" dirty="0">
                <a:solidFill>
                  <a:srgbClr val="FF388C"/>
                </a:solidFill>
              </a:rPr>
              <a:t> </a:t>
            </a:r>
            <a:r>
              <a:rPr lang="bg-BG" dirty="0"/>
              <a:t>– за нормално ходене</a:t>
            </a:r>
          </a:p>
          <a:p>
            <a:pPr marL="1143000" lvl="1" indent="0">
              <a:buNone/>
            </a:pPr>
            <a:r>
              <a:rPr lang="en-GB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105_09</a:t>
            </a:r>
            <a:r>
              <a:rPr lang="en-GB" dirty="0">
                <a:solidFill>
                  <a:srgbClr val="FF388C"/>
                </a:solidFill>
              </a:rPr>
              <a:t>.bvh</a:t>
            </a:r>
            <a:r>
              <a:rPr lang="bg-BG" dirty="0">
                <a:solidFill>
                  <a:srgbClr val="FF388C"/>
                </a:solidFill>
              </a:rPr>
              <a:t> </a:t>
            </a:r>
            <a:r>
              <a:rPr lang="bg-BG" dirty="0"/>
              <a:t>– за ходене с клатушкане</a:t>
            </a:r>
          </a:p>
          <a:p>
            <a:pPr marL="1143000" lvl="1" indent="0">
              <a:buNone/>
            </a:pPr>
            <a:r>
              <a:rPr lang="en-GB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111_19</a:t>
            </a:r>
            <a:r>
              <a:rPr lang="en-GB" dirty="0">
                <a:solidFill>
                  <a:srgbClr val="FF388C"/>
                </a:solidFill>
              </a:rPr>
              <a:t>.bvh</a:t>
            </a:r>
            <a:r>
              <a:rPr lang="bg-BG" dirty="0">
                <a:solidFill>
                  <a:srgbClr val="FF388C"/>
                </a:solidFill>
              </a:rPr>
              <a:t> </a:t>
            </a:r>
            <a:r>
              <a:rPr lang="bg-BG" dirty="0"/>
              <a:t>– за раздаване на ритници</a:t>
            </a:r>
          </a:p>
        </p:txBody>
      </p:sp>
    </p:spTree>
    <p:extLst>
      <p:ext uri="{BB962C8B-B14F-4D97-AF65-F5344CB8AC3E}">
        <p14:creationId xmlns:p14="http://schemas.microsoft.com/office/powerpoint/2010/main" val="2524146616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Три приятеля, всеки с различно действие</a:t>
            </a:r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BCEE0720-4BCA-44C1-AEBB-3B745E9454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600200"/>
            <a:ext cx="7315200" cy="39700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E584548-3C9D-424C-88E4-19142234536A}"/>
              </a:ext>
            </a:extLst>
          </p:cNvPr>
          <p:cNvSpPr txBox="1"/>
          <p:nvPr/>
        </p:nvSpPr>
        <p:spPr>
          <a:xfrm>
            <a:off x="0" y="56343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Модели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на движенията: </a:t>
            </a:r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CMU Graphics Lab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( </a:t>
            </a:r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  <a:hlinkClick r:id="rId4"/>
              </a:rPr>
              <a:t>mocap.cs.cmu.edu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)</a:t>
            </a:r>
          </a:p>
          <a:p>
            <a:pPr algn="ctr"/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BVH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файлове: </a:t>
            </a:r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Bruce Hahne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( </a:t>
            </a:r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  <a:hlinkClick r:id="rId5"/>
              </a:rPr>
              <a:t>sites.google.com/a/cgspeed.com/cgspeed/motion-capture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3964012381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7</a:t>
            </a:r>
            <a:r>
              <a:rPr lang="bg-BG" dirty="0">
                <a:solidFill>
                  <a:srgbClr val="FF388C"/>
                </a:solidFill>
              </a:rPr>
              <a:t>*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Рисуван модел</a:t>
                </a:r>
              </a:p>
              <a:p>
                <a:pPr lvl="1"/>
                <a:r>
                  <a:rPr lang="bg-BG" dirty="0"/>
                  <a:t>Зареждането на модела – като на лекции</a:t>
                </a:r>
              </a:p>
              <a:p>
                <a:pPr lvl="1"/>
                <a:r>
                  <a:rPr lang="bg-BG" dirty="0"/>
                  <a:t>Включването на анимация – като на лекции</a:t>
                </a:r>
              </a:p>
              <a:p>
                <a:pPr lvl="1"/>
                <a:r>
                  <a:rPr lang="bg-BG" dirty="0"/>
                  <a:t>Текстурите на модела не ни трябват, но ако ги махнем – зареждането на модела плаче</a:t>
                </a:r>
              </a:p>
              <a:p>
                <a:pPr lvl="1"/>
                <a:r>
                  <a:rPr lang="bg-BG" dirty="0"/>
                  <a:t>За икономия ги смаляваме на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 panose="02040503050406030204" pitchFamily="18" charset="0"/>
                      </a:rPr>
                      <m:t>16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bg-BG" i="1" dirty="0" smtClean="0">
                        <a:latin typeface="Cambria Math" panose="02040503050406030204" pitchFamily="18" charset="0"/>
                      </a:rPr>
                      <m:t>16</m:t>
                    </m:r>
                  </m:oMath>
                </a14:m>
                <a:r>
                  <a:rPr lang="bg-BG" dirty="0"/>
                  <a:t> пиксела</a:t>
                </a:r>
              </a:p>
              <a:p>
                <a:pPr lvl="1"/>
                <a:r>
                  <a:rPr lang="bg-BG" dirty="0"/>
                  <a:t>Добавяме библиотеки </a:t>
                </a:r>
                <a:r>
                  <a:rPr lang="en-GB" dirty="0">
                    <a:solidFill>
                      <a:srgbClr val="FF388C"/>
                    </a:solidFill>
                  </a:rPr>
                  <a:t>NURBSCurve.js</a:t>
                </a:r>
                <a:r>
                  <a:rPr lang="bg-BG" dirty="0"/>
                  <a:t>, </a:t>
                </a:r>
                <a:r>
                  <a:rPr lang="en-GB" dirty="0">
                    <a:solidFill>
                      <a:srgbClr val="FF388C"/>
                    </a:solidFill>
                  </a:rPr>
                  <a:t>NURBSUtils.js</a:t>
                </a:r>
                <a:r>
                  <a:rPr lang="bg-BG" dirty="0">
                    <a:solidFill>
                      <a:srgbClr val="FF388C"/>
                    </a:solidFill>
                  </a:rPr>
                  <a:t> </a:t>
                </a:r>
                <a:r>
                  <a:rPr lang="bg-BG" dirty="0"/>
                  <a:t>и </a:t>
                </a:r>
                <a:r>
                  <a:rPr lang="en-GB" dirty="0">
                    <a:solidFill>
                      <a:srgbClr val="FF388C"/>
                    </a:solidFill>
                  </a:rPr>
                  <a:t>NURBSSurface.js</a:t>
                </a:r>
                <a:r>
                  <a:rPr lang="bg-BG" dirty="0"/>
                  <a:t> (знаете откъде се взимат)</a:t>
                </a:r>
                <a:endParaRPr lang="en-US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r="-231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32696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40DC983C-22D8-48B8-94B6-1EE5A426384D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Оцветяване</a:t>
                </a:r>
              </a:p>
              <a:p>
                <a:pPr lvl="1"/>
                <a:r>
                  <a:rPr lang="bg-BG" dirty="0"/>
                  <a:t>Използваме </a:t>
                </a:r>
                <a:r>
                  <a:rPr lang="en-GB" dirty="0" err="1">
                    <a:solidFill>
                      <a:srgbClr val="FF388C"/>
                    </a:solidFill>
                  </a:rPr>
                  <a:t>MeshToonMaterial</a:t>
                </a:r>
                <a:r>
                  <a:rPr lang="bg-BG" dirty="0"/>
                  <a:t> за ефект</a:t>
                </a:r>
              </a:p>
              <a:p>
                <a:pPr lvl="1"/>
                <a:r>
                  <a:rPr lang="bg-BG" dirty="0"/>
                  <a:t>Цветовата палитра е текстура </a:t>
                </a:r>
                <a14:m>
                  <m:oMath xmlns:m="http://schemas.openxmlformats.org/officeDocument/2006/math">
                    <m:r>
                      <a:rPr lang="bg-BG" b="0" i="1" dirty="0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×</m:t>
                    </m:r>
                    <m:r>
                      <a:rPr lang="bg-BG" i="1" dirty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bg-BG" dirty="0"/>
                  <a:t> пиксела</a:t>
                </a:r>
                <a:r>
                  <a:rPr lang="en-US" dirty="0"/>
                  <a:t> </a:t>
                </a:r>
                <a:r>
                  <a:rPr lang="bg-BG" dirty="0"/>
                  <a:t>и може да си я направим дори с </a:t>
                </a:r>
                <a:r>
                  <a:rPr lang="en-US" dirty="0"/>
                  <a:t>MS Paint</a:t>
                </a:r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r>
                  <a:rPr lang="bg-BG" dirty="0"/>
                  <a:t>Текстурата се зарежда в </a:t>
                </a:r>
                <a:r>
                  <a:rPr lang="en-US" dirty="0" err="1">
                    <a:solidFill>
                      <a:srgbClr val="FF388C"/>
                    </a:solidFill>
                  </a:rPr>
                  <a:t>gradientMap</a:t>
                </a:r>
                <a:r>
                  <a:rPr lang="bg-BG" dirty="0"/>
                  <a:t> </a:t>
                </a:r>
              </a:p>
              <a:p>
                <a:pPr lvl="1"/>
                <a:r>
                  <a:rPr lang="bg-BG" dirty="0"/>
                  <a:t>За да няма преливане на цветове </a:t>
                </a:r>
                <a:r>
                  <a:rPr lang="en-GB" dirty="0" err="1">
                    <a:solidFill>
                      <a:srgbClr val="FF388C"/>
                    </a:solidFill>
                  </a:rPr>
                  <a:t>minFilter</a:t>
                </a:r>
                <a:r>
                  <a:rPr lang="en-GB" dirty="0"/>
                  <a:t> </a:t>
                </a:r>
                <a:r>
                  <a:rPr lang="bg-BG" dirty="0"/>
                  <a:t>и</a:t>
                </a:r>
                <a:r>
                  <a:rPr lang="en-GB" dirty="0"/>
                  <a:t> </a:t>
                </a:r>
                <a:r>
                  <a:rPr lang="en-GB" dirty="0" err="1">
                    <a:solidFill>
                      <a:srgbClr val="FF388C"/>
                    </a:solidFill>
                  </a:rPr>
                  <a:t>magFilter</a:t>
                </a:r>
                <a:r>
                  <a:rPr lang="en-GB" dirty="0"/>
                  <a:t> </a:t>
                </a:r>
                <a:r>
                  <a:rPr lang="bg-BG" dirty="0"/>
                  <a:t>са</a:t>
                </a:r>
                <a:r>
                  <a:rPr lang="en-GB" dirty="0"/>
                  <a:t> </a:t>
                </a:r>
                <a:r>
                  <a:rPr lang="en-GB" dirty="0" err="1">
                    <a:solidFill>
                      <a:srgbClr val="FF388C"/>
                    </a:solidFill>
                  </a:rPr>
                  <a:t>NearestFilter</a:t>
                </a:r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40DC983C-22D8-48B8-94B6-1EE5A42638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t="-1488" r="-104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6336938D-0A1F-4F47-A85E-187CC701FC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438400"/>
            <a:ext cx="5486400" cy="10972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29222988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Псевдо позиционно аудио</a:t>
            </a:r>
          </a:p>
          <a:p>
            <a:pPr lvl="1"/>
            <a:r>
              <a:rPr lang="bg-BG" dirty="0"/>
              <a:t>Изчакване на зареждането на музиката</a:t>
            </a:r>
          </a:p>
          <a:p>
            <a:pPr lvl="1"/>
            <a:r>
              <a:rPr lang="bg-BG" dirty="0"/>
              <a:t>Слагаме в бутона по една удивителна на файл и при две удивителни го натискаме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0E50A9-9249-4463-8BC1-09ACE79F72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8799" y="3962400"/>
            <a:ext cx="5486401" cy="160020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E1AB354C-42D1-4B81-9F11-891795C3927B}"/>
              </a:ext>
            </a:extLst>
          </p:cNvPr>
          <p:cNvGrpSpPr/>
          <p:nvPr/>
        </p:nvGrpSpPr>
        <p:grpSpPr>
          <a:xfrm>
            <a:off x="4904232" y="4762500"/>
            <a:ext cx="1473259" cy="1787789"/>
            <a:chOff x="-81972" y="2154187"/>
            <a:chExt cx="1473259" cy="3158838"/>
          </a:xfrm>
        </p:grpSpPr>
        <p:sp>
          <p:nvSpPr>
            <p:cNvPr id="6" name="Text Placeholder 2">
              <a:extLst>
                <a:ext uri="{FF2B5EF4-FFF2-40B4-BE49-F238E27FC236}">
                  <a16:creationId xmlns:a16="http://schemas.microsoft.com/office/drawing/2014/main" id="{4C897F62-8F87-4516-92A7-70FD2189258A}"/>
                </a:ext>
              </a:extLst>
            </p:cNvPr>
            <p:cNvSpPr txBox="1">
              <a:spLocks/>
            </p:cNvSpPr>
            <p:nvPr/>
          </p:nvSpPr>
          <p:spPr>
            <a:xfrm>
              <a:off x="-81972" y="4218549"/>
              <a:ext cx="1473259" cy="109447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Индикатор за готовност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6FA569B-2249-4B94-8190-FE0B49B577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81972" y="2154187"/>
              <a:ext cx="0" cy="3158838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8200512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Светлината обикаля в кръг около фигурата, за да виждаме динамичен </a:t>
            </a:r>
            <a:r>
              <a:rPr lang="en-US" dirty="0"/>
              <a:t>cartoon-</a:t>
            </a:r>
            <a:r>
              <a:rPr lang="bg-BG" dirty="0"/>
              <a:t>ефект</a:t>
            </a:r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5A03876A-16B5-47B2-A8CB-0906C683EF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2049775"/>
            <a:ext cx="7315200" cy="39700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3A99C5C-5F2A-48C2-933C-2FDC102F2F3F}"/>
              </a:ext>
            </a:extLst>
          </p:cNvPr>
          <p:cNvSpPr txBox="1"/>
          <p:nvPr/>
        </p:nvSpPr>
        <p:spPr>
          <a:xfrm>
            <a:off x="0" y="6091535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Модел: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Soldier Final Animations </a:t>
            </a:r>
            <a:r>
              <a:rPr lang="en-US" sz="1200" i="1" dirty="0" err="1">
                <a:solidFill>
                  <a:schemeClr val="accent1"/>
                </a:solidFill>
                <a:latin typeface="Candara" panose="020E0502030303020204" pitchFamily="34" charset="0"/>
              </a:rPr>
              <a:t>Fbx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(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  <a:hlinkClick r:id="rId4"/>
              </a:rPr>
              <a:t>skfb.ly/6WMRo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)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от </a:t>
            </a:r>
            <a:r>
              <a:rPr lang="en-US" sz="1200" i="1" dirty="0" err="1">
                <a:solidFill>
                  <a:schemeClr val="accent1"/>
                </a:solidFill>
                <a:latin typeface="Candara" panose="020E0502030303020204" pitchFamily="34" charset="0"/>
              </a:rPr>
              <a:t>Zow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с лиценз 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CC-BY-4.0.</a:t>
            </a:r>
            <a:endParaRPr lang="bg-BG" sz="1200" i="1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812415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№8</a:t>
            </a:r>
            <a:r>
              <a:rPr lang="bg-BG" dirty="0">
                <a:solidFill>
                  <a:srgbClr val="FF388C"/>
                </a:solidFill>
              </a:rPr>
              <a:t>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Ходещ</a:t>
            </a:r>
            <a:r>
              <a:rPr lang="en-US" dirty="0"/>
              <a:t> </a:t>
            </a:r>
            <a:r>
              <a:rPr lang="bg-BG" dirty="0"/>
              <a:t>рисуван модел</a:t>
            </a:r>
          </a:p>
          <a:p>
            <a:pPr lvl="1"/>
            <a:r>
              <a:rPr lang="bg-BG" dirty="0"/>
              <a:t>В модела има няколко анимации</a:t>
            </a:r>
          </a:p>
          <a:p>
            <a:pPr lvl="1"/>
            <a:r>
              <a:rPr lang="bg-BG" dirty="0"/>
              <a:t>Разбираме го като видим масива </a:t>
            </a:r>
            <a:r>
              <a:rPr lang="en-US" dirty="0">
                <a:solidFill>
                  <a:srgbClr val="FF388C"/>
                </a:solidFill>
              </a:rPr>
              <a:t>animations</a:t>
            </a:r>
            <a:endParaRPr lang="bg-BG" dirty="0">
              <a:solidFill>
                <a:srgbClr val="FF388C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ACB1FA-CE32-43D0-9FA8-6E163346817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833"/>
          <a:stretch/>
        </p:blipFill>
        <p:spPr>
          <a:xfrm>
            <a:off x="914400" y="3683784"/>
            <a:ext cx="7315200" cy="1688315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A1043199-43B1-43F5-94F6-04CF0917FEE6}"/>
              </a:ext>
            </a:extLst>
          </p:cNvPr>
          <p:cNvGrpSpPr/>
          <p:nvPr/>
        </p:nvGrpSpPr>
        <p:grpSpPr>
          <a:xfrm>
            <a:off x="3048000" y="3148306"/>
            <a:ext cx="1712957" cy="737894"/>
            <a:chOff x="-1794927" y="4218551"/>
            <a:chExt cx="1712957" cy="1303783"/>
          </a:xfrm>
        </p:grpSpPr>
        <p:sp>
          <p:nvSpPr>
            <p:cNvPr id="7" name="Text Placeholder 2">
              <a:extLst>
                <a:ext uri="{FF2B5EF4-FFF2-40B4-BE49-F238E27FC236}">
                  <a16:creationId xmlns:a16="http://schemas.microsoft.com/office/drawing/2014/main" id="{6B3EB3F8-BDFC-4980-96ED-AB6FDB540556}"/>
                </a:ext>
              </a:extLst>
            </p:cNvPr>
            <p:cNvSpPr txBox="1">
              <a:spLocks/>
            </p:cNvSpPr>
            <p:nvPr/>
          </p:nvSpPr>
          <p:spPr>
            <a:xfrm>
              <a:off x="-1794927" y="4218551"/>
              <a:ext cx="1712957" cy="63059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Ползвахме №</a:t>
              </a:r>
              <a:r>
                <a:rPr lang="bg-BG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0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0036562-35C1-47C9-8EEF-E8A23DF54D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1794924" y="4218551"/>
              <a:ext cx="1" cy="1303783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D7B8428-FB0F-46A0-9E31-5EC9E0B94925}"/>
              </a:ext>
            </a:extLst>
          </p:cNvPr>
          <p:cNvGrpSpPr/>
          <p:nvPr/>
        </p:nvGrpSpPr>
        <p:grpSpPr>
          <a:xfrm>
            <a:off x="3034283" y="4477511"/>
            <a:ext cx="2032997" cy="1311471"/>
            <a:chOff x="-1794927" y="2531910"/>
            <a:chExt cx="2032997" cy="2317234"/>
          </a:xfrm>
        </p:grpSpPr>
        <p:sp>
          <p:nvSpPr>
            <p:cNvPr id="16" name="Text Placeholder 2">
              <a:extLst>
                <a:ext uri="{FF2B5EF4-FFF2-40B4-BE49-F238E27FC236}">
                  <a16:creationId xmlns:a16="http://schemas.microsoft.com/office/drawing/2014/main" id="{CE27EDC3-8678-4FFF-A921-58D55C543D12}"/>
                </a:ext>
              </a:extLst>
            </p:cNvPr>
            <p:cNvSpPr txBox="1">
              <a:spLocks/>
            </p:cNvSpPr>
            <p:nvPr/>
          </p:nvSpPr>
          <p:spPr>
            <a:xfrm>
              <a:off x="-1794927" y="4218551"/>
              <a:ext cx="2032997" cy="63059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Нека опитаме №</a:t>
              </a:r>
              <a:r>
                <a:rPr lang="bg-BG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B5E5AC6-F719-4549-A137-F169409638A3}"/>
                </a:ext>
              </a:extLst>
            </p:cNvPr>
            <p:cNvCxnSpPr>
              <a:cxnSpLocks/>
            </p:cNvCxnSpPr>
            <p:nvPr/>
          </p:nvCxnSpPr>
          <p:spPr>
            <a:xfrm>
              <a:off x="-1794923" y="2531910"/>
              <a:ext cx="1" cy="2317234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7695499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E7B56F3-CAF2-4E5D-8841-FCB5DC1920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Проблем</a:t>
            </a:r>
          </a:p>
          <a:p>
            <a:pPr lvl="1"/>
            <a:r>
              <a:rPr lang="bg-BG" dirty="0"/>
              <a:t>Анимацията е 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5.58</a:t>
            </a:r>
            <a:r>
              <a:rPr lang="bg-BG" dirty="0"/>
              <a:t> секунди, но движението почва след около 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bg-BG" dirty="0"/>
              <a:t>-тата секунда</a:t>
            </a:r>
          </a:p>
          <a:p>
            <a:r>
              <a:rPr lang="bg-BG" dirty="0"/>
              <a:t>Решение</a:t>
            </a:r>
          </a:p>
          <a:p>
            <a:pPr lvl="1"/>
            <a:r>
              <a:rPr lang="bg-BG" dirty="0"/>
              <a:t>Взимаме времето на началото на анимацията </a:t>
            </a:r>
            <a:r>
              <a:rPr lang="en-US" dirty="0"/>
              <a:t>crop </a:t>
            </a:r>
            <a:r>
              <a:rPr lang="bg-BG" dirty="0"/>
              <a:t>от </a:t>
            </a:r>
            <a:r>
              <a:rPr lang="en-US" dirty="0">
                <a:solidFill>
                  <a:srgbClr val="FF388C"/>
                </a:solidFill>
              </a:rPr>
              <a:t>animations[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US" dirty="0">
                <a:solidFill>
                  <a:srgbClr val="FF388C"/>
                </a:solidFill>
              </a:rPr>
              <a:t>].tracks[</a:t>
            </a:r>
            <a:r>
              <a:rPr lang="bg-BG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dirty="0">
                <a:solidFill>
                  <a:srgbClr val="FF388C"/>
                </a:solidFill>
              </a:rPr>
              <a:t>].times[</a:t>
            </a:r>
            <a:r>
              <a:rPr lang="bg-BG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dirty="0">
                <a:solidFill>
                  <a:srgbClr val="FF388C"/>
                </a:solidFill>
              </a:rPr>
              <a:t>]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Вадим го от времената на всички движения в </a:t>
            </a:r>
            <a:r>
              <a:rPr lang="en-US" dirty="0">
                <a:solidFill>
                  <a:srgbClr val="FF388C"/>
                </a:solidFill>
              </a:rPr>
              <a:t>animations[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US" dirty="0">
                <a:solidFill>
                  <a:srgbClr val="FF388C"/>
                </a:solidFill>
              </a:rPr>
              <a:t>].tracks[…].times[…]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Вадим го и от общата продължителност на анимацията в </a:t>
            </a:r>
            <a:r>
              <a:rPr lang="en-US" dirty="0">
                <a:solidFill>
                  <a:srgbClr val="FF388C"/>
                </a:solidFill>
              </a:rPr>
              <a:t>animations[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US" dirty="0">
                <a:solidFill>
                  <a:srgbClr val="FF388C"/>
                </a:solidFill>
              </a:rPr>
              <a:t>]</a:t>
            </a:r>
            <a:r>
              <a:rPr lang="bg-BG" dirty="0">
                <a:solidFill>
                  <a:srgbClr val="FF388C"/>
                </a:solidFill>
              </a:rPr>
              <a:t>.</a:t>
            </a:r>
            <a:r>
              <a:rPr lang="en-US" dirty="0">
                <a:solidFill>
                  <a:srgbClr val="FF388C"/>
                </a:solidFill>
              </a:rPr>
              <a:t>duration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553027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CC26365-E75E-49FA-BAD7-2297D847360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7400" y="689372"/>
            <a:ext cx="6938394" cy="5178027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419237D0-95A9-4EF7-8E02-A9069DBC9120}"/>
              </a:ext>
            </a:extLst>
          </p:cNvPr>
          <p:cNvGrpSpPr/>
          <p:nvPr/>
        </p:nvGrpSpPr>
        <p:grpSpPr>
          <a:xfrm>
            <a:off x="157351" y="493777"/>
            <a:ext cx="1909193" cy="356893"/>
            <a:chOff x="-1337727" y="4218551"/>
            <a:chExt cx="1909193" cy="630593"/>
          </a:xfrm>
        </p:grpSpPr>
        <p:sp>
          <p:nvSpPr>
            <p:cNvPr id="4" name="Text Placeholder 2">
              <a:extLst>
                <a:ext uri="{FF2B5EF4-FFF2-40B4-BE49-F238E27FC236}">
                  <a16:creationId xmlns:a16="http://schemas.microsoft.com/office/drawing/2014/main" id="{1ECA0270-FCC5-44EF-A32B-0576D529CE9D}"/>
                </a:ext>
              </a:extLst>
            </p:cNvPr>
            <p:cNvSpPr txBox="1">
              <a:spLocks/>
            </p:cNvSpPr>
            <p:nvPr/>
          </p:nvSpPr>
          <p:spPr>
            <a:xfrm>
              <a:off x="-1337727" y="4218551"/>
              <a:ext cx="1255757" cy="63059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>
                  <a:solidFill>
                    <a:schemeClr val="bg1"/>
                  </a:solidFill>
                </a:rPr>
                <a:t>animations</a:t>
              </a:r>
              <a:endParaRPr lang="bg-BG" sz="1800" b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50B52D65-D524-4FD3-BE66-DF6AD0345FE1}"/>
                </a:ext>
              </a:extLst>
            </p:cNvPr>
            <p:cNvCxnSpPr>
              <a:cxnSpLocks/>
            </p:cNvCxnSpPr>
            <p:nvPr/>
          </p:nvCxnSpPr>
          <p:spPr>
            <a:xfrm>
              <a:off x="-1337726" y="4849144"/>
              <a:ext cx="1909192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2BAE6F1-80E1-4ECE-A0DF-BE9FD23C5660}"/>
              </a:ext>
            </a:extLst>
          </p:cNvPr>
          <p:cNvGrpSpPr/>
          <p:nvPr/>
        </p:nvGrpSpPr>
        <p:grpSpPr>
          <a:xfrm>
            <a:off x="175639" y="1417320"/>
            <a:ext cx="2186561" cy="356893"/>
            <a:chOff x="-1337727" y="4218551"/>
            <a:chExt cx="2186561" cy="630593"/>
          </a:xfrm>
        </p:grpSpPr>
        <p:sp>
          <p:nvSpPr>
            <p:cNvPr id="8" name="Text Placeholder 2">
              <a:extLst>
                <a:ext uri="{FF2B5EF4-FFF2-40B4-BE49-F238E27FC236}">
                  <a16:creationId xmlns:a16="http://schemas.microsoft.com/office/drawing/2014/main" id="{6FD24B96-5884-4CEC-8882-7699AA70FB29}"/>
                </a:ext>
              </a:extLst>
            </p:cNvPr>
            <p:cNvSpPr txBox="1">
              <a:spLocks/>
            </p:cNvSpPr>
            <p:nvPr/>
          </p:nvSpPr>
          <p:spPr>
            <a:xfrm>
              <a:off x="-1337727" y="4218551"/>
              <a:ext cx="1576961" cy="63059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>
                  <a:solidFill>
                    <a:schemeClr val="bg1"/>
                  </a:solidFill>
                </a:rPr>
                <a:t>animations[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US" sz="1800" b="0" dirty="0">
                  <a:solidFill>
                    <a:schemeClr val="bg1"/>
                  </a:solidFill>
                </a:rPr>
                <a:t>]</a:t>
              </a:r>
              <a:endParaRPr lang="bg-BG" sz="1800" b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CB78D1F-ADC6-437C-BF3B-A5D5F31E8D88}"/>
                </a:ext>
              </a:extLst>
            </p:cNvPr>
            <p:cNvCxnSpPr>
              <a:cxnSpLocks/>
            </p:cNvCxnSpPr>
            <p:nvPr/>
          </p:nvCxnSpPr>
          <p:spPr>
            <a:xfrm>
              <a:off x="-1337726" y="4849144"/>
              <a:ext cx="218656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6656D12-58BE-4EFA-969F-26146306343D}"/>
              </a:ext>
            </a:extLst>
          </p:cNvPr>
          <p:cNvGrpSpPr/>
          <p:nvPr/>
        </p:nvGrpSpPr>
        <p:grpSpPr>
          <a:xfrm>
            <a:off x="157351" y="2362200"/>
            <a:ext cx="2433449" cy="356893"/>
            <a:chOff x="-1337727" y="4218551"/>
            <a:chExt cx="2433449" cy="630593"/>
          </a:xfrm>
        </p:grpSpPr>
        <p:sp>
          <p:nvSpPr>
            <p:cNvPr id="12" name="Text Placeholder 2">
              <a:extLst>
                <a:ext uri="{FF2B5EF4-FFF2-40B4-BE49-F238E27FC236}">
                  <a16:creationId xmlns:a16="http://schemas.microsoft.com/office/drawing/2014/main" id="{0B2253BE-A53D-4363-9E52-E22359F3DF11}"/>
                </a:ext>
              </a:extLst>
            </p:cNvPr>
            <p:cNvSpPr txBox="1">
              <a:spLocks/>
            </p:cNvSpPr>
            <p:nvPr/>
          </p:nvSpPr>
          <p:spPr>
            <a:xfrm>
              <a:off x="-1337727" y="4218551"/>
              <a:ext cx="2204849" cy="63059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>
                  <a:solidFill>
                    <a:schemeClr val="bg1"/>
                  </a:solidFill>
                </a:rPr>
                <a:t>animations[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US" sz="1800" b="0" dirty="0">
                  <a:solidFill>
                    <a:schemeClr val="bg1"/>
                  </a:solidFill>
                </a:rPr>
                <a:t>].tracks</a:t>
              </a:r>
              <a:endParaRPr lang="bg-BG" sz="1800" b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6487704-7208-4090-A277-35C90860F116}"/>
                </a:ext>
              </a:extLst>
            </p:cNvPr>
            <p:cNvCxnSpPr>
              <a:cxnSpLocks/>
            </p:cNvCxnSpPr>
            <p:nvPr/>
          </p:nvCxnSpPr>
          <p:spPr>
            <a:xfrm>
              <a:off x="-1337726" y="4849144"/>
              <a:ext cx="2433448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6115F3F-218A-46E1-ACF7-B8AEC1309703}"/>
              </a:ext>
            </a:extLst>
          </p:cNvPr>
          <p:cNvGrpSpPr/>
          <p:nvPr/>
        </p:nvGrpSpPr>
        <p:grpSpPr>
          <a:xfrm>
            <a:off x="148206" y="2971800"/>
            <a:ext cx="2899794" cy="356893"/>
            <a:chOff x="-1337727" y="4218551"/>
            <a:chExt cx="2899794" cy="630593"/>
          </a:xfrm>
        </p:grpSpPr>
        <p:sp>
          <p:nvSpPr>
            <p:cNvPr id="16" name="Text Placeholder 2">
              <a:extLst>
                <a:ext uri="{FF2B5EF4-FFF2-40B4-BE49-F238E27FC236}">
                  <a16:creationId xmlns:a16="http://schemas.microsoft.com/office/drawing/2014/main" id="{E28A3CBE-C1F7-47C7-9EAA-0541BE2E0D17}"/>
                </a:ext>
              </a:extLst>
            </p:cNvPr>
            <p:cNvSpPr txBox="1">
              <a:spLocks/>
            </p:cNvSpPr>
            <p:nvPr/>
          </p:nvSpPr>
          <p:spPr>
            <a:xfrm>
              <a:off x="-1337727" y="4218551"/>
              <a:ext cx="2594994" cy="63059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>
                  <a:solidFill>
                    <a:schemeClr val="bg1"/>
                  </a:solidFill>
                </a:rPr>
                <a:t>animations[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US" sz="1800" b="0" dirty="0">
                  <a:solidFill>
                    <a:schemeClr val="bg1"/>
                  </a:solidFill>
                </a:rPr>
                <a:t>].tracks[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0</a:t>
              </a:r>
              <a:r>
                <a:rPr lang="en-US" sz="1800" b="0" dirty="0">
                  <a:solidFill>
                    <a:schemeClr val="bg1"/>
                  </a:solidFill>
                </a:rPr>
                <a:t>]</a:t>
              </a:r>
              <a:endParaRPr lang="bg-BG" sz="1800" b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39228BD-80C0-44C4-BED1-97D593BE8994}"/>
                </a:ext>
              </a:extLst>
            </p:cNvPr>
            <p:cNvCxnSpPr>
              <a:cxnSpLocks/>
            </p:cNvCxnSpPr>
            <p:nvPr/>
          </p:nvCxnSpPr>
          <p:spPr>
            <a:xfrm>
              <a:off x="-1337726" y="4849144"/>
              <a:ext cx="2899793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26FD557-404C-49CB-BEA4-9E0B069CCF5D}"/>
              </a:ext>
            </a:extLst>
          </p:cNvPr>
          <p:cNvGrpSpPr/>
          <p:nvPr/>
        </p:nvGrpSpPr>
        <p:grpSpPr>
          <a:xfrm>
            <a:off x="148206" y="3873729"/>
            <a:ext cx="3052194" cy="356893"/>
            <a:chOff x="-1337727" y="4218551"/>
            <a:chExt cx="3052194" cy="630593"/>
          </a:xfrm>
        </p:grpSpPr>
        <p:sp>
          <p:nvSpPr>
            <p:cNvPr id="20" name="Text Placeholder 2">
              <a:extLst>
                <a:ext uri="{FF2B5EF4-FFF2-40B4-BE49-F238E27FC236}">
                  <a16:creationId xmlns:a16="http://schemas.microsoft.com/office/drawing/2014/main" id="{543CF97C-533E-4A79-9979-A5E6E5701935}"/>
                </a:ext>
              </a:extLst>
            </p:cNvPr>
            <p:cNvSpPr txBox="1">
              <a:spLocks/>
            </p:cNvSpPr>
            <p:nvPr/>
          </p:nvSpPr>
          <p:spPr>
            <a:xfrm>
              <a:off x="-1337727" y="4218551"/>
              <a:ext cx="2823594" cy="63059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>
                  <a:solidFill>
                    <a:schemeClr val="bg1"/>
                  </a:solidFill>
                </a:rPr>
                <a:t>…</a:t>
              </a:r>
              <a:r>
                <a:rPr lang="en-US" sz="1800" b="0" dirty="0" err="1">
                  <a:solidFill>
                    <a:schemeClr val="bg1"/>
                  </a:solidFill>
                </a:rPr>
                <a:t>ations</a:t>
              </a:r>
              <a:r>
                <a:rPr lang="en-US" sz="1800" b="0" dirty="0">
                  <a:solidFill>
                    <a:schemeClr val="bg1"/>
                  </a:solidFill>
                </a:rPr>
                <a:t>[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US" sz="1800" b="0" dirty="0">
                  <a:solidFill>
                    <a:schemeClr val="bg1"/>
                  </a:solidFill>
                </a:rPr>
                <a:t>].tracks[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0</a:t>
              </a:r>
              <a:r>
                <a:rPr lang="en-US" sz="1800" b="0" dirty="0">
                  <a:solidFill>
                    <a:schemeClr val="bg1"/>
                  </a:solidFill>
                </a:rPr>
                <a:t>].times</a:t>
              </a:r>
              <a:endParaRPr lang="bg-BG" sz="1800" b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99011B7-2438-41B9-892C-1468BA97C794}"/>
                </a:ext>
              </a:extLst>
            </p:cNvPr>
            <p:cNvCxnSpPr>
              <a:cxnSpLocks/>
            </p:cNvCxnSpPr>
            <p:nvPr/>
          </p:nvCxnSpPr>
          <p:spPr>
            <a:xfrm>
              <a:off x="-1337726" y="4849144"/>
              <a:ext cx="3052193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169783B-AD6B-4323-B8C4-8AE1543BFD0D}"/>
              </a:ext>
            </a:extLst>
          </p:cNvPr>
          <p:cNvGrpSpPr/>
          <p:nvPr/>
        </p:nvGrpSpPr>
        <p:grpSpPr>
          <a:xfrm>
            <a:off x="132966" y="5092929"/>
            <a:ext cx="3524634" cy="356893"/>
            <a:chOff x="-1337727" y="4218551"/>
            <a:chExt cx="3524634" cy="630593"/>
          </a:xfrm>
        </p:grpSpPr>
        <p:sp>
          <p:nvSpPr>
            <p:cNvPr id="28" name="Text Placeholder 2">
              <a:extLst>
                <a:ext uri="{FF2B5EF4-FFF2-40B4-BE49-F238E27FC236}">
                  <a16:creationId xmlns:a16="http://schemas.microsoft.com/office/drawing/2014/main" id="{C6DB4D24-BACF-4FEF-9B42-ACC9506DD494}"/>
                </a:ext>
              </a:extLst>
            </p:cNvPr>
            <p:cNvSpPr txBox="1">
              <a:spLocks/>
            </p:cNvSpPr>
            <p:nvPr/>
          </p:nvSpPr>
          <p:spPr>
            <a:xfrm>
              <a:off x="-1337727" y="4218551"/>
              <a:ext cx="3143634" cy="63059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>
                  <a:solidFill>
                    <a:schemeClr val="bg1"/>
                  </a:solidFill>
                </a:rPr>
                <a:t>…</a:t>
              </a:r>
              <a:r>
                <a:rPr lang="en-US" sz="1800" b="0" dirty="0" err="1">
                  <a:solidFill>
                    <a:schemeClr val="bg1"/>
                  </a:solidFill>
                </a:rPr>
                <a:t>ations</a:t>
              </a:r>
              <a:r>
                <a:rPr lang="en-US" sz="1800" b="0" dirty="0">
                  <a:solidFill>
                    <a:schemeClr val="bg1"/>
                  </a:solidFill>
                </a:rPr>
                <a:t>[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US" sz="1800" b="0" dirty="0">
                  <a:solidFill>
                    <a:schemeClr val="bg1"/>
                  </a:solidFill>
                </a:rPr>
                <a:t>].tracks[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0</a:t>
              </a:r>
              <a:r>
                <a:rPr lang="en-US" sz="1800" b="0" dirty="0">
                  <a:solidFill>
                    <a:schemeClr val="bg1"/>
                  </a:solidFill>
                </a:rPr>
                <a:t>].times[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3</a:t>
              </a:r>
              <a:r>
                <a:rPr lang="en-US" sz="1800" b="0" dirty="0">
                  <a:solidFill>
                    <a:schemeClr val="bg1"/>
                  </a:solidFill>
                </a:rPr>
                <a:t>]</a:t>
              </a:r>
              <a:endParaRPr lang="bg-BG" sz="1800" b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48F54D1-AB44-4A88-9DCE-2EFDD59545A3}"/>
                </a:ext>
              </a:extLst>
            </p:cNvPr>
            <p:cNvCxnSpPr>
              <a:cxnSpLocks/>
            </p:cNvCxnSpPr>
            <p:nvPr/>
          </p:nvCxnSpPr>
          <p:spPr>
            <a:xfrm>
              <a:off x="-1337726" y="4849144"/>
              <a:ext cx="3524633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35BEA08-6976-4F65-AAC3-B77DEBA69DA6}"/>
              </a:ext>
            </a:extLst>
          </p:cNvPr>
          <p:cNvGrpSpPr/>
          <p:nvPr/>
        </p:nvGrpSpPr>
        <p:grpSpPr>
          <a:xfrm>
            <a:off x="6248400" y="4516578"/>
            <a:ext cx="2476120" cy="622071"/>
            <a:chOff x="-2442247" y="3750009"/>
            <a:chExt cx="2476120" cy="1099135"/>
          </a:xfrm>
        </p:grpSpPr>
        <p:sp>
          <p:nvSpPr>
            <p:cNvPr id="32" name="Text Placeholder 2">
              <a:extLst>
                <a:ext uri="{FF2B5EF4-FFF2-40B4-BE49-F238E27FC236}">
                  <a16:creationId xmlns:a16="http://schemas.microsoft.com/office/drawing/2014/main" id="{2CA6ABE7-4770-484D-804D-84B8AA9D62E2}"/>
                </a:ext>
              </a:extLst>
            </p:cNvPr>
            <p:cNvSpPr txBox="1">
              <a:spLocks/>
            </p:cNvSpPr>
            <p:nvPr/>
          </p:nvSpPr>
          <p:spPr>
            <a:xfrm>
              <a:off x="-1604047" y="3750009"/>
              <a:ext cx="1637920" cy="109913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Изрязваме това време…</a:t>
              </a:r>
              <a:endParaRPr lang="bg-BG" sz="1800" b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B873222-D7D7-4B18-8F3D-8DF696137DC1}"/>
                </a:ext>
              </a:extLst>
            </p:cNvPr>
            <p:cNvCxnSpPr>
              <a:cxnSpLocks/>
            </p:cNvCxnSpPr>
            <p:nvPr/>
          </p:nvCxnSpPr>
          <p:spPr>
            <a:xfrm>
              <a:off x="-2442247" y="3750009"/>
              <a:ext cx="2476120" cy="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9274A52-1739-461B-8276-FF3FD3360EED}"/>
              </a:ext>
            </a:extLst>
          </p:cNvPr>
          <p:cNvGrpSpPr/>
          <p:nvPr/>
        </p:nvGrpSpPr>
        <p:grpSpPr>
          <a:xfrm>
            <a:off x="6248400" y="2063491"/>
            <a:ext cx="2133600" cy="2453086"/>
            <a:chOff x="-2442247" y="3750005"/>
            <a:chExt cx="2133600" cy="4334350"/>
          </a:xfrm>
        </p:grpSpPr>
        <p:sp>
          <p:nvSpPr>
            <p:cNvPr id="37" name="Text Placeholder 2">
              <a:extLst>
                <a:ext uri="{FF2B5EF4-FFF2-40B4-BE49-F238E27FC236}">
                  <a16:creationId xmlns:a16="http://schemas.microsoft.com/office/drawing/2014/main" id="{0323C8E8-B054-4173-9A9F-848DCFCCB518}"/>
                </a:ext>
              </a:extLst>
            </p:cNvPr>
            <p:cNvSpPr txBox="1">
              <a:spLocks/>
            </p:cNvSpPr>
            <p:nvPr/>
          </p:nvSpPr>
          <p:spPr>
            <a:xfrm>
              <a:off x="-1348015" y="3750011"/>
              <a:ext cx="1039368" cy="63059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…от тук</a:t>
              </a:r>
              <a:endParaRPr lang="bg-BG" sz="1800" b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9530F87-E548-4227-83CE-E90B21F309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2442247" y="3750005"/>
              <a:ext cx="2133600" cy="4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19E5500-AEB2-4D4F-8E6D-20EE6D6574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308647" y="3750007"/>
              <a:ext cx="0" cy="4334348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724E85E-B057-4235-8612-C3D2C3EDBE63}"/>
              </a:ext>
            </a:extLst>
          </p:cNvPr>
          <p:cNvGrpSpPr/>
          <p:nvPr/>
        </p:nvGrpSpPr>
        <p:grpSpPr>
          <a:xfrm>
            <a:off x="5334000" y="5092930"/>
            <a:ext cx="3058288" cy="1283767"/>
            <a:chOff x="-3699167" y="2112322"/>
            <a:chExt cx="3058288" cy="2268284"/>
          </a:xfrm>
        </p:grpSpPr>
        <p:sp>
          <p:nvSpPr>
            <p:cNvPr id="44" name="Text Placeholder 2">
              <a:extLst>
                <a:ext uri="{FF2B5EF4-FFF2-40B4-BE49-F238E27FC236}">
                  <a16:creationId xmlns:a16="http://schemas.microsoft.com/office/drawing/2014/main" id="{3433F9A4-50E0-4CF3-8502-BB34E6325D35}"/>
                </a:ext>
              </a:extLst>
            </p:cNvPr>
            <p:cNvSpPr txBox="1">
              <a:spLocks/>
            </p:cNvSpPr>
            <p:nvPr/>
          </p:nvSpPr>
          <p:spPr>
            <a:xfrm>
              <a:off x="-2479963" y="3750011"/>
              <a:ext cx="1839080" cy="63059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…от всички там</a:t>
              </a:r>
              <a:endParaRPr lang="bg-BG" sz="1800" b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E9C49CBF-7225-41A3-B1B6-016396143DC1}"/>
                </a:ext>
              </a:extLst>
            </p:cNvPr>
            <p:cNvCxnSpPr>
              <a:cxnSpLocks/>
            </p:cNvCxnSpPr>
            <p:nvPr/>
          </p:nvCxnSpPr>
          <p:spPr>
            <a:xfrm>
              <a:off x="-3699167" y="3511323"/>
              <a:ext cx="0" cy="869283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DF1589F-BB8C-4ECA-BB1B-5A5C3D353E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640879" y="2112322"/>
              <a:ext cx="0" cy="2268284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08BBADC7-1471-43BA-8269-D65BBB64D683}"/>
                </a:ext>
              </a:extLst>
            </p:cNvPr>
            <p:cNvCxnSpPr>
              <a:cxnSpLocks/>
            </p:cNvCxnSpPr>
            <p:nvPr/>
          </p:nvCxnSpPr>
          <p:spPr>
            <a:xfrm>
              <a:off x="-3699167" y="4380606"/>
              <a:ext cx="304800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8392122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0A3E0D7-3FF0-46ED-B93F-DA763FB052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>
          <a:xfrm>
            <a:off x="228600" y="1654090"/>
            <a:ext cx="3803083" cy="44557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4521E7F-0241-4FC2-8C8A-DC88199F39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4400" y="1676400"/>
            <a:ext cx="3934223" cy="4446058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A4C24C1-9AF6-431A-9993-B1F0C2DCD551}"/>
              </a:ext>
            </a:extLst>
          </p:cNvPr>
          <p:cNvCxnSpPr/>
          <p:nvPr/>
        </p:nvCxnSpPr>
        <p:spPr>
          <a:xfrm>
            <a:off x="3827467" y="2864146"/>
            <a:ext cx="1447800" cy="0"/>
          </a:xfrm>
          <a:prstGeom prst="straightConnector1">
            <a:avLst/>
          </a:prstGeom>
          <a:ln>
            <a:solidFill>
              <a:srgbClr val="FF38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3C7096D-C1F4-482B-956C-E658BC50857D}"/>
                  </a:ext>
                </a:extLst>
              </p:cNvPr>
              <p:cNvSpPr txBox="1"/>
              <p:nvPr/>
            </p:nvSpPr>
            <p:spPr>
              <a:xfrm>
                <a:off x="3829050" y="2608114"/>
                <a:ext cx="1371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bg-BG" sz="140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−</m:t>
                    </m:r>
                    <m:r>
                      <a:rPr lang="bg-BG" sz="1400" i="1" dirty="0">
                        <a:solidFill>
                          <a:srgbClr val="FF388C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4.208</m:t>
                    </m:r>
                  </m:oMath>
                </a14:m>
                <a:r>
                  <a:rPr lang="bg-BG" sz="1400" dirty="0">
                    <a:solidFill>
                      <a:srgbClr val="FF388C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…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3C7096D-C1F4-482B-956C-E658BC5085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9050" y="2608114"/>
                <a:ext cx="1371600" cy="307777"/>
              </a:xfrm>
              <a:prstGeom prst="rect">
                <a:avLst/>
              </a:prstGeom>
              <a:blipFill>
                <a:blip r:embed="rId4"/>
                <a:stretch>
                  <a:fillRect t="-6000" b="-18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Left Brace 7">
            <a:extLst>
              <a:ext uri="{FF2B5EF4-FFF2-40B4-BE49-F238E27FC236}">
                <a16:creationId xmlns:a16="http://schemas.microsoft.com/office/drawing/2014/main" id="{A8A3822F-FD35-4090-ABC8-8E0957059E35}"/>
              </a:ext>
            </a:extLst>
          </p:cNvPr>
          <p:cNvSpPr/>
          <p:nvPr/>
        </p:nvSpPr>
        <p:spPr>
          <a:xfrm>
            <a:off x="5802691" y="4832690"/>
            <a:ext cx="217109" cy="1277112"/>
          </a:xfrm>
          <a:prstGeom prst="leftBrace">
            <a:avLst>
              <a:gd name="adj1" fmla="val 25882"/>
              <a:gd name="adj2" fmla="val 50000"/>
            </a:avLst>
          </a:prstGeom>
          <a:ln>
            <a:solidFill>
              <a:srgbClr val="FF38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6F60E920-0FA3-4493-9E6C-504C2554D75A}"/>
              </a:ext>
            </a:extLst>
          </p:cNvPr>
          <p:cNvSpPr/>
          <p:nvPr/>
        </p:nvSpPr>
        <p:spPr>
          <a:xfrm rot="10800000">
            <a:off x="3968145" y="4832690"/>
            <a:ext cx="217109" cy="1277112"/>
          </a:xfrm>
          <a:prstGeom prst="leftBrace">
            <a:avLst>
              <a:gd name="adj1" fmla="val 25882"/>
              <a:gd name="adj2" fmla="val 50000"/>
            </a:avLst>
          </a:prstGeom>
          <a:ln>
            <a:solidFill>
              <a:srgbClr val="FF38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35CA61E-5E11-41BB-8A8A-9978EB1C2253}"/>
              </a:ext>
            </a:extLst>
          </p:cNvPr>
          <p:cNvCxnSpPr>
            <a:cxnSpLocks/>
          </p:cNvCxnSpPr>
          <p:nvPr/>
        </p:nvCxnSpPr>
        <p:spPr>
          <a:xfrm>
            <a:off x="4178275" y="5471427"/>
            <a:ext cx="1624416" cy="0"/>
          </a:xfrm>
          <a:prstGeom prst="straightConnector1">
            <a:avLst/>
          </a:prstGeom>
          <a:ln>
            <a:solidFill>
              <a:srgbClr val="FF38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259ED38-93CB-4AB8-9A5F-FD2F21002229}"/>
                  </a:ext>
                </a:extLst>
              </p:cNvPr>
              <p:cNvSpPr txBox="1"/>
              <p:nvPr/>
            </p:nvSpPr>
            <p:spPr>
              <a:xfrm>
                <a:off x="4179570" y="5215395"/>
                <a:ext cx="15468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bg-BG" sz="140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−</m:t>
                    </m:r>
                    <m:r>
                      <a:rPr lang="bg-BG" sz="1400" i="1" dirty="0">
                        <a:solidFill>
                          <a:srgbClr val="FF388C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4.208</m:t>
                    </m:r>
                  </m:oMath>
                </a14:m>
                <a:r>
                  <a:rPr lang="bg-BG" sz="1400" dirty="0">
                    <a:solidFill>
                      <a:srgbClr val="FF388C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…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259ED38-93CB-4AB8-9A5F-FD2F210022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9570" y="5215395"/>
                <a:ext cx="1546860" cy="307777"/>
              </a:xfrm>
              <a:prstGeom prst="rect">
                <a:avLst/>
              </a:prstGeom>
              <a:blipFill>
                <a:blip r:embed="rId5"/>
                <a:stretch>
                  <a:fillRect t="-6000" b="-18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1710416-D006-4BE3-87F1-D6122A4FBF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Корекцията се прилага на </a:t>
            </a:r>
            <a:r>
              <a:rPr lang="en-US" dirty="0">
                <a:solidFill>
                  <a:srgbClr val="FF388C"/>
                </a:solidFill>
              </a:rPr>
              <a:t>duration</a:t>
            </a:r>
            <a:r>
              <a:rPr lang="bg-BG" dirty="0"/>
              <a:t> и на всички </a:t>
            </a:r>
            <a:r>
              <a:rPr lang="en-US" dirty="0">
                <a:solidFill>
                  <a:srgbClr val="FF388C"/>
                </a:solidFill>
              </a:rPr>
              <a:t>times</a:t>
            </a:r>
            <a:r>
              <a:rPr lang="bg-BG" dirty="0" err="1"/>
              <a:t>ове</a:t>
            </a:r>
            <a:r>
              <a:rPr lang="bg-BG" dirty="0"/>
              <a:t> от всички </a:t>
            </a:r>
            <a:r>
              <a:rPr lang="en-US" dirty="0">
                <a:solidFill>
                  <a:srgbClr val="FF388C"/>
                </a:solidFill>
              </a:rPr>
              <a:t>tracks</a:t>
            </a:r>
            <a:r>
              <a:rPr lang="bg-BG" dirty="0" err="1"/>
              <a:t>ове</a:t>
            </a:r>
            <a:r>
              <a:rPr lang="bg-BG" dirty="0"/>
              <a:t> на анимацията</a:t>
            </a:r>
          </a:p>
        </p:txBody>
      </p:sp>
    </p:spTree>
    <p:extLst>
      <p:ext uri="{BB962C8B-B14F-4D97-AF65-F5344CB8AC3E}">
        <p14:creationId xmlns:p14="http://schemas.microsoft.com/office/powerpoint/2010/main" val="1162848727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Непрекъснато ходещ рисуван модел</a:t>
            </a:r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3A79148C-B461-4EF6-83AE-66929C1CF02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600200"/>
            <a:ext cx="7315200" cy="39700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41677604"/>
      </p:ext>
    </p:extLst>
  </p:cSld>
  <p:clrMapOvr>
    <a:masterClrMapping/>
  </p:clrMapOvr>
  <p:transition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9</a:t>
            </a:r>
            <a:r>
              <a:rPr lang="bg-BG" dirty="0">
                <a:solidFill>
                  <a:srgbClr val="FF388C"/>
                </a:solidFill>
              </a:rPr>
              <a:t>**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Изпълнителен рисуван модел</a:t>
            </a:r>
            <a:endParaRPr lang="en-US" dirty="0"/>
          </a:p>
          <a:p>
            <a:pPr lvl="1"/>
            <a:r>
              <a:rPr lang="bg-BG" dirty="0"/>
              <a:t>Стоене, ходене и бягане са анимации с индекси 0, 2 и 4</a:t>
            </a:r>
          </a:p>
          <a:p>
            <a:pPr lvl="1"/>
            <a:r>
              <a:rPr lang="bg-BG" dirty="0"/>
              <a:t>За ходенето и бягането правим корекция на времето, подобно на </a:t>
            </a:r>
            <a:r>
              <a:rPr lang="en-US" dirty="0"/>
              <a:t>S1408</a:t>
            </a:r>
          </a:p>
          <a:p>
            <a:pPr lvl="1"/>
            <a:r>
              <a:rPr lang="bg-BG" dirty="0"/>
              <a:t>С </a:t>
            </a:r>
            <a:r>
              <a:rPr lang="en-US" dirty="0" err="1">
                <a:solidFill>
                  <a:srgbClr val="FF388C"/>
                </a:solidFill>
              </a:rPr>
              <a:t>clipAction</a:t>
            </a:r>
            <a:r>
              <a:rPr lang="en-US" dirty="0"/>
              <a:t> </a:t>
            </a:r>
            <a:r>
              <a:rPr lang="bg-BG" dirty="0"/>
              <a:t>създаваме трите анимации, пускаме ги, като ходенето и бягането са с коефициент 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bg-BG" dirty="0"/>
              <a:t> (т.е. няма реален принос)</a:t>
            </a:r>
          </a:p>
          <a:p>
            <a:pPr lvl="1"/>
            <a:endParaRPr lang="bg-BG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0796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5B0D3B0-0C57-4629-8AC6-A8F75C24E5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Команди</a:t>
            </a:r>
          </a:p>
          <a:p>
            <a:pPr lvl="1"/>
            <a:r>
              <a:rPr lang="bg-BG" dirty="0"/>
              <a:t>Три бутона, по един за всяка команда</a:t>
            </a:r>
          </a:p>
          <a:p>
            <a:pPr lvl="1"/>
            <a:r>
              <a:rPr lang="bg-BG" dirty="0"/>
              <a:t>В </a:t>
            </a:r>
            <a:r>
              <a:rPr lang="en-US" dirty="0">
                <a:solidFill>
                  <a:srgbClr val="FF388C"/>
                </a:solidFill>
              </a:rPr>
              <a:t>action</a:t>
            </a:r>
            <a:r>
              <a:rPr lang="bg-BG" dirty="0"/>
              <a:t> се запомня текущото действие</a:t>
            </a:r>
          </a:p>
          <a:p>
            <a:pPr lvl="1"/>
            <a:r>
              <a:rPr lang="bg-BG" dirty="0"/>
              <a:t>В анимационния цикъл теглото на всяка анимация </a:t>
            </a:r>
            <a:r>
              <a:rPr lang="en-US" dirty="0">
                <a:solidFill>
                  <a:srgbClr val="FF388C"/>
                </a:solidFill>
              </a:rPr>
              <a:t>weight</a:t>
            </a:r>
            <a:r>
              <a:rPr lang="bg-BG" dirty="0"/>
              <a:t> се приближава до 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bg-BG" dirty="0"/>
              <a:t>, ако е текуща, и до 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bg-BG" dirty="0"/>
              <a:t>, ако не е</a:t>
            </a:r>
          </a:p>
        </p:txBody>
      </p:sp>
    </p:spTree>
    <p:extLst>
      <p:ext uri="{BB962C8B-B14F-4D97-AF65-F5344CB8AC3E}">
        <p14:creationId xmlns:p14="http://schemas.microsoft.com/office/powerpoint/2010/main" val="2472140454"/>
      </p:ext>
    </p:extLst>
  </p:cSld>
  <p:clrMapOvr>
    <a:masterClrMapping/>
  </p:clrMapOvr>
  <p:transition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При преход между ходене и бягане е добре да следим крачката, иначе става суетене</a:t>
            </a:r>
          </a:p>
          <a:p>
            <a:pPr lvl="1"/>
            <a:endParaRPr lang="bg-BG" dirty="0">
              <a:solidFill>
                <a:srgbClr val="FF388C"/>
              </a:solidFill>
            </a:endParaRPr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5F824AEE-8270-46E9-ADE2-04DE1EB627B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352" y="2057400"/>
            <a:ext cx="7315200" cy="39700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19754121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10</a:t>
            </a:r>
            <a:r>
              <a:rPr lang="bg-BG" dirty="0">
                <a:solidFill>
                  <a:srgbClr val="FF388C"/>
                </a:solidFill>
              </a:rPr>
              <a:t>**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Последна задача</a:t>
            </a:r>
          </a:p>
          <a:p>
            <a:pPr lvl="1"/>
            <a:r>
              <a:rPr lang="bg-BG" dirty="0"/>
              <a:t>Няма решение, имате пълна свобода да предложите каквото счетете за подходящо</a:t>
            </a:r>
          </a:p>
        </p:txBody>
      </p:sp>
    </p:spTree>
    <p:extLst>
      <p:ext uri="{BB962C8B-B14F-4D97-AF65-F5344CB8AC3E}">
        <p14:creationId xmlns:p14="http://schemas.microsoft.com/office/powerpoint/2010/main" val="1785938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BBFB9DC-7EFC-40CD-9389-ED5FBB3392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Сила на звука</a:t>
            </a:r>
          </a:p>
          <a:p>
            <a:pPr lvl="1"/>
            <a:r>
              <a:rPr lang="bg-BG" dirty="0"/>
              <a:t>Измерваме разстоянието от камерата до двата източника на звук</a:t>
            </a:r>
          </a:p>
          <a:p>
            <a:pPr lvl="1"/>
            <a:r>
              <a:rPr lang="bg-BG" dirty="0"/>
              <a:t>От него изчисляваме сила на звука (от 0 до 1)</a:t>
            </a:r>
          </a:p>
          <a:p>
            <a:pPr lvl="1"/>
            <a:r>
              <a:rPr lang="bg-BG" dirty="0"/>
              <a:t>С метода </a:t>
            </a:r>
            <a:r>
              <a:rPr lang="en-US" dirty="0" err="1">
                <a:solidFill>
                  <a:srgbClr val="FF388C"/>
                </a:solidFill>
              </a:rPr>
              <a:t>setVolume</a:t>
            </a:r>
            <a:r>
              <a:rPr lang="bg-BG" dirty="0"/>
              <a:t> казваме каква да е силата на двата източника на звук</a:t>
            </a:r>
          </a:p>
        </p:txBody>
      </p:sp>
    </p:spTree>
    <p:extLst>
      <p:ext uri="{BB962C8B-B14F-4D97-AF65-F5344CB8AC3E}">
        <p14:creationId xmlns:p14="http://schemas.microsoft.com/office/powerpoint/2010/main" val="2762510788"/>
      </p:ext>
    </p:extLst>
  </p:cSld>
  <p:clrMapOvr>
    <a:masterClrMapping/>
  </p:clrMapOvr>
  <p:transition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/>
              <a:t>Край</a:t>
            </a:r>
            <a:endParaRPr lang="bg-B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8718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При доближаване до един от двата куба чуваме неговата музика</a:t>
            </a:r>
            <a:endParaRPr lang="en-US" dirty="0"/>
          </a:p>
          <a:p>
            <a:pPr lvl="1"/>
            <a:endParaRPr lang="bg-BG" dirty="0"/>
          </a:p>
        </p:txBody>
      </p:sp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F8F81CDC-5183-47B5-A906-C608DD6D189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2057400"/>
            <a:ext cx="7315200" cy="39700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43CC31-D6E9-4B12-A869-7103F24DF275}"/>
              </a:ext>
            </a:extLst>
          </p:cNvPr>
          <p:cNvSpPr txBox="1"/>
          <p:nvPr/>
        </p:nvSpPr>
        <p:spPr>
          <a:xfrm>
            <a:off x="2356052" y="6117708"/>
            <a:ext cx="678794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Музика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: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And Then We Take Them Down Again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на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DoKashiteru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с лиценз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CC-BY-3.0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от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2009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  <a:p>
            <a:pPr algn="r"/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Вокал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: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The White Cube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на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Сюзън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Джоузеф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с лиценз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CC-BY-3.0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от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2009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  <a:p>
            <a:pPr algn="r"/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Музика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: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Spilados1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на </a:t>
            </a:r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Pax11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с лиценз </a:t>
            </a:r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CC-0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от </a:t>
            </a:r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2010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476181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Танцуващи пилони</a:t>
            </a:r>
          </a:p>
          <a:p>
            <a:pPr lvl="1"/>
            <a:r>
              <a:rPr lang="bg-BG" dirty="0"/>
              <a:t>Добавени параметри на </a:t>
            </a:r>
            <a:r>
              <a:rPr lang="en-US" dirty="0" err="1">
                <a:solidFill>
                  <a:srgbClr val="FF388C"/>
                </a:solidFill>
              </a:rPr>
              <a:t>sceneInit</a:t>
            </a:r>
            <a:r>
              <a:rPr lang="bg-BG" dirty="0"/>
              <a:t> за брой на пилони и дали да са със случайни височини</a:t>
            </a:r>
          </a:p>
          <a:p>
            <a:pPr lvl="1"/>
            <a:r>
              <a:rPr lang="bg-BG" dirty="0"/>
              <a:t>Създаваме честотен анализатор на аудио с </a:t>
            </a:r>
            <a:r>
              <a:rPr lang="en-GB" dirty="0" err="1">
                <a:solidFill>
                  <a:srgbClr val="FF388C"/>
                </a:solidFill>
              </a:rPr>
              <a:t>AudioAnalyser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На всеки кадър взимаме масив от данни с </a:t>
            </a:r>
            <a:r>
              <a:rPr lang="en-GB" dirty="0" err="1">
                <a:solidFill>
                  <a:srgbClr val="FF388C"/>
                </a:solidFill>
              </a:rPr>
              <a:t>getFrequencyData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Масивът е с числа от 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bg-BG" dirty="0"/>
              <a:t> до 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255</a:t>
            </a:r>
            <a:r>
              <a:rPr lang="bg-BG" dirty="0"/>
              <a:t> според силата на звука с дадения честотен диапазон</a:t>
            </a:r>
          </a:p>
        </p:txBody>
      </p:sp>
    </p:spTree>
    <p:extLst>
      <p:ext uri="{BB962C8B-B14F-4D97-AF65-F5344CB8AC3E}">
        <p14:creationId xmlns:p14="http://schemas.microsoft.com/office/powerpoint/2010/main" val="380908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Може да се движим из сцената докато има музика и пилоните ѝ реагират</a:t>
            </a:r>
            <a:endParaRPr lang="en-US" dirty="0"/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936F830E-4E99-4F47-B495-B07F80F3F9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2057400"/>
            <a:ext cx="7315200" cy="39700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A5775C3-5249-43D3-BEA1-CB32975E3137}"/>
              </a:ext>
            </a:extLst>
          </p:cNvPr>
          <p:cNvSpPr txBox="1"/>
          <p:nvPr/>
        </p:nvSpPr>
        <p:spPr>
          <a:xfrm>
            <a:off x="4092937" y="6536444"/>
            <a:ext cx="5051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Музика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: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Dark hop beet f2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на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.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Andre_Onate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с лиценз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CC-0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от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2017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391622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Мъж и жена</a:t>
            </a:r>
          </a:p>
          <a:p>
            <a:pPr lvl="1"/>
            <a:r>
              <a:rPr lang="bg-BG" dirty="0"/>
              <a:t>Има модели в </a:t>
            </a:r>
            <a:r>
              <a:rPr lang="en-GB" dirty="0">
                <a:solidFill>
                  <a:srgbClr val="FF388C"/>
                </a:solidFill>
              </a:rPr>
              <a:t>examples\models\</a:t>
            </a:r>
            <a:r>
              <a:rPr lang="en-GB" dirty="0" err="1">
                <a:solidFill>
                  <a:srgbClr val="FF388C"/>
                </a:solidFill>
              </a:rPr>
              <a:t>obj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Понеже по условие не са нужни текстури, ползваме само </a:t>
            </a:r>
            <a:r>
              <a:rPr lang="en-US" dirty="0">
                <a:solidFill>
                  <a:srgbClr val="FF388C"/>
                </a:solidFill>
              </a:rPr>
              <a:t>male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02</a:t>
            </a:r>
            <a:r>
              <a:rPr lang="en-US" dirty="0">
                <a:solidFill>
                  <a:srgbClr val="FF388C"/>
                </a:solidFill>
              </a:rPr>
              <a:t>.obj</a:t>
            </a:r>
            <a:r>
              <a:rPr lang="bg-BG" dirty="0">
                <a:solidFill>
                  <a:srgbClr val="FF388C"/>
                </a:solidFill>
              </a:rPr>
              <a:t> </a:t>
            </a:r>
            <a:r>
              <a:rPr lang="bg-BG" dirty="0"/>
              <a:t>и </a:t>
            </a:r>
            <a:r>
              <a:rPr lang="en-US" dirty="0">
                <a:solidFill>
                  <a:srgbClr val="FF388C"/>
                </a:solidFill>
              </a:rPr>
              <a:t>female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02</a:t>
            </a:r>
            <a:r>
              <a:rPr lang="en-US" dirty="0">
                <a:solidFill>
                  <a:srgbClr val="FF388C"/>
                </a:solidFill>
              </a:rPr>
              <a:t>.obj</a:t>
            </a:r>
          </a:p>
          <a:p>
            <a:pPr lvl="1"/>
            <a:r>
              <a:rPr lang="bg-BG" dirty="0"/>
              <a:t>Зареждането става с </a:t>
            </a:r>
            <a:r>
              <a:rPr lang="en-GB" dirty="0" err="1">
                <a:solidFill>
                  <a:srgbClr val="FF388C"/>
                </a:solidFill>
              </a:rPr>
              <a:t>OBJLoader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Мащабиране, позициониране и завъртане се прави едва след като е зареден модел</a:t>
            </a:r>
            <a:endParaRPr lang="en-GB" dirty="0"/>
          </a:p>
        </p:txBody>
      </p:sp>
      <p:sp>
        <p:nvSpPr>
          <p:cNvPr id="4" name="AutoShape 2" descr="data:image/png;base64,iVBORw0KGgoAAAANSUhEUgAAALQAAABkCAYAAAAv8xodAAAJAElEQVR4Xu2d6W9UVRjGn3PuLG2t1UIssokoIhUx+gHCogghRgW3aPSLif+Zn4wxxsQgJmrQGg1iXIJarCvKoobNAB100E7nnmPec6Yz3bDbnZl7zzwnmdCWO+e87/P+cnP2V1UqFQsWKhCIAopABxJJuuEUINAEISgFCHRQ4aQzBJoMBKUAgQ4qnHSGQJOBoBQg0EGFk84QaDIQlAIEOqhw0hkCTQaCUoBABxVOOkOgyUBQChDooMJJZwg0GQhKAQIdVDjpDIEmA0EpQKCDCiedIdBkILsKWAsoNcV+VS6XeQQruyHNtuXj49DnziG6eBHq/HmosTGochmwFurvv6HGx2FzOaBadT9Da/d/MMb5HQ8OYuzJJwl0tinInvX6wgVEp05Bnz0LNTrqYJWi/v13Sc7MCjTPFC5JU355mgLq9GnoX3+F+v134No1/8atVK6vUxTB3nCD7zp0d8N2dwM9PUB/P2xvL5QxsLfeCtPVBeTzQLHoP/K2nqWwD00kl6SA/vFHqJER32UQeKvVmfUpBdvXBxQKsMuXwy5bBgikGzcCUbSk9qd/mUAnKmf4lamzZ6G/+grq3DmoP//0fdrJRfq8E+AODMBs3gy7dm3LhCHQLZM6uw3pb76B/uEHCMyY3u8tFl03wa5ZA6xahXjr1rY6SqDbKn96G9effw79889Qf/xRn1Vw1moNe9NNrl9rN22CueeeVDlBoFMVjvYao7/+Gvr4cf8mrk2NiUVWBmR9fTCDgzC7ds2Y+22v1VNbJ9BpikYbbJE3sD5yBPq336YO6Hp6YPv7Ye6/332yUgh0ViKVsJ3R0JCfnajNCbvq83k/C3HnnYj37Em4xdZUR6Bbo3MqWpGZCT00BH3xIvDPP3WbpE9sNmyAeeyxVNi5FCMI9FLUy8h3ZZpNHzsGJSBPlO5umDVrEO/bByxfnhFP5jaTQM+tUWafiD74AHp4eMpUm735ZpgHHoDZuTOzfv2f4QQ6wLBGb78NWYJWV69672SqbeVKB7FbnQu4EOiAghsdOgT93XeNKbdiEeb22xE/9ZRbveuEQqADiHL05ptQZ85AXbvmvJFNPXbDBsQHDgTg3cJcINAL0ytVT0dvveVW8+q72QoFt3ci3r8/VXa20hgC3Uq1E2orOnzYD/Zq2zJloGc3bkT8yCMJtZDdagh0hmKnP/vML03LLjcpuRzMffchfvzxDHnRXFMJdHP1TaR2Gejpjz5ypz1cka6FrOY9+2wi9YdUCYFOczTjGLlXX/WnP2rF3nYbqi+84E9tsMxQgECnFIro3Xd9PzmOnYVm3TqYPXv8vmOW6ypAoFMGhxxp0p9+6k6EuFIsIt69G2bbtpRZmk5zCHSK4pJ75RUo2cYpRQZ8d9+N+JlnUmRh+k0h0CmIkf7kE8jm+omlanvLLag+/TSwYkUKrMuWCQS6nfEql/2grzYN5zbUy8ahHTvaaVWm2ybQbQqfbLCXtzLGxvygT/ZcvPhim6wJp1kC3epYXrmC3OuvQ1265Fq2ctRfdsFt3txqS4Jsj0C3MKzRxx9DVvsmLmMx996LWPrKLIkpQKATk/L/K8q9/LK7Xci9lWWT/b59MJs2taj1zmmGQDc51nL8SU6OQG7PlL6y7L2YdmNmk03oqOoJdBPDHb32GvTJk76F7m7Ee/e6WQyW5ilAoJugrcxeRB9+WD/LJ1s7q88/34SWWOV0BQh0wkxEb7zhN91LiSI3pxw//HDCrbC66ylAoBNiQ3//PaL33qvfd2FXrfJv5d7ehFpgNfNRgEDPR6U5nokOHvSHU6VojXjXLpjduxOomVUsVAECvVDFJj3vTpB88QXUX3+5v7o9GLLaJzfSs7RFAQK9GNlHR5E7dKix8T6fR7xjB8xDDy2mNn4nQQUI9ALFdN2LEycaB1TXrkX1pZcWWAsfb5YCBHqeykrXIjpypHGtVn+/n1ceHJxnDXysFQoQ6DlUlvuT3dValy/7J3t6/Mb7Dr77ohVgLrYNAn095apV5A4ehPrpp/oTkoKhKidIEs7ctNjg8XszFSDQs1DhrtY6daqeGNLdn7x/P8wdd5ChlCtAoCcFKHrnHT+fPJEoUvZfyF7l7dtTHkaaN6EAgZYV6vffh/7228Yqn2R5uusuxI8+SlIypkBHAy0gSx9ZlUo+bFrDbNmC+IknMhZGmtvRb2iXSPLLL+spGlziyHXrED/3HMnIuAKd84auVCAXgksOvvpStWR8GhjgHXEZh3iy+cEDreUi8KNHoU+fruelliyoZutWd3qEJSwFggVabuuUgV49z4hsHpI3sgz2JPMTS5AKhAX0pUvupIjrVkxKKOkuBJfBHrd0BglxcF0OuR5AnTgBdeFCwzeZsZBkkg8+6DJAsXSGApl9Q7tE68PDPtG6tfVo2RUrYNevZ7eiM/id4WWmgI6OHm28iavVBsSS9UluINq2zeWpZulcBVIPtCTIkStm1ZUrjSVpiVehALtsmU9fxkOonUvwNM9TB7QseqiTJ91pEJd3z5iGybmcm6mQ/CJm714GkQqkr8shN9arWmYnVS7XbxiqW5rPw80bb9nCS1oI8JwKtPQNLW9d/csvkE3zuHwZDuBJAzpnrQAsh0xXrkS8fTvkOgAWKjBfBRIH2i0rl0p+w8/oKPTIiN9XLJ9JA7m6gV1dsMUi7OrV7sNcIvMNHZ+bTYHZgZZ+6/g4lOwLlksG5d/az+5vlQqkrwvp40p6MflcveohrmVtmlVupSC31MsxJsnmZNavh+WmeZKZoAKqVCo1JnHlTsHDh5EfGVl0E9JdMDfeCNPXB9vXB10qwfT0oCJ94IGBRdfLL1KB+SgwA+iuoSEUhodhCwU/NSZ92nze921rv8vPOTnKLxlNe3sxJqc6agDbXG4+7fIZKtAUBWZ2OaSLIQCzUIEMKpD4oDCDGtDkgBQg0AEFk65AJjIqUwaFFIUKZFkBAp3l6NH2GQoQaEIRlAIEOqhw0hkCTQaCUoBABxVOOkOgyUBQChDooMJJZwg0GQhKAQIdVDjpDIEmA0EpQKCDCiedIdBkICgFCHRQ4aQzBJoMBKUAgQ4qnHTmP6+WF+GJsmbf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  <p:sp>
        <p:nvSpPr>
          <p:cNvPr id="5" name="AutoShape 4" descr="data:image/png;base64,iVBORw0KGgoAAAANSUhEUgAAALQAAABkCAYAAAAv8xodAAAJAElEQVR4Xu2d6W9UVRjGn3PuLG2t1UIssokoIhUx+gHCogghRgW3aPSLif+Zn4wxxsQgJmrQGg1iXIJarCvKoobNAB100E7nnmPec6Yz3bDbnZl7zzwnmdCWO+e87/P+cnP2V1UqFQsWKhCIAopABxJJuuEUINAEISgFCHRQ4aQzBJoMBKUAgQ4qnHSGQJOBoBQg0EGFk84QaDIQlAIEOqhw0hkCTQaCUoBABxVOOkOgyUBQChDooMJJZwg0GQhKAQIdVDjpDIEmA0EpQKCDCiedIdBkILsKWAsoNcV+VS6XeQQruyHNtuXj49DnziG6eBHq/HmosTGochmwFurvv6HGx2FzOaBadT9Da/d/MMb5HQ8OYuzJJwl0tinInvX6wgVEp05Bnz0LNTrqYJWi/v13Sc7MCjTPFC5JU355mgLq9GnoX3+F+v134No1/8atVK6vUxTB3nCD7zp0d8N2dwM9PUB/P2xvL5QxsLfeCtPVBeTzQLHoP/K2nqWwD00kl6SA/vFHqJER32UQeKvVmfUpBdvXBxQKsMuXwy5bBgikGzcCUbSk9qd/mUAnKmf4lamzZ6G/+grq3DmoP//0fdrJRfq8E+AODMBs3gy7dm3LhCHQLZM6uw3pb76B/uEHCMyY3u8tFl03wa5ZA6xahXjr1rY6SqDbKn96G9effw79889Qf/xRn1Vw1moNe9NNrl9rN22CueeeVDlBoFMVjvYao7/+Gvr4cf8mrk2NiUVWBmR9fTCDgzC7ds2Y+22v1VNbJ9BpikYbbJE3sD5yBPq336YO6Hp6YPv7Ye6/332yUgh0ViKVsJ3R0JCfnajNCbvq83k/C3HnnYj37Em4xdZUR6Bbo3MqWpGZCT00BH3xIvDPP3WbpE9sNmyAeeyxVNi5FCMI9FLUy8h3ZZpNHzsGJSBPlO5umDVrEO/bByxfnhFP5jaTQM+tUWafiD74AHp4eMpUm735ZpgHHoDZuTOzfv2f4QQ6wLBGb78NWYJWV69672SqbeVKB7FbnQu4EOiAghsdOgT93XeNKbdiEeb22xE/9ZRbveuEQqADiHL05ptQZ85AXbvmvJFNPXbDBsQHDgTg3cJcINAL0ytVT0dvveVW8+q72QoFt3ci3r8/VXa20hgC3Uq1E2orOnzYD/Zq2zJloGc3bkT8yCMJtZDdagh0hmKnP/vML03LLjcpuRzMffchfvzxDHnRXFMJdHP1TaR2Gejpjz5ypz1cka6FrOY9+2wi9YdUCYFOczTjGLlXX/WnP2rF3nYbqi+84E9tsMxQgECnFIro3Xd9PzmOnYVm3TqYPXv8vmOW6ypAoFMGhxxp0p9+6k6EuFIsIt69G2bbtpRZmk5zCHSK4pJ75RUo2cYpRQZ8d9+N+JlnUmRh+k0h0CmIkf7kE8jm+omlanvLLag+/TSwYkUKrMuWCQS6nfEql/2grzYN5zbUy8ahHTvaaVWm2ybQbQqfbLCXtzLGxvygT/ZcvPhim6wJp1kC3epYXrmC3OuvQ1265Fq2ctRfdsFt3txqS4Jsj0C3MKzRxx9DVvsmLmMx996LWPrKLIkpQKATk/L/K8q9/LK7Xci9lWWT/b59MJs2taj1zmmGQDc51nL8SU6OQG7PlL6y7L2YdmNmk03oqOoJdBPDHb32GvTJk76F7m7Ee/e6WQyW5ilAoJugrcxeRB9+WD/LJ1s7q88/34SWWOV0BQh0wkxEb7zhN91LiSI3pxw//HDCrbC66ylAoBNiQ3//PaL33qvfd2FXrfJv5d7ehFpgNfNRgEDPR6U5nokOHvSHU6VojXjXLpjduxOomVUsVAECvVDFJj3vTpB88QXUX3+5v7o9GLLaJzfSs7RFAQK9GNlHR5E7dKix8T6fR7xjB8xDDy2mNn4nQQUI9ALFdN2LEycaB1TXrkX1pZcWWAsfb5YCBHqeykrXIjpypHGtVn+/n1ceHJxnDXysFQoQ6DlUlvuT3dValy/7J3t6/Mb7Dr77ohVgLrYNAn095apV5A4ehPrpp/oTkoKhKidIEs7ctNjg8XszFSDQs1DhrtY6daqeGNLdn7x/P8wdd5ChlCtAoCcFKHrnHT+fPJEoUvZfyF7l7dtTHkaaN6EAgZYV6vffh/7228Yqn2R5uusuxI8+SlIypkBHAy0gSx9ZlUo+bFrDbNmC+IknMhZGmtvRb2iXSPLLL+spGlziyHXrED/3HMnIuAKd84auVCAXgksOvvpStWR8GhjgHXEZh3iy+cEDreUi8KNHoU+fruelliyoZutWd3qEJSwFggVabuuUgV49z4hsHpI3sgz2JPMTS5AKhAX0pUvupIjrVkxKKOkuBJfBHrd0BglxcF0OuR5AnTgBdeFCwzeZsZBkkg8+6DJAsXSGApl9Q7tE68PDPtG6tfVo2RUrYNevZ7eiM/id4WWmgI6OHm28iavVBsSS9UluINq2zeWpZulcBVIPtCTIkStm1ZUrjSVpiVehALtsmU9fxkOonUvwNM9TB7QseqiTJ91pEJd3z5iGybmcm6mQ/CJm714GkQqkr8shN9arWmYnVS7XbxiqW5rPw80bb9nCS1oI8JwKtPQNLW9d/csvkE3zuHwZDuBJAzpnrQAsh0xXrkS8fTvkOgAWKjBfBRIH2i0rl0p+w8/oKPTIiN9XLJ9JA7m6gV1dsMUi7OrV7sNcIvMNHZ+bTYHZgZZ+6/g4lOwLlksG5d/az+5vlQqkrwvp40p6MflcveohrmVtmlVupSC31MsxJsnmZNavh+WmeZKZoAKqVCo1JnHlTsHDh5EfGVl0E9JdMDfeCNPXB9vXB10qwfT0oCJ94IGBRdfLL1KB+SgwA+iuoSEUhodhCwU/NSZ92nze921rv8vPOTnKLxlNe3sxJqc6agDbXG4+7fIZKtAUBWZ2OaSLIQCzUIEMKpD4oDCDGtDkgBQg0AEFk65AJjIqUwaFFIUKZFkBAp3l6NH2GQoQaEIRlAIEOqhw0hkCTQaCUoBABxVOOkOgyUBQChDooMJJZwg0GQhKAQIdVDjpDIEmA0EpQKCDCiedIdBkICgFCHRQ4aQzBJoMBKUAgQ4qnHTmP6+WF+GJsmbf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41478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Като </a:t>
            </a:r>
            <a:r>
              <a:rPr lang="bg-BG" dirty="0" err="1"/>
              <a:t>родоските</a:t>
            </a:r>
            <a:r>
              <a:rPr lang="bg-BG" dirty="0"/>
              <a:t> колоси са дори и след петкратно намаляване на размера</a:t>
            </a:r>
            <a:endParaRPr lang="en-US" dirty="0"/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94FB5516-3ACB-463A-AA3F-19A0ADFD03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205740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16C4027-F7B0-46B2-AC2D-2E2E8B6C706A}"/>
              </a:ext>
            </a:extLst>
          </p:cNvPr>
          <p:cNvSpPr txBox="1"/>
          <p:nvPr/>
        </p:nvSpPr>
        <p:spPr>
          <a:xfrm>
            <a:off x="0" y="602742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Модели: 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3D City People - Male 02 - </a:t>
            </a:r>
            <a:r>
              <a:rPr lang="en-US" sz="1200" i="1" dirty="0" err="1">
                <a:solidFill>
                  <a:schemeClr val="accent1"/>
                </a:solidFill>
                <a:latin typeface="Candara" panose="020E0502030303020204" pitchFamily="34" charset="0"/>
              </a:rPr>
              <a:t>iClone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Citizen Extras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и 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3D City People - Female 02 - </a:t>
            </a:r>
            <a:r>
              <a:rPr lang="en-US" sz="1200" i="1" dirty="0" err="1">
                <a:solidFill>
                  <a:schemeClr val="accent1"/>
                </a:solidFill>
                <a:latin typeface="Candara" panose="020E0502030303020204" pitchFamily="34" charset="0"/>
              </a:rPr>
              <a:t>iClone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Citizen Extras</a:t>
            </a:r>
            <a:endParaRPr lang="bg-BG" sz="1200" i="1" dirty="0">
              <a:solidFill>
                <a:schemeClr val="accent1"/>
              </a:solidFill>
              <a:latin typeface="Candara" panose="020E0502030303020204" pitchFamily="34" charset="0"/>
            </a:endParaRPr>
          </a:p>
          <a:p>
            <a:pPr algn="ctr"/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Автор: </a:t>
            </a:r>
            <a:r>
              <a:rPr lang="en-GB" sz="1200" i="1" dirty="0" err="1">
                <a:solidFill>
                  <a:schemeClr val="accent1"/>
                </a:solidFill>
                <a:latin typeface="Candara" panose="020E0502030303020204" pitchFamily="34" charset="0"/>
              </a:rPr>
              <a:t>Reallusion</a:t>
            </a:r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</a:t>
            </a:r>
            <a:r>
              <a:rPr lang="en-GB" sz="1200" i="1" dirty="0" err="1">
                <a:solidFill>
                  <a:schemeClr val="accent1"/>
                </a:solidFill>
                <a:latin typeface="Candara" panose="020E0502030303020204" pitchFamily="34" charset="0"/>
              </a:rPr>
              <a:t>iClone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т ( </a:t>
            </a:r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  <a:hlinkClick r:id="rId4"/>
              </a:rPr>
              <a:t>3dwarehouse.sketchup.com/user.html?id=0122725873552223594220183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3014547645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79E2E6-6E29-46E5-BB32-3BBA58A540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Защо са толкова големи?</a:t>
            </a:r>
          </a:p>
          <a:p>
            <a:pPr lvl="1"/>
            <a:r>
              <a:rPr lang="bg-BG" dirty="0"/>
              <a:t>Защото в </a:t>
            </a:r>
            <a:r>
              <a:rPr lang="en-US" dirty="0"/>
              <a:t>Three.js</a:t>
            </a:r>
            <a:r>
              <a:rPr lang="bg-BG" dirty="0"/>
              <a:t> нещата са в метри</a:t>
            </a:r>
          </a:p>
          <a:p>
            <a:pPr lvl="1"/>
            <a:r>
              <a:rPr lang="bg-BG" dirty="0"/>
              <a:t>А тези модели не са: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E804E1-D7A7-4B3A-BD96-C609128983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2057400"/>
            <a:ext cx="7315200" cy="36804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3954C21-7D60-4077-92BB-9D7D0C777921}"/>
              </a:ext>
            </a:extLst>
          </p:cNvPr>
          <p:cNvSpPr/>
          <p:nvPr/>
        </p:nvSpPr>
        <p:spPr>
          <a:xfrm>
            <a:off x="5001768" y="1655064"/>
            <a:ext cx="3557016" cy="3739896"/>
          </a:xfrm>
          <a:custGeom>
            <a:avLst/>
            <a:gdLst>
              <a:gd name="connsiteX0" fmla="*/ 0 w 3557016"/>
              <a:gd name="connsiteY0" fmla="*/ 0 h 3739896"/>
              <a:gd name="connsiteX1" fmla="*/ 3557016 w 3557016"/>
              <a:gd name="connsiteY1" fmla="*/ 0 h 3739896"/>
              <a:gd name="connsiteX2" fmla="*/ 3557016 w 3557016"/>
              <a:gd name="connsiteY2" fmla="*/ 3739896 h 3739896"/>
              <a:gd name="connsiteX3" fmla="*/ 3044952 w 3557016"/>
              <a:gd name="connsiteY3" fmla="*/ 3739896 h 3739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57016" h="3739896">
                <a:moveTo>
                  <a:pt x="0" y="0"/>
                </a:moveTo>
                <a:lnTo>
                  <a:pt x="3557016" y="0"/>
                </a:lnTo>
                <a:lnTo>
                  <a:pt x="3557016" y="3739896"/>
                </a:lnTo>
                <a:lnTo>
                  <a:pt x="3044952" y="3739896"/>
                </a:lnTo>
              </a:path>
            </a:pathLst>
          </a:custGeom>
          <a:noFill/>
          <a:ln w="3175">
            <a:solidFill>
              <a:srgbClr val="FF388C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65634070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9805</TotalTime>
  <Words>1262</Words>
  <Application>Microsoft Office PowerPoint</Application>
  <PresentationFormat>On-screen Show (4:3)</PresentationFormat>
  <Paragraphs>189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Arial Black</vt:lpstr>
      <vt:lpstr>Calibri</vt:lpstr>
      <vt:lpstr>Calibri Light</vt:lpstr>
      <vt:lpstr>Cambria</vt:lpstr>
      <vt:lpstr>Cambria Math</vt:lpstr>
      <vt:lpstr>Candara</vt:lpstr>
      <vt:lpstr>Verdana</vt:lpstr>
      <vt:lpstr>Wingdings</vt:lpstr>
      <vt:lpstr>Wingdings 2</vt:lpstr>
      <vt:lpstr>Custom Design</vt:lpstr>
      <vt:lpstr>проф. д-р Павел Бойчев    КИТ-ФМИ-СУ    2021</vt:lpstr>
      <vt:lpstr>Решение №1</vt:lpstr>
      <vt:lpstr>PowerPoint Presentation</vt:lpstr>
      <vt:lpstr>PowerPoint Presentation</vt:lpstr>
      <vt:lpstr>Решение №2</vt:lpstr>
      <vt:lpstr>PowerPoint Presentation</vt:lpstr>
      <vt:lpstr>Решение №3</vt:lpstr>
      <vt:lpstr>PowerPoint Presentation</vt:lpstr>
      <vt:lpstr>PowerPoint Presentation</vt:lpstr>
      <vt:lpstr>Решение №4*</vt:lpstr>
      <vt:lpstr>PowerPoint Presentation</vt:lpstr>
      <vt:lpstr>PowerPoint Presentation</vt:lpstr>
      <vt:lpstr>Решение №5</vt:lpstr>
      <vt:lpstr>PowerPoint Presentation</vt:lpstr>
      <vt:lpstr>Решение №6</vt:lpstr>
      <vt:lpstr>PowerPoint Presentation</vt:lpstr>
      <vt:lpstr>PowerPoint Presentation</vt:lpstr>
      <vt:lpstr>Решение №7*</vt:lpstr>
      <vt:lpstr>PowerPoint Presentation</vt:lpstr>
      <vt:lpstr>PowerPoint Presentation</vt:lpstr>
      <vt:lpstr>Решение №8*</vt:lpstr>
      <vt:lpstr>PowerPoint Presentation</vt:lpstr>
      <vt:lpstr>PowerPoint Presentation</vt:lpstr>
      <vt:lpstr>PowerPoint Presentation</vt:lpstr>
      <vt:lpstr>PowerPoint Presentation</vt:lpstr>
      <vt:lpstr>Решение №9**</vt:lpstr>
      <vt:lpstr>PowerPoint Presentation</vt:lpstr>
      <vt:lpstr>PowerPoint Presentation</vt:lpstr>
      <vt:lpstr>Решение №10**</vt:lpstr>
      <vt:lpstr>PowerPoint Presentation</vt:lpstr>
    </vt:vector>
  </TitlesOfParts>
  <Company>FMI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Pavel Boytchev</cp:lastModifiedBy>
  <cp:revision>552</cp:revision>
  <dcterms:created xsi:type="dcterms:W3CDTF">2013-12-13T09:03:57Z</dcterms:created>
  <dcterms:modified xsi:type="dcterms:W3CDTF">2021-04-21T12:59:26Z</dcterms:modified>
</cp:coreProperties>
</file>