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2517564C-1978-40B9-B5E7-894EF002D230}">
  <a:tblStyle styleId="{2517564C-1978-40B9-B5E7-894EF002D230}" styleName="Table_0"/>
  <a:tblStyle styleId="{C749373B-BB8E-4B3F-AF44-70FA8A878D8D}" styleName="Table_1"/>
  <a:tblStyle styleId="{FC7A4193-8137-4B3E-8A98-E9896A931293}" styleName="Table_2"/>
  <a:tblStyle styleId="{0B866A28-0948-4ED9-AF9B-F80ECEDE90B6}" styleName="Table_3"/>
  <a:tblStyle styleId="{E7995DDE-DF86-4B79-BE95-DA882BB3881D}" styleName="Table_4"/>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9" name="Shape 14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1" name="Shape 1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3" name="Shape 1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9" name="Shape 1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0" name="Shape 2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6" name="Shape 2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2" name="Shape 2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8" name="Shape 2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4" name="Shape 2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9" name="Shape 2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Which requirement is applied in which test cases and which test case tests which requirement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Which requirement is applied in which test cases and which test case tests which requirement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4.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4.png"/><Relationship Id="rId4" Type="http://schemas.openxmlformats.org/officeDocument/2006/relationships/image" Target="../media/image0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04.png"/><Relationship Id="rId4" Type="http://schemas.openxmlformats.org/officeDocument/2006/relationships/image" Target="../media/image0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04.png"/><Relationship Id="rId4" Type="http://schemas.openxmlformats.org/officeDocument/2006/relationships/image" Target="../media/image0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0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04.png"/><Relationship Id="rId4" Type="http://schemas.openxmlformats.org/officeDocument/2006/relationships/image" Target="../media/image0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04.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0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0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04.png"/><Relationship Id="rId4" Type="http://schemas.openxmlformats.org/officeDocument/2006/relationships/image" Target="../media/image08.png"/><Relationship Id="rId5" Type="http://schemas.openxmlformats.org/officeDocument/2006/relationships/image" Target="../media/image0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0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0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0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0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0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0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0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04.png"/><Relationship Id="rId4" Type="http://schemas.openxmlformats.org/officeDocument/2006/relationships/hyperlink" Target="https://oblacheto.com/testlink"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0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04.png"/><Relationship Id="rId4" Type="http://schemas.openxmlformats.org/officeDocument/2006/relationships/hyperlink" Target="https://github.com/TestLinkOpenSourceTRMS/testlink-code/raw/testlink_1_9/docs/testlink_user_manual.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04.png"/><Relationship Id="rId4" Type="http://schemas.openxmlformats.org/officeDocument/2006/relationships/hyperlink" Target="https://oblacheto.com/testlink"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4.png"/><Relationship Id="rId4"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4.png"/><Relationship Id="rId4" Type="http://schemas.openxmlformats.org/officeDocument/2006/relationships/image" Target="../media/image00.png"/><Relationship Id="rId5"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9" name="Shape 29"/>
        <p:cNvGrpSpPr/>
        <p:nvPr/>
      </p:nvGrpSpPr>
      <p:grpSpPr>
        <a:xfrm>
          <a:off x="0" y="0"/>
          <a:ext cx="0" cy="0"/>
          <a:chOff x="0" y="0"/>
          <a:chExt cx="0" cy="0"/>
        </a:xfrm>
      </p:grpSpPr>
      <p:sp>
        <p:nvSpPr>
          <p:cNvPr id="30" name="Shape 30"/>
          <p:cNvSpPr txBox="1"/>
          <p:nvPr>
            <p:ph type="ctrTitle"/>
          </p:nvPr>
        </p:nvSpPr>
        <p:spPr>
          <a:xfrm>
            <a:off x="3070475" y="1278550"/>
            <a:ext cx="5837999" cy="1159799"/>
          </a:xfrm>
          <a:prstGeom prst="rect">
            <a:avLst/>
          </a:prstGeom>
        </p:spPr>
        <p:txBody>
          <a:bodyPr anchorCtr="0" anchor="b" bIns="91425" lIns="91425" rIns="91425" tIns="91425">
            <a:noAutofit/>
          </a:bodyPr>
          <a:lstStyle/>
          <a:p>
            <a:pPr>
              <a:spcBef>
                <a:spcPts val="0"/>
              </a:spcBef>
              <a:buNone/>
            </a:pPr>
            <a:r>
              <a:rPr lang="en" sz="3600"/>
              <a:t>Test Cases, Test Suites and Test Case management systems</a:t>
            </a:r>
          </a:p>
        </p:txBody>
      </p:sp>
      <p:sp>
        <p:nvSpPr>
          <p:cNvPr id="31" name="Shape 31"/>
          <p:cNvSpPr txBox="1"/>
          <p:nvPr>
            <p:ph idx="1" type="subTitle"/>
          </p:nvPr>
        </p:nvSpPr>
        <p:spPr>
          <a:xfrm>
            <a:off x="3070500" y="2535250"/>
            <a:ext cx="5321099" cy="1334100"/>
          </a:xfrm>
          <a:prstGeom prst="rect">
            <a:avLst/>
          </a:prstGeom>
        </p:spPr>
        <p:txBody>
          <a:bodyPr anchorCtr="0" anchor="t" bIns="91425" lIns="91425" rIns="91425" tIns="91425">
            <a:noAutofit/>
          </a:bodyPr>
          <a:lstStyle/>
          <a:p>
            <a:pPr>
              <a:spcBef>
                <a:spcPts val="0"/>
              </a:spcBef>
              <a:buNone/>
            </a:pPr>
            <a:r>
              <a:rPr lang="en"/>
              <a:t>Why do we need such a thing?</a:t>
            </a:r>
          </a:p>
        </p:txBody>
      </p:sp>
      <p:sp>
        <p:nvSpPr>
          <p:cNvPr id="32" name="Shape 32"/>
          <p:cNvSpPr txBox="1"/>
          <p:nvPr>
            <p:ph idx="2" type="ctrTitle"/>
          </p:nvPr>
        </p:nvSpPr>
        <p:spPr>
          <a:xfrm>
            <a:off x="3152675" y="3412150"/>
            <a:ext cx="5387699" cy="1159799"/>
          </a:xfrm>
          <a:prstGeom prst="rect">
            <a:avLst/>
          </a:prstGeom>
        </p:spPr>
        <p:txBody>
          <a:bodyPr anchorCtr="0" anchor="b" bIns="91425" lIns="91425" rIns="91425" tIns="91425">
            <a:noAutofit/>
          </a:bodyPr>
          <a:lstStyle/>
          <a:p>
            <a:pPr lvl="0" rtl="0">
              <a:spcBef>
                <a:spcPts val="0"/>
              </a:spcBef>
              <a:buNone/>
            </a:pPr>
            <a:r>
              <a:rPr lang="en" sz="1800"/>
              <a:t>Astea Solutions QA Team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86" name="Shape 86"/>
        <p:cNvGrpSpPr/>
        <p:nvPr/>
      </p:nvGrpSpPr>
      <p:grpSpPr>
        <a:xfrm>
          <a:off x="0" y="0"/>
          <a:ext cx="0" cy="0"/>
          <a:chOff x="0" y="0"/>
          <a:chExt cx="0" cy="0"/>
        </a:xfrm>
      </p:grpSpPr>
      <p:sp>
        <p:nvSpPr>
          <p:cNvPr id="87" name="Shape 87"/>
          <p:cNvSpPr txBox="1"/>
          <p:nvPr>
            <p:ph type="title"/>
          </p:nvPr>
        </p:nvSpPr>
        <p:spPr>
          <a:xfrm>
            <a:off x="262475" y="177600"/>
            <a:ext cx="8729099" cy="857400"/>
          </a:xfrm>
          <a:prstGeom prst="rect">
            <a:avLst/>
          </a:prstGeom>
        </p:spPr>
        <p:txBody>
          <a:bodyPr anchorCtr="0" anchor="b" bIns="91425" lIns="91425" rIns="91425" tIns="91425">
            <a:noAutofit/>
          </a:bodyPr>
          <a:lstStyle/>
          <a:p>
            <a:pPr lvl="0" rtl="0">
              <a:spcBef>
                <a:spcPts val="0"/>
              </a:spcBef>
              <a:buNone/>
            </a:pPr>
            <a:r>
              <a:rPr lang="en"/>
              <a:t>Why do we need to create test cases(5)</a:t>
            </a:r>
          </a:p>
        </p:txBody>
      </p:sp>
      <p:sp>
        <p:nvSpPr>
          <p:cNvPr id="88" name="Shape 88"/>
          <p:cNvSpPr txBox="1"/>
          <p:nvPr>
            <p:ph idx="1" type="body"/>
          </p:nvPr>
        </p:nvSpPr>
        <p:spPr>
          <a:xfrm>
            <a:off x="457200" y="2178600"/>
            <a:ext cx="8229600" cy="786300"/>
          </a:xfrm>
          <a:prstGeom prst="rect">
            <a:avLst/>
          </a:prstGeom>
        </p:spPr>
        <p:txBody>
          <a:bodyPr anchorCtr="0" anchor="t" bIns="91425" lIns="91425" rIns="91425" tIns="91425">
            <a:noAutofit/>
          </a:bodyPr>
          <a:lstStyle/>
          <a:p>
            <a:pPr indent="-228600" lvl="0" marL="457200" rtl="0">
              <a:spcBef>
                <a:spcPts val="0"/>
              </a:spcBef>
              <a:buSzPct val="100000"/>
            </a:pPr>
            <a:r>
              <a:rPr lang="en" sz="2000"/>
              <a:t>Knowledge transfer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2" name="Shape 92"/>
        <p:cNvGrpSpPr/>
        <p:nvPr/>
      </p:nvGrpSpPr>
      <p:grpSpPr>
        <a:xfrm>
          <a:off x="0" y="0"/>
          <a:ext cx="0" cy="0"/>
          <a:chOff x="0" y="0"/>
          <a:chExt cx="0" cy="0"/>
        </a:xfrm>
      </p:grpSpPr>
      <p:sp>
        <p:nvSpPr>
          <p:cNvPr id="93" name="Shape 93"/>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Test case structure</a:t>
            </a:r>
          </a:p>
        </p:txBody>
      </p:sp>
      <p:sp>
        <p:nvSpPr>
          <p:cNvPr id="94" name="Shape 9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000"/>
              <a:t>ID</a:t>
            </a:r>
          </a:p>
          <a:p>
            <a:pPr indent="-228600" lvl="0" marL="457200" rtl="0">
              <a:spcBef>
                <a:spcPts val="0"/>
              </a:spcBef>
              <a:buSzPct val="100000"/>
            </a:pPr>
            <a:r>
              <a:rPr lang="en" sz="2000"/>
              <a:t>Name</a:t>
            </a:r>
          </a:p>
          <a:p>
            <a:pPr indent="-228600" lvl="0" marL="457200" rtl="0">
              <a:spcBef>
                <a:spcPts val="0"/>
              </a:spcBef>
              <a:buSzPct val="100000"/>
            </a:pPr>
            <a:r>
              <a:rPr lang="en" sz="2000"/>
              <a:t>Priority</a:t>
            </a:r>
          </a:p>
          <a:p>
            <a:pPr indent="-228600" lvl="0" marL="457200" rtl="0">
              <a:spcBef>
                <a:spcPts val="0"/>
              </a:spcBef>
              <a:buSzPct val="100000"/>
            </a:pPr>
            <a:r>
              <a:rPr lang="en" sz="2000"/>
              <a:t>Date/Author</a:t>
            </a:r>
          </a:p>
          <a:p>
            <a:pPr indent="-228600" lvl="0" marL="457200" rtl="0">
              <a:spcBef>
                <a:spcPts val="0"/>
              </a:spcBef>
              <a:buSzPct val="100000"/>
            </a:pPr>
            <a:r>
              <a:rPr lang="en" sz="2000"/>
              <a:t>Description</a:t>
            </a:r>
          </a:p>
          <a:p>
            <a:pPr indent="-228600" lvl="0" marL="457200" rtl="0">
              <a:spcBef>
                <a:spcPts val="0"/>
              </a:spcBef>
              <a:buSzPct val="100000"/>
            </a:pPr>
            <a:r>
              <a:rPr lang="en" sz="2000"/>
              <a:t>Preconditions</a:t>
            </a:r>
          </a:p>
          <a:p>
            <a:pPr indent="-228600" lvl="0" marL="457200" rtl="0">
              <a:spcBef>
                <a:spcPts val="0"/>
              </a:spcBef>
              <a:buSzPct val="100000"/>
            </a:pPr>
            <a:r>
              <a:rPr lang="en" sz="2000"/>
              <a:t>Test data</a:t>
            </a:r>
          </a:p>
          <a:p>
            <a:pPr indent="-228600" lvl="0" marL="457200" rtl="0">
              <a:spcBef>
                <a:spcPts val="0"/>
              </a:spcBef>
              <a:buSzPct val="100000"/>
            </a:pPr>
            <a:r>
              <a:rPr lang="en" sz="2000"/>
              <a:t>Steps</a:t>
            </a:r>
          </a:p>
          <a:p>
            <a:pPr indent="-228600" lvl="0" marL="457200" rtl="0">
              <a:spcBef>
                <a:spcPts val="0"/>
              </a:spcBef>
              <a:buSzPct val="100000"/>
            </a:pPr>
            <a:r>
              <a:rPr lang="en" sz="2000"/>
              <a:t>Expected result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Shape 99"/>
          <p:cNvSpPr txBox="1"/>
          <p:nvPr>
            <p:ph type="title"/>
          </p:nvPr>
        </p:nvSpPr>
        <p:spPr>
          <a:xfrm>
            <a:off x="304800" y="53578"/>
            <a:ext cx="8229600" cy="857400"/>
          </a:xfrm>
          <a:prstGeom prst="rect">
            <a:avLst/>
          </a:prstGeom>
        </p:spPr>
        <p:txBody>
          <a:bodyPr anchorCtr="0" anchor="b" bIns="91425" lIns="91425" rIns="91425" tIns="91425">
            <a:noAutofit/>
          </a:bodyPr>
          <a:lstStyle/>
          <a:p>
            <a:pPr lvl="0" rtl="0">
              <a:spcBef>
                <a:spcPts val="0"/>
              </a:spcBef>
              <a:buNone/>
            </a:pPr>
            <a:r>
              <a:rPr lang="en"/>
              <a:t>Test Case Demo</a:t>
            </a:r>
          </a:p>
        </p:txBody>
      </p:sp>
      <p:graphicFrame>
        <p:nvGraphicFramePr>
          <p:cNvPr id="100" name="Shape 100"/>
          <p:cNvGraphicFramePr/>
          <p:nvPr/>
        </p:nvGraphicFramePr>
        <p:xfrm>
          <a:off x="205900" y="1189125"/>
          <a:ext cx="3000000" cy="3000000"/>
        </p:xfrm>
        <a:graphic>
          <a:graphicData uri="http://schemas.openxmlformats.org/drawingml/2006/table">
            <a:tbl>
              <a:tblPr>
                <a:noFill/>
                <a:tableStyleId>{2517564C-1978-40B9-B5E7-894EF002D230}</a:tableStyleId>
              </a:tblPr>
              <a:tblGrid>
                <a:gridCol w="1099000"/>
                <a:gridCol w="2007650"/>
                <a:gridCol w="2388325"/>
              </a:tblGrid>
              <a:tr h="257175">
                <a:tc gridSpan="3">
                  <a:txBody>
                    <a:bodyPr>
                      <a:noAutofit/>
                    </a:bodyPr>
                    <a:lstStyle/>
                    <a:p>
                      <a:pPr lvl="0" rtl="0">
                        <a:lnSpc>
                          <a:spcPct val="115000"/>
                        </a:lnSpc>
                        <a:spcBef>
                          <a:spcPts val="400"/>
                        </a:spcBef>
                        <a:spcAft>
                          <a:spcPts val="400"/>
                        </a:spcAft>
                        <a:buNone/>
                      </a:pPr>
                      <a:r>
                        <a:rPr b="1" lang="en" sz="850"/>
                        <a:t>Test Case DeMo-1: Demo</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solidFill>
                      <a:srgbClr val="EEEEEE"/>
                    </a:solidFill>
                  </a:tcPr>
                </a:tc>
                <a:tc hMerge="1"/>
                <a:tc hMerge="1"/>
              </a:tr>
              <a:tr h="257175">
                <a:tc>
                  <a:txBody>
                    <a:bodyPr>
                      <a:noAutofit/>
                    </a:bodyPr>
                    <a:lstStyle/>
                    <a:p>
                      <a:pPr lvl="0" rtl="0">
                        <a:lnSpc>
                          <a:spcPct val="115000"/>
                        </a:lnSpc>
                        <a:spcBef>
                          <a:spcPts val="400"/>
                        </a:spcBef>
                        <a:spcAft>
                          <a:spcPts val="400"/>
                        </a:spcAft>
                        <a:buNone/>
                      </a:pPr>
                      <a:r>
                        <a:rPr lang="en" sz="850"/>
                        <a:t>Author:</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lnSpc>
                          <a:spcPct val="115000"/>
                        </a:lnSpc>
                        <a:spcBef>
                          <a:spcPts val="400"/>
                        </a:spcBef>
                        <a:spcAft>
                          <a:spcPts val="400"/>
                        </a:spcAft>
                        <a:buNone/>
                      </a:pPr>
                      <a:r>
                        <a:rPr lang="en" sz="850"/>
                        <a:t>admin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476250">
                <a:tc gridSpan="3">
                  <a:txBody>
                    <a:bodyPr>
                      <a:noAutofit/>
                    </a:bodyPr>
                    <a:lstStyle/>
                    <a:p>
                      <a:pPr lvl="0" rtl="0">
                        <a:lnSpc>
                          <a:spcPct val="115000"/>
                        </a:lnSpc>
                        <a:spcBef>
                          <a:spcPts val="400"/>
                        </a:spcBef>
                        <a:spcAft>
                          <a:spcPts val="400"/>
                        </a:spcAft>
                        <a:buNone/>
                      </a:pPr>
                      <a:r>
                        <a:rPr lang="en" sz="850"/>
                        <a:t>Summary:</a:t>
                      </a:r>
                    </a:p>
                    <a:p>
                      <a:pPr lvl="0" rtl="0">
                        <a:lnSpc>
                          <a:spcPct val="115000"/>
                        </a:lnSpc>
                        <a:spcBef>
                          <a:spcPts val="0"/>
                        </a:spcBef>
                        <a:buNone/>
                      </a:pPr>
                      <a:r>
                        <a:rPr lang="en" sz="850"/>
                        <a:t>Log into the system</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428625">
                <a:tc gridSpan="3">
                  <a:txBody>
                    <a:bodyPr>
                      <a:noAutofit/>
                    </a:bodyPr>
                    <a:lstStyle/>
                    <a:p>
                      <a:pPr lvl="0" rtl="0">
                        <a:spcBef>
                          <a:spcPts val="0"/>
                        </a:spcBef>
                        <a:buNone/>
                      </a:pPr>
                      <a:r>
                        <a:rPr lang="en" sz="850"/>
                        <a:t>Preconditions:</a:t>
                      </a:r>
                    </a:p>
                    <a:p>
                      <a:pPr lvl="0" rtl="0">
                        <a:spcBef>
                          <a:spcPts val="0"/>
                        </a:spcBef>
                        <a:buNone/>
                      </a:pPr>
                      <a:r>
                        <a:rPr lang="en" sz="850"/>
                        <a:t>Google Chrome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Step actions: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Expected Results: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1</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Enter “user1” in username field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“user1” is entered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2</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Enter “password1” in password field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“password1” is entered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rtl="0">
                        <a:spcBef>
                          <a:spcPts val="0"/>
                        </a:spcBef>
                        <a:buNone/>
                      </a:pPr>
                      <a:r>
                        <a:rPr lang="en" sz="850"/>
                        <a:t>3</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rtl="0">
                        <a:spcBef>
                          <a:spcPts val="0"/>
                        </a:spcBef>
                        <a:buNone/>
                      </a:pPr>
                      <a:r>
                        <a:rPr lang="en" sz="850"/>
                        <a:t>Click on “Login” button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rtl="0">
                        <a:spcBef>
                          <a:spcPts val="0"/>
                        </a:spcBef>
                        <a:buNone/>
                      </a:pPr>
                      <a:r>
                        <a:rPr lang="en" sz="850"/>
                        <a:t>User is successfully logged 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Execution type: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Manual</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251450">
                <a:tc gridSpan="3">
                  <a:txBody>
                    <a:bodyPr>
                      <a:noAutofit/>
                    </a:bodyPr>
                    <a:lstStyle/>
                    <a:p>
                      <a:pPr lvl="0" rtl="0">
                        <a:spcBef>
                          <a:spcPts val="0"/>
                        </a:spcBef>
                        <a:buNone/>
                      </a:pPr>
                      <a:r>
                        <a:t/>
                      </a:r>
                      <a:endParaRP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Keywords: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login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bl>
          </a:graphicData>
        </a:graphic>
      </p:graphicFrame>
      <p:pic>
        <p:nvPicPr>
          <p:cNvPr id="101" name="Shape 101"/>
          <p:cNvPicPr preferRelativeResize="0"/>
          <p:nvPr/>
        </p:nvPicPr>
        <p:blipFill>
          <a:blip r:embed="rId4">
            <a:alphaModFix/>
          </a:blip>
          <a:stretch>
            <a:fillRect/>
          </a:stretch>
        </p:blipFill>
        <p:spPr>
          <a:xfrm>
            <a:off x="6236199" y="1189124"/>
            <a:ext cx="2298200" cy="18478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05" name="Shape 105"/>
        <p:cNvGrpSpPr/>
        <p:nvPr/>
      </p:nvGrpSpPr>
      <p:grpSpPr>
        <a:xfrm>
          <a:off x="0" y="0"/>
          <a:ext cx="0" cy="0"/>
          <a:chOff x="0" y="0"/>
          <a:chExt cx="0" cy="0"/>
        </a:xfrm>
      </p:grpSpPr>
      <p:sp>
        <p:nvSpPr>
          <p:cNvPr id="106" name="Shape 106"/>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Test case types</a:t>
            </a:r>
          </a:p>
        </p:txBody>
      </p:sp>
      <p:sp>
        <p:nvSpPr>
          <p:cNvPr id="107" name="Shape 107"/>
          <p:cNvSpPr txBox="1"/>
          <p:nvPr>
            <p:ph idx="1" type="body"/>
          </p:nvPr>
        </p:nvSpPr>
        <p:spPr>
          <a:xfrm>
            <a:off x="381000" y="1207775"/>
            <a:ext cx="8305799" cy="2821799"/>
          </a:xfrm>
          <a:prstGeom prst="rect">
            <a:avLst/>
          </a:prstGeom>
        </p:spPr>
        <p:txBody>
          <a:bodyPr anchorCtr="0" anchor="t" bIns="91425" lIns="91425" rIns="91425" tIns="91425">
            <a:noAutofit/>
          </a:bodyPr>
          <a:lstStyle/>
          <a:p>
            <a:pPr lvl="0" rtl="0">
              <a:spcBef>
                <a:spcPts val="0"/>
              </a:spcBef>
              <a:buClr>
                <a:schemeClr val="dk1"/>
              </a:buClr>
              <a:buSzPct val="55000"/>
              <a:buFont typeface="Arial"/>
              <a:buNone/>
            </a:pPr>
            <a:r>
              <a:rPr lang="en" sz="2000"/>
              <a:t>By Details:</a:t>
            </a:r>
          </a:p>
          <a:p>
            <a:pPr indent="-228600" lvl="0" marL="457200" rtl="0">
              <a:spcBef>
                <a:spcPts val="0"/>
              </a:spcBef>
              <a:buSzPct val="100000"/>
            </a:pPr>
            <a:r>
              <a:rPr lang="en" sz="2000"/>
              <a:t>High level</a:t>
            </a:r>
          </a:p>
          <a:p>
            <a:pPr indent="-228600" lvl="1" marL="914400" rtl="0">
              <a:spcBef>
                <a:spcPts val="0"/>
              </a:spcBef>
              <a:buSzPct val="100000"/>
            </a:pPr>
            <a:r>
              <a:rPr lang="en" sz="2000"/>
              <a:t>Input data, steps and expected result are not specified</a:t>
            </a:r>
          </a:p>
          <a:p>
            <a:pPr indent="-228600" lvl="1" marL="914400" rtl="0">
              <a:spcBef>
                <a:spcPts val="0"/>
              </a:spcBef>
              <a:buSzPct val="100000"/>
            </a:pPr>
            <a:r>
              <a:rPr lang="en" sz="2000"/>
              <a:t>Each QA execute it differently and can find new bugs</a:t>
            </a:r>
          </a:p>
          <a:p>
            <a:pPr indent="-228600" lvl="1" marL="914400" rtl="0">
              <a:spcBef>
                <a:spcPts val="0"/>
              </a:spcBef>
              <a:buSzPct val="100000"/>
            </a:pPr>
            <a:r>
              <a:rPr lang="en" sz="2000"/>
              <a:t>Does not guarantee complete tests even of major functionality</a:t>
            </a:r>
          </a:p>
          <a:p>
            <a:pPr indent="-228600" lvl="1" marL="914400" rtl="0">
              <a:spcBef>
                <a:spcPts val="0"/>
              </a:spcBef>
              <a:buSzPct val="100000"/>
            </a:pPr>
            <a:r>
              <a:rPr lang="en" sz="2000"/>
              <a:t>Easy to maintain</a:t>
            </a:r>
          </a:p>
          <a:p>
            <a:pPr lvl="0" marR="0" rtl="0" algn="l">
              <a:lnSpc>
                <a:spcPct val="100000"/>
              </a:lnSpc>
              <a:spcBef>
                <a:spcPts val="600"/>
              </a:spcBef>
              <a:spcAft>
                <a:spcPts val="0"/>
              </a:spcAft>
              <a:buNone/>
            </a:pPr>
            <a:r>
              <a:t/>
            </a:r>
            <a:endParaRPr sz="200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11" name="Shape 111"/>
        <p:cNvGrpSpPr/>
        <p:nvPr/>
      </p:nvGrpSpPr>
      <p:grpSpPr>
        <a:xfrm>
          <a:off x="0" y="0"/>
          <a:ext cx="0" cy="0"/>
          <a:chOff x="0" y="0"/>
          <a:chExt cx="0" cy="0"/>
        </a:xfrm>
      </p:grpSpPr>
      <p:sp>
        <p:nvSpPr>
          <p:cNvPr id="112" name="Shape 112"/>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High level test case demo	</a:t>
            </a:r>
          </a:p>
        </p:txBody>
      </p:sp>
      <p:graphicFrame>
        <p:nvGraphicFramePr>
          <p:cNvPr id="113" name="Shape 113"/>
          <p:cNvGraphicFramePr/>
          <p:nvPr/>
        </p:nvGraphicFramePr>
        <p:xfrm>
          <a:off x="617375" y="1103975"/>
          <a:ext cx="3000000" cy="3000000"/>
        </p:xfrm>
        <a:graphic>
          <a:graphicData uri="http://schemas.openxmlformats.org/drawingml/2006/table">
            <a:tbl>
              <a:tblPr>
                <a:noFill/>
                <a:tableStyleId>{C749373B-BB8E-4B3F-AF44-70FA8A878D8D}</a:tableStyleId>
              </a:tblPr>
              <a:tblGrid>
                <a:gridCol w="1134475"/>
                <a:gridCol w="2007650"/>
                <a:gridCol w="2388325"/>
              </a:tblGrid>
              <a:tr h="257175">
                <a:tc gridSpan="3">
                  <a:txBody>
                    <a:bodyPr>
                      <a:noAutofit/>
                    </a:bodyPr>
                    <a:lstStyle/>
                    <a:p>
                      <a:pPr lvl="0" rtl="0">
                        <a:lnSpc>
                          <a:spcPct val="115000"/>
                        </a:lnSpc>
                        <a:spcBef>
                          <a:spcPts val="400"/>
                        </a:spcBef>
                        <a:spcAft>
                          <a:spcPts val="400"/>
                        </a:spcAft>
                        <a:buNone/>
                      </a:pPr>
                      <a:r>
                        <a:rPr b="1" lang="en" sz="850"/>
                        <a:t>Test Case DeMo-2: High level demo</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solidFill>
                      <a:srgbClr val="EEEEEE"/>
                    </a:solidFill>
                  </a:tcPr>
                </a:tc>
                <a:tc hMerge="1"/>
                <a:tc hMerge="1"/>
              </a:tr>
              <a:tr h="257175">
                <a:tc>
                  <a:txBody>
                    <a:bodyPr>
                      <a:noAutofit/>
                    </a:bodyPr>
                    <a:lstStyle/>
                    <a:p>
                      <a:pPr lvl="0" rtl="0">
                        <a:lnSpc>
                          <a:spcPct val="115000"/>
                        </a:lnSpc>
                        <a:spcBef>
                          <a:spcPts val="400"/>
                        </a:spcBef>
                        <a:spcAft>
                          <a:spcPts val="400"/>
                        </a:spcAft>
                        <a:buNone/>
                      </a:pPr>
                      <a:r>
                        <a:rPr lang="en" sz="850"/>
                        <a:t>Author:</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lnSpc>
                          <a:spcPct val="115000"/>
                        </a:lnSpc>
                        <a:spcBef>
                          <a:spcPts val="400"/>
                        </a:spcBef>
                        <a:spcAft>
                          <a:spcPts val="400"/>
                        </a:spcAft>
                        <a:buNone/>
                      </a:pPr>
                      <a:r>
                        <a:rPr lang="en" sz="850"/>
                        <a:t>admin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476250">
                <a:tc gridSpan="3">
                  <a:txBody>
                    <a:bodyPr>
                      <a:noAutofit/>
                    </a:bodyPr>
                    <a:lstStyle/>
                    <a:p>
                      <a:pPr lvl="0" rtl="0">
                        <a:lnSpc>
                          <a:spcPct val="115000"/>
                        </a:lnSpc>
                        <a:spcBef>
                          <a:spcPts val="400"/>
                        </a:spcBef>
                        <a:spcAft>
                          <a:spcPts val="400"/>
                        </a:spcAft>
                        <a:buNone/>
                      </a:pPr>
                      <a:r>
                        <a:rPr lang="en" sz="850"/>
                        <a:t>Summary:</a:t>
                      </a:r>
                    </a:p>
                    <a:p>
                      <a:pPr lvl="0" rtl="0">
                        <a:lnSpc>
                          <a:spcPct val="115000"/>
                        </a:lnSpc>
                        <a:spcBef>
                          <a:spcPts val="0"/>
                        </a:spcBef>
                        <a:buNone/>
                      </a:pPr>
                      <a:r>
                        <a:rPr lang="en" sz="850"/>
                        <a:t>Enter positive integer in age field and submit it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428625">
                <a:tc gridSpan="3">
                  <a:txBody>
                    <a:bodyPr>
                      <a:noAutofit/>
                    </a:bodyPr>
                    <a:lstStyle/>
                    <a:p>
                      <a:pPr lvl="0" rtl="0">
                        <a:spcBef>
                          <a:spcPts val="0"/>
                        </a:spcBef>
                        <a:buNone/>
                      </a:pPr>
                      <a:r>
                        <a:rPr lang="en" sz="850"/>
                        <a:t>Preconditions:</a:t>
                      </a:r>
                    </a:p>
                    <a:p>
                      <a:pPr lvl="0" rtl="0">
                        <a:spcBef>
                          <a:spcPts val="0"/>
                        </a:spcBef>
                        <a:buNone/>
                      </a:pPr>
                      <a:r>
                        <a:rPr lang="en" sz="850"/>
                        <a:t>Google Chrome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Step actions: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Expected Results: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1</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t/>
                      </a:r>
                      <a:endParaRPr sz="850"/>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t/>
                      </a:r>
                      <a:endParaRPr sz="850"/>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Execution type: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Manual</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251450">
                <a:tc gridSpan="3">
                  <a:txBody>
                    <a:bodyPr>
                      <a:noAutofit/>
                    </a:bodyPr>
                    <a:lstStyle/>
                    <a:p>
                      <a:pPr lvl="0" rtl="0">
                        <a:spcBef>
                          <a:spcPts val="0"/>
                        </a:spcBef>
                        <a:buNone/>
                      </a:pPr>
                      <a:r>
                        <a:t/>
                      </a:r>
                      <a:endParaRP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Keywords: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 </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bl>
          </a:graphicData>
        </a:graphic>
      </p:graphicFrame>
      <p:pic>
        <p:nvPicPr>
          <p:cNvPr id="114" name="Shape 114"/>
          <p:cNvPicPr preferRelativeResize="0"/>
          <p:nvPr/>
        </p:nvPicPr>
        <p:blipFill>
          <a:blip r:embed="rId4">
            <a:alphaModFix/>
          </a:blip>
          <a:stretch>
            <a:fillRect/>
          </a:stretch>
        </p:blipFill>
        <p:spPr>
          <a:xfrm>
            <a:off x="6462512" y="1743275"/>
            <a:ext cx="1533525" cy="57150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Test case types (2)	</a:t>
            </a:r>
          </a:p>
        </p:txBody>
      </p:sp>
      <p:sp>
        <p:nvSpPr>
          <p:cNvPr id="120" name="Shape 120"/>
          <p:cNvSpPr txBox="1"/>
          <p:nvPr>
            <p:ph idx="1" type="body"/>
          </p:nvPr>
        </p:nvSpPr>
        <p:spPr>
          <a:xfrm>
            <a:off x="381000" y="1295550"/>
            <a:ext cx="8229600" cy="2552399"/>
          </a:xfrm>
          <a:prstGeom prst="rect">
            <a:avLst/>
          </a:prstGeom>
        </p:spPr>
        <p:txBody>
          <a:bodyPr anchorCtr="0" anchor="t" bIns="91425" lIns="91425" rIns="91425" tIns="91425">
            <a:noAutofit/>
          </a:bodyPr>
          <a:lstStyle/>
          <a:p>
            <a:pPr lvl="0" rtl="0">
              <a:spcBef>
                <a:spcPts val="0"/>
              </a:spcBef>
              <a:buClr>
                <a:schemeClr val="dk1"/>
              </a:buClr>
              <a:buSzPct val="55000"/>
              <a:buFont typeface="Arial"/>
              <a:buNone/>
            </a:pPr>
            <a:r>
              <a:rPr lang="en" sz="2000"/>
              <a:t>By Details:</a:t>
            </a:r>
          </a:p>
          <a:p>
            <a:pPr indent="-228600" lvl="0" marL="457200" rtl="0">
              <a:spcBef>
                <a:spcPts val="0"/>
              </a:spcBef>
              <a:buSzPct val="100000"/>
            </a:pPr>
            <a:r>
              <a:rPr lang="en" sz="2000"/>
              <a:t>Low level</a:t>
            </a:r>
          </a:p>
          <a:p>
            <a:pPr indent="-228600" lvl="1" marL="914400" rtl="0">
              <a:spcBef>
                <a:spcPts val="0"/>
              </a:spcBef>
              <a:buSzPct val="100000"/>
            </a:pPr>
            <a:r>
              <a:rPr lang="en" sz="2000"/>
              <a:t>Detailed steps and expected result with given input data</a:t>
            </a:r>
          </a:p>
          <a:p>
            <a:pPr indent="-228600" lvl="1" marL="914400" rtl="0">
              <a:spcBef>
                <a:spcPts val="0"/>
              </a:spcBef>
              <a:buSzPct val="100000"/>
            </a:pPr>
            <a:r>
              <a:rPr lang="en" sz="2000"/>
              <a:t>Every QA will execute it exactly the same and will not miss regression</a:t>
            </a:r>
          </a:p>
          <a:p>
            <a:pPr indent="-228600" lvl="1" marL="914400" rtl="0">
              <a:spcBef>
                <a:spcPts val="0"/>
              </a:spcBef>
              <a:buSzPct val="100000"/>
            </a:pPr>
            <a:r>
              <a:rPr lang="en" sz="2000"/>
              <a:t>Narrows testers’ horizon and creativity</a:t>
            </a:r>
          </a:p>
          <a:p>
            <a:pPr indent="-228600" lvl="1" marL="914400" rtl="0">
              <a:spcBef>
                <a:spcPts val="0"/>
              </a:spcBef>
              <a:buSzPct val="100000"/>
            </a:pPr>
            <a:r>
              <a:rPr lang="en" sz="2000"/>
              <a:t>Hard to maintain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Shape 125"/>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Low level test case demo	</a:t>
            </a:r>
          </a:p>
        </p:txBody>
      </p:sp>
      <p:graphicFrame>
        <p:nvGraphicFramePr>
          <p:cNvPr id="126" name="Shape 126"/>
          <p:cNvGraphicFramePr/>
          <p:nvPr/>
        </p:nvGraphicFramePr>
        <p:xfrm>
          <a:off x="532250" y="1217525"/>
          <a:ext cx="3000000" cy="3000000"/>
        </p:xfrm>
        <a:graphic>
          <a:graphicData uri="http://schemas.openxmlformats.org/drawingml/2006/table">
            <a:tbl>
              <a:tblPr>
                <a:noFill/>
                <a:tableStyleId>{FC7A4193-8137-4B3E-8A98-E9896A931293}</a:tableStyleId>
              </a:tblPr>
              <a:tblGrid>
                <a:gridCol w="1099000"/>
                <a:gridCol w="2007650"/>
                <a:gridCol w="2388325"/>
              </a:tblGrid>
              <a:tr h="257175">
                <a:tc gridSpan="3">
                  <a:txBody>
                    <a:bodyPr>
                      <a:noAutofit/>
                    </a:bodyPr>
                    <a:lstStyle/>
                    <a:p>
                      <a:pPr lvl="0" rtl="0">
                        <a:lnSpc>
                          <a:spcPct val="115000"/>
                        </a:lnSpc>
                        <a:spcBef>
                          <a:spcPts val="400"/>
                        </a:spcBef>
                        <a:spcAft>
                          <a:spcPts val="400"/>
                        </a:spcAft>
                        <a:buNone/>
                      </a:pPr>
                      <a:r>
                        <a:rPr b="1" lang="en" sz="850"/>
                        <a:t>Test Case DeMo-3: Low level demo</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solidFill>
                      <a:srgbClr val="EEEEEE"/>
                    </a:solidFill>
                  </a:tcPr>
                </a:tc>
                <a:tc hMerge="1"/>
                <a:tc hMerge="1"/>
              </a:tr>
              <a:tr h="257175">
                <a:tc>
                  <a:txBody>
                    <a:bodyPr>
                      <a:noAutofit/>
                    </a:bodyPr>
                    <a:lstStyle/>
                    <a:p>
                      <a:pPr lvl="0" rtl="0">
                        <a:lnSpc>
                          <a:spcPct val="115000"/>
                        </a:lnSpc>
                        <a:spcBef>
                          <a:spcPts val="400"/>
                        </a:spcBef>
                        <a:spcAft>
                          <a:spcPts val="400"/>
                        </a:spcAft>
                        <a:buNone/>
                      </a:pPr>
                      <a:r>
                        <a:rPr lang="en" sz="850"/>
                        <a:t>Author:</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lnSpc>
                          <a:spcPct val="115000"/>
                        </a:lnSpc>
                        <a:spcBef>
                          <a:spcPts val="400"/>
                        </a:spcBef>
                        <a:spcAft>
                          <a:spcPts val="400"/>
                        </a:spcAft>
                        <a:buNone/>
                      </a:pPr>
                      <a:r>
                        <a:rPr lang="en" sz="850"/>
                        <a:t>admin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476250">
                <a:tc gridSpan="3">
                  <a:txBody>
                    <a:bodyPr>
                      <a:noAutofit/>
                    </a:bodyPr>
                    <a:lstStyle/>
                    <a:p>
                      <a:pPr lvl="0" rtl="0">
                        <a:lnSpc>
                          <a:spcPct val="115000"/>
                        </a:lnSpc>
                        <a:spcBef>
                          <a:spcPts val="400"/>
                        </a:spcBef>
                        <a:spcAft>
                          <a:spcPts val="400"/>
                        </a:spcAft>
                        <a:buNone/>
                      </a:pPr>
                      <a:r>
                        <a:rPr lang="en" sz="850"/>
                        <a:t>Summary:</a:t>
                      </a:r>
                    </a:p>
                    <a:p>
                      <a:pPr lvl="0" rtl="0">
                        <a:lnSpc>
                          <a:spcPct val="115000"/>
                        </a:lnSpc>
                        <a:spcBef>
                          <a:spcPts val="0"/>
                        </a:spcBef>
                        <a:buNone/>
                      </a:pPr>
                      <a:r>
                        <a:rPr lang="en" sz="850"/>
                        <a:t>Here we will make a low level test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428625">
                <a:tc gridSpan="3">
                  <a:txBody>
                    <a:bodyPr>
                      <a:noAutofit/>
                    </a:bodyPr>
                    <a:lstStyle/>
                    <a:p>
                      <a:pPr lvl="0" rtl="0">
                        <a:spcBef>
                          <a:spcPts val="0"/>
                        </a:spcBef>
                        <a:buNone/>
                      </a:pPr>
                      <a:r>
                        <a:rPr lang="en" sz="850"/>
                        <a:t>Preconditions:</a:t>
                      </a:r>
                    </a:p>
                    <a:p>
                      <a:pPr lvl="0" rtl="0">
                        <a:spcBef>
                          <a:spcPts val="0"/>
                        </a:spcBef>
                        <a:buNone/>
                      </a:pPr>
                      <a:r>
                        <a:rPr lang="en" sz="850"/>
                        <a:t>Google Chrome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Step actions: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Expected Results: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1</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Enter 42 in the field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42 is entered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2</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Click on Submit button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The data is submitted successfully</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Execution type: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Manual</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251450">
                <a:tc gridSpan="3">
                  <a:txBody>
                    <a:bodyPr>
                      <a:noAutofit/>
                    </a:bodyPr>
                    <a:lstStyle/>
                    <a:p>
                      <a:pPr lvl="0" rtl="0">
                        <a:spcBef>
                          <a:spcPts val="0"/>
                        </a:spcBef>
                        <a:buNone/>
                      </a:pPr>
                      <a:r>
                        <a:t/>
                      </a:r>
                      <a:endParaRP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Keywords: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 age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bl>
          </a:graphicData>
        </a:graphic>
      </p:graphicFrame>
      <p:pic>
        <p:nvPicPr>
          <p:cNvPr id="127" name="Shape 127"/>
          <p:cNvPicPr preferRelativeResize="0"/>
          <p:nvPr/>
        </p:nvPicPr>
        <p:blipFill>
          <a:blip r:embed="rId4">
            <a:alphaModFix/>
          </a:blip>
          <a:stretch>
            <a:fillRect/>
          </a:stretch>
        </p:blipFill>
        <p:spPr>
          <a:xfrm>
            <a:off x="6703712" y="1743275"/>
            <a:ext cx="1533525" cy="5715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Shape 132"/>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Test case types (3)	</a:t>
            </a:r>
          </a:p>
        </p:txBody>
      </p:sp>
      <p:sp>
        <p:nvSpPr>
          <p:cNvPr id="133" name="Shape 133"/>
          <p:cNvSpPr txBox="1"/>
          <p:nvPr>
            <p:ph idx="1" type="body"/>
          </p:nvPr>
        </p:nvSpPr>
        <p:spPr>
          <a:xfrm>
            <a:off x="388075" y="1321300"/>
            <a:ext cx="8229600" cy="2204699"/>
          </a:xfrm>
          <a:prstGeom prst="rect">
            <a:avLst/>
          </a:prstGeom>
        </p:spPr>
        <p:txBody>
          <a:bodyPr anchorCtr="0" anchor="t" bIns="91425" lIns="91425" rIns="91425" tIns="91425">
            <a:noAutofit/>
          </a:bodyPr>
          <a:lstStyle/>
          <a:p>
            <a:pPr indent="0" lvl="0" marL="0" rtl="0">
              <a:spcBef>
                <a:spcPts val="0"/>
              </a:spcBef>
              <a:buNone/>
            </a:pPr>
            <a:r>
              <a:rPr lang="en" sz="2000"/>
              <a:t>By Expected result:</a:t>
            </a:r>
          </a:p>
          <a:p>
            <a:pPr indent="-228600" lvl="0" marL="457200" rtl="0">
              <a:spcBef>
                <a:spcPts val="0"/>
              </a:spcBef>
              <a:buSzPct val="100000"/>
            </a:pPr>
            <a:r>
              <a:rPr lang="en" sz="2000"/>
              <a:t>Positive</a:t>
            </a:r>
          </a:p>
          <a:p>
            <a:pPr indent="-228600" lvl="1" marL="914400" rtl="0">
              <a:spcBef>
                <a:spcPts val="0"/>
              </a:spcBef>
              <a:buSzPct val="100000"/>
            </a:pPr>
            <a:r>
              <a:rPr lang="en" sz="2000"/>
              <a:t>Verify main functions are working correctly (best/happy path)</a:t>
            </a:r>
          </a:p>
          <a:p>
            <a:pPr indent="-228600" lvl="1" marL="914400" rtl="0">
              <a:spcBef>
                <a:spcPts val="0"/>
              </a:spcBef>
              <a:buSzPct val="100000"/>
            </a:pPr>
            <a:r>
              <a:rPr lang="en" sz="2000"/>
              <a:t>Verify cases of expected use</a:t>
            </a:r>
          </a:p>
          <a:p>
            <a:pPr indent="-228600" lvl="1" marL="914400" rtl="0">
              <a:spcBef>
                <a:spcPts val="0"/>
              </a:spcBef>
              <a:buSzPct val="100000"/>
            </a:pPr>
            <a:r>
              <a:rPr lang="en" sz="2000"/>
              <a:t>Ensure customers can achieve what product is designed for</a:t>
            </a:r>
          </a:p>
          <a:p>
            <a:pPr indent="-228600" lvl="1" marL="914400" rtl="0">
              <a:spcBef>
                <a:spcPts val="0"/>
              </a:spcBef>
              <a:buSzPct val="100000"/>
            </a:pPr>
            <a:r>
              <a:rPr lang="en" sz="2000"/>
              <a:t>Should always be performed</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37" name="Shape 137"/>
        <p:cNvGrpSpPr/>
        <p:nvPr/>
      </p:nvGrpSpPr>
      <p:grpSpPr>
        <a:xfrm>
          <a:off x="0" y="0"/>
          <a:ext cx="0" cy="0"/>
          <a:chOff x="0" y="0"/>
          <a:chExt cx="0" cy="0"/>
        </a:xfrm>
      </p:grpSpPr>
      <p:sp>
        <p:nvSpPr>
          <p:cNvPr id="138" name="Shape 138"/>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Positive test case demo</a:t>
            </a:r>
          </a:p>
        </p:txBody>
      </p:sp>
      <p:graphicFrame>
        <p:nvGraphicFramePr>
          <p:cNvPr id="139" name="Shape 139"/>
          <p:cNvGraphicFramePr/>
          <p:nvPr/>
        </p:nvGraphicFramePr>
        <p:xfrm>
          <a:off x="532250" y="1217525"/>
          <a:ext cx="3000000" cy="3000000"/>
        </p:xfrm>
        <a:graphic>
          <a:graphicData uri="http://schemas.openxmlformats.org/drawingml/2006/table">
            <a:tbl>
              <a:tblPr>
                <a:noFill/>
                <a:tableStyleId>{0B866A28-0948-4ED9-AF9B-F80ECEDE90B6}</a:tableStyleId>
              </a:tblPr>
              <a:tblGrid>
                <a:gridCol w="1099000"/>
                <a:gridCol w="2007650"/>
                <a:gridCol w="2388325"/>
              </a:tblGrid>
              <a:tr h="257175">
                <a:tc gridSpan="3">
                  <a:txBody>
                    <a:bodyPr>
                      <a:noAutofit/>
                    </a:bodyPr>
                    <a:lstStyle/>
                    <a:p>
                      <a:pPr lvl="0" rtl="0">
                        <a:lnSpc>
                          <a:spcPct val="115000"/>
                        </a:lnSpc>
                        <a:spcBef>
                          <a:spcPts val="400"/>
                        </a:spcBef>
                        <a:spcAft>
                          <a:spcPts val="400"/>
                        </a:spcAft>
                        <a:buNone/>
                      </a:pPr>
                      <a:r>
                        <a:rPr b="1" lang="en" sz="850"/>
                        <a:t>Test Case DeMo-4: Positive test demo</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solidFill>
                      <a:srgbClr val="EEEEEE"/>
                    </a:solidFill>
                  </a:tcPr>
                </a:tc>
                <a:tc hMerge="1"/>
                <a:tc hMerge="1"/>
              </a:tr>
              <a:tr h="257175">
                <a:tc>
                  <a:txBody>
                    <a:bodyPr>
                      <a:noAutofit/>
                    </a:bodyPr>
                    <a:lstStyle/>
                    <a:p>
                      <a:pPr lvl="0" rtl="0">
                        <a:lnSpc>
                          <a:spcPct val="115000"/>
                        </a:lnSpc>
                        <a:spcBef>
                          <a:spcPts val="400"/>
                        </a:spcBef>
                        <a:spcAft>
                          <a:spcPts val="400"/>
                        </a:spcAft>
                        <a:buNone/>
                      </a:pPr>
                      <a:r>
                        <a:rPr lang="en" sz="850"/>
                        <a:t>Author:</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lnSpc>
                          <a:spcPct val="115000"/>
                        </a:lnSpc>
                        <a:spcBef>
                          <a:spcPts val="400"/>
                        </a:spcBef>
                        <a:spcAft>
                          <a:spcPts val="400"/>
                        </a:spcAft>
                        <a:buNone/>
                      </a:pPr>
                      <a:r>
                        <a:rPr lang="en" sz="850"/>
                        <a:t>admin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476250">
                <a:tc gridSpan="3">
                  <a:txBody>
                    <a:bodyPr>
                      <a:noAutofit/>
                    </a:bodyPr>
                    <a:lstStyle/>
                    <a:p>
                      <a:pPr lvl="0" rtl="0">
                        <a:lnSpc>
                          <a:spcPct val="115000"/>
                        </a:lnSpc>
                        <a:spcBef>
                          <a:spcPts val="400"/>
                        </a:spcBef>
                        <a:spcAft>
                          <a:spcPts val="400"/>
                        </a:spcAft>
                        <a:buNone/>
                      </a:pPr>
                      <a:r>
                        <a:rPr lang="en" sz="850"/>
                        <a:t>Summary:</a:t>
                      </a:r>
                    </a:p>
                    <a:p>
                      <a:pPr lvl="0" rtl="0">
                        <a:lnSpc>
                          <a:spcPct val="115000"/>
                        </a:lnSpc>
                        <a:spcBef>
                          <a:spcPts val="0"/>
                        </a:spcBef>
                        <a:buNone/>
                      </a:pPr>
                      <a:r>
                        <a:rPr lang="en" sz="850"/>
                        <a:t>Here we will make a positive test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428625">
                <a:tc gridSpan="3">
                  <a:txBody>
                    <a:bodyPr>
                      <a:noAutofit/>
                    </a:bodyPr>
                    <a:lstStyle/>
                    <a:p>
                      <a:pPr lvl="0" rtl="0">
                        <a:spcBef>
                          <a:spcPts val="0"/>
                        </a:spcBef>
                        <a:buNone/>
                      </a:pPr>
                      <a:r>
                        <a:rPr lang="en" sz="850"/>
                        <a:t>Preconditions:</a:t>
                      </a:r>
                    </a:p>
                    <a:p>
                      <a:pPr lvl="0" rtl="0">
                        <a:spcBef>
                          <a:spcPts val="0"/>
                        </a:spcBef>
                        <a:buNone/>
                      </a:pPr>
                      <a:r>
                        <a:rPr lang="en" sz="850"/>
                        <a:t>Google Chrome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Step actions: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Expected Results: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1</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Enter 42 in the field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42 is entered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2</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Click on Submit button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b="1" lang="en" sz="850"/>
                        <a:t>The data is submitted successfully</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Execution type: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Manual</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251450">
                <a:tc gridSpan="3">
                  <a:txBody>
                    <a:bodyPr>
                      <a:noAutofit/>
                    </a:bodyPr>
                    <a:lstStyle/>
                    <a:p>
                      <a:pPr lvl="0" rtl="0">
                        <a:spcBef>
                          <a:spcPts val="0"/>
                        </a:spcBef>
                        <a:buNone/>
                      </a:pPr>
                      <a:r>
                        <a:t/>
                      </a:r>
                      <a:endParaRP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Keywords: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 age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bl>
          </a:graphicData>
        </a:graphic>
      </p:graphicFrame>
      <p:pic>
        <p:nvPicPr>
          <p:cNvPr id="140" name="Shape 140"/>
          <p:cNvPicPr preferRelativeResize="0"/>
          <p:nvPr/>
        </p:nvPicPr>
        <p:blipFill>
          <a:blip r:embed="rId4">
            <a:alphaModFix/>
          </a:blip>
          <a:stretch>
            <a:fillRect/>
          </a:stretch>
        </p:blipFill>
        <p:spPr>
          <a:xfrm>
            <a:off x="6703712" y="1743275"/>
            <a:ext cx="1533525" cy="5715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44" name="Shape 144"/>
        <p:cNvGrpSpPr/>
        <p:nvPr/>
      </p:nvGrpSpPr>
      <p:grpSpPr>
        <a:xfrm>
          <a:off x="0" y="0"/>
          <a:ext cx="0" cy="0"/>
          <a:chOff x="0" y="0"/>
          <a:chExt cx="0" cy="0"/>
        </a:xfrm>
      </p:grpSpPr>
      <p:sp>
        <p:nvSpPr>
          <p:cNvPr id="145" name="Shape 145"/>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Test case types (4)	</a:t>
            </a:r>
          </a:p>
        </p:txBody>
      </p:sp>
      <p:sp>
        <p:nvSpPr>
          <p:cNvPr id="146" name="Shape 146"/>
          <p:cNvSpPr txBox="1"/>
          <p:nvPr>
            <p:ph idx="1" type="body"/>
          </p:nvPr>
        </p:nvSpPr>
        <p:spPr>
          <a:xfrm>
            <a:off x="457200" y="1217550"/>
            <a:ext cx="8229600" cy="2708400"/>
          </a:xfrm>
          <a:prstGeom prst="rect">
            <a:avLst/>
          </a:prstGeom>
        </p:spPr>
        <p:txBody>
          <a:bodyPr anchorCtr="0" anchor="t" bIns="91425" lIns="91425" rIns="91425" tIns="91425">
            <a:noAutofit/>
          </a:bodyPr>
          <a:lstStyle/>
          <a:p>
            <a:pPr indent="0" lvl="0" marL="0" rtl="0">
              <a:spcBef>
                <a:spcPts val="0"/>
              </a:spcBef>
              <a:buNone/>
            </a:pPr>
            <a:r>
              <a:rPr lang="en" sz="2000"/>
              <a:t>By Expected result:</a:t>
            </a:r>
          </a:p>
          <a:p>
            <a:pPr indent="-228600" lvl="0" marL="457200" rtl="0">
              <a:spcBef>
                <a:spcPts val="0"/>
              </a:spcBef>
              <a:buSzPct val="100000"/>
            </a:pPr>
            <a:r>
              <a:rPr lang="en" sz="2000"/>
              <a:t>Negative</a:t>
            </a:r>
          </a:p>
          <a:p>
            <a:pPr indent="-228600" lvl="1" marL="914400" rtl="0">
              <a:spcBef>
                <a:spcPts val="0"/>
              </a:spcBef>
              <a:buSzPct val="100000"/>
            </a:pPr>
            <a:r>
              <a:rPr lang="en" sz="2000"/>
              <a:t>Verify system does not crash in case of invalid data</a:t>
            </a:r>
          </a:p>
          <a:p>
            <a:pPr indent="-228600" lvl="1" marL="914400" rtl="0">
              <a:spcBef>
                <a:spcPts val="0"/>
              </a:spcBef>
              <a:buSzPct val="100000"/>
            </a:pPr>
            <a:r>
              <a:rPr lang="en" sz="2000"/>
              <a:t>Verify customer will not get bad experience in case of incorrect or malicious usage</a:t>
            </a:r>
          </a:p>
          <a:p>
            <a:pPr indent="-228600" lvl="1" marL="914400" rtl="0">
              <a:spcBef>
                <a:spcPts val="0"/>
              </a:spcBef>
              <a:buSzPct val="100000"/>
            </a:pPr>
            <a:r>
              <a:rPr lang="en" sz="2000"/>
              <a:t>Should be performed in mission critical applications or products used by real customers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36" name="Shape 36"/>
        <p:cNvGrpSpPr/>
        <p:nvPr/>
      </p:nvGrpSpPr>
      <p:grpSpPr>
        <a:xfrm>
          <a:off x="0" y="0"/>
          <a:ext cx="0" cy="0"/>
          <a:chOff x="0" y="0"/>
          <a:chExt cx="0" cy="0"/>
        </a:xfrm>
      </p:grpSpPr>
      <p:sp>
        <p:nvSpPr>
          <p:cNvPr id="37" name="Shape 37"/>
          <p:cNvSpPr txBox="1"/>
          <p:nvPr>
            <p:ph type="title"/>
          </p:nvPr>
        </p:nvSpPr>
        <p:spPr>
          <a:xfrm>
            <a:off x="304800" y="53578"/>
            <a:ext cx="8229600" cy="857400"/>
          </a:xfrm>
          <a:prstGeom prst="rect">
            <a:avLst/>
          </a:prstGeom>
        </p:spPr>
        <p:txBody>
          <a:bodyPr anchorCtr="0" anchor="b" bIns="91425" lIns="91425" rIns="91425" tIns="91425">
            <a:noAutofit/>
          </a:bodyPr>
          <a:lstStyle/>
          <a:p>
            <a:pPr lvl="0" rtl="0">
              <a:spcBef>
                <a:spcPts val="0"/>
              </a:spcBef>
              <a:buNone/>
            </a:pPr>
            <a:r>
              <a:rPr lang="en"/>
              <a:t>Questions</a:t>
            </a:r>
          </a:p>
        </p:txBody>
      </p:sp>
      <p:sp>
        <p:nvSpPr>
          <p:cNvPr id="38" name="Shape 38"/>
          <p:cNvSpPr txBox="1"/>
          <p:nvPr>
            <p:ph idx="1" type="body"/>
          </p:nvPr>
        </p:nvSpPr>
        <p:spPr>
          <a:xfrm>
            <a:off x="241000" y="692275"/>
            <a:ext cx="8880899" cy="4094699"/>
          </a:xfrm>
          <a:prstGeom prst="rect">
            <a:avLst/>
          </a:prstGeom>
        </p:spPr>
        <p:txBody>
          <a:bodyPr anchorCtr="0" anchor="t" bIns="91425" lIns="91425" rIns="91425" tIns="91425">
            <a:noAutofit/>
          </a:bodyPr>
          <a:lstStyle/>
          <a:p>
            <a:pPr indent="-228600" lvl="0" marL="457200" marR="0" rtl="0" algn="l">
              <a:lnSpc>
                <a:spcPct val="100000"/>
              </a:lnSpc>
              <a:spcBef>
                <a:spcPts val="600"/>
              </a:spcBef>
              <a:spcAft>
                <a:spcPts val="0"/>
              </a:spcAft>
              <a:buSzPct val="100000"/>
            </a:pPr>
            <a:r>
              <a:rPr lang="en" sz="2000"/>
              <a:t>Define the terms failure, fault, and error</a:t>
            </a:r>
          </a:p>
          <a:p>
            <a:pPr indent="-228600" lvl="0" marL="457200" marR="0" rtl="0" algn="l">
              <a:lnSpc>
                <a:spcPct val="100000"/>
              </a:lnSpc>
              <a:spcBef>
                <a:spcPts val="600"/>
              </a:spcBef>
              <a:spcAft>
                <a:spcPts val="0"/>
              </a:spcAft>
              <a:buSzPct val="100000"/>
            </a:pPr>
            <a:r>
              <a:rPr lang="en" sz="2000"/>
              <a:t>What is defect masking?</a:t>
            </a:r>
          </a:p>
          <a:p>
            <a:pPr indent="-228600" lvl="0" marL="457200" marR="0" rtl="0" algn="l">
              <a:lnSpc>
                <a:spcPct val="100000"/>
              </a:lnSpc>
              <a:spcBef>
                <a:spcPts val="600"/>
              </a:spcBef>
              <a:spcAft>
                <a:spcPts val="0"/>
              </a:spcAft>
              <a:buSzPct val="100000"/>
            </a:pPr>
            <a:r>
              <a:rPr lang="en" sz="2000"/>
              <a:t>Explain the difference between testing and debugging</a:t>
            </a:r>
          </a:p>
          <a:p>
            <a:pPr indent="-228600" lvl="0" marL="457200" marR="0" rtl="0" algn="l">
              <a:lnSpc>
                <a:spcPct val="100000"/>
              </a:lnSpc>
              <a:spcBef>
                <a:spcPts val="600"/>
              </a:spcBef>
              <a:spcAft>
                <a:spcPts val="0"/>
              </a:spcAft>
              <a:buSzPct val="100000"/>
            </a:pPr>
            <a:r>
              <a:rPr lang="en" sz="2000"/>
              <a:t>List several misconceptions about testing</a:t>
            </a:r>
          </a:p>
          <a:p>
            <a:pPr indent="-228600" lvl="0" marL="457200" marR="0" rtl="0" algn="l">
              <a:lnSpc>
                <a:spcPct val="100000"/>
              </a:lnSpc>
              <a:spcBef>
                <a:spcPts val="600"/>
              </a:spcBef>
              <a:spcAft>
                <a:spcPts val="0"/>
              </a:spcAft>
              <a:buSzPct val="100000"/>
            </a:pPr>
            <a:r>
              <a:rPr lang="en" sz="2000"/>
              <a:t>Why do we test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104001"/>
            <a:ext cx="8229600" cy="578400"/>
          </a:xfrm>
          <a:prstGeom prst="rect">
            <a:avLst/>
          </a:prstGeom>
        </p:spPr>
        <p:txBody>
          <a:bodyPr anchorCtr="0" anchor="b" bIns="91425" lIns="91425" rIns="91425" tIns="91425">
            <a:noAutofit/>
          </a:bodyPr>
          <a:lstStyle/>
          <a:p>
            <a:pPr lvl="0" rtl="0">
              <a:spcBef>
                <a:spcPts val="0"/>
              </a:spcBef>
              <a:buNone/>
            </a:pPr>
            <a:r>
              <a:rPr lang="en"/>
              <a:t>Negative test case demo</a:t>
            </a:r>
          </a:p>
        </p:txBody>
      </p:sp>
      <p:graphicFrame>
        <p:nvGraphicFramePr>
          <p:cNvPr id="152" name="Shape 152"/>
          <p:cNvGraphicFramePr/>
          <p:nvPr/>
        </p:nvGraphicFramePr>
        <p:xfrm>
          <a:off x="532250" y="1217525"/>
          <a:ext cx="3000000" cy="3000000"/>
        </p:xfrm>
        <a:graphic>
          <a:graphicData uri="http://schemas.openxmlformats.org/drawingml/2006/table">
            <a:tbl>
              <a:tblPr>
                <a:noFill/>
                <a:tableStyleId>{E7995DDE-DF86-4B79-BE95-DA882BB3881D}</a:tableStyleId>
              </a:tblPr>
              <a:tblGrid>
                <a:gridCol w="1099000"/>
                <a:gridCol w="2007650"/>
                <a:gridCol w="2388325"/>
              </a:tblGrid>
              <a:tr h="257175">
                <a:tc gridSpan="3">
                  <a:txBody>
                    <a:bodyPr>
                      <a:noAutofit/>
                    </a:bodyPr>
                    <a:lstStyle/>
                    <a:p>
                      <a:pPr lvl="0" rtl="0">
                        <a:lnSpc>
                          <a:spcPct val="115000"/>
                        </a:lnSpc>
                        <a:spcBef>
                          <a:spcPts val="400"/>
                        </a:spcBef>
                        <a:spcAft>
                          <a:spcPts val="400"/>
                        </a:spcAft>
                        <a:buNone/>
                      </a:pPr>
                      <a:r>
                        <a:rPr b="1" lang="en" sz="850"/>
                        <a:t>Test Case DeMo-5: Negative test demo</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solidFill>
                      <a:srgbClr val="EEEEEE"/>
                    </a:solidFill>
                  </a:tcPr>
                </a:tc>
                <a:tc hMerge="1"/>
                <a:tc hMerge="1"/>
              </a:tr>
              <a:tr h="257175">
                <a:tc>
                  <a:txBody>
                    <a:bodyPr>
                      <a:noAutofit/>
                    </a:bodyPr>
                    <a:lstStyle/>
                    <a:p>
                      <a:pPr lvl="0" rtl="0">
                        <a:lnSpc>
                          <a:spcPct val="115000"/>
                        </a:lnSpc>
                        <a:spcBef>
                          <a:spcPts val="400"/>
                        </a:spcBef>
                        <a:spcAft>
                          <a:spcPts val="400"/>
                        </a:spcAft>
                        <a:buNone/>
                      </a:pPr>
                      <a:r>
                        <a:rPr lang="en" sz="850"/>
                        <a:t>Author:</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lnSpc>
                          <a:spcPct val="115000"/>
                        </a:lnSpc>
                        <a:spcBef>
                          <a:spcPts val="400"/>
                        </a:spcBef>
                        <a:spcAft>
                          <a:spcPts val="400"/>
                        </a:spcAft>
                        <a:buNone/>
                      </a:pPr>
                      <a:r>
                        <a:rPr lang="en" sz="850"/>
                        <a:t>admin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476250">
                <a:tc gridSpan="3">
                  <a:txBody>
                    <a:bodyPr>
                      <a:noAutofit/>
                    </a:bodyPr>
                    <a:lstStyle/>
                    <a:p>
                      <a:pPr lvl="0" rtl="0">
                        <a:lnSpc>
                          <a:spcPct val="115000"/>
                        </a:lnSpc>
                        <a:spcBef>
                          <a:spcPts val="400"/>
                        </a:spcBef>
                        <a:spcAft>
                          <a:spcPts val="400"/>
                        </a:spcAft>
                        <a:buNone/>
                      </a:pPr>
                      <a:r>
                        <a:rPr lang="en" sz="850"/>
                        <a:t>Summary:</a:t>
                      </a:r>
                    </a:p>
                    <a:p>
                      <a:pPr lvl="0" rtl="0">
                        <a:lnSpc>
                          <a:spcPct val="115000"/>
                        </a:lnSpc>
                        <a:spcBef>
                          <a:spcPts val="0"/>
                        </a:spcBef>
                        <a:buNone/>
                      </a:pPr>
                      <a:r>
                        <a:rPr lang="en" sz="850"/>
                        <a:t>Here we will make a negative test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428625">
                <a:tc gridSpan="3">
                  <a:txBody>
                    <a:bodyPr>
                      <a:noAutofit/>
                    </a:bodyPr>
                    <a:lstStyle/>
                    <a:p>
                      <a:pPr lvl="0" rtl="0">
                        <a:spcBef>
                          <a:spcPts val="0"/>
                        </a:spcBef>
                        <a:buNone/>
                      </a:pPr>
                      <a:r>
                        <a:rPr lang="en" sz="850"/>
                        <a:t>Preconditions:</a:t>
                      </a:r>
                    </a:p>
                    <a:p>
                      <a:pPr lvl="0" rtl="0">
                        <a:spcBef>
                          <a:spcPts val="0"/>
                        </a:spcBef>
                        <a:buNone/>
                      </a:pPr>
                      <a:r>
                        <a:rPr lang="en" sz="850"/>
                        <a:t>Google Chrome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Step actions: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Expected Results: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1</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Enter “abcd” in the field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“abcd” is entered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2</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lang="en" sz="850"/>
                        <a:t>Click on Submit button</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a:txBody>
                    <a:bodyPr>
                      <a:noAutofit/>
                    </a:bodyPr>
                    <a:lstStyle/>
                    <a:p>
                      <a:pPr lvl="0" rtl="0">
                        <a:spcBef>
                          <a:spcPts val="0"/>
                        </a:spcBef>
                        <a:buNone/>
                      </a:pPr>
                      <a:r>
                        <a:rPr b="1" lang="en" sz="850"/>
                        <a:t>Data is not submitted.</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r>
              <a:tr h="161925">
                <a:tc>
                  <a:txBody>
                    <a:bodyPr>
                      <a:noAutofit/>
                    </a:bodyPr>
                    <a:lstStyle/>
                    <a:p>
                      <a:pPr lvl="0" rtl="0">
                        <a:spcBef>
                          <a:spcPts val="0"/>
                        </a:spcBef>
                        <a:buNone/>
                      </a:pPr>
                      <a:r>
                        <a:rPr lang="en" sz="850"/>
                        <a:t>Execution type: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Manual</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r h="251450">
                <a:tc gridSpan="3">
                  <a:txBody>
                    <a:bodyPr>
                      <a:noAutofit/>
                    </a:bodyPr>
                    <a:lstStyle/>
                    <a:p>
                      <a:pPr lvl="0" rtl="0">
                        <a:spcBef>
                          <a:spcPts val="0"/>
                        </a:spcBef>
                        <a:buNone/>
                      </a:pPr>
                      <a:r>
                        <a:t/>
                      </a:r>
                      <a:endParaRP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c hMerge="1"/>
              </a:tr>
              <a:tr h="161925">
                <a:tc>
                  <a:txBody>
                    <a:bodyPr>
                      <a:noAutofit/>
                    </a:bodyPr>
                    <a:lstStyle/>
                    <a:p>
                      <a:pPr lvl="0" rtl="0">
                        <a:spcBef>
                          <a:spcPts val="0"/>
                        </a:spcBef>
                        <a:buNone/>
                      </a:pPr>
                      <a:r>
                        <a:rPr lang="en" sz="850"/>
                        <a:t>Keywords:</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gridSpan="2">
                  <a:txBody>
                    <a:bodyPr>
                      <a:noAutofit/>
                    </a:bodyPr>
                    <a:lstStyle/>
                    <a:p>
                      <a:pPr lvl="0" rtl="0">
                        <a:spcBef>
                          <a:spcPts val="0"/>
                        </a:spcBef>
                        <a:buNone/>
                      </a:pPr>
                      <a:r>
                        <a:rPr lang="en" sz="850"/>
                        <a:t> age</a:t>
                      </a:r>
                    </a:p>
                  </a:txBody>
                  <a:tcPr marT="19050" marB="19050" marR="19050" marL="19050">
                    <a:lnL cap="flat" cmpd="sng" w="12700">
                      <a:solidFill>
                        <a:srgbClr val="DDDDDD"/>
                      </a:solidFill>
                      <a:prstDash val="solid"/>
                      <a:round/>
                      <a:headEnd len="med" w="med" type="none"/>
                      <a:tailEnd len="med" w="med" type="none"/>
                    </a:lnL>
                    <a:lnR cap="flat" cmpd="sng" w="12700">
                      <a:solidFill>
                        <a:srgbClr val="DDDDDD"/>
                      </a:solidFill>
                      <a:prstDash val="solid"/>
                      <a:round/>
                      <a:headEnd len="med" w="med" type="none"/>
                      <a:tailEnd len="med" w="med" type="none"/>
                    </a:lnR>
                    <a:lnT cap="flat" cmpd="sng" w="12700">
                      <a:solidFill>
                        <a:srgbClr val="DDDDDD"/>
                      </a:solidFill>
                      <a:prstDash val="solid"/>
                      <a:round/>
                      <a:headEnd len="med" w="med" type="none"/>
                      <a:tailEnd len="med" w="med" type="none"/>
                    </a:lnT>
                    <a:lnB cap="flat" cmpd="sng" w="12700">
                      <a:solidFill>
                        <a:srgbClr val="DDDDDD"/>
                      </a:solidFill>
                      <a:prstDash val="solid"/>
                      <a:round/>
                      <a:headEnd len="med" w="med" type="none"/>
                      <a:tailEnd len="med" w="med" type="none"/>
                    </a:lnB>
                  </a:tcPr>
                </a:tc>
                <a:tc hMerge="1"/>
              </a:tr>
            </a:tbl>
          </a:graphicData>
        </a:graphic>
      </p:graphicFrame>
      <p:pic>
        <p:nvPicPr>
          <p:cNvPr id="153" name="Shape 153"/>
          <p:cNvPicPr preferRelativeResize="0"/>
          <p:nvPr/>
        </p:nvPicPr>
        <p:blipFill>
          <a:blip r:embed="rId4">
            <a:alphaModFix/>
          </a:blip>
          <a:stretch>
            <a:fillRect/>
          </a:stretch>
        </p:blipFill>
        <p:spPr>
          <a:xfrm>
            <a:off x="6547637" y="2224312"/>
            <a:ext cx="1533525" cy="571500"/>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57" name="Shape 157"/>
        <p:cNvGrpSpPr/>
        <p:nvPr/>
      </p:nvGrpSpPr>
      <p:grpSpPr>
        <a:xfrm>
          <a:off x="0" y="0"/>
          <a:ext cx="0" cy="0"/>
          <a:chOff x="0" y="0"/>
          <a:chExt cx="0" cy="0"/>
        </a:xfrm>
      </p:grpSpPr>
      <p:pic>
        <p:nvPicPr>
          <p:cNvPr id="158" name="Shape 158"/>
          <p:cNvPicPr preferRelativeResize="0"/>
          <p:nvPr/>
        </p:nvPicPr>
        <p:blipFill>
          <a:blip r:embed="rId4">
            <a:alphaModFix/>
          </a:blip>
          <a:stretch>
            <a:fillRect/>
          </a:stretch>
        </p:blipFill>
        <p:spPr>
          <a:xfrm>
            <a:off x="2597012" y="1033712"/>
            <a:ext cx="3305175" cy="2657475"/>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62" name="Shape 162"/>
        <p:cNvGrpSpPr/>
        <p:nvPr/>
      </p:nvGrpSpPr>
      <p:grpSpPr>
        <a:xfrm>
          <a:off x="0" y="0"/>
          <a:ext cx="0" cy="0"/>
          <a:chOff x="0" y="0"/>
          <a:chExt cx="0" cy="0"/>
        </a:xfrm>
      </p:grpSpPr>
      <p:sp>
        <p:nvSpPr>
          <p:cNvPr id="163" name="Shape 163"/>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Test case execution and expected result</a:t>
            </a:r>
          </a:p>
        </p:txBody>
      </p:sp>
      <p:sp>
        <p:nvSpPr>
          <p:cNvPr id="164" name="Shape 164"/>
          <p:cNvSpPr txBox="1"/>
          <p:nvPr>
            <p:ph idx="1" type="body"/>
          </p:nvPr>
        </p:nvSpPr>
        <p:spPr>
          <a:xfrm>
            <a:off x="381000" y="590550"/>
            <a:ext cx="8229600" cy="4272300"/>
          </a:xfrm>
          <a:prstGeom prst="rect">
            <a:avLst/>
          </a:prstGeom>
        </p:spPr>
        <p:txBody>
          <a:bodyPr anchorCtr="0" anchor="t" bIns="91425" lIns="91425" rIns="91425" tIns="91425">
            <a:noAutofit/>
          </a:bodyPr>
          <a:lstStyle/>
          <a:p>
            <a:pPr indent="-228600" lvl="0" marL="457200" rtl="0">
              <a:spcBef>
                <a:spcPts val="0"/>
              </a:spcBef>
              <a:buSzPct val="100000"/>
            </a:pPr>
            <a:r>
              <a:rPr lang="en" sz="1800"/>
              <a:t>Test case execution is finished once we compare Actual vs. Expected results</a:t>
            </a:r>
          </a:p>
          <a:p>
            <a:pPr indent="-228600" lvl="1" marL="914400" rtl="0">
              <a:spcBef>
                <a:spcPts val="0"/>
              </a:spcBef>
              <a:buSzPct val="100000"/>
            </a:pPr>
            <a:r>
              <a:rPr lang="en" sz="1800"/>
              <a:t>PASS – Actual result corresponds to Expected result</a:t>
            </a:r>
          </a:p>
          <a:p>
            <a:pPr indent="-228600" lvl="1" marL="914400" rtl="0">
              <a:spcBef>
                <a:spcPts val="0"/>
              </a:spcBef>
              <a:buSzPct val="100000"/>
            </a:pPr>
            <a:r>
              <a:rPr lang="en" sz="1800"/>
              <a:t>FAIL – Actual result does not correspond to Expected result</a:t>
            </a:r>
          </a:p>
          <a:p>
            <a:pPr indent="-228600" lvl="1" marL="914400" rtl="0">
              <a:spcBef>
                <a:spcPts val="0"/>
              </a:spcBef>
              <a:buSzPct val="100000"/>
            </a:pPr>
            <a:r>
              <a:rPr lang="en" sz="1800"/>
              <a:t>Blocked – other bug prevents us from executing this test case</a:t>
            </a:r>
          </a:p>
          <a:p>
            <a:pPr indent="-228600" lvl="0" marL="457200" rtl="0">
              <a:spcBef>
                <a:spcPts val="0"/>
              </a:spcBef>
              <a:buSzPct val="100000"/>
            </a:pPr>
            <a:r>
              <a:rPr lang="en" sz="1800"/>
              <a:t>Best theoretical case: one expected result</a:t>
            </a:r>
          </a:p>
          <a:p>
            <a:pPr indent="-228600" lvl="1" marL="914400" rtl="0">
              <a:spcBef>
                <a:spcPts val="0"/>
              </a:spcBef>
              <a:buSzPct val="100000"/>
            </a:pPr>
            <a:r>
              <a:rPr lang="en" sz="1800"/>
              <a:t>Focus on only one thing while testing</a:t>
            </a:r>
          </a:p>
          <a:p>
            <a:pPr indent="-228600" lvl="0" marL="457200" rtl="0">
              <a:spcBef>
                <a:spcPts val="0"/>
              </a:spcBef>
              <a:buSzPct val="100000"/>
            </a:pPr>
            <a:r>
              <a:rPr b="1" lang="en" sz="1800"/>
              <a:t>The reality</a:t>
            </a:r>
            <a:r>
              <a:rPr lang="en" sz="1800"/>
              <a:t>: many expected results</a:t>
            </a:r>
          </a:p>
          <a:p>
            <a:pPr indent="-228600" lvl="1" marL="914400" rtl="0">
              <a:spcBef>
                <a:spcPts val="0"/>
              </a:spcBef>
              <a:buSzPct val="100000"/>
            </a:pPr>
            <a:r>
              <a:rPr lang="en" sz="1800"/>
              <a:t>Each step can have one or more expected result</a:t>
            </a:r>
          </a:p>
          <a:p>
            <a:pPr indent="-228600" lvl="1" marL="914400" rtl="0">
              <a:spcBef>
                <a:spcPts val="0"/>
              </a:spcBef>
              <a:buSzPct val="100000"/>
            </a:pPr>
            <a:r>
              <a:rPr lang="en" sz="1800"/>
              <a:t>Keep number of expectations low (1-3)</a:t>
            </a:r>
          </a:p>
          <a:p>
            <a:pPr indent="-228600" lvl="1" marL="914400" rtl="0">
              <a:spcBef>
                <a:spcPts val="0"/>
              </a:spcBef>
              <a:buSzPct val="100000"/>
            </a:pPr>
            <a:r>
              <a:rPr lang="en" sz="1800"/>
              <a:t>Combine only related (to each other) expected results</a:t>
            </a:r>
          </a:p>
          <a:p>
            <a:pPr indent="-228600" lvl="1" marL="914400" rtl="0">
              <a:spcBef>
                <a:spcPts val="0"/>
              </a:spcBef>
              <a:buSzPct val="100000"/>
            </a:pPr>
            <a:r>
              <a:rPr lang="en" sz="1800"/>
              <a:t>Can distract the person executing the test case</a:t>
            </a:r>
          </a:p>
          <a:p>
            <a:pPr indent="-228600" lvl="1" marL="914400" rtl="0">
              <a:spcBef>
                <a:spcPts val="0"/>
              </a:spcBef>
              <a:buSzPct val="100000"/>
            </a:pPr>
            <a:r>
              <a:rPr lang="en" sz="1800"/>
              <a:t>Optimizes test effort</a:t>
            </a:r>
          </a:p>
          <a:p>
            <a:pPr indent="0" lvl="0" marL="0" rtl="0">
              <a:spcBef>
                <a:spcPts val="0"/>
              </a:spcBef>
              <a:buNone/>
            </a:pPr>
            <a:r>
              <a:t/>
            </a:r>
            <a:endParaRPr sz="180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68" name="Shape 168"/>
        <p:cNvGrpSpPr/>
        <p:nvPr/>
      </p:nvGrpSpPr>
      <p:grpSpPr>
        <a:xfrm>
          <a:off x="0" y="0"/>
          <a:ext cx="0" cy="0"/>
          <a:chOff x="0" y="0"/>
          <a:chExt cx="0" cy="0"/>
        </a:xfrm>
      </p:grpSpPr>
      <p:sp>
        <p:nvSpPr>
          <p:cNvPr id="169" name="Shape 169"/>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Test case maintainability</a:t>
            </a:r>
          </a:p>
        </p:txBody>
      </p:sp>
      <p:sp>
        <p:nvSpPr>
          <p:cNvPr id="170" name="Shape 170"/>
          <p:cNvSpPr txBox="1"/>
          <p:nvPr>
            <p:ph idx="1" type="body"/>
          </p:nvPr>
        </p:nvSpPr>
        <p:spPr>
          <a:xfrm>
            <a:off x="381000" y="590550"/>
            <a:ext cx="8229600" cy="4272300"/>
          </a:xfrm>
          <a:prstGeom prst="rect">
            <a:avLst/>
          </a:prstGeom>
        </p:spPr>
        <p:txBody>
          <a:bodyPr anchorCtr="0" anchor="t" bIns="91425" lIns="91425" rIns="91425" tIns="91425">
            <a:noAutofit/>
          </a:bodyPr>
          <a:lstStyle/>
          <a:p>
            <a:pPr indent="-228600" lvl="0" marL="457200" rtl="0">
              <a:spcBef>
                <a:spcPts val="0"/>
              </a:spcBef>
              <a:buSzPct val="100000"/>
            </a:pPr>
            <a:r>
              <a:rPr b="1" lang="en" sz="1800"/>
              <a:t>Maintainability</a:t>
            </a:r>
            <a:r>
              <a:rPr lang="en" sz="1800"/>
              <a:t> - The readiness of a software product to be modified to correct defects, to meet new requirements, to make future maintenance easier, or to adapted to a changed environment</a:t>
            </a:r>
          </a:p>
          <a:p>
            <a:pPr indent="-228600" lvl="0" marL="457200" rtl="0">
              <a:spcBef>
                <a:spcPts val="0"/>
              </a:spcBef>
              <a:buSzPct val="100000"/>
            </a:pPr>
            <a:r>
              <a:rPr lang="en" sz="1800"/>
              <a:t>Software changes often and a lot</a:t>
            </a:r>
          </a:p>
          <a:p>
            <a:pPr indent="-228600" lvl="1" marL="914400" rtl="0">
              <a:spcBef>
                <a:spcPts val="0"/>
              </a:spcBef>
              <a:buSzPct val="100000"/>
            </a:pPr>
            <a:r>
              <a:rPr lang="en" sz="1800"/>
              <a:t>This requires changes (add, update, remove) in test cases</a:t>
            </a:r>
          </a:p>
          <a:p>
            <a:pPr indent="-228600" lvl="0" marL="457200" rtl="0">
              <a:spcBef>
                <a:spcPts val="0"/>
              </a:spcBef>
              <a:buSzPct val="100000"/>
            </a:pPr>
            <a:r>
              <a:rPr lang="en" sz="1800"/>
              <a:t>Design test case to be easily modified</a:t>
            </a:r>
          </a:p>
          <a:p>
            <a:pPr indent="-228600" lvl="1" marL="914400" rtl="0">
              <a:spcBef>
                <a:spcPts val="0"/>
              </a:spcBef>
              <a:buSzPct val="100000"/>
            </a:pPr>
            <a:r>
              <a:rPr lang="en" sz="1800"/>
              <a:t>Separate common steps in dedicated document – Knowledge base</a:t>
            </a:r>
          </a:p>
          <a:p>
            <a:pPr indent="-228600" lvl="1" marL="914400" rtl="0">
              <a:spcBef>
                <a:spcPts val="0"/>
              </a:spcBef>
              <a:buSzPct val="100000"/>
            </a:pPr>
            <a:r>
              <a:rPr lang="en" sz="1800"/>
              <a:t>Test case maintainability depends of its level of details</a:t>
            </a:r>
          </a:p>
          <a:p>
            <a:pPr indent="-228600" lvl="1" marL="914400" rtl="0">
              <a:spcBef>
                <a:spcPts val="0"/>
              </a:spcBef>
              <a:buSzPct val="100000"/>
            </a:pPr>
            <a:r>
              <a:rPr lang="en" sz="1800"/>
              <a:t>Do not add obvious or unrelated steps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74" name="Shape 174"/>
        <p:cNvGrpSpPr/>
        <p:nvPr/>
      </p:nvGrpSpPr>
      <p:grpSpPr>
        <a:xfrm>
          <a:off x="0" y="0"/>
          <a:ext cx="0" cy="0"/>
          <a:chOff x="0" y="0"/>
          <a:chExt cx="0" cy="0"/>
        </a:xfrm>
      </p:grpSpPr>
      <p:sp>
        <p:nvSpPr>
          <p:cNvPr id="175" name="Shape 175"/>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Test case maintainability</a:t>
            </a:r>
          </a:p>
        </p:txBody>
      </p:sp>
      <p:pic>
        <p:nvPicPr>
          <p:cNvPr id="176" name="Shape 176"/>
          <p:cNvPicPr preferRelativeResize="0"/>
          <p:nvPr/>
        </p:nvPicPr>
        <p:blipFill>
          <a:blip r:embed="rId4">
            <a:alphaModFix/>
          </a:blip>
          <a:stretch>
            <a:fillRect/>
          </a:stretch>
        </p:blipFill>
        <p:spPr>
          <a:xfrm>
            <a:off x="622446" y="806850"/>
            <a:ext cx="2408750" cy="3463849"/>
          </a:xfrm>
          <a:prstGeom prst="rect">
            <a:avLst/>
          </a:prstGeom>
          <a:noFill/>
          <a:ln>
            <a:noFill/>
          </a:ln>
        </p:spPr>
      </p:pic>
      <p:pic>
        <p:nvPicPr>
          <p:cNvPr id="177" name="Shape 177"/>
          <p:cNvPicPr preferRelativeResize="0"/>
          <p:nvPr/>
        </p:nvPicPr>
        <p:blipFill>
          <a:blip r:embed="rId5">
            <a:alphaModFix/>
          </a:blip>
          <a:stretch>
            <a:fillRect/>
          </a:stretch>
        </p:blipFill>
        <p:spPr>
          <a:xfrm>
            <a:off x="4486150" y="801050"/>
            <a:ext cx="1390449" cy="3506099"/>
          </a:xfrm>
          <a:prstGeom prst="rect">
            <a:avLst/>
          </a:prstGeom>
          <a:noFill/>
          <a:ln>
            <a:noFill/>
          </a:ln>
        </p:spPr>
      </p:pic>
      <p:cxnSp>
        <p:nvCxnSpPr>
          <p:cNvPr id="178" name="Shape 178"/>
          <p:cNvCxnSpPr/>
          <p:nvPr/>
        </p:nvCxnSpPr>
        <p:spPr>
          <a:xfrm flipH="1" rot="10800000">
            <a:off x="3190750" y="2456749"/>
            <a:ext cx="1161300" cy="18900"/>
          </a:xfrm>
          <a:prstGeom prst="straightConnector1">
            <a:avLst/>
          </a:prstGeom>
          <a:noFill/>
          <a:ln cap="flat" cmpd="sng" w="19050">
            <a:solidFill>
              <a:schemeClr val="dk2"/>
            </a:solidFill>
            <a:prstDash val="solid"/>
            <a:round/>
            <a:headEnd len="lg" w="lg" type="none"/>
            <a:tailEnd len="lg" w="lg" type="triangle"/>
          </a:ln>
        </p:spPr>
      </p:cxn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82" name="Shape 182"/>
        <p:cNvGrpSpPr/>
        <p:nvPr/>
      </p:nvGrpSpPr>
      <p:grpSpPr>
        <a:xfrm>
          <a:off x="0" y="0"/>
          <a:ext cx="0" cy="0"/>
          <a:chOff x="0" y="0"/>
          <a:chExt cx="0" cy="0"/>
        </a:xfrm>
      </p:grpSpPr>
      <p:sp>
        <p:nvSpPr>
          <p:cNvPr id="183" name="Shape 183"/>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Bad practices</a:t>
            </a:r>
          </a:p>
        </p:txBody>
      </p:sp>
      <p:sp>
        <p:nvSpPr>
          <p:cNvPr id="184" name="Shape 184"/>
          <p:cNvSpPr txBox="1"/>
          <p:nvPr>
            <p:ph idx="1" type="body"/>
          </p:nvPr>
        </p:nvSpPr>
        <p:spPr>
          <a:xfrm>
            <a:off x="352625" y="1292900"/>
            <a:ext cx="7884600" cy="3054900"/>
          </a:xfrm>
          <a:prstGeom prst="rect">
            <a:avLst/>
          </a:prstGeom>
        </p:spPr>
        <p:txBody>
          <a:bodyPr anchorCtr="0" anchor="t" bIns="91425" lIns="91425" rIns="91425" tIns="91425">
            <a:noAutofit/>
          </a:bodyPr>
          <a:lstStyle/>
          <a:p>
            <a:pPr indent="-228600" lvl="0" marL="457200" marR="0" rtl="0" algn="l">
              <a:lnSpc>
                <a:spcPct val="100000"/>
              </a:lnSpc>
              <a:spcBef>
                <a:spcPts val="600"/>
              </a:spcBef>
              <a:spcAft>
                <a:spcPts val="0"/>
              </a:spcAft>
              <a:buSzPct val="100000"/>
            </a:pPr>
            <a:r>
              <a:rPr lang="en" sz="1800"/>
              <a:t>Dependency between test cases</a:t>
            </a:r>
          </a:p>
          <a:p>
            <a:pPr indent="-228600" lvl="1" marL="914400" marR="0" rtl="0" algn="l">
              <a:lnSpc>
                <a:spcPct val="100000"/>
              </a:lnSpc>
              <a:spcBef>
                <a:spcPts val="600"/>
              </a:spcBef>
              <a:spcAft>
                <a:spcPts val="0"/>
              </a:spcAft>
              <a:buSzPct val="100000"/>
            </a:pPr>
            <a:r>
              <a:rPr lang="en" sz="1800"/>
              <a:t>Independent test case does not refer to another test case and does not rely on other test case to bring the system in certain state</a:t>
            </a:r>
          </a:p>
          <a:p>
            <a:pPr indent="-228600" lvl="0" marL="457200" marR="0" rtl="0" algn="l">
              <a:lnSpc>
                <a:spcPct val="100000"/>
              </a:lnSpc>
              <a:spcBef>
                <a:spcPts val="600"/>
              </a:spcBef>
              <a:spcAft>
                <a:spcPts val="0"/>
              </a:spcAft>
              <a:buSzPct val="100000"/>
            </a:pPr>
            <a:r>
              <a:rPr lang="en" sz="1800"/>
              <a:t>Poor step description</a:t>
            </a:r>
          </a:p>
          <a:p>
            <a:pPr indent="-228600" lvl="1" marL="914400" marR="0" rtl="0" algn="l">
              <a:lnSpc>
                <a:spcPct val="100000"/>
              </a:lnSpc>
              <a:spcBef>
                <a:spcPts val="600"/>
              </a:spcBef>
              <a:spcAft>
                <a:spcPts val="0"/>
              </a:spcAft>
              <a:buSzPct val="100000"/>
            </a:pPr>
            <a:r>
              <a:rPr lang="en" sz="1800"/>
              <a:t>Things clear and obvious now for you can become unclear in a month</a:t>
            </a:r>
          </a:p>
          <a:p>
            <a:pPr indent="0" lvl="0" marL="0" marR="0" rtl="0" algn="l">
              <a:lnSpc>
                <a:spcPct val="100000"/>
              </a:lnSpc>
              <a:spcBef>
                <a:spcPts val="600"/>
              </a:spcBef>
              <a:spcAft>
                <a:spcPts val="0"/>
              </a:spcAft>
              <a:buNone/>
            </a:pPr>
            <a:r>
              <a:t/>
            </a:r>
            <a:endParaRPr sz="1800"/>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88" name="Shape 188"/>
        <p:cNvGrpSpPr/>
        <p:nvPr/>
      </p:nvGrpSpPr>
      <p:grpSpPr>
        <a:xfrm>
          <a:off x="0" y="0"/>
          <a:ext cx="0" cy="0"/>
          <a:chOff x="0" y="0"/>
          <a:chExt cx="0" cy="0"/>
        </a:xfrm>
      </p:grpSpPr>
      <p:sp>
        <p:nvSpPr>
          <p:cNvPr id="189" name="Shape 189"/>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Bad practices (2)</a:t>
            </a:r>
          </a:p>
        </p:txBody>
      </p:sp>
      <p:sp>
        <p:nvSpPr>
          <p:cNvPr id="190" name="Shape 190"/>
          <p:cNvSpPr txBox="1"/>
          <p:nvPr>
            <p:ph idx="1" type="body"/>
          </p:nvPr>
        </p:nvSpPr>
        <p:spPr>
          <a:xfrm>
            <a:off x="359725" y="994950"/>
            <a:ext cx="7826700" cy="2926199"/>
          </a:xfrm>
          <a:prstGeom prst="rect">
            <a:avLst/>
          </a:prstGeom>
        </p:spPr>
        <p:txBody>
          <a:bodyPr anchorCtr="0" anchor="t" bIns="91425" lIns="91425" rIns="91425" tIns="91425">
            <a:noAutofit/>
          </a:bodyPr>
          <a:lstStyle/>
          <a:p>
            <a:pPr lvl="0" marR="0" rtl="0" algn="l">
              <a:lnSpc>
                <a:spcPct val="100000"/>
              </a:lnSpc>
              <a:spcBef>
                <a:spcPts val="600"/>
              </a:spcBef>
              <a:spcAft>
                <a:spcPts val="0"/>
              </a:spcAft>
              <a:buNone/>
            </a:pPr>
            <a:r>
              <a:t/>
            </a:r>
            <a:endParaRPr sz="1800"/>
          </a:p>
          <a:p>
            <a:pPr indent="-228600" lvl="0" marL="457200" marR="0" rtl="0" algn="l">
              <a:lnSpc>
                <a:spcPct val="100000"/>
              </a:lnSpc>
              <a:spcBef>
                <a:spcPts val="600"/>
              </a:spcBef>
              <a:spcAft>
                <a:spcPts val="0"/>
              </a:spcAft>
              <a:buSzPct val="100000"/>
            </a:pPr>
            <a:r>
              <a:rPr lang="en" sz="1800"/>
              <a:t>Poor expected result description</a:t>
            </a:r>
          </a:p>
          <a:p>
            <a:pPr indent="-228600" lvl="1" marL="914400" marR="0" rtl="0" algn="l">
              <a:lnSpc>
                <a:spcPct val="100000"/>
              </a:lnSpc>
              <a:spcBef>
                <a:spcPts val="600"/>
              </a:spcBef>
              <a:spcAft>
                <a:spcPts val="0"/>
              </a:spcAft>
              <a:buSzPct val="100000"/>
            </a:pPr>
            <a:r>
              <a:rPr lang="en" sz="1800"/>
              <a:t>It should be clear what and why this is the expected result</a:t>
            </a:r>
          </a:p>
          <a:p>
            <a:pPr indent="-228600" lvl="1" marL="914400" marR="0" rtl="0" algn="l">
              <a:lnSpc>
                <a:spcPct val="100000"/>
              </a:lnSpc>
              <a:spcBef>
                <a:spcPts val="600"/>
              </a:spcBef>
              <a:spcAft>
                <a:spcPts val="0"/>
              </a:spcAft>
              <a:buSzPct val="100000"/>
            </a:pPr>
            <a:r>
              <a:rPr lang="en" sz="1800"/>
              <a:t>Do not make references to an external documents</a:t>
            </a:r>
          </a:p>
          <a:p>
            <a:pPr indent="-228600" lvl="1" marL="914400" marR="0" rtl="0" algn="l">
              <a:lnSpc>
                <a:spcPct val="100000"/>
              </a:lnSpc>
              <a:spcBef>
                <a:spcPts val="600"/>
              </a:spcBef>
              <a:spcAft>
                <a:spcPts val="0"/>
              </a:spcAft>
              <a:buSzPct val="100000"/>
            </a:pPr>
            <a:r>
              <a:rPr lang="en" sz="1800"/>
              <a:t>Everything works as expected</a:t>
            </a:r>
          </a:p>
          <a:p>
            <a:pPr indent="-228600" lvl="0" marL="457200" marR="0" rtl="0" algn="l">
              <a:lnSpc>
                <a:spcPct val="100000"/>
              </a:lnSpc>
              <a:spcBef>
                <a:spcPts val="600"/>
              </a:spcBef>
              <a:spcAft>
                <a:spcPts val="0"/>
              </a:spcAft>
              <a:buSzPct val="100000"/>
            </a:pPr>
            <a:r>
              <a:rPr lang="en" sz="1800"/>
              <a:t>Long or complex test cases</a:t>
            </a:r>
          </a:p>
          <a:p>
            <a:pPr indent="-228600" lvl="1" marL="914400" marR="0" rtl="0" algn="l">
              <a:lnSpc>
                <a:spcPct val="100000"/>
              </a:lnSpc>
              <a:spcBef>
                <a:spcPts val="600"/>
              </a:spcBef>
              <a:spcAft>
                <a:spcPts val="0"/>
              </a:spcAft>
              <a:buSzPct val="100000"/>
            </a:pPr>
            <a:r>
              <a:rPr lang="en" sz="1800"/>
              <a:t>Other people are going to execute your test cases !!!</a:t>
            </a:r>
          </a:p>
          <a:p>
            <a:pPr indent="0" lvl="0" marL="0" marR="0" rtl="0" algn="l">
              <a:lnSpc>
                <a:spcPct val="100000"/>
              </a:lnSpc>
              <a:spcBef>
                <a:spcPts val="600"/>
              </a:spcBef>
              <a:spcAft>
                <a:spcPts val="0"/>
              </a:spcAft>
              <a:buNone/>
            </a:pPr>
            <a:r>
              <a:t/>
            </a:r>
            <a:endParaRPr sz="1800"/>
          </a:p>
          <a:p>
            <a:pPr indent="0" lvl="0" marL="0" marR="0" rtl="0" algn="l">
              <a:lnSpc>
                <a:spcPct val="100000"/>
              </a:lnSpc>
              <a:spcBef>
                <a:spcPts val="600"/>
              </a:spcBef>
              <a:spcAft>
                <a:spcPts val="0"/>
              </a:spcAft>
              <a:buNone/>
            </a:pPr>
            <a:r>
              <a:t/>
            </a:r>
            <a:endParaRPr sz="1800"/>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94" name="Shape 194"/>
        <p:cNvGrpSpPr/>
        <p:nvPr/>
      </p:nvGrpSpPr>
      <p:grpSpPr>
        <a:xfrm>
          <a:off x="0" y="0"/>
          <a:ext cx="0" cy="0"/>
          <a:chOff x="0" y="0"/>
          <a:chExt cx="0" cy="0"/>
        </a:xfrm>
      </p:grpSpPr>
      <p:sp>
        <p:nvSpPr>
          <p:cNvPr id="195" name="Shape 195"/>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Good practices</a:t>
            </a:r>
          </a:p>
        </p:txBody>
      </p:sp>
      <p:sp>
        <p:nvSpPr>
          <p:cNvPr id="196" name="Shape 196"/>
          <p:cNvSpPr txBox="1"/>
          <p:nvPr>
            <p:ph idx="1" type="body"/>
          </p:nvPr>
        </p:nvSpPr>
        <p:spPr>
          <a:xfrm>
            <a:off x="366800" y="1122625"/>
            <a:ext cx="8229600" cy="2531099"/>
          </a:xfrm>
          <a:prstGeom prst="rect">
            <a:avLst/>
          </a:prstGeom>
        </p:spPr>
        <p:txBody>
          <a:bodyPr anchorCtr="0" anchor="t" bIns="91425" lIns="91425" rIns="91425" tIns="91425">
            <a:noAutofit/>
          </a:bodyPr>
          <a:lstStyle/>
          <a:p>
            <a:pPr indent="-228600" lvl="0" marL="457200" marR="0" rtl="0" algn="l">
              <a:lnSpc>
                <a:spcPct val="100000"/>
              </a:lnSpc>
              <a:spcBef>
                <a:spcPts val="600"/>
              </a:spcBef>
              <a:spcAft>
                <a:spcPts val="0"/>
              </a:spcAft>
              <a:buSzPct val="100000"/>
            </a:pPr>
            <a:r>
              <a:rPr lang="en" sz="1800"/>
              <a:t>Stage of the project</a:t>
            </a:r>
          </a:p>
          <a:p>
            <a:pPr indent="-228600" lvl="1" marL="914400" marR="0" rtl="0" algn="l">
              <a:lnSpc>
                <a:spcPct val="100000"/>
              </a:lnSpc>
              <a:spcBef>
                <a:spcPts val="600"/>
              </a:spcBef>
              <a:spcAft>
                <a:spcPts val="0"/>
              </a:spcAft>
              <a:buSzPct val="100000"/>
            </a:pPr>
            <a:r>
              <a:rPr lang="en" sz="1800"/>
              <a:t>High level test cases are preferred in early stages of the project</a:t>
            </a:r>
          </a:p>
          <a:p>
            <a:pPr indent="-228600" lvl="1" marL="914400" marR="0" rtl="0" algn="l">
              <a:lnSpc>
                <a:spcPct val="100000"/>
              </a:lnSpc>
              <a:spcBef>
                <a:spcPts val="600"/>
              </a:spcBef>
              <a:spcAft>
                <a:spcPts val="0"/>
              </a:spcAft>
              <a:buSzPct val="100000"/>
            </a:pPr>
            <a:r>
              <a:rPr lang="en" sz="1800"/>
              <a:t>The more mature projects become and the more users are using it, the level of details and number of test cases increases</a:t>
            </a:r>
          </a:p>
          <a:p>
            <a:pPr indent="-228600" lvl="0" marL="457200" marR="0" rtl="0" algn="l">
              <a:lnSpc>
                <a:spcPct val="100000"/>
              </a:lnSpc>
              <a:spcBef>
                <a:spcPts val="600"/>
              </a:spcBef>
              <a:spcAft>
                <a:spcPts val="0"/>
              </a:spcAft>
              <a:buSzPct val="100000"/>
            </a:pPr>
            <a:r>
              <a:rPr lang="en" sz="1800"/>
              <a:t>Always keep your test cases up to date</a:t>
            </a:r>
          </a:p>
          <a:p>
            <a:pPr indent="-228600" lvl="0" marL="457200" marR="0" rtl="0" algn="l">
              <a:lnSpc>
                <a:spcPct val="100000"/>
              </a:lnSpc>
              <a:spcBef>
                <a:spcPts val="600"/>
              </a:spcBef>
              <a:spcAft>
                <a:spcPts val="0"/>
              </a:spcAft>
              <a:buSzPct val="100000"/>
            </a:pPr>
            <a:r>
              <a:rPr lang="en" sz="1800"/>
              <a:t>Test the simple stuff (if time permits) cases for specific part of the project or specification</a:t>
            </a:r>
          </a:p>
          <a:p>
            <a:pPr lvl="0" marR="0" rtl="0" algn="l">
              <a:lnSpc>
                <a:spcPct val="100000"/>
              </a:lnSpc>
              <a:spcBef>
                <a:spcPts val="600"/>
              </a:spcBef>
              <a:spcAft>
                <a:spcPts val="0"/>
              </a:spcAft>
              <a:buNone/>
            </a:pPr>
            <a:r>
              <a:t/>
            </a:r>
            <a:endParaRPr sz="1800"/>
          </a:p>
          <a:p>
            <a:pPr indent="0" lvl="0" marL="0" marR="0" rtl="0" algn="l">
              <a:lnSpc>
                <a:spcPct val="100000"/>
              </a:lnSpc>
              <a:spcBef>
                <a:spcPts val="600"/>
              </a:spcBef>
              <a:spcAft>
                <a:spcPts val="0"/>
              </a:spcAft>
              <a:buNone/>
            </a:pPr>
            <a:r>
              <a:t/>
            </a:r>
            <a:endParaRPr sz="1800"/>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00" name="Shape 200"/>
        <p:cNvGrpSpPr/>
        <p:nvPr/>
      </p:nvGrpSpPr>
      <p:grpSpPr>
        <a:xfrm>
          <a:off x="0" y="0"/>
          <a:ext cx="0" cy="0"/>
          <a:chOff x="0" y="0"/>
          <a:chExt cx="0" cy="0"/>
        </a:xfrm>
      </p:grpSpPr>
      <p:sp>
        <p:nvSpPr>
          <p:cNvPr id="201" name="Shape 201"/>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Good practices (2)</a:t>
            </a:r>
          </a:p>
        </p:txBody>
      </p:sp>
      <p:sp>
        <p:nvSpPr>
          <p:cNvPr id="202" name="Shape 202"/>
          <p:cNvSpPr txBox="1"/>
          <p:nvPr>
            <p:ph idx="1" type="body"/>
          </p:nvPr>
        </p:nvSpPr>
        <p:spPr>
          <a:xfrm>
            <a:off x="388100" y="1018950"/>
            <a:ext cx="8229600" cy="3105599"/>
          </a:xfrm>
          <a:prstGeom prst="rect">
            <a:avLst/>
          </a:prstGeom>
        </p:spPr>
        <p:txBody>
          <a:bodyPr anchorCtr="0" anchor="t" bIns="91425" lIns="91425" rIns="91425" tIns="91425">
            <a:noAutofit/>
          </a:bodyPr>
          <a:lstStyle/>
          <a:p>
            <a:pPr lvl="0" marR="0" rtl="0" algn="l">
              <a:lnSpc>
                <a:spcPct val="100000"/>
              </a:lnSpc>
              <a:spcBef>
                <a:spcPts val="600"/>
              </a:spcBef>
              <a:spcAft>
                <a:spcPts val="0"/>
              </a:spcAft>
              <a:buNone/>
            </a:pPr>
            <a:r>
              <a:t/>
            </a:r>
            <a:endParaRPr sz="1800"/>
          </a:p>
          <a:p>
            <a:pPr indent="-228600" lvl="0" marL="457200" marR="0" rtl="0" algn="l">
              <a:lnSpc>
                <a:spcPct val="100000"/>
              </a:lnSpc>
              <a:spcBef>
                <a:spcPts val="600"/>
              </a:spcBef>
              <a:spcAft>
                <a:spcPts val="0"/>
              </a:spcAft>
              <a:buSzPct val="100000"/>
            </a:pPr>
            <a:r>
              <a:rPr lang="en" sz="1800"/>
              <a:t>Put yourself in the shoes of the end user</a:t>
            </a:r>
          </a:p>
          <a:p>
            <a:pPr indent="0" lvl="0" marL="0" marR="0" rtl="0" algn="l">
              <a:lnSpc>
                <a:spcPct val="100000"/>
              </a:lnSpc>
              <a:spcBef>
                <a:spcPts val="600"/>
              </a:spcBef>
              <a:spcAft>
                <a:spcPts val="0"/>
              </a:spcAft>
              <a:buNone/>
            </a:pPr>
            <a:r>
              <a:t/>
            </a:r>
            <a:endParaRPr sz="1800"/>
          </a:p>
        </p:txBody>
      </p:sp>
      <p:pic>
        <p:nvPicPr>
          <p:cNvPr id="203" name="Shape 203"/>
          <p:cNvPicPr preferRelativeResize="0"/>
          <p:nvPr/>
        </p:nvPicPr>
        <p:blipFill/>
        <p:spPr>
          <a:xfrm>
            <a:off x="2862575" y="2406645"/>
            <a:ext cx="3056800" cy="1717899"/>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07" name="Shape 207"/>
        <p:cNvGrpSpPr/>
        <p:nvPr/>
      </p:nvGrpSpPr>
      <p:grpSpPr>
        <a:xfrm>
          <a:off x="0" y="0"/>
          <a:ext cx="0" cy="0"/>
          <a:chOff x="0" y="0"/>
          <a:chExt cx="0" cy="0"/>
        </a:xfrm>
      </p:grpSpPr>
      <p:sp>
        <p:nvSpPr>
          <p:cNvPr id="208" name="Shape 208"/>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Good practices (2)</a:t>
            </a:r>
          </a:p>
        </p:txBody>
      </p:sp>
      <p:sp>
        <p:nvSpPr>
          <p:cNvPr id="209" name="Shape 209"/>
          <p:cNvSpPr txBox="1"/>
          <p:nvPr>
            <p:ph idx="1" type="body"/>
          </p:nvPr>
        </p:nvSpPr>
        <p:spPr>
          <a:xfrm>
            <a:off x="388100" y="1018950"/>
            <a:ext cx="8229600" cy="3105599"/>
          </a:xfrm>
          <a:prstGeom prst="rect">
            <a:avLst/>
          </a:prstGeom>
        </p:spPr>
        <p:txBody>
          <a:bodyPr anchorCtr="0" anchor="t" bIns="91425" lIns="91425" rIns="91425" tIns="91425">
            <a:noAutofit/>
          </a:bodyPr>
          <a:lstStyle/>
          <a:p>
            <a:pPr lvl="0" marR="0" rtl="0" algn="l">
              <a:lnSpc>
                <a:spcPct val="100000"/>
              </a:lnSpc>
              <a:spcBef>
                <a:spcPts val="600"/>
              </a:spcBef>
              <a:spcAft>
                <a:spcPts val="0"/>
              </a:spcAft>
              <a:buNone/>
            </a:pPr>
            <a:r>
              <a:t/>
            </a:r>
            <a:endParaRPr sz="1800"/>
          </a:p>
          <a:p>
            <a:pPr indent="-228600" lvl="0" marL="457200" marR="0" rtl="0" algn="l">
              <a:lnSpc>
                <a:spcPct val="100000"/>
              </a:lnSpc>
              <a:spcBef>
                <a:spcPts val="600"/>
              </a:spcBef>
              <a:spcAft>
                <a:spcPts val="0"/>
              </a:spcAft>
              <a:buSzPct val="100000"/>
            </a:pPr>
            <a:r>
              <a:rPr lang="en" sz="1800"/>
              <a:t>Put yourself in the shoes of the end user</a:t>
            </a:r>
          </a:p>
          <a:p>
            <a:pPr indent="-228600" lvl="0" marL="457200" marR="0" rtl="0" algn="l">
              <a:lnSpc>
                <a:spcPct val="100000"/>
              </a:lnSpc>
              <a:spcBef>
                <a:spcPts val="600"/>
              </a:spcBef>
              <a:spcAft>
                <a:spcPts val="0"/>
              </a:spcAft>
              <a:buSzPct val="100000"/>
            </a:pPr>
            <a:r>
              <a:rPr lang="en" sz="1800"/>
              <a:t>Update test cases if new scenarios come to your mind</a:t>
            </a:r>
          </a:p>
          <a:p>
            <a:pPr indent="-228600" lvl="0" marL="457200" marR="0" rtl="0" algn="l">
              <a:lnSpc>
                <a:spcPct val="100000"/>
              </a:lnSpc>
              <a:spcBef>
                <a:spcPts val="600"/>
              </a:spcBef>
              <a:spcAft>
                <a:spcPts val="0"/>
              </a:spcAft>
              <a:buSzPct val="100000"/>
            </a:pPr>
            <a:r>
              <a:rPr lang="en" sz="1800"/>
              <a:t>Importance of the project</a:t>
            </a:r>
          </a:p>
          <a:p>
            <a:pPr indent="-228600" lvl="1" marL="914400" marR="0" rtl="0" algn="l">
              <a:lnSpc>
                <a:spcPct val="100000"/>
              </a:lnSpc>
              <a:spcBef>
                <a:spcPts val="600"/>
              </a:spcBef>
              <a:spcAft>
                <a:spcPts val="0"/>
              </a:spcAft>
              <a:buSzPct val="100000"/>
            </a:pPr>
            <a:r>
              <a:rPr lang="en" sz="1800"/>
              <a:t>Critical projects should be thoroughly tested</a:t>
            </a:r>
          </a:p>
          <a:p>
            <a:pPr indent="-228600" lvl="1" marL="914400" marR="0" rtl="0" algn="l">
              <a:lnSpc>
                <a:spcPct val="100000"/>
              </a:lnSpc>
              <a:spcBef>
                <a:spcPts val="600"/>
              </a:spcBef>
              <a:spcAft>
                <a:spcPts val="0"/>
              </a:spcAft>
              <a:buSzPct val="100000"/>
            </a:pPr>
            <a:r>
              <a:rPr lang="en" sz="1800"/>
              <a:t>This implies detailed test cases covering different situations</a:t>
            </a:r>
          </a:p>
          <a:p>
            <a:pPr indent="-228600" lvl="0" marL="457200" marR="0" rtl="0" algn="l">
              <a:lnSpc>
                <a:spcPct val="100000"/>
              </a:lnSpc>
              <a:spcBef>
                <a:spcPts val="600"/>
              </a:spcBef>
              <a:spcAft>
                <a:spcPts val="0"/>
              </a:spcAft>
              <a:buSzPct val="100000"/>
            </a:pPr>
            <a:r>
              <a:rPr lang="en" sz="1800"/>
              <a:t>Complexity of the project</a:t>
            </a:r>
          </a:p>
          <a:p>
            <a:pPr indent="-228600" lvl="1" marL="914400" marR="0" rtl="0" algn="l">
              <a:lnSpc>
                <a:spcPct val="100000"/>
              </a:lnSpc>
              <a:spcBef>
                <a:spcPts val="600"/>
              </a:spcBef>
              <a:spcAft>
                <a:spcPts val="0"/>
              </a:spcAft>
              <a:buSzPct val="100000"/>
            </a:pPr>
            <a:r>
              <a:rPr lang="en" sz="1800"/>
              <a:t>Important projects are complex</a:t>
            </a:r>
          </a:p>
          <a:p>
            <a:pPr indent="-228600" lvl="1" marL="914400" marR="0" rtl="0" algn="l">
              <a:lnSpc>
                <a:spcPct val="100000"/>
              </a:lnSpc>
              <a:spcBef>
                <a:spcPts val="600"/>
              </a:spcBef>
              <a:spcAft>
                <a:spcPts val="0"/>
              </a:spcAft>
              <a:buSzPct val="100000"/>
            </a:pPr>
            <a:r>
              <a:rPr lang="en" sz="1800"/>
              <a:t>Require more test data</a:t>
            </a:r>
          </a:p>
          <a:p>
            <a:pPr indent="0" lvl="0" marL="0" marR="0" rtl="0" algn="l">
              <a:lnSpc>
                <a:spcPct val="100000"/>
              </a:lnSpc>
              <a:spcBef>
                <a:spcPts val="600"/>
              </a:spcBef>
              <a:spcAft>
                <a:spcPts val="0"/>
              </a:spcAft>
              <a:buNone/>
            </a:pPr>
            <a:r>
              <a:t/>
            </a:r>
            <a:endParaRPr sz="18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42" name="Shape 42"/>
        <p:cNvGrpSpPr/>
        <p:nvPr/>
      </p:nvGrpSpPr>
      <p:grpSpPr>
        <a:xfrm>
          <a:off x="0" y="0"/>
          <a:ext cx="0" cy="0"/>
          <a:chOff x="0" y="0"/>
          <a:chExt cx="0" cy="0"/>
        </a:xfrm>
      </p:grpSpPr>
      <p:sp>
        <p:nvSpPr>
          <p:cNvPr id="43" name="Shape 43"/>
          <p:cNvSpPr txBox="1"/>
          <p:nvPr>
            <p:ph type="title"/>
          </p:nvPr>
        </p:nvSpPr>
        <p:spPr>
          <a:xfrm>
            <a:off x="457200" y="2143053"/>
            <a:ext cx="8229600" cy="857400"/>
          </a:xfrm>
          <a:prstGeom prst="rect">
            <a:avLst/>
          </a:prstGeom>
        </p:spPr>
        <p:txBody>
          <a:bodyPr anchorCtr="0" anchor="b" bIns="91425" lIns="91425" rIns="91425" tIns="91425">
            <a:noAutofit/>
          </a:bodyPr>
          <a:lstStyle/>
          <a:p>
            <a:pPr lvl="0" rtl="0" algn="ctr">
              <a:spcBef>
                <a:spcPts val="0"/>
              </a:spcBef>
              <a:buNone/>
            </a:pPr>
            <a:r>
              <a:rPr lang="en"/>
              <a:t>What is test case?</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13" name="Shape 213"/>
        <p:cNvGrpSpPr/>
        <p:nvPr/>
      </p:nvGrpSpPr>
      <p:grpSpPr>
        <a:xfrm>
          <a:off x="0" y="0"/>
          <a:ext cx="0" cy="0"/>
          <a:chOff x="0" y="0"/>
          <a:chExt cx="0" cy="0"/>
        </a:xfrm>
      </p:grpSpPr>
      <p:sp>
        <p:nvSpPr>
          <p:cNvPr id="214" name="Shape 214"/>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Test suite</a:t>
            </a:r>
          </a:p>
        </p:txBody>
      </p:sp>
      <p:sp>
        <p:nvSpPr>
          <p:cNvPr id="215" name="Shape 215"/>
          <p:cNvSpPr txBox="1"/>
          <p:nvPr>
            <p:ph idx="1" type="body"/>
          </p:nvPr>
        </p:nvSpPr>
        <p:spPr>
          <a:xfrm>
            <a:off x="381000" y="590550"/>
            <a:ext cx="8229600" cy="4272300"/>
          </a:xfrm>
          <a:prstGeom prst="rect">
            <a:avLst/>
          </a:prstGeom>
        </p:spPr>
        <p:txBody>
          <a:bodyPr anchorCtr="0" anchor="t" bIns="91425" lIns="91425" rIns="91425" tIns="91425">
            <a:noAutofit/>
          </a:bodyPr>
          <a:lstStyle/>
          <a:p>
            <a:pPr indent="-228600" lvl="0" marL="457200" rtl="0">
              <a:spcBef>
                <a:spcPts val="0"/>
              </a:spcBef>
              <a:buSzPct val="100000"/>
            </a:pPr>
            <a:r>
              <a:rPr lang="en" sz="2000"/>
              <a:t>Combination of test cases that check specific part of the project or specification</a:t>
            </a:r>
          </a:p>
          <a:p>
            <a:pPr indent="-228600" lvl="0" marL="457200" rtl="0">
              <a:spcBef>
                <a:spcPts val="0"/>
              </a:spcBef>
              <a:buSzPct val="100000"/>
            </a:pPr>
            <a:r>
              <a:rPr lang="en" sz="2000"/>
              <a:t>Test cases and test suites are used to formally document test process</a:t>
            </a:r>
          </a:p>
          <a:p>
            <a:pPr indent="-228600" lvl="0" marL="457200" rtl="0">
              <a:spcBef>
                <a:spcPts val="0"/>
              </a:spcBef>
              <a:buSzPct val="100000"/>
            </a:pPr>
            <a:r>
              <a:rPr lang="en" sz="2000"/>
              <a:t>Structure:</a:t>
            </a:r>
          </a:p>
          <a:p>
            <a:pPr indent="-228600" lvl="1" marL="914400" rtl="0">
              <a:spcBef>
                <a:spcPts val="0"/>
              </a:spcBef>
              <a:buSzPct val="100000"/>
            </a:pPr>
            <a:r>
              <a:rPr lang="en" sz="2000"/>
              <a:t>Author</a:t>
            </a:r>
          </a:p>
          <a:p>
            <a:pPr indent="-228600" lvl="1" marL="914400" rtl="0">
              <a:spcBef>
                <a:spcPts val="0"/>
              </a:spcBef>
              <a:buSzPct val="100000"/>
            </a:pPr>
            <a:r>
              <a:rPr lang="en" sz="2000"/>
              <a:t>Spec ID</a:t>
            </a:r>
          </a:p>
          <a:p>
            <a:pPr indent="-228600" lvl="1" marL="914400" rtl="0">
              <a:spcBef>
                <a:spcPts val="0"/>
              </a:spcBef>
              <a:buSzPct val="100000"/>
            </a:pPr>
            <a:r>
              <a:rPr lang="en" sz="2000"/>
              <a:t>Developer</a:t>
            </a:r>
          </a:p>
          <a:p>
            <a:pPr indent="-228600" lvl="1" marL="914400" rtl="0">
              <a:spcBef>
                <a:spcPts val="0"/>
              </a:spcBef>
              <a:buSzPct val="100000"/>
            </a:pPr>
            <a:r>
              <a:rPr lang="en" sz="2000"/>
              <a:t>Priority (usually 1-4)</a:t>
            </a:r>
          </a:p>
          <a:p>
            <a:pPr indent="-228600" lvl="1" marL="914400" rtl="0">
              <a:spcBef>
                <a:spcPts val="0"/>
              </a:spcBef>
              <a:buSzPct val="100000"/>
            </a:pPr>
            <a:r>
              <a:rPr lang="en" sz="2000"/>
              <a:t>OVERVIEW – represents the IDEA of the test suite</a:t>
            </a:r>
          </a:p>
          <a:p>
            <a:pPr indent="-228600" lvl="1" marL="914400" rtl="0">
              <a:spcBef>
                <a:spcPts val="0"/>
              </a:spcBef>
              <a:buSzPct val="100000"/>
            </a:pPr>
            <a:r>
              <a:rPr lang="en" sz="2000"/>
              <a:t>Test cases – Execution result</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Test Case management systems</a:t>
            </a:r>
          </a:p>
        </p:txBody>
      </p:sp>
      <p:sp>
        <p:nvSpPr>
          <p:cNvPr id="221" name="Shape 22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Microsoft Excel</a:t>
            </a:r>
          </a:p>
          <a:p>
            <a:pPr indent="-228600" lvl="0" marL="457200" rtl="0">
              <a:spcBef>
                <a:spcPts val="0"/>
              </a:spcBef>
            </a:pPr>
            <a:r>
              <a:rPr lang="en"/>
              <a:t>Testlink</a:t>
            </a:r>
          </a:p>
          <a:p>
            <a:pPr indent="-228600" lvl="0" marL="457200" rtl="0">
              <a:spcBef>
                <a:spcPts val="0"/>
              </a:spcBef>
            </a:pPr>
            <a:r>
              <a:rPr lang="en"/>
              <a:t>Zephyr</a:t>
            </a:r>
          </a:p>
          <a:p>
            <a:pPr indent="-228600" lvl="0" marL="457200">
              <a:spcBef>
                <a:spcPts val="0"/>
              </a:spcBef>
            </a:pPr>
            <a:r>
              <a:rPr lang="en"/>
              <a:t>QA Complete, HP Quality center etc.</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25" name="Shape 225"/>
        <p:cNvGrpSpPr/>
        <p:nvPr/>
      </p:nvGrpSpPr>
      <p:grpSpPr>
        <a:xfrm>
          <a:off x="0" y="0"/>
          <a:ext cx="0" cy="0"/>
          <a:chOff x="0" y="0"/>
          <a:chExt cx="0" cy="0"/>
        </a:xfrm>
      </p:grpSpPr>
      <p:sp>
        <p:nvSpPr>
          <p:cNvPr id="226" name="Shape 226"/>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TestLink</a:t>
            </a:r>
          </a:p>
        </p:txBody>
      </p:sp>
      <p:sp>
        <p:nvSpPr>
          <p:cNvPr id="227" name="Shape 227"/>
          <p:cNvSpPr txBox="1"/>
          <p:nvPr>
            <p:ph idx="1" type="body"/>
          </p:nvPr>
        </p:nvSpPr>
        <p:spPr>
          <a:xfrm>
            <a:off x="381000" y="590550"/>
            <a:ext cx="8229600" cy="4272300"/>
          </a:xfrm>
          <a:prstGeom prst="rect">
            <a:avLst/>
          </a:prstGeom>
        </p:spPr>
        <p:txBody>
          <a:bodyPr anchorCtr="0" anchor="t" bIns="91425" lIns="91425" rIns="91425" tIns="91425">
            <a:noAutofit/>
          </a:bodyPr>
          <a:lstStyle/>
          <a:p>
            <a:pPr indent="-228600" lvl="0" marL="457200" marR="0" rtl="0" algn="l">
              <a:lnSpc>
                <a:spcPct val="100000"/>
              </a:lnSpc>
              <a:spcBef>
                <a:spcPts val="600"/>
              </a:spcBef>
              <a:spcAft>
                <a:spcPts val="0"/>
              </a:spcAft>
              <a:buSzPct val="100000"/>
            </a:pPr>
            <a:r>
              <a:rPr lang="en" sz="2000"/>
              <a:t>TestLink is a web based test management and test execution system. It enables quality assurance teams to create and manage their test cases as well as to organize them into test plans. These test plans allow team members to execute test cases and track test results dynamically.</a:t>
            </a:r>
          </a:p>
          <a:p>
            <a:pPr indent="-228600" lvl="0" marL="457200" marR="0" rtl="0" algn="l">
              <a:lnSpc>
                <a:spcPct val="100000"/>
              </a:lnSpc>
              <a:spcBef>
                <a:spcPts val="600"/>
              </a:spcBef>
              <a:spcAft>
                <a:spcPts val="0"/>
              </a:spcAft>
              <a:buSzPct val="100000"/>
            </a:pPr>
            <a:r>
              <a:rPr lang="en" sz="2000"/>
              <a:t>Open Source Software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31" name="Shape 231"/>
        <p:cNvGrpSpPr/>
        <p:nvPr/>
      </p:nvGrpSpPr>
      <p:grpSpPr>
        <a:xfrm>
          <a:off x="0" y="0"/>
          <a:ext cx="0" cy="0"/>
          <a:chOff x="0" y="0"/>
          <a:chExt cx="0" cy="0"/>
        </a:xfrm>
      </p:grpSpPr>
      <p:sp>
        <p:nvSpPr>
          <p:cNvPr id="232" name="Shape 232"/>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TestLink demo</a:t>
            </a:r>
          </a:p>
        </p:txBody>
      </p:sp>
      <p:sp>
        <p:nvSpPr>
          <p:cNvPr id="233" name="Shape 233"/>
          <p:cNvSpPr txBox="1"/>
          <p:nvPr>
            <p:ph idx="1" type="body"/>
          </p:nvPr>
        </p:nvSpPr>
        <p:spPr>
          <a:xfrm>
            <a:off x="1438350" y="1572800"/>
            <a:ext cx="6267299" cy="780599"/>
          </a:xfrm>
          <a:prstGeom prst="rect">
            <a:avLst/>
          </a:prstGeom>
        </p:spPr>
        <p:txBody>
          <a:bodyPr anchorCtr="0" anchor="t" bIns="91425" lIns="91425" rIns="91425" tIns="91425">
            <a:noAutofit/>
          </a:bodyPr>
          <a:lstStyle/>
          <a:p>
            <a:pPr lvl="0" marR="0" rtl="0" algn="ctr">
              <a:lnSpc>
                <a:spcPct val="100000"/>
              </a:lnSpc>
              <a:spcBef>
                <a:spcPts val="600"/>
              </a:spcBef>
              <a:spcAft>
                <a:spcPts val="0"/>
              </a:spcAft>
              <a:buNone/>
            </a:pPr>
            <a:r>
              <a:rPr lang="en" sz="2000" u="sng">
                <a:solidFill>
                  <a:schemeClr val="hlink"/>
                </a:solidFill>
                <a:hlinkClick r:id="rId4"/>
              </a:rPr>
              <a:t>https://oblacheto.com/testlink</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37" name="Shape 237"/>
        <p:cNvGrpSpPr/>
        <p:nvPr/>
      </p:nvGrpSpPr>
      <p:grpSpPr>
        <a:xfrm>
          <a:off x="0" y="0"/>
          <a:ext cx="0" cy="0"/>
          <a:chOff x="0" y="0"/>
          <a:chExt cx="0" cy="0"/>
        </a:xfrm>
      </p:grpSpPr>
      <p:sp>
        <p:nvSpPr>
          <p:cNvPr id="238" name="Shape 238"/>
          <p:cNvSpPr txBox="1"/>
          <p:nvPr>
            <p:ph type="title"/>
          </p:nvPr>
        </p:nvSpPr>
        <p:spPr>
          <a:xfrm>
            <a:off x="830050" y="217525"/>
            <a:ext cx="7711499" cy="625499"/>
          </a:xfrm>
          <a:prstGeom prst="rect">
            <a:avLst/>
          </a:prstGeom>
        </p:spPr>
        <p:txBody>
          <a:bodyPr anchorCtr="0" anchor="b" bIns="91425" lIns="91425" rIns="91425" tIns="91425">
            <a:noAutofit/>
          </a:bodyPr>
          <a:lstStyle/>
          <a:p>
            <a:pPr lvl="0" rtl="0">
              <a:spcBef>
                <a:spcPts val="0"/>
              </a:spcBef>
              <a:buNone/>
            </a:pPr>
            <a:r>
              <a:rPr lang="en" sz="3000"/>
              <a:t>Summary</a:t>
            </a:r>
          </a:p>
        </p:txBody>
      </p:sp>
      <p:sp>
        <p:nvSpPr>
          <p:cNvPr id="239" name="Shape 239"/>
          <p:cNvSpPr txBox="1"/>
          <p:nvPr>
            <p:ph idx="1" type="body"/>
          </p:nvPr>
        </p:nvSpPr>
        <p:spPr>
          <a:xfrm>
            <a:off x="830050" y="1193600"/>
            <a:ext cx="5755799" cy="2424600"/>
          </a:xfrm>
          <a:prstGeom prst="rect">
            <a:avLst/>
          </a:prstGeom>
        </p:spPr>
        <p:txBody>
          <a:bodyPr anchorCtr="0" anchor="t" bIns="91425" lIns="91425" rIns="91425" tIns="91425">
            <a:noAutofit/>
          </a:bodyPr>
          <a:lstStyle/>
          <a:p>
            <a:pPr indent="-228600" lvl="0" marL="457200" marR="0" rtl="0" algn="l">
              <a:lnSpc>
                <a:spcPct val="100000"/>
              </a:lnSpc>
              <a:spcBef>
                <a:spcPts val="600"/>
              </a:spcBef>
              <a:spcAft>
                <a:spcPts val="0"/>
              </a:spcAft>
              <a:buSzPct val="100000"/>
            </a:pPr>
            <a:r>
              <a:rPr lang="en" sz="2000"/>
              <a:t>What is a test case?</a:t>
            </a:r>
          </a:p>
          <a:p>
            <a:pPr indent="-228600" lvl="0" marL="457200" marR="0" rtl="0" algn="l">
              <a:lnSpc>
                <a:spcPct val="100000"/>
              </a:lnSpc>
              <a:spcBef>
                <a:spcPts val="600"/>
              </a:spcBef>
              <a:spcAft>
                <a:spcPts val="0"/>
              </a:spcAft>
              <a:buSzPct val="100000"/>
            </a:pPr>
            <a:r>
              <a:rPr lang="en" sz="2000"/>
              <a:t>Test case structure?</a:t>
            </a:r>
          </a:p>
          <a:p>
            <a:pPr indent="-228600" lvl="0" marL="457200" marR="0" rtl="0" algn="l">
              <a:lnSpc>
                <a:spcPct val="100000"/>
              </a:lnSpc>
              <a:spcBef>
                <a:spcPts val="600"/>
              </a:spcBef>
              <a:spcAft>
                <a:spcPts val="0"/>
              </a:spcAft>
              <a:buSzPct val="100000"/>
            </a:pPr>
            <a:r>
              <a:rPr lang="en" sz="2000"/>
              <a:t>Test case types?</a:t>
            </a:r>
          </a:p>
          <a:p>
            <a:pPr indent="-228600" lvl="0" marL="457200" marR="0" rtl="0" algn="l">
              <a:lnSpc>
                <a:spcPct val="100000"/>
              </a:lnSpc>
              <a:spcBef>
                <a:spcPts val="600"/>
              </a:spcBef>
              <a:spcAft>
                <a:spcPts val="0"/>
              </a:spcAft>
              <a:buSzPct val="100000"/>
            </a:pPr>
            <a:r>
              <a:rPr lang="en" sz="2000"/>
              <a:t>Good and bad practices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43" name="Shape 243"/>
        <p:cNvGrpSpPr/>
        <p:nvPr/>
      </p:nvGrpSpPr>
      <p:grpSpPr>
        <a:xfrm>
          <a:off x="0" y="0"/>
          <a:ext cx="0" cy="0"/>
          <a:chOff x="0" y="0"/>
          <a:chExt cx="0" cy="0"/>
        </a:xfrm>
      </p:grpSpPr>
      <p:sp>
        <p:nvSpPr>
          <p:cNvPr id="244" name="Shape 244"/>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Resources</a:t>
            </a:r>
          </a:p>
        </p:txBody>
      </p:sp>
      <p:sp>
        <p:nvSpPr>
          <p:cNvPr id="245" name="Shape 24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b="1" lang="en" sz="1400">
                <a:solidFill>
                  <a:srgbClr val="2A80B9"/>
                </a:solidFill>
                <a:highlight>
                  <a:srgbClr val="FFFFFF"/>
                </a:highlight>
                <a:hlinkClick r:id="rId4"/>
              </a:rPr>
              <a:t>https://github.com/TestLinkOpenSourceTRMS/testlink-code/raw/testlink_1_9/docs/testlink_user_manual.pdf</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49" name="Shape 249"/>
        <p:cNvGrpSpPr/>
        <p:nvPr/>
      </p:nvGrpSpPr>
      <p:grpSpPr>
        <a:xfrm>
          <a:off x="0" y="0"/>
          <a:ext cx="0" cy="0"/>
          <a:chOff x="0" y="0"/>
          <a:chExt cx="0" cy="0"/>
        </a:xfrm>
      </p:grpSpPr>
      <p:sp>
        <p:nvSpPr>
          <p:cNvPr id="250" name="Shape 250"/>
          <p:cNvSpPr txBox="1"/>
          <p:nvPr>
            <p:ph type="title"/>
          </p:nvPr>
        </p:nvSpPr>
        <p:spPr>
          <a:xfrm>
            <a:off x="304800" y="103999"/>
            <a:ext cx="8229600" cy="625499"/>
          </a:xfrm>
          <a:prstGeom prst="rect">
            <a:avLst/>
          </a:prstGeom>
        </p:spPr>
        <p:txBody>
          <a:bodyPr anchorCtr="0" anchor="b" bIns="91425" lIns="91425" rIns="91425" tIns="91425">
            <a:noAutofit/>
          </a:bodyPr>
          <a:lstStyle/>
          <a:p>
            <a:pPr lvl="0" rtl="0">
              <a:spcBef>
                <a:spcPts val="0"/>
              </a:spcBef>
              <a:buNone/>
            </a:pPr>
            <a:r>
              <a:rPr lang="en" sz="3000"/>
              <a:t>Homework</a:t>
            </a:r>
          </a:p>
        </p:txBody>
      </p:sp>
      <p:sp>
        <p:nvSpPr>
          <p:cNvPr id="251" name="Shape 251"/>
          <p:cNvSpPr txBox="1"/>
          <p:nvPr>
            <p:ph idx="1" type="body"/>
          </p:nvPr>
        </p:nvSpPr>
        <p:spPr>
          <a:xfrm>
            <a:off x="381000" y="590550"/>
            <a:ext cx="8229600" cy="4272300"/>
          </a:xfrm>
          <a:prstGeom prst="rect">
            <a:avLst/>
          </a:prstGeom>
        </p:spPr>
        <p:txBody>
          <a:bodyPr anchorCtr="0" anchor="t" bIns="91425" lIns="91425" rIns="91425" tIns="91425">
            <a:noAutofit/>
          </a:bodyPr>
          <a:lstStyle/>
          <a:p>
            <a:pPr indent="-228600" lvl="0" marL="457200" marR="0" rtl="0" algn="l">
              <a:lnSpc>
                <a:spcPct val="100000"/>
              </a:lnSpc>
              <a:spcBef>
                <a:spcPts val="600"/>
              </a:spcBef>
              <a:spcAft>
                <a:spcPts val="0"/>
              </a:spcAft>
              <a:buSzPct val="100000"/>
            </a:pPr>
            <a:r>
              <a:rPr lang="en" sz="2000"/>
              <a:t>Go to </a:t>
            </a:r>
            <a:r>
              <a:rPr lang="en" sz="2000" u="sng">
                <a:solidFill>
                  <a:schemeClr val="hlink"/>
                </a:solidFill>
                <a:hlinkClick r:id="rId4"/>
              </a:rPr>
              <a:t>https://oblacheto.com/testlink</a:t>
            </a:r>
            <a:r>
              <a:rPr lang="en" sz="2000"/>
              <a:t>, register, create a test suite with your Faculty number and make 8 test cases (for an application/website of your choice): </a:t>
            </a:r>
          </a:p>
          <a:p>
            <a:pPr indent="-228600" lvl="1" marL="914400" marR="0" rtl="0" algn="l">
              <a:lnSpc>
                <a:spcPct val="100000"/>
              </a:lnSpc>
              <a:spcBef>
                <a:spcPts val="600"/>
              </a:spcBef>
              <a:spcAft>
                <a:spcPts val="0"/>
              </a:spcAft>
              <a:buSzPct val="100000"/>
            </a:pPr>
            <a:r>
              <a:rPr lang="en" sz="2000"/>
              <a:t>2 high level positive test cases</a:t>
            </a:r>
          </a:p>
          <a:p>
            <a:pPr indent="-228600" lvl="1" marL="914400" marR="0" rtl="0" algn="l">
              <a:lnSpc>
                <a:spcPct val="100000"/>
              </a:lnSpc>
              <a:spcBef>
                <a:spcPts val="600"/>
              </a:spcBef>
              <a:spcAft>
                <a:spcPts val="0"/>
              </a:spcAft>
              <a:buSzPct val="100000"/>
            </a:pPr>
            <a:r>
              <a:rPr lang="en" sz="2000"/>
              <a:t>2 high level negative test cases</a:t>
            </a:r>
          </a:p>
          <a:p>
            <a:pPr indent="-228600" lvl="1" marL="914400" marR="0" rtl="0" algn="l">
              <a:lnSpc>
                <a:spcPct val="100000"/>
              </a:lnSpc>
              <a:spcBef>
                <a:spcPts val="600"/>
              </a:spcBef>
              <a:spcAft>
                <a:spcPts val="0"/>
              </a:spcAft>
              <a:buSzPct val="100000"/>
            </a:pPr>
            <a:r>
              <a:rPr lang="en" sz="2000"/>
              <a:t>2 low level positive test cases</a:t>
            </a:r>
          </a:p>
          <a:p>
            <a:pPr indent="-228600" lvl="1" marL="914400" marR="0" rtl="0" algn="l">
              <a:lnSpc>
                <a:spcPct val="100000"/>
              </a:lnSpc>
              <a:spcBef>
                <a:spcPts val="600"/>
              </a:spcBef>
              <a:spcAft>
                <a:spcPts val="0"/>
              </a:spcAft>
              <a:buSzPct val="100000"/>
            </a:pPr>
            <a:r>
              <a:rPr lang="en" sz="2000"/>
              <a:t>2 low level negative test cases</a:t>
            </a:r>
          </a:p>
          <a:p>
            <a:pPr indent="-228600" lvl="0" marL="457200" marR="0" rtl="0" algn="l">
              <a:lnSpc>
                <a:spcPct val="100000"/>
              </a:lnSpc>
              <a:spcBef>
                <a:spcPts val="600"/>
              </a:spcBef>
              <a:spcAft>
                <a:spcPts val="0"/>
              </a:spcAft>
              <a:buSzPct val="100000"/>
            </a:pPr>
            <a:r>
              <a:rPr lang="en" sz="2000"/>
              <a:t>Export the test suite and submit it in moodle</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55" name="Shape 255"/>
        <p:cNvGrpSpPr/>
        <p:nvPr/>
      </p:nvGrpSpPr>
      <p:grpSpPr>
        <a:xfrm>
          <a:off x="0" y="0"/>
          <a:ext cx="0" cy="0"/>
          <a:chOff x="0" y="0"/>
          <a:chExt cx="0" cy="0"/>
        </a:xfrm>
      </p:grpSpPr>
      <p:sp>
        <p:nvSpPr>
          <p:cNvPr id="256" name="Shape 256"/>
          <p:cNvSpPr txBox="1"/>
          <p:nvPr>
            <p:ph type="title"/>
          </p:nvPr>
        </p:nvSpPr>
        <p:spPr>
          <a:xfrm>
            <a:off x="386275" y="2071803"/>
            <a:ext cx="8229600" cy="857400"/>
          </a:xfrm>
          <a:prstGeom prst="rect">
            <a:avLst/>
          </a:prstGeom>
        </p:spPr>
        <p:txBody>
          <a:bodyPr anchorCtr="0" anchor="b" bIns="91425" lIns="91425" rIns="91425" tIns="91425">
            <a:noAutofit/>
          </a:bodyPr>
          <a:lstStyle/>
          <a:p>
            <a:pPr lvl="0" rtl="0" algn="ctr">
              <a:spcBef>
                <a:spcPts val="0"/>
              </a:spcBef>
              <a:buNone/>
            </a:pPr>
            <a:r>
              <a:rPr lang="en"/>
              <a:t>Questions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What is test case?</a:t>
            </a:r>
          </a:p>
        </p:txBody>
      </p:sp>
      <p:sp>
        <p:nvSpPr>
          <p:cNvPr id="49" name="Shape 4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000"/>
              <a:t>Document</a:t>
            </a:r>
          </a:p>
          <a:p>
            <a:pPr indent="-228600" lvl="0" marL="457200" rtl="0">
              <a:spcBef>
                <a:spcPts val="0"/>
              </a:spcBef>
              <a:buSzPct val="100000"/>
            </a:pPr>
            <a:r>
              <a:rPr lang="en" sz="2000"/>
              <a:t>Contains defined test conditions</a:t>
            </a:r>
          </a:p>
          <a:p>
            <a:pPr indent="-228600" lvl="1" marL="914400" rtl="0">
              <a:spcBef>
                <a:spcPts val="0"/>
              </a:spcBef>
              <a:buSzPct val="100000"/>
            </a:pPr>
            <a:r>
              <a:rPr lang="en" sz="2000"/>
              <a:t>preconditions for execution</a:t>
            </a:r>
          </a:p>
          <a:p>
            <a:pPr indent="-228600" lvl="1" marL="914400" rtl="0">
              <a:spcBef>
                <a:spcPts val="0"/>
              </a:spcBef>
              <a:buSzPct val="100000"/>
            </a:pPr>
            <a:r>
              <a:rPr lang="en" sz="2000"/>
              <a:t>input data</a:t>
            </a:r>
          </a:p>
          <a:p>
            <a:pPr indent="-228600" lvl="1" marL="914400" rtl="0">
              <a:spcBef>
                <a:spcPts val="0"/>
              </a:spcBef>
              <a:buSzPct val="100000"/>
            </a:pPr>
            <a:r>
              <a:rPr lang="en" sz="2000"/>
              <a:t>expected outputs or the expected behavior of the test object</a:t>
            </a:r>
          </a:p>
          <a:p>
            <a:pPr indent="-228600" lvl="0" marL="457200" rtl="0">
              <a:spcBef>
                <a:spcPts val="0"/>
              </a:spcBef>
              <a:buSzPct val="100000"/>
            </a:pPr>
            <a:r>
              <a:rPr lang="en" sz="2000"/>
              <a:t>Should have a high probability of revealing previously unknown faults</a:t>
            </a:r>
          </a:p>
          <a:p>
            <a:pPr indent="0" lvl="0" marL="0" rtl="0">
              <a:spcBef>
                <a:spcPts val="0"/>
              </a:spcBef>
              <a:buNone/>
            </a:pPr>
            <a:r>
              <a:t/>
            </a:r>
            <a:endParaRPr sz="20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title"/>
          </p:nvPr>
        </p:nvSpPr>
        <p:spPr>
          <a:xfrm>
            <a:off x="315600" y="205975"/>
            <a:ext cx="8512799" cy="857400"/>
          </a:xfrm>
          <a:prstGeom prst="rect">
            <a:avLst/>
          </a:prstGeom>
        </p:spPr>
        <p:txBody>
          <a:bodyPr anchorCtr="0" anchor="b" bIns="91425" lIns="91425" rIns="91425" tIns="91425">
            <a:noAutofit/>
          </a:bodyPr>
          <a:lstStyle/>
          <a:p>
            <a:pPr lvl="0" rtl="0">
              <a:spcBef>
                <a:spcPts val="0"/>
              </a:spcBef>
              <a:buNone/>
            </a:pPr>
            <a:r>
              <a:rPr lang="en"/>
              <a:t>Why do we need to create test cases?</a:t>
            </a:r>
          </a:p>
        </p:txBody>
      </p:sp>
      <p:sp>
        <p:nvSpPr>
          <p:cNvPr id="55" name="Shape 5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000"/>
              <a:t>Requirements traceability</a:t>
            </a:r>
          </a:p>
          <a:p>
            <a:pPr indent="-228600" lvl="1" marL="914400" rtl="0">
              <a:spcBef>
                <a:spcPts val="0"/>
              </a:spcBef>
              <a:buSzPct val="100000"/>
            </a:pPr>
            <a:r>
              <a:rPr lang="en" sz="2000"/>
              <a:t>Structured way to verify customer needs are satisfied</a:t>
            </a:r>
          </a:p>
          <a:p>
            <a:pPr indent="-228600" lvl="0" marL="457200" rtl="0">
              <a:spcBef>
                <a:spcPts val="0"/>
              </a:spcBef>
              <a:buSzPct val="100000"/>
            </a:pPr>
            <a:r>
              <a:rPr lang="en" sz="2000"/>
              <a:t>Requirements traceability matrix</a:t>
            </a:r>
          </a:p>
          <a:p>
            <a:pPr indent="-228600" lvl="1" marL="914400" rtl="0">
              <a:spcBef>
                <a:spcPts val="0"/>
              </a:spcBef>
              <a:buSzPct val="100000"/>
            </a:pPr>
            <a:r>
              <a:rPr lang="en" sz="2000"/>
              <a:t>Shows the relationship between requirements and test cases</a:t>
            </a:r>
          </a:p>
          <a:p>
            <a:pPr indent="-228600" lvl="1" marL="914400" rtl="0">
              <a:spcBef>
                <a:spcPts val="0"/>
              </a:spcBef>
              <a:buSzPct val="100000"/>
            </a:pPr>
            <a:r>
              <a:rPr lang="en" sz="2000"/>
              <a:t>Table that shows many to many relationships</a:t>
            </a:r>
          </a:p>
          <a:p>
            <a:pPr indent="-228600" lvl="1" marL="914400" rtl="0">
              <a:spcBef>
                <a:spcPts val="0"/>
              </a:spcBef>
              <a:buSzPct val="100000"/>
            </a:pPr>
            <a:r>
              <a:rPr lang="en" sz="2000"/>
              <a:t>No full names are displayed - it is just a summary</a:t>
            </a:r>
          </a:p>
          <a:p>
            <a:pPr indent="-228600" lvl="1" marL="914400" rtl="0">
              <a:spcBef>
                <a:spcPts val="0"/>
              </a:spcBef>
              <a:buSzPct val="100000"/>
            </a:pPr>
            <a:r>
              <a:rPr lang="en" sz="2000"/>
              <a:t>When a requirement is changed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Shape 60"/>
          <p:cNvSpPr txBox="1"/>
          <p:nvPr>
            <p:ph type="title"/>
          </p:nvPr>
        </p:nvSpPr>
        <p:spPr>
          <a:xfrm>
            <a:off x="134800" y="35700"/>
            <a:ext cx="8811299" cy="857400"/>
          </a:xfrm>
          <a:prstGeom prst="rect">
            <a:avLst/>
          </a:prstGeom>
        </p:spPr>
        <p:txBody>
          <a:bodyPr anchorCtr="0" anchor="b" bIns="91425" lIns="91425" rIns="91425" tIns="91425">
            <a:noAutofit/>
          </a:bodyPr>
          <a:lstStyle/>
          <a:p>
            <a:pPr lvl="0" rtl="0">
              <a:spcBef>
                <a:spcPts val="0"/>
              </a:spcBef>
              <a:buNone/>
            </a:pPr>
            <a:r>
              <a:rPr lang="en"/>
              <a:t>Requirements traceability matrix (RTM)</a:t>
            </a:r>
          </a:p>
        </p:txBody>
      </p:sp>
      <p:pic>
        <p:nvPicPr>
          <p:cNvPr id="61" name="Shape 61"/>
          <p:cNvPicPr preferRelativeResize="0"/>
          <p:nvPr/>
        </p:nvPicPr>
        <p:blipFill>
          <a:blip r:embed="rId4">
            <a:alphaModFix/>
          </a:blip>
          <a:stretch>
            <a:fillRect/>
          </a:stretch>
        </p:blipFill>
        <p:spPr>
          <a:xfrm>
            <a:off x="718400" y="999525"/>
            <a:ext cx="6688250" cy="36533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Shape 66"/>
          <p:cNvSpPr txBox="1"/>
          <p:nvPr>
            <p:ph type="title"/>
          </p:nvPr>
        </p:nvSpPr>
        <p:spPr>
          <a:xfrm>
            <a:off x="262475" y="177600"/>
            <a:ext cx="8729099" cy="857400"/>
          </a:xfrm>
          <a:prstGeom prst="rect">
            <a:avLst/>
          </a:prstGeom>
        </p:spPr>
        <p:txBody>
          <a:bodyPr anchorCtr="0" anchor="b" bIns="91425" lIns="91425" rIns="91425" tIns="91425">
            <a:noAutofit/>
          </a:bodyPr>
          <a:lstStyle/>
          <a:p>
            <a:pPr lvl="0" rtl="0">
              <a:spcBef>
                <a:spcPts val="0"/>
              </a:spcBef>
              <a:buNone/>
            </a:pPr>
            <a:r>
              <a:rPr lang="en"/>
              <a:t>Why do we need to create test cases(2)</a:t>
            </a:r>
          </a:p>
        </p:txBody>
      </p:sp>
      <p:sp>
        <p:nvSpPr>
          <p:cNvPr id="67" name="Shape 67"/>
          <p:cNvSpPr txBox="1"/>
          <p:nvPr>
            <p:ph idx="1" type="body"/>
          </p:nvPr>
        </p:nvSpPr>
        <p:spPr>
          <a:xfrm>
            <a:off x="457200" y="11930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000"/>
              <a:t>Early bug detection</a:t>
            </a:r>
          </a:p>
          <a:p>
            <a:pPr lvl="0" rtl="0">
              <a:spcBef>
                <a:spcPts val="0"/>
              </a:spcBef>
              <a:buNone/>
            </a:pPr>
            <a:r>
              <a:t/>
            </a:r>
            <a:endParaRPr sz="2000"/>
          </a:p>
        </p:txBody>
      </p:sp>
      <p:sp>
        <p:nvSpPr>
          <p:cNvPr id="68" name="Shape 68"/>
          <p:cNvSpPr txBox="1"/>
          <p:nvPr/>
        </p:nvSpPr>
        <p:spPr>
          <a:xfrm>
            <a:off x="241000" y="616075"/>
            <a:ext cx="8880899" cy="4094699"/>
          </a:xfrm>
          <a:prstGeom prst="rect">
            <a:avLst/>
          </a:prstGeom>
          <a:noFill/>
          <a:ln>
            <a:noFill/>
          </a:ln>
        </p:spPr>
        <p:txBody>
          <a:bodyPr anchorCtr="0" anchor="t" bIns="91425" lIns="91425" rIns="91425" tIns="91425">
            <a:noAutofit/>
          </a:bodyPr>
          <a:lstStyle/>
          <a:p>
            <a:pPr lvl="0" rtl="0">
              <a:spcBef>
                <a:spcPts val="600"/>
              </a:spcBef>
              <a:buNone/>
            </a:pPr>
            <a:r>
              <a:t/>
            </a:r>
            <a:endParaRPr sz="2000">
              <a:solidFill>
                <a:srgbClr val="000000"/>
              </a:solidFill>
            </a:endParaRPr>
          </a:p>
          <a:p>
            <a:pPr lvl="0" rtl="0">
              <a:spcBef>
                <a:spcPts val="600"/>
              </a:spcBef>
              <a:buNone/>
            </a:pPr>
            <a:r>
              <a:rPr lang="en" sz="2000">
                <a:solidFill>
                  <a:srgbClr val="000000"/>
                </a:solidFill>
              </a:rPr>
              <a:t>	</a:t>
            </a:r>
          </a:p>
          <a:p>
            <a:pPr lvl="0" rtl="0">
              <a:spcBef>
                <a:spcPts val="600"/>
              </a:spcBef>
              <a:buNone/>
            </a:pPr>
            <a:r>
              <a:t/>
            </a:r>
            <a:endParaRPr sz="2000">
              <a:solidFill>
                <a:srgbClr val="000000"/>
              </a:solidFill>
            </a:endParaRPr>
          </a:p>
          <a:p>
            <a:pPr lvl="0" rtl="0">
              <a:spcBef>
                <a:spcPts val="600"/>
              </a:spcBef>
              <a:buNone/>
            </a:pPr>
            <a:r>
              <a:t/>
            </a:r>
            <a:endParaRPr sz="2000">
              <a:solidFill>
                <a:srgbClr val="000000"/>
              </a:solidFill>
            </a:endParaRPr>
          </a:p>
          <a:p>
            <a:pPr lvl="0" rtl="0">
              <a:spcBef>
                <a:spcPts val="600"/>
              </a:spcBef>
              <a:buNone/>
            </a:pPr>
            <a:r>
              <a:t/>
            </a:r>
            <a:endParaRPr sz="2000">
              <a:solidFill>
                <a:srgbClr val="000000"/>
              </a:solidFill>
            </a:endParaRPr>
          </a:p>
          <a:p>
            <a:pPr lvl="0" rtl="0">
              <a:spcBef>
                <a:spcPts val="600"/>
              </a:spcBef>
              <a:buNone/>
            </a:pPr>
            <a:r>
              <a:t/>
            </a:r>
            <a:endParaRPr sz="2000">
              <a:solidFill>
                <a:srgbClr val="000000"/>
              </a:solidFill>
            </a:endParaRPr>
          </a:p>
          <a:p>
            <a:pPr lvl="0" rtl="0">
              <a:spcBef>
                <a:spcPts val="600"/>
              </a:spcBef>
              <a:buNone/>
            </a:pPr>
            <a:r>
              <a:t/>
            </a:r>
            <a:endParaRPr sz="2000">
              <a:solidFill>
                <a:srgbClr val="000000"/>
              </a:solidFill>
            </a:endParaRPr>
          </a:p>
          <a:p>
            <a:pPr lvl="0" rtl="0">
              <a:spcBef>
                <a:spcPts val="600"/>
              </a:spcBef>
              <a:buNone/>
            </a:pPr>
            <a:r>
              <a:t/>
            </a:r>
            <a:endParaRPr sz="2000">
              <a:solidFill>
                <a:srgbClr val="000000"/>
              </a:solidFill>
            </a:endParaRPr>
          </a:p>
          <a:p>
            <a:pPr lvl="0" rtl="0">
              <a:spcBef>
                <a:spcPts val="600"/>
              </a:spcBef>
              <a:buNone/>
            </a:pPr>
            <a:r>
              <a:t/>
            </a:r>
            <a:endParaRPr sz="2000">
              <a:solidFill>
                <a:srgbClr val="000000"/>
              </a:solidFill>
            </a:endParaRPr>
          </a:p>
          <a:p>
            <a:pPr lvl="0" rtl="0">
              <a:spcBef>
                <a:spcPts val="600"/>
              </a:spcBef>
              <a:buNone/>
            </a:pPr>
            <a:r>
              <a:rPr lang="en" sz="2000">
                <a:solidFill>
                  <a:srgbClr val="000000"/>
                </a:solidFill>
              </a:rPr>
              <a:t>Testing SHOULD start as early as possible!</a:t>
            </a:r>
          </a:p>
        </p:txBody>
      </p:sp>
      <p:pic>
        <p:nvPicPr>
          <p:cNvPr id="69" name="Shape 69"/>
          <p:cNvPicPr preferRelativeResize="0"/>
          <p:nvPr/>
        </p:nvPicPr>
        <p:blipFill>
          <a:blip r:embed="rId4">
            <a:alphaModFix/>
          </a:blip>
          <a:stretch>
            <a:fillRect/>
          </a:stretch>
        </p:blipFill>
        <p:spPr>
          <a:xfrm>
            <a:off x="319225" y="1713750"/>
            <a:ext cx="4530799" cy="2445500"/>
          </a:xfrm>
          <a:prstGeom prst="rect">
            <a:avLst/>
          </a:prstGeom>
          <a:noFill/>
          <a:ln>
            <a:noFill/>
          </a:ln>
        </p:spPr>
      </p:pic>
      <p:pic>
        <p:nvPicPr>
          <p:cNvPr id="70" name="Shape 70"/>
          <p:cNvPicPr preferRelativeResize="0"/>
          <p:nvPr/>
        </p:nvPicPr>
        <p:blipFill>
          <a:blip r:embed="rId5">
            <a:alphaModFix/>
          </a:blip>
          <a:stretch>
            <a:fillRect/>
          </a:stretch>
        </p:blipFill>
        <p:spPr>
          <a:xfrm>
            <a:off x="5297475" y="1003800"/>
            <a:ext cx="3428374" cy="29287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74" name="Shape 74"/>
        <p:cNvGrpSpPr/>
        <p:nvPr/>
      </p:nvGrpSpPr>
      <p:grpSpPr>
        <a:xfrm>
          <a:off x="0" y="0"/>
          <a:ext cx="0" cy="0"/>
          <a:chOff x="0" y="0"/>
          <a:chExt cx="0" cy="0"/>
        </a:xfrm>
      </p:grpSpPr>
      <p:sp>
        <p:nvSpPr>
          <p:cNvPr id="75" name="Shape 75"/>
          <p:cNvSpPr txBox="1"/>
          <p:nvPr>
            <p:ph type="title"/>
          </p:nvPr>
        </p:nvSpPr>
        <p:spPr>
          <a:xfrm>
            <a:off x="262475" y="177600"/>
            <a:ext cx="8729099" cy="857400"/>
          </a:xfrm>
          <a:prstGeom prst="rect">
            <a:avLst/>
          </a:prstGeom>
        </p:spPr>
        <p:txBody>
          <a:bodyPr anchorCtr="0" anchor="b" bIns="91425" lIns="91425" rIns="91425" tIns="91425">
            <a:noAutofit/>
          </a:bodyPr>
          <a:lstStyle/>
          <a:p>
            <a:pPr lvl="0" rtl="0">
              <a:spcBef>
                <a:spcPts val="0"/>
              </a:spcBef>
              <a:buNone/>
            </a:pPr>
            <a:r>
              <a:rPr lang="en"/>
              <a:t>Why do we need to create test cases(3)</a:t>
            </a:r>
          </a:p>
        </p:txBody>
      </p:sp>
      <p:sp>
        <p:nvSpPr>
          <p:cNvPr id="76" name="Shape 76"/>
          <p:cNvSpPr txBox="1"/>
          <p:nvPr>
            <p:ph idx="1" type="body"/>
          </p:nvPr>
        </p:nvSpPr>
        <p:spPr>
          <a:xfrm>
            <a:off x="417050" y="1800600"/>
            <a:ext cx="8229600" cy="1542300"/>
          </a:xfrm>
          <a:prstGeom prst="rect">
            <a:avLst/>
          </a:prstGeom>
        </p:spPr>
        <p:txBody>
          <a:bodyPr anchorCtr="0" anchor="t" bIns="91425" lIns="91425" rIns="91425" tIns="91425">
            <a:noAutofit/>
          </a:bodyPr>
          <a:lstStyle/>
          <a:p>
            <a:pPr indent="-228600" lvl="0" marL="457200" rtl="0">
              <a:spcBef>
                <a:spcPts val="0"/>
              </a:spcBef>
              <a:buSzPct val="100000"/>
            </a:pPr>
            <a:r>
              <a:rPr lang="en" sz="2000"/>
              <a:t>Audit trail of testing done</a:t>
            </a:r>
          </a:p>
          <a:p>
            <a:pPr indent="-228600" lvl="1" marL="914400" rtl="0">
              <a:spcBef>
                <a:spcPts val="0"/>
              </a:spcBef>
              <a:buSzPct val="100000"/>
            </a:pPr>
            <a:r>
              <a:rPr lang="en" sz="2000"/>
              <a:t>Formal documentation what will be/was tested</a:t>
            </a:r>
          </a:p>
          <a:p>
            <a:pPr indent="-228600" lvl="1" marL="914400" rtl="0">
              <a:spcBef>
                <a:spcPts val="0"/>
              </a:spcBef>
              <a:buSzPct val="100000"/>
            </a:pPr>
            <a:r>
              <a:rPr lang="en" sz="2000"/>
              <a:t>Prove that some functionality is tested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80" name="Shape 80"/>
        <p:cNvGrpSpPr/>
        <p:nvPr/>
      </p:nvGrpSpPr>
      <p:grpSpPr>
        <a:xfrm>
          <a:off x="0" y="0"/>
          <a:ext cx="0" cy="0"/>
          <a:chOff x="0" y="0"/>
          <a:chExt cx="0" cy="0"/>
        </a:xfrm>
      </p:grpSpPr>
      <p:sp>
        <p:nvSpPr>
          <p:cNvPr id="81" name="Shape 81"/>
          <p:cNvSpPr txBox="1"/>
          <p:nvPr>
            <p:ph type="title"/>
          </p:nvPr>
        </p:nvSpPr>
        <p:spPr>
          <a:xfrm>
            <a:off x="262475" y="177600"/>
            <a:ext cx="8729099" cy="857400"/>
          </a:xfrm>
          <a:prstGeom prst="rect">
            <a:avLst/>
          </a:prstGeom>
        </p:spPr>
        <p:txBody>
          <a:bodyPr anchorCtr="0" anchor="b" bIns="91425" lIns="91425" rIns="91425" tIns="91425">
            <a:noAutofit/>
          </a:bodyPr>
          <a:lstStyle/>
          <a:p>
            <a:pPr lvl="0" rtl="0">
              <a:spcBef>
                <a:spcPts val="0"/>
              </a:spcBef>
              <a:buNone/>
            </a:pPr>
            <a:r>
              <a:rPr lang="en"/>
              <a:t>Why do we need to create test cases(4)</a:t>
            </a:r>
          </a:p>
        </p:txBody>
      </p:sp>
      <p:sp>
        <p:nvSpPr>
          <p:cNvPr id="82" name="Shape 82"/>
          <p:cNvSpPr txBox="1"/>
          <p:nvPr>
            <p:ph idx="1" type="body"/>
          </p:nvPr>
        </p:nvSpPr>
        <p:spPr>
          <a:xfrm>
            <a:off x="512225" y="1822175"/>
            <a:ext cx="8229600" cy="3201000"/>
          </a:xfrm>
          <a:prstGeom prst="rect">
            <a:avLst/>
          </a:prstGeom>
        </p:spPr>
        <p:txBody>
          <a:bodyPr anchorCtr="0" anchor="t" bIns="91425" lIns="91425" rIns="91425" tIns="91425">
            <a:noAutofit/>
          </a:bodyPr>
          <a:lstStyle/>
          <a:p>
            <a:pPr indent="-228600" lvl="0" marL="457200" rtl="0">
              <a:spcBef>
                <a:spcPts val="0"/>
              </a:spcBef>
              <a:buSzPct val="100000"/>
            </a:pPr>
            <a:r>
              <a:rPr lang="en" sz="2000"/>
              <a:t>Re-usability/Regression testing</a:t>
            </a:r>
          </a:p>
          <a:p>
            <a:pPr indent="-228600" lvl="1" marL="914400" rtl="0">
              <a:spcBef>
                <a:spcPts val="0"/>
              </a:spcBef>
              <a:buSzPct val="100000"/>
            </a:pPr>
            <a:r>
              <a:rPr lang="en" sz="2000"/>
              <a:t>Can be executed over and over on each iteration</a:t>
            </a:r>
          </a:p>
          <a:p>
            <a:pPr indent="-228600" lvl="1" marL="914400" rtl="0">
              <a:spcBef>
                <a:spcPts val="0"/>
              </a:spcBef>
              <a:buSzPct val="100000"/>
            </a:pPr>
            <a:r>
              <a:rPr lang="en" sz="2000"/>
              <a:t>Used for test automation</a:t>
            </a:r>
          </a:p>
          <a:p>
            <a:pPr indent="0" marL="0" rtl="0">
              <a:spcBef>
                <a:spcPts val="0"/>
              </a:spcBef>
              <a:buNone/>
            </a:pPr>
            <a:r>
              <a:t/>
            </a:r>
            <a:endParaRPr sz="2000"/>
          </a:p>
          <a:p>
            <a:pPr indent="-228600" lvl="0" marL="457200" rtl="0">
              <a:spcBef>
                <a:spcPts val="0"/>
              </a:spcBef>
              <a:buSzPct val="100000"/>
            </a:pPr>
            <a:r>
              <a:rPr lang="en" sz="2000"/>
              <a:t>Regression testing - the process of testing changes to computer programs to make sure that the older programming still works with the new changes.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