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Karl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C9C936D-CD79-4B57-B513-DEA855D09596}">
  <a:tblStyle styleId="{EC9C936D-CD79-4B57-B513-DEA855D09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Karl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Karla-italic.fntdata"/><Relationship Id="rId25" Type="http://schemas.openxmlformats.org/officeDocument/2006/relationships/font" Target="fonts/Karla-bold.fntdata"/><Relationship Id="rId27" Type="http://schemas.openxmlformats.org/officeDocument/2006/relationships/font" Target="fonts/Karl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c0ba778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c0ba77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1c0ba778b_1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1c0ba778b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1c0ba778b_1_5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1c0ba778b_1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c0ba778b_1_6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c0ba778b_1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c0ba778b_1_3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c0ba778b_1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c0ba778b_1_7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c0ba778b_1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dd3ea5e7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dd3ea5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c0ba778b_1_2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c0ba778b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1c0ba778b_1_7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1c0ba778b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1c0ba778b_1_8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1c0ba778b_1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1c0ba778b_1_8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1c0ba778b_1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c0ba778b_1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c0ba778b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6" name="Google Shape;56;p1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0" name="Google Shape;60;p15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15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5" name="Google Shape;65;p16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1" name="Google Shape;71;p17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6" name="Google Shape;76;p1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Google Shape;77;p18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2" name="Google Shape;82;p1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8" name="Google Shape;88;p2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95" name="Google Shape;95;p2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p21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3" name="Google Shape;103;p2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8" name="Google Shape;108;p2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3" name="Google Shape;113;p24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8BC34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judge.openfmi.net/practice/open_contest?contest_id=33" TargetMode="External"/><Relationship Id="rId4" Type="http://schemas.openxmlformats.org/officeDocument/2006/relationships/hyperlink" Target="https://action.informatika.bg/problems/128" TargetMode="External"/><Relationship Id="rId9" Type="http://schemas.openxmlformats.org/officeDocument/2006/relationships/hyperlink" Target="https://judge.openfmi.net/practice/open_contest?contest_id=85" TargetMode="External"/><Relationship Id="rId5" Type="http://schemas.openxmlformats.org/officeDocument/2006/relationships/hyperlink" Target="https://action.informatika.bg/problems/132" TargetMode="External"/><Relationship Id="rId6" Type="http://schemas.openxmlformats.org/officeDocument/2006/relationships/hyperlink" Target="https://judge.openfmi.net/practice/open_contest?contest_id=83" TargetMode="External"/><Relationship Id="rId7" Type="http://schemas.openxmlformats.org/officeDocument/2006/relationships/hyperlink" Target="https://judge.openfmi.net/practice/open_contest?contest_id=72" TargetMode="External"/><Relationship Id="rId8" Type="http://schemas.openxmlformats.org/officeDocument/2006/relationships/hyperlink" Target="https://judge.openfmi.net/practice/open_contest?contest_id=9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ctrTitle"/>
          </p:nvPr>
        </p:nvSpPr>
        <p:spPr>
          <a:xfrm>
            <a:off x="648300" y="3175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Бързи </a:t>
            </a:r>
            <a:r>
              <a:rPr lang="bg">
                <a:solidFill>
                  <a:srgbClr val="00BCD4"/>
                </a:solidFill>
              </a:rPr>
              <a:t>алгоритми</a:t>
            </a:r>
            <a:r>
              <a:rPr lang="bg"/>
              <a:t> за сортиране</a:t>
            </a:r>
            <a:endParaRPr/>
          </a:p>
        </p:txBody>
      </p:sp>
      <p:grpSp>
        <p:nvGrpSpPr>
          <p:cNvPr id="122" name="Google Shape;122;p26"/>
          <p:cNvGrpSpPr/>
          <p:nvPr/>
        </p:nvGrpSpPr>
        <p:grpSpPr>
          <a:xfrm>
            <a:off x="742745" y="2072179"/>
            <a:ext cx="502625" cy="446586"/>
            <a:chOff x="5292575" y="3681900"/>
            <a:chExt cx="420150" cy="373275"/>
          </a:xfrm>
        </p:grpSpPr>
        <p:sp>
          <p:nvSpPr>
            <p:cNvPr id="123" name="Google Shape;123;p2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3A9F4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75" y="507538"/>
            <a:ext cx="8238427" cy="4128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F51B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Задачи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" name="Google Shape;240;p36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241" name="Google Shape;241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sp>
        <p:nvSpPr>
          <p:cNvPr id="243" name="Google Shape;243;p36"/>
          <p:cNvSpPr txBox="1"/>
          <p:nvPr/>
        </p:nvSpPr>
        <p:spPr>
          <a:xfrm>
            <a:off x="504400" y="975075"/>
            <a:ext cx="6471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9144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Задачи в арената</a:t>
            </a:r>
            <a:endParaRPr>
              <a:solidFill>
                <a:srgbClr val="3C78D8"/>
              </a:solidFill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Seating - Hard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Trosver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Събития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График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Палачинки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Evil</a:t>
            </a:r>
            <a:endParaRPr sz="26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80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/>
          <p:nvPr/>
        </p:nvSpPr>
        <p:spPr>
          <a:xfrm>
            <a:off x="2136650" y="973350"/>
            <a:ext cx="4499700" cy="2858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CE5CD"/>
              </a:solidFill>
              <a:highlight>
                <a:srgbClr val="6D9EEB"/>
              </a:highlight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1945463" y="788878"/>
            <a:ext cx="4871019" cy="379214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"/>
          <p:cNvSpPr txBox="1"/>
          <p:nvPr>
            <p:ph type="title"/>
          </p:nvPr>
        </p:nvSpPr>
        <p:spPr>
          <a:xfrm>
            <a:off x="3675225" y="1721675"/>
            <a:ext cx="1411500" cy="13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FF9800"/>
                </a:solidFill>
              </a:rPr>
              <a:t>THE</a:t>
            </a:r>
            <a:r>
              <a:rPr lang="bg" sz="4000"/>
              <a:t> </a:t>
            </a:r>
            <a:r>
              <a:rPr lang="bg" sz="4000">
                <a:solidFill>
                  <a:srgbClr val="666666"/>
                </a:solidFill>
              </a:rPr>
              <a:t>END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Бързи</a:t>
            </a: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сортировки - O(n log n)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" name="Google Shape;136;p27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137" name="Google Shape;137;p2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sp>
        <p:nvSpPr>
          <p:cNvPr id="139" name="Google Shape;139;p27"/>
          <p:cNvSpPr txBox="1"/>
          <p:nvPr/>
        </p:nvSpPr>
        <p:spPr>
          <a:xfrm>
            <a:off x="504400" y="1127475"/>
            <a:ext cx="6471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Quicksort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Merge sort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13716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Char char="▸"/>
            </a:pPr>
            <a:r>
              <a:rPr lang="bg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Heap sort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BC34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Quicksort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8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147" name="Google Shape;147;p2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sp>
        <p:nvSpPr>
          <p:cNvPr id="149" name="Google Shape;149;p28"/>
          <p:cNvSpPr txBox="1"/>
          <p:nvPr/>
        </p:nvSpPr>
        <p:spPr>
          <a:xfrm>
            <a:off x="504400" y="991625"/>
            <a:ext cx="5821500" cy="20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▸"/>
            </a:pP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Идея - Избира произволен елемент за “pivot” и разделя масива на 2 части: </a:t>
            </a: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по-малките от него и по-големите от него. Прилага рекурсивно процедурата за получените подмасиви, а на връщане слива вече сортираните последователности.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400" y="3063914"/>
            <a:ext cx="6471299" cy="18023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28"/>
          <p:cNvGraphicFramePr/>
          <p:nvPr/>
        </p:nvGraphicFramePr>
        <p:xfrm>
          <a:off x="6378700" y="2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{EC9C936D-CD79-4B57-B513-DEA855D09596}</a:tableStyleId>
              </a:tblPr>
              <a:tblGrid>
                <a:gridCol w="1224625"/>
                <a:gridCol w="1224625"/>
              </a:tblGrid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Best-case performance</a:t>
                      </a:r>
                      <a:endParaRPr sz="11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Worst-case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baseline="30000"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52" name="Google Shape;152;p28"/>
          <p:cNvCxnSpPr/>
          <p:nvPr/>
        </p:nvCxnSpPr>
        <p:spPr>
          <a:xfrm>
            <a:off x="6325975" y="20335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7ABC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8"/>
          <p:cNvCxnSpPr/>
          <p:nvPr/>
        </p:nvCxnSpPr>
        <p:spPr>
          <a:xfrm>
            <a:off x="6325975" y="178000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7ABC0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BC34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Quickselect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0" name="Google Shape;160;p29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161" name="Google Shape;161;p2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sp>
        <p:nvSpPr>
          <p:cNvPr id="163" name="Google Shape;163;p29"/>
          <p:cNvSpPr txBox="1"/>
          <p:nvPr/>
        </p:nvSpPr>
        <p:spPr>
          <a:xfrm>
            <a:off x="504400" y="991625"/>
            <a:ext cx="5821500" cy="20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▸"/>
            </a:pP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Идея - идеята е същата като при quicksort но рекурсията не задълбава и от 2те страни на “pivot” елемента, а само в тази в която се намира k-тия по големина елемент.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4" name="Google Shape;164;p29"/>
          <p:cNvGraphicFramePr/>
          <p:nvPr/>
        </p:nvGraphicFramePr>
        <p:xfrm>
          <a:off x="6378700" y="2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{EC9C936D-CD79-4B57-B513-DEA855D09596}</a:tableStyleId>
              </a:tblPr>
              <a:tblGrid>
                <a:gridCol w="1224625"/>
                <a:gridCol w="1224625"/>
              </a:tblGrid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Best-case performance</a:t>
                      </a:r>
                      <a:endParaRPr sz="11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Worst-case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baseline="30000"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65" name="Google Shape;165;p29"/>
          <p:cNvCxnSpPr/>
          <p:nvPr/>
        </p:nvCxnSpPr>
        <p:spPr>
          <a:xfrm>
            <a:off x="6325975" y="20335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7ABC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9"/>
          <p:cNvCxnSpPr/>
          <p:nvPr/>
        </p:nvCxnSpPr>
        <p:spPr>
          <a:xfrm>
            <a:off x="6325975" y="178000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7ABC0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650" y="2703025"/>
            <a:ext cx="2934800" cy="22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AF5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Merge sort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176" name="Google Shape;176;p3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graphicFrame>
        <p:nvGraphicFramePr>
          <p:cNvPr id="178" name="Google Shape;178;p30"/>
          <p:cNvGraphicFramePr/>
          <p:nvPr/>
        </p:nvGraphicFramePr>
        <p:xfrm>
          <a:off x="6378700" y="2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{EC9C936D-CD79-4B57-B513-DEA855D09596}</a:tableStyleId>
              </a:tblPr>
              <a:tblGrid>
                <a:gridCol w="1224625"/>
                <a:gridCol w="1224625"/>
              </a:tblGrid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Best-case performance</a:t>
                      </a:r>
                      <a:endParaRPr sz="11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Worst-case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log n</a:t>
                      </a: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79" name="Google Shape;179;p30"/>
          <p:cNvCxnSpPr/>
          <p:nvPr/>
        </p:nvCxnSpPr>
        <p:spPr>
          <a:xfrm>
            <a:off x="6325975" y="20335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4CAF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0"/>
          <p:cNvCxnSpPr/>
          <p:nvPr/>
        </p:nvCxnSpPr>
        <p:spPr>
          <a:xfrm>
            <a:off x="6325975" y="178000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4CAF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225" y="2707000"/>
            <a:ext cx="3521625" cy="21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504400" y="991625"/>
            <a:ext cx="55554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▸"/>
            </a:pP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Идея - Рекурсивно разделя масива на 2 равни части докато имат поне</a:t>
            </a: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 елемент. На връщане от рекурсията слива сортирани редици до получаване на оригиналният масив в сортиран вид.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AF5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950" y="0"/>
            <a:ext cx="46186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eap (пирамида)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8" name="Google Shape;198;p32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199" name="Google Shape;199;p3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sp>
        <p:nvSpPr>
          <p:cNvPr id="201" name="Google Shape;201;p32"/>
          <p:cNvSpPr txBox="1"/>
          <p:nvPr/>
        </p:nvSpPr>
        <p:spPr>
          <a:xfrm>
            <a:off x="504400" y="991625"/>
            <a:ext cx="56916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▸"/>
            </a:pP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Идея - държим елементите в почти пълно двоично дърво, чийто корен съдържа елемента с най-голям приоритет и за всеки връх е вярно, че е с по-голям приоритет от децата си.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2" name="Google Shape;202;p32"/>
          <p:cNvGraphicFramePr/>
          <p:nvPr/>
        </p:nvGraphicFramePr>
        <p:xfrm>
          <a:off x="6378700" y="2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{EC9C936D-CD79-4B57-B513-DEA855D09596}</a:tableStyleId>
              </a:tblPr>
              <a:tblGrid>
                <a:gridCol w="1224625"/>
                <a:gridCol w="1224625"/>
              </a:tblGrid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Min/max</a:t>
                      </a:r>
                      <a:endParaRPr sz="11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O(1)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 n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Remove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 n</a:t>
                      </a: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i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03" name="Google Shape;203;p32"/>
          <p:cNvCxnSpPr/>
          <p:nvPr/>
        </p:nvCxnSpPr>
        <p:spPr>
          <a:xfrm>
            <a:off x="6325975" y="20335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00BCD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32"/>
          <p:cNvCxnSpPr/>
          <p:nvPr/>
        </p:nvCxnSpPr>
        <p:spPr>
          <a:xfrm>
            <a:off x="6325975" y="146250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00BCD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675" y="2501400"/>
            <a:ext cx="3167064" cy="23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1"/>
            <a:ext cx="69410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1028300" y="493650"/>
            <a:ext cx="594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Heap sor</a:t>
            </a: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24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34"/>
          <p:cNvGrpSpPr/>
          <p:nvPr/>
        </p:nvGrpSpPr>
        <p:grpSpPr>
          <a:xfrm>
            <a:off x="504402" y="432078"/>
            <a:ext cx="523901" cy="380274"/>
            <a:chOff x="4604550" y="3714775"/>
            <a:chExt cx="439625" cy="319075"/>
          </a:xfrm>
        </p:grpSpPr>
        <p:sp>
          <p:nvSpPr>
            <p:cNvPr id="221" name="Google Shape;221;p3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graphicFrame>
        <p:nvGraphicFramePr>
          <p:cNvPr id="223" name="Google Shape;223;p34"/>
          <p:cNvGraphicFramePr/>
          <p:nvPr/>
        </p:nvGraphicFramePr>
        <p:xfrm>
          <a:off x="6378700" y="2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{EC9C936D-CD79-4B57-B513-DEA855D09596}</a:tableStyleId>
              </a:tblPr>
              <a:tblGrid>
                <a:gridCol w="1224625"/>
                <a:gridCol w="1224625"/>
              </a:tblGrid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Best-case performance</a:t>
                      </a:r>
                      <a:endParaRPr sz="11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O(n log n)</a:t>
                      </a:r>
                      <a:endParaRPr i="1"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1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Worst-case performance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O(</a:t>
                      </a:r>
                      <a:r>
                        <a:rPr i="1" lang="bg" sz="13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log n</a:t>
                      </a:r>
                      <a:r>
                        <a:rPr i="1" lang="bg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3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24" name="Google Shape;224;p34"/>
          <p:cNvCxnSpPr/>
          <p:nvPr/>
        </p:nvCxnSpPr>
        <p:spPr>
          <a:xfrm>
            <a:off x="6325975" y="20335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00BCD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4"/>
          <p:cNvCxnSpPr/>
          <p:nvPr/>
        </p:nvCxnSpPr>
        <p:spPr>
          <a:xfrm>
            <a:off x="6325975" y="1780000"/>
            <a:ext cx="2497500" cy="0"/>
          </a:xfrm>
          <a:prstGeom prst="straightConnector1">
            <a:avLst/>
          </a:prstGeom>
          <a:noFill/>
          <a:ln cap="flat" cmpd="sng" w="28575">
            <a:solidFill>
              <a:srgbClr val="00BCD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34"/>
          <p:cNvSpPr txBox="1"/>
          <p:nvPr/>
        </p:nvSpPr>
        <p:spPr>
          <a:xfrm>
            <a:off x="504400" y="991625"/>
            <a:ext cx="56916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▸"/>
            </a:pPr>
            <a:r>
              <a:rPr lang="bg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Идея - първо линейно построяваме heap от елементите (heapify), след което n пъти премахваме елемента на върха на пирамидата. Ъпдейтваме heap-а след всяко премахване, за да се запази нужното свойство.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50" y="2886250"/>
            <a:ext cx="2779400" cy="222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250" y="2852525"/>
            <a:ext cx="2953385" cy="22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