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86" r:id="rId4"/>
    <p:sldId id="258" r:id="rId5"/>
    <p:sldId id="259" r:id="rId6"/>
    <p:sldId id="260" r:id="rId7"/>
    <p:sldId id="288" r:id="rId8"/>
    <p:sldId id="287" r:id="rId9"/>
    <p:sldId id="261" r:id="rId10"/>
    <p:sldId id="262" r:id="rId11"/>
    <p:sldId id="289" r:id="rId12"/>
    <p:sldId id="263" r:id="rId13"/>
    <p:sldId id="264" r:id="rId14"/>
    <p:sldId id="266" r:id="rId15"/>
    <p:sldId id="291" r:id="rId16"/>
    <p:sldId id="29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  <p:transition spd="slow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2/23/2017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ransition spd="slow">
    <p:push dir="u"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judge.openfmi.net:9080/" TargetMode="External"/><Relationship Id="rId2" Type="http://schemas.openxmlformats.org/officeDocument/2006/relationships/hyperlink" Target="http://judge.openfmi.net:9280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judge.openfmi.net:9280/practice/open_contest?contest_id=5" TargetMode="External"/><Relationship Id="rId2" Type="http://schemas.openxmlformats.org/officeDocument/2006/relationships/hyperlink" Target="http://judge.openfmi.net:9280/practice/open_contest?contest_id=3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cppreference.com/w/cpp/io/c/fprintf" TargetMode="External"/><Relationship Id="rId5" Type="http://schemas.openxmlformats.org/officeDocument/2006/relationships/hyperlink" Target="http://en.cppreference.com/w/cpp/io/c/fscanf" TargetMode="External"/><Relationship Id="rId4" Type="http://schemas.openxmlformats.org/officeDocument/2006/relationships/hyperlink" Target="http://judge.openfmi.net:9080/spoj0/contests.pl?contest_id=126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://codeit.bg/" TargetMode="External"/><Relationship Id="rId3" Type="http://schemas.openxmlformats.org/officeDocument/2006/relationships/hyperlink" Target="https://www.topcoder.com/" TargetMode="External"/><Relationship Id="rId7" Type="http://schemas.openxmlformats.org/officeDocument/2006/relationships/hyperlink" Target="http://bgcoder.com/" TargetMode="External"/><Relationship Id="rId2" Type="http://schemas.openxmlformats.org/officeDocument/2006/relationships/hyperlink" Target="http://judge.openfmi.net:9280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arena.maycamp.com/" TargetMode="External"/><Relationship Id="rId11" Type="http://schemas.openxmlformats.org/officeDocument/2006/relationships/hyperlink" Target="https://projecteuler.net/" TargetMode="External"/><Relationship Id="rId5" Type="http://schemas.openxmlformats.org/officeDocument/2006/relationships/hyperlink" Target="http://judge.openfmi.net:9080/spoj0/" TargetMode="External"/><Relationship Id="rId10" Type="http://schemas.openxmlformats.org/officeDocument/2006/relationships/hyperlink" Target="http://action.informatika.bg/home" TargetMode="External"/><Relationship Id="rId4" Type="http://schemas.openxmlformats.org/officeDocument/2006/relationships/hyperlink" Target="https://www.hackerrank.com/" TargetMode="External"/><Relationship Id="rId9" Type="http://schemas.openxmlformats.org/officeDocument/2006/relationships/hyperlink" Target="http://www.spoj.com/" TargetMode="Externa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://publications.gbdirect.co.uk/c_book/" TargetMode="External"/><Relationship Id="rId13" Type="http://schemas.openxmlformats.org/officeDocument/2006/relationships/hyperlink" Target="http://www.parashift.com/c++-faq-lite/" TargetMode="External"/><Relationship Id="rId18" Type="http://schemas.openxmlformats.org/officeDocument/2006/relationships/hyperlink" Target="http://www.informatika.bg/lectures" TargetMode="External"/><Relationship Id="rId3" Type="http://schemas.openxmlformats.org/officeDocument/2006/relationships/hyperlink" Target="http://www.geeksforgeeks.org/" TargetMode="External"/><Relationship Id="rId7" Type="http://schemas.openxmlformats.org/officeDocument/2006/relationships/hyperlink" Target="http://www.acm.uiuc.edu/webmonkeys/book/c_guide/" TargetMode="External"/><Relationship Id="rId12" Type="http://schemas.openxmlformats.org/officeDocument/2006/relationships/hyperlink" Target="http://en.cppreference.com/w/" TargetMode="External"/><Relationship Id="rId17" Type="http://schemas.openxmlformats.org/officeDocument/2006/relationships/hyperlink" Target="http://informatika.bg/" TargetMode="External"/><Relationship Id="rId2" Type="http://schemas.openxmlformats.org/officeDocument/2006/relationships/hyperlink" Target="http://www.topcoder.com/tc?module=Static&amp;d1=tutorials&amp;d2=alg_index" TargetMode="External"/><Relationship Id="rId16" Type="http://schemas.openxmlformats.org/officeDocument/2006/relationships/hyperlink" Target="http://www.yolinux.com/TUTORIALS/LinuxTutorialC++STL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earn.fmi.uni-sofia.bg/pluginfile.php/37573/mod_label/intro/The%20Algorithm%20Design%20Manual.hlp" TargetMode="External"/><Relationship Id="rId11" Type="http://schemas.openxmlformats.org/officeDocument/2006/relationships/hyperlink" Target="http://www.cplusplus.com/reference/" TargetMode="External"/><Relationship Id="rId5" Type="http://schemas.openxmlformats.org/officeDocument/2006/relationships/hyperlink" Target="http://www.programirane.org/download/" TargetMode="External"/><Relationship Id="rId15" Type="http://schemas.openxmlformats.org/officeDocument/2006/relationships/hyperlink" Target="http://www.cplusplus.com/reference/stl/" TargetMode="External"/><Relationship Id="rId10" Type="http://schemas.openxmlformats.org/officeDocument/2006/relationships/hyperlink" Target="http://www.tenouk.com/cncplusplustutorials.html" TargetMode="External"/><Relationship Id="rId4" Type="http://schemas.openxmlformats.org/officeDocument/2006/relationships/hyperlink" Target="http://rosettacode.org/wiki/Rosetta_Code" TargetMode="External"/><Relationship Id="rId9" Type="http://schemas.openxmlformats.org/officeDocument/2006/relationships/hyperlink" Target="http://www.suite101.com/content/c-tutorial-file-handling-commands-a20756" TargetMode="External"/><Relationship Id="rId14" Type="http://schemas.openxmlformats.org/officeDocument/2006/relationships/hyperlink" Target="http://www.sgi.com/tech/stl/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Competitive_programmin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judge.openfmi.net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3485" y="1864207"/>
            <a:ext cx="7766936" cy="1646302"/>
          </a:xfrm>
        </p:spPr>
        <p:txBody>
          <a:bodyPr/>
          <a:lstStyle/>
          <a:p>
            <a:r>
              <a:rPr lang="bg-BG" sz="7200" dirty="0" smtClean="0"/>
              <a:t>ДАА – практикум</a:t>
            </a:r>
            <a:endParaRPr lang="en-US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3485" y="3510506"/>
            <a:ext cx="7766936" cy="1096899"/>
          </a:xfrm>
        </p:spPr>
        <p:txBody>
          <a:bodyPr>
            <a:normAutofit/>
          </a:bodyPr>
          <a:lstStyle/>
          <a:p>
            <a:r>
              <a:rPr lang="bg-BG" sz="2800" dirty="0" smtClean="0"/>
              <a:t>(Дизайн и анализ на алгоритми - практикум)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881511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4400" dirty="0" smtClean="0"/>
              <a:t>Регистрации в арената на ФМИ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75099"/>
            <a:ext cx="8827274" cy="1186287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Нека всеки </a:t>
            </a:r>
            <a:r>
              <a:rPr lang="ru-RU" sz="2000" dirty="0"/>
              <a:t>да си направи регистрация в </a:t>
            </a:r>
            <a:r>
              <a:rPr lang="ru-RU" sz="2000" dirty="0" smtClean="0"/>
              <a:t>арената</a:t>
            </a:r>
            <a:r>
              <a:rPr lang="ru-RU" sz="2000" dirty="0"/>
              <a:t>, като в истинското си </a:t>
            </a:r>
            <a:r>
              <a:rPr lang="ru-RU" sz="2000" dirty="0" smtClean="0"/>
              <a:t>име включи </a:t>
            </a:r>
            <a:r>
              <a:rPr lang="ru-RU" sz="2000" dirty="0"/>
              <a:t>и факултетния си </a:t>
            </a:r>
            <a:r>
              <a:rPr lang="ru-RU" sz="2000" dirty="0" smtClean="0"/>
              <a:t>номер (за наше улеснение)!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judge.openfmi.net:9280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77334" y="3748338"/>
            <a:ext cx="8827274" cy="130196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 smtClean="0"/>
              <a:t>Забележка: Ако се регистрирате в </a:t>
            </a:r>
            <a:r>
              <a:rPr lang="en-US" sz="2000" dirty="0" smtClean="0"/>
              <a:t>spoj0</a:t>
            </a:r>
            <a:r>
              <a:rPr lang="bg-BG" sz="2000" dirty="0" smtClean="0"/>
              <a:t> имайте предвид, че всеки път като качвате решение ще трябва да си въвеждате </a:t>
            </a:r>
            <a:r>
              <a:rPr lang="en-US" sz="2000" dirty="0" smtClean="0"/>
              <a:t>username</a:t>
            </a:r>
            <a:r>
              <a:rPr lang="bg-BG" sz="2000" dirty="0" smtClean="0"/>
              <a:t>-а и паролата, също така няма начин да си възстаовите паролата, така че ако я забравите, ще трябва да си създадете нов акаунт!</a:t>
            </a:r>
            <a:endParaRPr lang="ru-RU" sz="2000" dirty="0" smtClean="0"/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>
                <a:hlinkClick r:id="rId3"/>
              </a:rPr>
              <a:t>http://judge.openfmi.net:9080</a:t>
            </a:r>
            <a:r>
              <a:rPr lang="en-US" dirty="0" smtClean="0">
                <a:hlinkClick r:id="rId3"/>
              </a:rPr>
              <a:t>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5496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2515" y="1142405"/>
            <a:ext cx="7766936" cy="1646302"/>
          </a:xfrm>
        </p:spPr>
        <p:txBody>
          <a:bodyPr/>
          <a:lstStyle/>
          <a:p>
            <a:r>
              <a:rPr lang="bg-BG" dirty="0" smtClean="0"/>
              <a:t>Демо на </a:t>
            </a:r>
            <a:r>
              <a:rPr lang="en-US" dirty="0" err="1"/>
              <a:t>Maycamp</a:t>
            </a:r>
            <a:r>
              <a:rPr lang="en-US" dirty="0"/>
              <a:t> </a:t>
            </a:r>
            <a:r>
              <a:rPr lang="en-US" dirty="0" smtClean="0"/>
              <a:t>Arena</a:t>
            </a:r>
            <a:r>
              <a:rPr lang="bg-BG" dirty="0" smtClean="0"/>
              <a:t>-та (на ФМИ)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944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Задачи за запознанство със системата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Ще започнем като решим всички задачи от състезанието - „2013 Упражнение 1 – Система“ в арената: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bg-BG" b="1" dirty="0" smtClean="0"/>
              <a:t>(</a:t>
            </a:r>
            <a:r>
              <a:rPr lang="en-US" b="1" dirty="0">
                <a:hlinkClick r:id="rId2"/>
              </a:rPr>
              <a:t>http://</a:t>
            </a:r>
            <a:r>
              <a:rPr lang="en-US" b="1" dirty="0" smtClean="0">
                <a:hlinkClick r:id="rId2"/>
              </a:rPr>
              <a:t>judge.openfmi.net:9280/practice/open_contest?contest_id=31</a:t>
            </a:r>
            <a:r>
              <a:rPr lang="bg-BG" b="1" dirty="0" smtClean="0"/>
              <a:t>)</a:t>
            </a:r>
          </a:p>
          <a:p>
            <a:r>
              <a:rPr lang="bg-BG" dirty="0" smtClean="0"/>
              <a:t>За по-бързите „</a:t>
            </a:r>
            <a:r>
              <a:rPr lang="bg-BG" dirty="0"/>
              <a:t>2012 Тема 1 – Домашно“</a:t>
            </a:r>
            <a:r>
              <a:rPr lang="bg-BG" dirty="0" smtClean="0"/>
              <a:t>: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bg-BG" b="1" dirty="0" smtClean="0"/>
              <a:t>(</a:t>
            </a:r>
            <a:r>
              <a:rPr lang="en-US" b="1" dirty="0">
                <a:hlinkClick r:id="rId3"/>
              </a:rPr>
              <a:t>http://</a:t>
            </a:r>
            <a:r>
              <a:rPr lang="en-US" b="1" dirty="0" smtClean="0">
                <a:hlinkClick r:id="rId3"/>
              </a:rPr>
              <a:t>judge.openfmi.net:9280/practice/open_contest?contest_id=5</a:t>
            </a:r>
            <a:r>
              <a:rPr lang="bg-BG" b="1" dirty="0" smtClean="0"/>
              <a:t>)</a:t>
            </a:r>
            <a:endParaRPr lang="bg-BG" b="1" dirty="0"/>
          </a:p>
          <a:p>
            <a:r>
              <a:rPr lang="bg-BG" dirty="0" smtClean="0"/>
              <a:t>Въведение в </a:t>
            </a:r>
            <a:r>
              <a:rPr lang="en-US" dirty="0" smtClean="0"/>
              <a:t>spoj0</a:t>
            </a:r>
            <a:r>
              <a:rPr lang="bg-BG" dirty="0" smtClean="0"/>
              <a:t> + задачки за напредналите </a:t>
            </a:r>
            <a:r>
              <a:rPr lang="en-US" dirty="0" smtClean="0"/>
              <a:t>D </a:t>
            </a:r>
            <a:r>
              <a:rPr lang="bg-BG" dirty="0" smtClean="0"/>
              <a:t>и после </a:t>
            </a:r>
            <a:r>
              <a:rPr lang="en-US" dirty="0" smtClean="0"/>
              <a:t>A</a:t>
            </a:r>
            <a:r>
              <a:rPr lang="bg-BG" dirty="0" smtClean="0"/>
              <a:t>: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 smtClean="0"/>
              <a:t>(</a:t>
            </a:r>
            <a:r>
              <a:rPr lang="en-US" dirty="0" smtClean="0">
                <a:hlinkClick r:id="rId4"/>
              </a:rPr>
              <a:t>http</a:t>
            </a:r>
            <a:r>
              <a:rPr lang="en-US" dirty="0">
                <a:hlinkClick r:id="rId4"/>
              </a:rPr>
              <a:t>://</a:t>
            </a:r>
            <a:r>
              <a:rPr lang="en-US" b="1" dirty="0" smtClean="0">
                <a:hlinkClick r:id="rId4"/>
              </a:rPr>
              <a:t>judge.openfmi.net:9080/spoj0/contests.pl?contest_id=126</a:t>
            </a:r>
            <a:r>
              <a:rPr lang="en-US" dirty="0" smtClean="0"/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err="1" smtClean="0">
                <a:hlinkClick r:id="rId5"/>
              </a:rPr>
              <a:t>scanf</a:t>
            </a:r>
            <a:r>
              <a:rPr lang="en-US" dirty="0" smtClean="0"/>
              <a:t>, </a:t>
            </a:r>
            <a:r>
              <a:rPr lang="en-US" dirty="0" err="1" smtClean="0">
                <a:hlinkClick r:id="rId6"/>
              </a:rPr>
              <a:t>printf</a:t>
            </a:r>
            <a:r>
              <a:rPr lang="en-US" dirty="0" smtClean="0"/>
              <a:t>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g-BG" dirty="0" smtClean="0"/>
              <a:t>Четене до край на входа.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8190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4115" y="379828"/>
            <a:ext cx="9113780" cy="942535"/>
          </a:xfrm>
        </p:spPr>
        <p:txBody>
          <a:bodyPr>
            <a:normAutofit fontScale="90000"/>
          </a:bodyPr>
          <a:lstStyle/>
          <a:p>
            <a:r>
              <a:rPr lang="bg-BG" dirty="0" smtClean="0"/>
              <a:t>Допълнителни ресурси</a:t>
            </a:r>
            <a:r>
              <a:rPr lang="en-US" dirty="0" smtClean="0"/>
              <a:t> – </a:t>
            </a:r>
            <a:r>
              <a:rPr lang="bg-BG" dirty="0" smtClean="0"/>
              <a:t>задачи и състезания: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6948" y="1322363"/>
            <a:ext cx="9340947" cy="5361772"/>
          </a:xfrm>
        </p:spPr>
        <p:txBody>
          <a:bodyPr>
            <a:noAutofit/>
          </a:bodyPr>
          <a:lstStyle/>
          <a:p>
            <a:pPr lvl="1"/>
            <a:r>
              <a:rPr lang="en-US" sz="1800" dirty="0" smtClean="0">
                <a:hlinkClick r:id="rId2"/>
              </a:rPr>
              <a:t>http://codeforces.com/</a:t>
            </a:r>
            <a:endParaRPr lang="en-US" sz="1800" dirty="0" smtClean="0"/>
          </a:p>
          <a:p>
            <a:pPr lvl="1"/>
            <a:r>
              <a:rPr lang="en-US" sz="1800" dirty="0" smtClean="0">
                <a:hlinkClick r:id="rId3"/>
              </a:rPr>
              <a:t>https://www.topcoder.com/</a:t>
            </a:r>
            <a:endParaRPr lang="en-US" sz="1800" dirty="0" smtClean="0"/>
          </a:p>
          <a:p>
            <a:pPr lvl="1"/>
            <a:r>
              <a:rPr lang="en-US" sz="1800" dirty="0" smtClean="0">
                <a:hlinkClick r:id="rId4"/>
              </a:rPr>
              <a:t>https://www.hackerrank.com/</a:t>
            </a:r>
          </a:p>
          <a:p>
            <a:pPr lvl="1"/>
            <a:r>
              <a:rPr lang="en-US" sz="1800" dirty="0" smtClean="0">
                <a:hlinkClick r:id="rId5"/>
              </a:rPr>
              <a:t>http://acm.timus.ru/</a:t>
            </a:r>
            <a:r>
              <a:rPr lang="en-US" sz="1800" dirty="0" smtClean="0"/>
              <a:t> (</a:t>
            </a:r>
            <a:r>
              <a:rPr lang="bg-BG" sz="1800" dirty="0" smtClean="0"/>
              <a:t>доста задачи, разделени по категории)</a:t>
            </a:r>
          </a:p>
          <a:p>
            <a:pPr lvl="1"/>
            <a:r>
              <a:rPr lang="en-US" sz="1800" dirty="0" smtClean="0">
                <a:hlinkClick r:id="rId6"/>
              </a:rPr>
              <a:t>https://arena.maycamp.com/</a:t>
            </a:r>
            <a:r>
              <a:rPr lang="en-US" sz="1800" dirty="0" smtClean="0"/>
              <a:t> (</a:t>
            </a:r>
            <a:r>
              <a:rPr lang="bg-BG" sz="1800" dirty="0" smtClean="0"/>
              <a:t>задачи от български ученически състезания)</a:t>
            </a:r>
          </a:p>
          <a:p>
            <a:pPr lvl="1"/>
            <a:r>
              <a:rPr lang="en-US" sz="1800" dirty="0" smtClean="0">
                <a:hlinkClick r:id="rId7"/>
              </a:rPr>
              <a:t>http://bgcoder.com/ </a:t>
            </a:r>
            <a:endParaRPr lang="bg-BG" sz="1800" dirty="0" smtClean="0"/>
          </a:p>
          <a:p>
            <a:pPr lvl="1"/>
            <a:r>
              <a:rPr lang="en-US" sz="1800" dirty="0" smtClean="0">
                <a:hlinkClick r:id="rId8"/>
              </a:rPr>
              <a:t>http://codeit.bg/</a:t>
            </a:r>
            <a:r>
              <a:rPr lang="bg-BG" sz="1800" dirty="0" smtClean="0"/>
              <a:t> </a:t>
            </a:r>
            <a:endParaRPr lang="en-US" sz="1800" dirty="0" smtClean="0"/>
          </a:p>
          <a:p>
            <a:pPr lvl="1"/>
            <a:r>
              <a:rPr lang="en-US" sz="1800" dirty="0" smtClean="0">
                <a:hlinkClick r:id="rId9"/>
              </a:rPr>
              <a:t>http://www.spoj.com/</a:t>
            </a:r>
            <a:endParaRPr lang="en-US" sz="1800" dirty="0" smtClean="0"/>
          </a:p>
          <a:p>
            <a:pPr lvl="1"/>
            <a:r>
              <a:rPr lang="en-US" sz="1800" dirty="0" smtClean="0">
                <a:hlinkClick r:id="rId5"/>
              </a:rPr>
              <a:t>http://judge.openfmi.net:9080/spoj0/</a:t>
            </a:r>
            <a:r>
              <a:rPr lang="en-US" sz="1800" dirty="0" smtClean="0"/>
              <a:t> (</a:t>
            </a:r>
            <a:r>
              <a:rPr lang="bg-BG" sz="1800" dirty="0" smtClean="0"/>
              <a:t>задачи от български студентски състезания по програмиране)</a:t>
            </a:r>
          </a:p>
          <a:p>
            <a:pPr lvl="1"/>
            <a:r>
              <a:rPr lang="en-US" sz="1800" dirty="0" smtClean="0">
                <a:hlinkClick r:id="rId10"/>
              </a:rPr>
              <a:t>http://action.informatika.bg/</a:t>
            </a:r>
            <a:endParaRPr lang="bg-BG" sz="1800" dirty="0" smtClean="0"/>
          </a:p>
          <a:p>
            <a:pPr lvl="1"/>
            <a:r>
              <a:rPr lang="en-US" sz="1800" dirty="0" smtClean="0">
                <a:hlinkClick r:id="rId11"/>
              </a:rPr>
              <a:t>https://projecteuler.net/</a:t>
            </a:r>
            <a:r>
              <a:rPr lang="en-US" sz="1800" dirty="0" smtClean="0"/>
              <a:t> (</a:t>
            </a:r>
            <a:r>
              <a:rPr lang="bg-BG" sz="1800" dirty="0" smtClean="0"/>
              <a:t>по-математически ориентирани задачи)</a:t>
            </a:r>
          </a:p>
          <a:p>
            <a:pPr lvl="1"/>
            <a:r>
              <a:rPr lang="bg-BG" sz="1800" dirty="0" smtClean="0"/>
              <a:t>и много други...</a:t>
            </a:r>
            <a:endParaRPr lang="bg-BG" sz="1800" dirty="0"/>
          </a:p>
        </p:txBody>
      </p:sp>
    </p:spTree>
    <p:extLst>
      <p:ext uri="{BB962C8B-B14F-4D97-AF65-F5344CB8AC3E}">
        <p14:creationId xmlns:p14="http://schemas.microsoft.com/office/powerpoint/2010/main" val="12094612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57908"/>
            <a:ext cx="9043441" cy="712763"/>
          </a:xfrm>
        </p:spPr>
        <p:txBody>
          <a:bodyPr>
            <a:normAutofit/>
          </a:bodyPr>
          <a:lstStyle/>
          <a:p>
            <a:r>
              <a:rPr lang="bg-BG" sz="3200" dirty="0"/>
              <a:t>Допълнителни </a:t>
            </a:r>
            <a:r>
              <a:rPr lang="bg-BG" sz="3200" dirty="0" smtClean="0"/>
              <a:t>материали за подготовка: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970671"/>
            <a:ext cx="8930900" cy="5887329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Algorithms &amp; Data Structures: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bg-BG" dirty="0" smtClean="0"/>
              <a:t>	</a:t>
            </a:r>
            <a:r>
              <a:rPr lang="en-US" dirty="0" err="1" smtClean="0">
                <a:hlinkClick r:id="rId2"/>
              </a:rPr>
              <a:t>TopCoder</a:t>
            </a:r>
            <a:r>
              <a:rPr lang="en-US" dirty="0" smtClean="0">
                <a:hlinkClick r:id="rId2"/>
              </a:rPr>
              <a:t> algorithm tutorials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bg-BG" dirty="0" smtClean="0"/>
              <a:t>	</a:t>
            </a: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www.geeksforgeeks.org</a:t>
            </a:r>
            <a:r>
              <a:rPr lang="bg-BG" dirty="0"/>
              <a:t/>
            </a:r>
            <a:br>
              <a:rPr lang="bg-BG" dirty="0"/>
            </a:br>
            <a:r>
              <a:rPr lang="bg-BG" dirty="0" smtClean="0"/>
              <a:t>	</a:t>
            </a:r>
            <a:r>
              <a:rPr lang="en-US" dirty="0" smtClean="0">
                <a:hlinkClick r:id="rId4"/>
              </a:rPr>
              <a:t>http</a:t>
            </a:r>
            <a:r>
              <a:rPr lang="en-US" dirty="0">
                <a:hlinkClick r:id="rId4"/>
              </a:rPr>
              <a:t>://</a:t>
            </a:r>
            <a:r>
              <a:rPr lang="en-US" dirty="0" smtClean="0">
                <a:hlinkClick r:id="rId4"/>
              </a:rPr>
              <a:t>rosettacode.org/wiki/Rosetta_Code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bg-BG" dirty="0" smtClean="0"/>
              <a:t>	</a:t>
            </a:r>
            <a:r>
              <a:rPr lang="en-US" dirty="0" smtClean="0"/>
              <a:t>Introduction to Algorithms (Third Edition) - </a:t>
            </a:r>
            <a:r>
              <a:rPr lang="en-US" dirty="0" err="1" smtClean="0"/>
              <a:t>Cormen</a:t>
            </a:r>
            <a:r>
              <a:rPr lang="en-US" dirty="0" smtClean="0"/>
              <a:t>, </a:t>
            </a:r>
            <a:r>
              <a:rPr lang="en-US" dirty="0" err="1" smtClean="0"/>
              <a:t>Leiserson</a:t>
            </a:r>
            <a:r>
              <a:rPr lang="en-US" dirty="0" smtClean="0"/>
              <a:t>, </a:t>
            </a:r>
            <a:r>
              <a:rPr lang="en-US" dirty="0" err="1" smtClean="0"/>
              <a:t>Rivest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bg-BG" dirty="0" smtClean="0"/>
              <a:t>	</a:t>
            </a:r>
            <a:r>
              <a:rPr lang="bg-BG" dirty="0" smtClean="0">
                <a:hlinkClick r:id="rId5"/>
              </a:rPr>
              <a:t>Програмиране =++Алгоритми</a:t>
            </a:r>
            <a:r>
              <a:rPr lang="bg-BG" dirty="0" smtClean="0"/>
              <a:t> - Преслав Наков, Панайот Добриков</a:t>
            </a:r>
            <a:br>
              <a:rPr lang="bg-BG" dirty="0" smtClean="0"/>
            </a:br>
            <a:r>
              <a:rPr lang="bg-BG" dirty="0" smtClean="0"/>
              <a:t>	</a:t>
            </a:r>
            <a:r>
              <a:rPr lang="en-US" dirty="0" smtClean="0"/>
              <a:t>Algorithms, 4th edition - Robert Sedgewick, Kevin Wayne</a:t>
            </a:r>
            <a:br>
              <a:rPr lang="en-US" dirty="0" smtClean="0"/>
            </a:br>
            <a:r>
              <a:rPr lang="bg-BG" dirty="0" smtClean="0"/>
              <a:t>	</a:t>
            </a:r>
            <a:r>
              <a:rPr lang="en-US" dirty="0" smtClean="0">
                <a:hlinkClick r:id="rId6"/>
              </a:rPr>
              <a:t>The Algorithm Design Manual, 2nd edition</a:t>
            </a:r>
            <a:r>
              <a:rPr lang="en-US" dirty="0" smtClean="0"/>
              <a:t> - Steven </a:t>
            </a:r>
            <a:r>
              <a:rPr lang="en-US" dirty="0" err="1" smtClean="0"/>
              <a:t>Skiena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bg-BG" dirty="0" smtClean="0"/>
              <a:t>	</a:t>
            </a:r>
            <a:r>
              <a:rPr lang="en-US" dirty="0" smtClean="0"/>
              <a:t>The Art of Computer Programming - Donald Knuth</a:t>
            </a:r>
          </a:p>
          <a:p>
            <a:r>
              <a:rPr lang="en-US" b="1" dirty="0" smtClean="0"/>
              <a:t>C</a:t>
            </a:r>
            <a:r>
              <a:rPr lang="en-US" b="1" dirty="0"/>
              <a:t>:</a:t>
            </a:r>
            <a:r>
              <a:rPr lang="en-US" dirty="0"/>
              <a:t/>
            </a:r>
            <a:br>
              <a:rPr lang="en-US" dirty="0"/>
            </a:br>
            <a:r>
              <a:rPr lang="bg-BG" dirty="0" smtClean="0"/>
              <a:t>	</a:t>
            </a:r>
            <a:r>
              <a:rPr lang="en-US" dirty="0" smtClean="0">
                <a:hlinkClick r:id="rId7"/>
              </a:rPr>
              <a:t>C </a:t>
            </a:r>
            <a:r>
              <a:rPr lang="en-US" dirty="0">
                <a:hlinkClick r:id="rId7"/>
              </a:rPr>
              <a:t>reference guide</a:t>
            </a:r>
            <a:br>
              <a:rPr lang="en-US" dirty="0">
                <a:hlinkClick r:id="rId7"/>
              </a:rPr>
            </a:br>
            <a:r>
              <a:rPr lang="bg-BG" dirty="0" smtClean="0"/>
              <a:t>	</a:t>
            </a:r>
            <a:r>
              <a:rPr lang="en-US" dirty="0" smtClean="0">
                <a:hlinkClick r:id="rId8"/>
              </a:rPr>
              <a:t>The </a:t>
            </a:r>
            <a:r>
              <a:rPr lang="en-US" dirty="0">
                <a:hlinkClick r:id="rId8"/>
              </a:rPr>
              <a:t>C book</a:t>
            </a:r>
            <a:br>
              <a:rPr lang="en-US" dirty="0">
                <a:hlinkClick r:id="rId8"/>
              </a:rPr>
            </a:br>
            <a:r>
              <a:rPr lang="bg-BG" dirty="0" smtClean="0"/>
              <a:t>	</a:t>
            </a:r>
            <a:r>
              <a:rPr lang="en-US" dirty="0" smtClean="0">
                <a:hlinkClick r:id="rId9"/>
              </a:rPr>
              <a:t>C </a:t>
            </a:r>
            <a:r>
              <a:rPr lang="en-US" dirty="0">
                <a:hlinkClick r:id="rId9"/>
              </a:rPr>
              <a:t>file handling commands</a:t>
            </a:r>
            <a:br>
              <a:rPr lang="en-US" dirty="0">
                <a:hlinkClick r:id="rId9"/>
              </a:rPr>
            </a:br>
            <a:r>
              <a:rPr lang="bg-BG" dirty="0" smtClean="0"/>
              <a:t>	</a:t>
            </a:r>
            <a:r>
              <a:rPr lang="en-US" dirty="0" smtClean="0">
                <a:hlinkClick r:id="rId10"/>
              </a:rPr>
              <a:t>C </a:t>
            </a:r>
            <a:r>
              <a:rPr lang="en-US" dirty="0">
                <a:hlinkClick r:id="rId10"/>
              </a:rPr>
              <a:t>and C++ tutorial</a:t>
            </a:r>
            <a:r>
              <a:rPr lang="en-US" dirty="0"/>
              <a:t> </a:t>
            </a:r>
          </a:p>
          <a:p>
            <a:r>
              <a:rPr lang="en-US" b="1" dirty="0" smtClean="0"/>
              <a:t>C++:</a:t>
            </a:r>
            <a:r>
              <a:rPr lang="en-US" dirty="0"/>
              <a:t/>
            </a:r>
            <a:br>
              <a:rPr lang="en-US" dirty="0"/>
            </a:br>
            <a:r>
              <a:rPr lang="bg-BG" dirty="0" smtClean="0"/>
              <a:t>	</a:t>
            </a:r>
            <a:r>
              <a:rPr lang="en-US" dirty="0" smtClean="0">
                <a:hlinkClick r:id="rId11"/>
              </a:rPr>
              <a:t>C</a:t>
            </a:r>
            <a:r>
              <a:rPr lang="en-US" dirty="0">
                <a:hlinkClick r:id="rId11"/>
              </a:rPr>
              <a:t>++ online </a:t>
            </a:r>
            <a:r>
              <a:rPr lang="en-US" dirty="0" smtClean="0">
                <a:hlinkClick r:id="rId11"/>
              </a:rPr>
              <a:t>reference</a:t>
            </a:r>
            <a:r>
              <a:rPr lang="en-US" dirty="0"/>
              <a:t/>
            </a:r>
            <a:br>
              <a:rPr lang="en-US" dirty="0"/>
            </a:br>
            <a:r>
              <a:rPr lang="bg-BG" dirty="0" smtClean="0"/>
              <a:t>	</a:t>
            </a:r>
            <a:r>
              <a:rPr lang="en-US" dirty="0" smtClean="0">
                <a:hlinkClick r:id="rId12"/>
              </a:rPr>
              <a:t>C</a:t>
            </a:r>
            <a:r>
              <a:rPr lang="en-US" dirty="0">
                <a:hlinkClick r:id="rId12"/>
              </a:rPr>
              <a:t>++ online </a:t>
            </a:r>
            <a:r>
              <a:rPr lang="en-US" dirty="0" smtClean="0">
                <a:hlinkClick r:id="rId12"/>
              </a:rPr>
              <a:t>reference 2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bg-BG" dirty="0" smtClean="0"/>
              <a:t>	</a:t>
            </a:r>
            <a:r>
              <a:rPr lang="en-US" dirty="0" smtClean="0">
                <a:hlinkClick r:id="rId13"/>
              </a:rPr>
              <a:t>C++ FAQ lite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bg-BG" dirty="0" smtClean="0"/>
              <a:t>	</a:t>
            </a:r>
            <a:r>
              <a:rPr lang="en-US" dirty="0" smtClean="0"/>
              <a:t>Thinking in C++ (Second Edition) - Bruce </a:t>
            </a:r>
            <a:r>
              <a:rPr lang="en-US" dirty="0" err="1" smtClean="0"/>
              <a:t>Eckel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bg-BG" dirty="0" smtClean="0"/>
              <a:t>	</a:t>
            </a:r>
            <a:r>
              <a:rPr lang="en-US" dirty="0" smtClean="0"/>
              <a:t>The C++ Programming Language (Third Edition) - Bjarne </a:t>
            </a:r>
            <a:r>
              <a:rPr lang="en-US" dirty="0" err="1" smtClean="0"/>
              <a:t>Stroustrup</a:t>
            </a:r>
            <a:endParaRPr lang="bg-BG" dirty="0" smtClean="0"/>
          </a:p>
          <a:p>
            <a:r>
              <a:rPr lang="en-US" b="1" dirty="0" smtClean="0"/>
              <a:t>STL: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bg-BG" dirty="0" smtClean="0"/>
              <a:t>	</a:t>
            </a:r>
            <a:r>
              <a:rPr lang="en-US" dirty="0" smtClean="0">
                <a:hlinkClick r:id="rId14"/>
              </a:rPr>
              <a:t>Standard Template Library Programmers Guide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bg-BG" dirty="0" smtClean="0"/>
              <a:t>	</a:t>
            </a:r>
            <a:r>
              <a:rPr lang="en-US" dirty="0" smtClean="0">
                <a:hlinkClick r:id="rId15"/>
              </a:rPr>
              <a:t>STL online reference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bg-BG" dirty="0" smtClean="0"/>
              <a:t>	</a:t>
            </a:r>
            <a:r>
              <a:rPr lang="en-US" dirty="0" smtClean="0">
                <a:hlinkClick r:id="rId16"/>
              </a:rPr>
              <a:t>C++ STL tutorial</a:t>
            </a:r>
            <a:endParaRPr lang="en-US" dirty="0" smtClean="0"/>
          </a:p>
          <a:p>
            <a:r>
              <a:rPr lang="en-US" dirty="0" smtClean="0">
                <a:hlinkClick r:id="rId17"/>
              </a:rPr>
              <a:t>http</a:t>
            </a:r>
            <a:r>
              <a:rPr lang="en-US" dirty="0">
                <a:hlinkClick r:id="rId17"/>
              </a:rPr>
              <a:t>://informatika.bg</a:t>
            </a:r>
            <a:r>
              <a:rPr lang="en-US" dirty="0" smtClean="0">
                <a:hlinkClick r:id="rId17"/>
              </a:rPr>
              <a:t>/</a:t>
            </a:r>
            <a:r>
              <a:rPr lang="bg-BG" dirty="0" smtClean="0"/>
              <a:t>:</a:t>
            </a:r>
            <a:r>
              <a:rPr lang="en-US" dirty="0" smtClean="0"/>
              <a:t> </a:t>
            </a:r>
            <a:r>
              <a:rPr lang="bg-BG" dirty="0"/>
              <a:t>В раздела "</a:t>
            </a:r>
            <a:r>
              <a:rPr lang="bg-BG" dirty="0">
                <a:hlinkClick r:id="rId18"/>
              </a:rPr>
              <a:t>Лекции</a:t>
            </a:r>
            <a:r>
              <a:rPr lang="bg-BG" dirty="0"/>
              <a:t>" има голяма част от материала, който ще бъде преподаден по ДАА-практикум. Авторът се е стремил да изгражда интуиция </a:t>
            </a:r>
            <a:r>
              <a:rPr lang="bg-BG" dirty="0" smtClean="0"/>
              <a:t>в читателя, </a:t>
            </a:r>
            <a:r>
              <a:rPr lang="bg-BG" dirty="0"/>
              <a:t>в резултат на което са се получили доста сполучливи лекции, по които можете да се подготвяте</a:t>
            </a:r>
            <a:r>
              <a:rPr lang="bg-BG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148676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767840"/>
          </a:xfrm>
        </p:spPr>
        <p:txBody>
          <a:bodyPr/>
          <a:lstStyle/>
          <a:p>
            <a:r>
              <a:rPr lang="bg-BG" dirty="0" smtClean="0"/>
              <a:t>Със съдействието на: ...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3778" y="1983544"/>
            <a:ext cx="9620216" cy="3663922"/>
          </a:xfrm>
        </p:spPr>
        <p:txBody>
          <a:bodyPr>
            <a:normAutofit/>
          </a:bodyPr>
          <a:lstStyle/>
          <a:p>
            <a:r>
              <a:rPr lang="bg-BG" sz="2400" dirty="0" smtClean="0"/>
              <a:t>1) „</a:t>
            </a:r>
            <a:r>
              <a:rPr lang="ru-RU" sz="2400" dirty="0" smtClean="0"/>
              <a:t>Ръководство </a:t>
            </a:r>
            <a:r>
              <a:rPr lang="ru-RU" sz="2400" dirty="0"/>
              <a:t>на асистента по </a:t>
            </a:r>
            <a:r>
              <a:rPr lang="ru-RU" sz="2400" dirty="0" smtClean="0"/>
              <a:t>ДАА-практикум</a:t>
            </a:r>
            <a:r>
              <a:rPr lang="bg-BG" sz="2400" dirty="0"/>
              <a:t>“ - Пламен </a:t>
            </a:r>
            <a:r>
              <a:rPr lang="bg-BG" sz="2400" dirty="0" smtClean="0"/>
              <a:t>Начев</a:t>
            </a:r>
          </a:p>
          <a:p>
            <a:r>
              <a:rPr lang="bg-BG" sz="2400" dirty="0" smtClean="0"/>
              <a:t>2) Мудъл курса по ДАА-практикум от миналата година</a:t>
            </a:r>
          </a:p>
          <a:p>
            <a:r>
              <a:rPr lang="bg-BG" sz="2400" dirty="0" smtClean="0"/>
              <a:t>3) И други...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385831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1701149"/>
            <a:ext cx="7766936" cy="1646302"/>
          </a:xfrm>
        </p:spPr>
        <p:txBody>
          <a:bodyPr/>
          <a:lstStyle/>
          <a:p>
            <a:pPr algn="ctr"/>
            <a:r>
              <a:rPr lang="bg-BG" sz="6600" dirty="0" smtClean="0"/>
              <a:t>Край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222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274617"/>
            <a:ext cx="8596668" cy="1343891"/>
          </a:xfrm>
        </p:spPr>
        <p:txBody>
          <a:bodyPr>
            <a:normAutofit/>
          </a:bodyPr>
          <a:lstStyle/>
          <a:p>
            <a:r>
              <a:rPr lang="bg-BG" sz="4400" dirty="0" smtClean="0"/>
              <a:t>Иван Камбуров – КН 2-ри курс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800" dirty="0" smtClean="0"/>
          </a:p>
          <a:p>
            <a:endParaRPr lang="en-US" sz="2800" dirty="0"/>
          </a:p>
          <a:p>
            <a:r>
              <a:rPr lang="bg-BG" sz="2800" dirty="0" smtClean="0"/>
              <a:t>Телефони за връзка: 0882711037 и 0878388177</a:t>
            </a:r>
          </a:p>
          <a:p>
            <a:r>
              <a:rPr lang="bg-BG" sz="2800" dirty="0" smtClean="0"/>
              <a:t>Имейл: </a:t>
            </a:r>
            <a:r>
              <a:rPr lang="en-US" sz="2800" dirty="0" smtClean="0"/>
              <a:t>ivankamburov96@gmail.com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519402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7690" y="2051243"/>
            <a:ext cx="8505076" cy="1646302"/>
          </a:xfrm>
        </p:spPr>
        <p:txBody>
          <a:bodyPr/>
          <a:lstStyle/>
          <a:p>
            <a:r>
              <a:rPr lang="bg-BG" sz="7200" dirty="0" smtClean="0"/>
              <a:t>Накратко за курса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20445351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861521" cy="13208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Конспект по ДАА-практикум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(</a:t>
            </a:r>
            <a:r>
              <a:rPr lang="ru-RU" b="1" dirty="0"/>
              <a:t>за всички групи):</a:t>
            </a:r>
            <a:br>
              <a:rPr lang="ru-RU" b="1" dirty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8861520" cy="3880773"/>
          </a:xfrm>
        </p:spPr>
        <p:txBody>
          <a:bodyPr/>
          <a:lstStyle/>
          <a:p>
            <a:r>
              <a:rPr lang="bg-BG" dirty="0"/>
              <a:t>1. Запознаване с </a:t>
            </a:r>
            <a:r>
              <a:rPr lang="en-US" dirty="0"/>
              <a:t>online judge </a:t>
            </a:r>
            <a:r>
              <a:rPr lang="bg-BG" dirty="0"/>
              <a:t>системи и състезателното програмиране</a:t>
            </a:r>
          </a:p>
          <a:p>
            <a:r>
              <a:rPr lang="bg-BG" dirty="0"/>
              <a:t>2. Сортиране О(</a:t>
            </a:r>
            <a:r>
              <a:rPr lang="en-US" dirty="0" smtClean="0"/>
              <a:t>n</a:t>
            </a:r>
            <a:r>
              <a:rPr lang="en-US" baseline="30000" dirty="0" smtClean="0"/>
              <a:t>2</a:t>
            </a:r>
            <a:r>
              <a:rPr lang="en-US" dirty="0" smtClean="0"/>
              <a:t>) </a:t>
            </a:r>
            <a:r>
              <a:rPr lang="en-US" dirty="0"/>
              <a:t>- bubble sort, selection </a:t>
            </a:r>
            <a:r>
              <a:rPr lang="en-US" dirty="0" smtClean="0"/>
              <a:t>sort </a:t>
            </a:r>
            <a:r>
              <a:rPr lang="bg-BG" dirty="0" smtClean="0"/>
              <a:t>и</a:t>
            </a:r>
            <a:r>
              <a:rPr lang="en-US" dirty="0" smtClean="0"/>
              <a:t> </a:t>
            </a:r>
            <a:r>
              <a:rPr lang="en-US" dirty="0"/>
              <a:t>insertion </a:t>
            </a:r>
            <a:r>
              <a:rPr lang="en-US" dirty="0" smtClean="0"/>
              <a:t>sort.</a:t>
            </a:r>
            <a:r>
              <a:rPr lang="bg-BG" dirty="0" smtClean="0"/>
              <a:t> </a:t>
            </a:r>
            <a:r>
              <a:rPr lang="en-US" dirty="0" smtClean="0"/>
              <a:t>Counting </a:t>
            </a:r>
            <a:r>
              <a:rPr lang="en-US" dirty="0"/>
              <a:t>sort</a:t>
            </a:r>
          </a:p>
          <a:p>
            <a:r>
              <a:rPr lang="en-US" dirty="0"/>
              <a:t>3. </a:t>
            </a:r>
            <a:r>
              <a:rPr lang="bg-BG" dirty="0"/>
              <a:t>Сортиране О(</a:t>
            </a:r>
            <a:r>
              <a:rPr lang="en-US" dirty="0" smtClean="0"/>
              <a:t>n*</a:t>
            </a:r>
            <a:r>
              <a:rPr lang="en-US" dirty="0" err="1" smtClean="0"/>
              <a:t>lg</a:t>
            </a:r>
            <a:r>
              <a:rPr lang="en-US" dirty="0" smtClean="0"/>
              <a:t>(n)) </a:t>
            </a:r>
            <a:r>
              <a:rPr lang="en-US" dirty="0"/>
              <a:t>- quick sort, heap </a:t>
            </a:r>
            <a:r>
              <a:rPr lang="en-US" dirty="0" smtClean="0"/>
              <a:t>sort </a:t>
            </a:r>
            <a:r>
              <a:rPr lang="bg-BG" dirty="0"/>
              <a:t>и</a:t>
            </a:r>
            <a:r>
              <a:rPr lang="en-US" dirty="0" smtClean="0"/>
              <a:t> </a:t>
            </a:r>
            <a:r>
              <a:rPr lang="en-US" dirty="0"/>
              <a:t>merge sort</a:t>
            </a:r>
          </a:p>
          <a:p>
            <a:r>
              <a:rPr lang="en-US" dirty="0"/>
              <a:t>4. </a:t>
            </a:r>
            <a:r>
              <a:rPr lang="bg-BG" dirty="0" smtClean="0"/>
              <a:t>Двойчно търсене</a:t>
            </a:r>
            <a:endParaRPr lang="en-US" dirty="0"/>
          </a:p>
          <a:p>
            <a:r>
              <a:rPr lang="en-US" dirty="0"/>
              <a:t>5. </a:t>
            </a:r>
            <a:r>
              <a:rPr lang="bg-BG" dirty="0"/>
              <a:t>Обхождане на непретеглени графи</a:t>
            </a:r>
            <a:r>
              <a:rPr lang="bg-BG" dirty="0" smtClean="0"/>
              <a:t>: </a:t>
            </a:r>
            <a:r>
              <a:rPr lang="en-US" dirty="0"/>
              <a:t>DFS, </a:t>
            </a:r>
            <a:r>
              <a:rPr lang="en-US" dirty="0" smtClean="0"/>
              <a:t>BFS</a:t>
            </a:r>
            <a:r>
              <a:rPr lang="bg-BG" dirty="0" smtClean="0"/>
              <a:t> и</a:t>
            </a:r>
            <a:r>
              <a:rPr lang="en-US" dirty="0" smtClean="0"/>
              <a:t> </a:t>
            </a:r>
            <a:r>
              <a:rPr lang="bg-BG" dirty="0"/>
              <a:t>топологично сортиране</a:t>
            </a:r>
          </a:p>
          <a:p>
            <a:r>
              <a:rPr lang="bg-BG" dirty="0"/>
              <a:t>6. Обхождане на претеглени графи: </a:t>
            </a:r>
            <a:r>
              <a:rPr lang="en-US" dirty="0" smtClean="0"/>
              <a:t>Dijkstra</a:t>
            </a:r>
            <a:r>
              <a:rPr lang="en-US" dirty="0"/>
              <a:t>, </a:t>
            </a:r>
            <a:r>
              <a:rPr lang="en-US" dirty="0" smtClean="0"/>
              <a:t>Floyd</a:t>
            </a:r>
            <a:r>
              <a:rPr lang="bg-BG" dirty="0" smtClean="0"/>
              <a:t> и</a:t>
            </a:r>
            <a:r>
              <a:rPr lang="en-US" dirty="0" smtClean="0"/>
              <a:t> </a:t>
            </a:r>
            <a:r>
              <a:rPr lang="en-US" dirty="0"/>
              <a:t>Ford-Bellman</a:t>
            </a:r>
          </a:p>
          <a:p>
            <a:r>
              <a:rPr lang="en-US" dirty="0"/>
              <a:t>7. </a:t>
            </a:r>
            <a:r>
              <a:rPr lang="bg-BG" dirty="0"/>
              <a:t>Минимално покриващо дърво: </a:t>
            </a:r>
            <a:r>
              <a:rPr lang="en-US" dirty="0"/>
              <a:t>Prim, </a:t>
            </a:r>
            <a:r>
              <a:rPr lang="en-US" dirty="0" err="1"/>
              <a:t>Kruskal</a:t>
            </a:r>
            <a:endParaRPr lang="en-US" dirty="0"/>
          </a:p>
          <a:p>
            <a:r>
              <a:rPr lang="en-US" dirty="0"/>
              <a:t>8. </a:t>
            </a:r>
            <a:r>
              <a:rPr lang="bg-BG" dirty="0"/>
              <a:t>Динамично </a:t>
            </a:r>
            <a:r>
              <a:rPr lang="bg-BG" dirty="0" smtClean="0"/>
              <a:t>програмиране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g-BG" dirty="0"/>
              <a:t>(</a:t>
            </a:r>
            <a:r>
              <a:rPr lang="bg-BG" dirty="0" smtClean="0"/>
              <a:t>Други)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4464058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Какво ще правим?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25062"/>
            <a:ext cx="8596668" cy="505338"/>
          </a:xfrm>
        </p:spPr>
        <p:txBody>
          <a:bodyPr/>
          <a:lstStyle/>
          <a:p>
            <a:r>
              <a:rPr lang="ru-RU" dirty="0" smtClean="0"/>
              <a:t>Ще решаваме алгоритмични задачи</a:t>
            </a:r>
            <a:r>
              <a:rPr lang="ru-RU" dirty="0"/>
              <a:t>, свързани с материала по </a:t>
            </a:r>
            <a:r>
              <a:rPr lang="ru-RU" dirty="0" smtClean="0"/>
              <a:t>ДАА</a:t>
            </a:r>
            <a:endParaRPr lang="ru-RU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77334" y="215246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bg-BG" dirty="0" smtClean="0"/>
              <a:t>Как ще го правим?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77333" y="2967921"/>
            <a:ext cx="9342429" cy="7943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С </a:t>
            </a:r>
            <a:r>
              <a:rPr lang="ru-RU" dirty="0"/>
              <a:t>писане на </a:t>
            </a:r>
            <a:r>
              <a:rPr lang="ru-RU" dirty="0" smtClean="0"/>
              <a:t>програми, които работят </a:t>
            </a:r>
            <a:r>
              <a:rPr lang="ru-RU" dirty="0"/>
              <a:t>в рамките на някакви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 ограничения </a:t>
            </a:r>
            <a:r>
              <a:rPr lang="ru-RU" dirty="0"/>
              <a:t>(по време, памет и т.н.)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77333" y="3984378"/>
            <a:ext cx="9136367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bg-BG" dirty="0" smtClean="0"/>
              <a:t>На кой език/кои езици за програмиране?</a:t>
            </a:r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77334" y="4799840"/>
            <a:ext cx="8596668" cy="10342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Главно на </a:t>
            </a:r>
            <a:r>
              <a:rPr lang="en-US" dirty="0" smtClean="0"/>
              <a:t>C </a:t>
            </a:r>
            <a:r>
              <a:rPr lang="bg-BG" dirty="0" smtClean="0"/>
              <a:t>и </a:t>
            </a:r>
            <a:r>
              <a:rPr lang="en-US" dirty="0" smtClean="0"/>
              <a:t>C++, </a:t>
            </a:r>
            <a:r>
              <a:rPr lang="bg-BG" dirty="0" smtClean="0"/>
              <a:t>с евентуална възможност и за други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bg-BG" dirty="0" smtClean="0"/>
              <a:t>(Изисквания към стила на кода за този курс няма)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20242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4400" dirty="0" smtClean="0"/>
              <a:t>Оценяване и бонуси: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110962"/>
          </a:xfrm>
        </p:spPr>
        <p:txBody>
          <a:bodyPr>
            <a:normAutofit/>
          </a:bodyPr>
          <a:lstStyle/>
          <a:p>
            <a:r>
              <a:rPr lang="bg-BG" sz="2000" dirty="0" smtClean="0"/>
              <a:t>Оценяване:</a:t>
            </a:r>
          </a:p>
          <a:p>
            <a:pPr lvl="1"/>
            <a:r>
              <a:rPr lang="bg-BG" sz="1800" dirty="0" smtClean="0"/>
              <a:t>(2 </a:t>
            </a:r>
            <a:r>
              <a:rPr lang="en-US" sz="1800" dirty="0" smtClean="0"/>
              <a:t>x) </a:t>
            </a:r>
            <a:r>
              <a:rPr lang="bg-BG" sz="1800" dirty="0" smtClean="0"/>
              <a:t>контролни;</a:t>
            </a:r>
          </a:p>
          <a:p>
            <a:pPr lvl="1"/>
            <a:r>
              <a:rPr lang="bg-BG" sz="1800" dirty="0" smtClean="0"/>
              <a:t>Домашни работи ( &lt;= 10);</a:t>
            </a:r>
          </a:p>
          <a:p>
            <a:pPr lvl="1"/>
            <a:r>
              <a:rPr lang="bg-BG" sz="1800" dirty="0" smtClean="0"/>
              <a:t>Бонуси</a:t>
            </a:r>
          </a:p>
          <a:p>
            <a:pPr lvl="1"/>
            <a:r>
              <a:rPr lang="bg-BG" sz="1800" dirty="0" smtClean="0"/>
              <a:t>Изпит</a:t>
            </a:r>
          </a:p>
          <a:p>
            <a:r>
              <a:rPr lang="bg-BG" sz="2000" dirty="0" smtClean="0"/>
              <a:t>Бонус за ДАА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08508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4400" dirty="0" smtClean="0"/>
              <a:t>Състезателно програмиране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sz="2000" dirty="0" smtClean="0">
                <a:hlinkClick r:id="rId2"/>
              </a:rPr>
              <a:t>Обща информация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482233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4552" y="0"/>
            <a:ext cx="8269451" cy="4069724"/>
          </a:xfrm>
        </p:spPr>
        <p:txBody>
          <a:bodyPr/>
          <a:lstStyle/>
          <a:p>
            <a:r>
              <a:rPr lang="bg-BG" dirty="0" smtClean="0"/>
              <a:t>Системи за автоматизирано тестване на решения (</a:t>
            </a:r>
            <a:r>
              <a:rPr lang="en-US" dirty="0" smtClean="0"/>
              <a:t>judges</a:t>
            </a:r>
            <a:r>
              <a:rPr lang="bg-BG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8012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9803"/>
          </a:xfrm>
        </p:spPr>
        <p:txBody>
          <a:bodyPr/>
          <a:lstStyle/>
          <a:p>
            <a:r>
              <a:rPr lang="bg-BG" dirty="0" smtClean="0"/>
              <a:t>Какво представляват?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77334" y="2029135"/>
            <a:ext cx="8596668" cy="72980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bg-BG" dirty="0" smtClean="0"/>
              <a:t>За какво се ползват?</a:t>
            </a:r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77334" y="3448670"/>
            <a:ext cx="8596668" cy="72980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bg-BG" dirty="0" smtClean="0"/>
              <a:t>Кои </a:t>
            </a:r>
            <a:r>
              <a:rPr lang="bg-BG" dirty="0"/>
              <a:t>ще </a:t>
            </a:r>
            <a:r>
              <a:rPr lang="bg-BG" dirty="0" smtClean="0"/>
              <a:t>ползваме ние</a:t>
            </a:r>
            <a:r>
              <a:rPr lang="bg-BG" dirty="0"/>
              <a:t>?</a:t>
            </a:r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77334" y="4602050"/>
            <a:ext cx="8994700" cy="1399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 smtClean="0"/>
              <a:t>Главно </a:t>
            </a:r>
            <a:r>
              <a:rPr lang="en-US" sz="2000" dirty="0"/>
              <a:t>spoj0 </a:t>
            </a:r>
            <a:r>
              <a:rPr lang="ru-RU" sz="2000" dirty="0"/>
              <a:t>и </a:t>
            </a:r>
            <a:r>
              <a:rPr lang="en-US" sz="2000" dirty="0" err="1"/>
              <a:t>Maycamp</a:t>
            </a:r>
            <a:r>
              <a:rPr lang="en-US" sz="2000" dirty="0"/>
              <a:t> Arena (</a:t>
            </a:r>
            <a:r>
              <a:rPr lang="ru-RU" sz="2000" dirty="0"/>
              <a:t>на ФМИ) - </a:t>
            </a:r>
            <a:r>
              <a:rPr lang="en-US" sz="2000" dirty="0">
                <a:hlinkClick r:id="rId2"/>
              </a:rPr>
              <a:t>http://judge.openfmi.net</a:t>
            </a:r>
            <a:r>
              <a:rPr lang="en-US" sz="2000" dirty="0" smtClean="0">
                <a:hlinkClick r:id="rId2"/>
              </a:rPr>
              <a:t>/</a:t>
            </a:r>
            <a:endParaRPr lang="bg-BG" sz="2000" dirty="0" smtClean="0"/>
          </a:p>
          <a:p>
            <a:pPr lvl="1">
              <a:buFont typeface="Wingdings" panose="05000000000000000000" pitchFamily="2" charset="2"/>
              <a:buChar char="v"/>
            </a:pPr>
            <a:r>
              <a:rPr lang="bg-BG" sz="1800" dirty="0" smtClean="0"/>
              <a:t>(И може би </a:t>
            </a:r>
            <a:r>
              <a:rPr lang="en-US" sz="1800" dirty="0" err="1" smtClean="0"/>
              <a:t>HackerRank</a:t>
            </a:r>
            <a:r>
              <a:rPr lang="bg-BG" sz="1800" dirty="0" smtClean="0"/>
              <a:t>)</a:t>
            </a:r>
            <a:endParaRPr lang="ru-RU" sz="18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3465795"/>
              </p:ext>
            </p:extLst>
          </p:nvPr>
        </p:nvGraphicFramePr>
        <p:xfrm>
          <a:off x="6426556" y="472224"/>
          <a:ext cx="4726549" cy="35688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3447"/>
                <a:gridCol w="4153102"/>
              </a:tblGrid>
              <a:tr h="356571">
                <a:tc>
                  <a:txBody>
                    <a:bodyPr/>
                    <a:lstStyle/>
                    <a:p>
                      <a:r>
                        <a:rPr lang="bg-BG" sz="1700" dirty="0" smtClean="0"/>
                        <a:t>Код</a:t>
                      </a:r>
                      <a:endParaRPr lang="en-US" sz="1700" dirty="0"/>
                    </a:p>
                  </a:txBody>
                  <a:tcPr marL="86219" marR="86219" marT="43109" marB="43109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bg-BG" sz="1700" dirty="0" smtClean="0"/>
                        <a:t>Грешка</a:t>
                      </a:r>
                      <a:endParaRPr lang="en-US" sz="1700" dirty="0"/>
                    </a:p>
                  </a:txBody>
                  <a:tcPr marL="86219" marR="86219" marT="43109" marB="43109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49668">
                <a:tc>
                  <a:txBody>
                    <a:bodyPr/>
                    <a:lstStyle/>
                    <a:p>
                      <a:r>
                        <a:rPr lang="bg-BG" sz="1700" dirty="0" smtClean="0"/>
                        <a:t>ОК</a:t>
                      </a:r>
                      <a:endParaRPr lang="en-US" sz="1700" dirty="0"/>
                    </a:p>
                  </a:txBody>
                  <a:tcPr marL="86219" marR="86219" marT="43109" marB="43109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bg-BG" sz="1700" dirty="0" smtClean="0"/>
                        <a:t>Успешно минал тест</a:t>
                      </a:r>
                      <a:endParaRPr lang="en-US" sz="1700" dirty="0"/>
                    </a:p>
                  </a:txBody>
                  <a:tcPr marL="86219" marR="86219" marT="43109" marB="43109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49668"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WA</a:t>
                      </a:r>
                      <a:endParaRPr lang="en-US" sz="1700" dirty="0"/>
                    </a:p>
                  </a:txBody>
                  <a:tcPr marL="86219" marR="86219" marT="43109" marB="43109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Wrong Answer</a:t>
                      </a:r>
                      <a:endParaRPr lang="en-US" sz="1700" dirty="0"/>
                    </a:p>
                  </a:txBody>
                  <a:tcPr marL="86219" marR="86219" marT="43109" marB="43109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49668"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PE</a:t>
                      </a:r>
                      <a:endParaRPr lang="en-US" sz="1700" dirty="0"/>
                    </a:p>
                  </a:txBody>
                  <a:tcPr marL="86219" marR="86219" marT="43109" marB="43109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Presentation Error (whitespace</a:t>
                      </a:r>
                      <a:r>
                        <a:rPr lang="en-US" sz="1700" baseline="0" dirty="0" smtClean="0"/>
                        <a:t> errors</a:t>
                      </a:r>
                      <a:r>
                        <a:rPr lang="bg-BG" sz="1700" baseline="0" dirty="0" smtClean="0"/>
                        <a:t>, на места се срещат като </a:t>
                      </a:r>
                      <a:r>
                        <a:rPr lang="en-US" sz="1700" baseline="0" dirty="0" smtClean="0"/>
                        <a:t>WA</a:t>
                      </a:r>
                      <a:r>
                        <a:rPr lang="en-US" sz="1700" dirty="0" smtClean="0"/>
                        <a:t>)</a:t>
                      </a:r>
                      <a:endParaRPr lang="en-US" sz="1700" dirty="0"/>
                    </a:p>
                  </a:txBody>
                  <a:tcPr marL="86219" marR="86219" marT="43109" marB="43109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49668"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TL</a:t>
                      </a:r>
                      <a:endParaRPr lang="en-US" sz="1700" dirty="0"/>
                    </a:p>
                  </a:txBody>
                  <a:tcPr marL="86219" marR="86219" marT="43109" marB="43109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Time Limit (Exceeded)</a:t>
                      </a:r>
                      <a:endParaRPr lang="en-US" sz="1700" dirty="0"/>
                    </a:p>
                  </a:txBody>
                  <a:tcPr marL="86219" marR="86219" marT="43109" marB="43109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49668"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ML</a:t>
                      </a:r>
                      <a:endParaRPr lang="en-US" sz="1700" dirty="0"/>
                    </a:p>
                  </a:txBody>
                  <a:tcPr marL="86219" marR="86219" marT="43109" marB="43109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Memory Limit (Exceeded)</a:t>
                      </a:r>
                      <a:endParaRPr lang="en-US" sz="1700" dirty="0"/>
                    </a:p>
                  </a:txBody>
                  <a:tcPr marL="86219" marR="86219" marT="43109" marB="43109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604626"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RE</a:t>
                      </a:r>
                      <a:endParaRPr lang="en-US" sz="1700" dirty="0"/>
                    </a:p>
                  </a:txBody>
                  <a:tcPr marL="86219" marR="86219" marT="43109" marB="43109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Runtime Error (</a:t>
                      </a:r>
                      <a:r>
                        <a:rPr lang="bg-BG" sz="1700" dirty="0" smtClean="0"/>
                        <a:t>целочислено деление на</a:t>
                      </a:r>
                      <a:r>
                        <a:rPr lang="bg-BG" sz="1700" baseline="0" dirty="0" smtClean="0"/>
                        <a:t> нула, ровене в чужда памет и т.н.</a:t>
                      </a:r>
                      <a:r>
                        <a:rPr lang="en-US" sz="1700" dirty="0" smtClean="0"/>
                        <a:t>)</a:t>
                      </a:r>
                      <a:endParaRPr lang="en-US" sz="1700" dirty="0"/>
                    </a:p>
                  </a:txBody>
                  <a:tcPr marL="86219" marR="86219" marT="43109" marB="43109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604626"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CE</a:t>
                      </a:r>
                      <a:endParaRPr lang="en-US" sz="1700" dirty="0"/>
                    </a:p>
                  </a:txBody>
                  <a:tcPr marL="86219" marR="86219" marT="43109" marB="43109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Compilation Error </a:t>
                      </a:r>
                      <a:r>
                        <a:rPr lang="bg-BG" sz="1700" dirty="0" smtClean="0"/>
                        <a:t>(единствения, които идва с пояснение къде ви е грешката)</a:t>
                      </a:r>
                      <a:endParaRPr lang="en-US" sz="1700" dirty="0"/>
                    </a:p>
                  </a:txBody>
                  <a:tcPr marL="86219" marR="86219" marT="43109" marB="43109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88334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7789</TotalTime>
  <Words>557</Words>
  <Application>Microsoft Office PowerPoint</Application>
  <PresentationFormat>Widescreen</PresentationFormat>
  <Paragraphs>96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Trebuchet MS</vt:lpstr>
      <vt:lpstr>Wingdings</vt:lpstr>
      <vt:lpstr>Wingdings 3</vt:lpstr>
      <vt:lpstr>Facet</vt:lpstr>
      <vt:lpstr>ДАА – практикум</vt:lpstr>
      <vt:lpstr>Иван Камбуров – КН 2-ри курс</vt:lpstr>
      <vt:lpstr>Накратко за курса</vt:lpstr>
      <vt:lpstr>Конспект по ДАА-практикум  (за всички групи):   </vt:lpstr>
      <vt:lpstr>Какво ще правим?</vt:lpstr>
      <vt:lpstr>Оценяване и бонуси:</vt:lpstr>
      <vt:lpstr>Състезателно програмиране</vt:lpstr>
      <vt:lpstr>Системи за автоматизирано тестване на решения (judges)</vt:lpstr>
      <vt:lpstr>Какво представляват?</vt:lpstr>
      <vt:lpstr>Регистрации в арената на ФМИ</vt:lpstr>
      <vt:lpstr>Демо на Maycamp Arena-та (на ФМИ)</vt:lpstr>
      <vt:lpstr>Задачи за запознанство със системата</vt:lpstr>
      <vt:lpstr>Допълнителни ресурси – задачи и състезания:</vt:lpstr>
      <vt:lpstr>Допълнителни материали за подготовка:</vt:lpstr>
      <vt:lpstr>Със съдействието на: ...</vt:lpstr>
      <vt:lpstr>Край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ДАА – практикум</dc:title>
  <dc:creator>Ivan Kamburov</dc:creator>
  <cp:lastModifiedBy>Ivan Kamburov</cp:lastModifiedBy>
  <cp:revision>23</cp:revision>
  <dcterms:created xsi:type="dcterms:W3CDTF">2017-02-23T01:03:46Z</dcterms:created>
  <dcterms:modified xsi:type="dcterms:W3CDTF">2017-02-28T10:53:37Z</dcterms:modified>
</cp:coreProperties>
</file>