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64" r:id="rId4"/>
    <p:sldId id="265" r:id="rId5"/>
    <p:sldId id="271" r:id="rId6"/>
    <p:sldId id="324" r:id="rId7"/>
    <p:sldId id="325" r:id="rId8"/>
    <p:sldId id="322" r:id="rId9"/>
    <p:sldId id="323" r:id="rId10"/>
    <p:sldId id="326" r:id="rId11"/>
    <p:sldId id="327" r:id="rId12"/>
    <p:sldId id="328" r:id="rId13"/>
    <p:sldId id="329" r:id="rId14"/>
    <p:sldId id="330" r:id="rId15"/>
    <p:sldId id="333" r:id="rId16"/>
    <p:sldId id="334" r:id="rId17"/>
    <p:sldId id="331" r:id="rId18"/>
    <p:sldId id="344" r:id="rId19"/>
    <p:sldId id="332" r:id="rId20"/>
    <p:sldId id="336" r:id="rId21"/>
    <p:sldId id="337" r:id="rId22"/>
    <p:sldId id="338" r:id="rId23"/>
    <p:sldId id="340" r:id="rId24"/>
    <p:sldId id="341" r:id="rId25"/>
    <p:sldId id="342" r:id="rId26"/>
    <p:sldId id="343" r:id="rId27"/>
    <p:sldId id="345" r:id="rId28"/>
    <p:sldId id="346" r:id="rId29"/>
    <p:sldId id="347" r:id="rId30"/>
    <p:sldId id="348" r:id="rId31"/>
    <p:sldId id="349" r:id="rId32"/>
    <p:sldId id="350" r:id="rId33"/>
    <p:sldId id="352" r:id="rId34"/>
    <p:sldId id="353" r:id="rId35"/>
    <p:sldId id="351" r:id="rId36"/>
    <p:sldId id="318" r:id="rId37"/>
    <p:sldId id="319" r:id="rId38"/>
    <p:sldId id="320" r:id="rId39"/>
    <p:sldId id="339" r:id="rId40"/>
    <p:sldId id="321" r:id="rId41"/>
    <p:sldId id="261" r:id="rId42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7AF7"/>
    <a:srgbClr val="6666FF"/>
    <a:srgbClr val="D8D8DE"/>
    <a:srgbClr val="9999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 userDrawn="1"/>
        </p:nvSpPr>
        <p:spPr>
          <a:xfrm>
            <a:off x="0" y="4832386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sz="1400" b="0" kern="12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ndara" panose="020E0502030303020204" pitchFamily="34" charset="0"/>
                <a:ea typeface="+mj-ea"/>
                <a:cs typeface="+mj-cs"/>
              </a:rPr>
              <a:t>National Scientific Program “Information and Communication Technologies in Science, Education and Security” – 2020</a:t>
            </a:r>
            <a:endParaRPr kumimoji="0" lang="bg-BG" sz="1400" b="0" kern="1200" dirty="0">
              <a:solidFill>
                <a:schemeClr val="tx2">
                  <a:lumMod val="60000"/>
                  <a:lumOff val="40000"/>
                </a:schemeClr>
              </a:solidFill>
              <a:effectLst/>
              <a:latin typeface="Candara" panose="020E0502030303020204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0387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0301%20External%20CSS/Example-0301%20External%20CSS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0302%20Internal%20CSS/Example-0302%20Internal%20CSS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0303%20Inline%20CSS/Example-0303%20Inline%20CSS.html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0304%20Comment/Example-0304%20Comment.html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0305%20Tag%20selector/Example-0305%20Tag%20selector.html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0306%20Multiple%20rules/Example-0306%20Multiple%20rules.html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0307%20Grouping%20rules/Example-0307%20Grouping%20rules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0308%20Inner%20tag/Example-0308%20Inner%20tag.html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0309%20Id%20selector/Example-0309%20Id%20selector.html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0310%20Attribute%20selector/Example-0310%20Attribute%20selector.html" TargetMode="Externa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0311%20Class%20selector/Example-0311%20Class%20selector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0312%20Tag%20filters/Example-0312%20Tag%20filters.html" TargetMode="Externa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schools.com/cssref/css_selectors.asp" TargetMode="Externa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cssref/css_selectors.asp" TargetMode="External"/><Relationship Id="rId2" Type="http://schemas.openxmlformats.org/officeDocument/2006/relationships/hyperlink" Target="http://www.w3schools.com/css" TargetMode="Externa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err="1" smtClean="0"/>
              <a:t>CSS</a:t>
            </a:r>
            <a:r>
              <a:rPr lang="en-US" noProof="0" dirty="0" smtClean="0"/>
              <a:t> rules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</a:t>
            </a:r>
            <a:r>
              <a:rPr lang="bg-BG" noProof="0" dirty="0" smtClean="0"/>
              <a:t> №</a:t>
            </a:r>
            <a:r>
              <a:rPr lang="en-US" noProof="0" dirty="0" smtClean="0"/>
              <a:t>3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</a:t>
            </a:r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r>
              <a:rPr lang="bg-BG" dirty="0" smtClean="0"/>
              <a:t> </a:t>
            </a:r>
            <a:r>
              <a:rPr lang="en-US" dirty="0" smtClean="0"/>
              <a:t>in element </a:t>
            </a:r>
            <a:r>
              <a:rPr lang="bg-BG" dirty="0" smtClean="0"/>
              <a:t>&lt;</a:t>
            </a:r>
            <a:r>
              <a:rPr lang="en-US" dirty="0" smtClean="0"/>
              <a:t>style&gt;</a:t>
            </a:r>
            <a:r>
              <a:rPr lang="bg-BG" dirty="0" smtClean="0"/>
              <a:t> </a:t>
            </a:r>
            <a:r>
              <a:rPr lang="en-US" dirty="0" smtClean="0"/>
              <a:t>inside &lt;head&gt;</a:t>
            </a:r>
            <a:endParaRPr lang="bg-BG" dirty="0" smtClean="0"/>
          </a:p>
          <a:p>
            <a:pPr lvl="1"/>
            <a:r>
              <a:rPr lang="en-US" dirty="0" smtClean="0"/>
              <a:t>Cascading style are in the HTML file</a:t>
            </a:r>
            <a:endParaRPr lang="bg-BG" dirty="0" smtClean="0"/>
          </a:p>
          <a:p>
            <a:pPr lvl="1"/>
            <a:r>
              <a:rPr lang="en-US" dirty="0" smtClean="0"/>
              <a:t>Convenient for a unified page layout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480311"/>
            <a:ext cx="7223681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style&gt;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/>
              <a:t>body {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	</a:t>
            </a:r>
            <a:r>
              <a:rPr lang="en-GB" dirty="0"/>
              <a:t>background-</a:t>
            </a:r>
            <a:r>
              <a:rPr lang="en-GB" dirty="0" err="1"/>
              <a:t>color</a:t>
            </a:r>
            <a:r>
              <a:rPr lang="en-GB" dirty="0"/>
              <a:t>: pink;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	</a:t>
            </a:r>
            <a:r>
              <a:rPr lang="en-GB" dirty="0" err="1"/>
              <a:t>color</a:t>
            </a:r>
            <a:r>
              <a:rPr lang="en-GB" dirty="0"/>
              <a:t>: </a:t>
            </a:r>
            <a:r>
              <a:rPr lang="en-GB" dirty="0" err="1"/>
              <a:t>darkred</a:t>
            </a:r>
            <a:r>
              <a:rPr lang="en-GB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	</a:t>
            </a:r>
            <a:r>
              <a:rPr lang="en-GB" dirty="0"/>
              <a:t>margin-left: 6em;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	</a:t>
            </a:r>
            <a:r>
              <a:rPr lang="en-GB" dirty="0"/>
              <a:t>margin-right: 6em;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n-GB" dirty="0"/>
              <a:t>}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470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42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Inline </a:t>
            </a:r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r>
              <a:rPr lang="bg-BG" dirty="0" smtClean="0"/>
              <a:t> </a:t>
            </a:r>
            <a:r>
              <a:rPr lang="en-US" dirty="0" smtClean="0"/>
              <a:t>in the style</a:t>
            </a:r>
            <a:r>
              <a:rPr lang="bg-BG" dirty="0" smtClean="0"/>
              <a:t> </a:t>
            </a:r>
            <a:r>
              <a:rPr lang="en-US" dirty="0" smtClean="0"/>
              <a:t>attribute of HTML element</a:t>
            </a:r>
            <a:endParaRPr lang="bg-BG" dirty="0" smtClean="0"/>
          </a:p>
          <a:p>
            <a:pPr lvl="1"/>
            <a:r>
              <a:rPr lang="en-US" dirty="0" smtClean="0"/>
              <a:t>Cascading style are in in the HTML element</a:t>
            </a:r>
            <a:endParaRPr lang="bg-BG" dirty="0" smtClean="0"/>
          </a:p>
          <a:p>
            <a:pPr lvl="1"/>
            <a:r>
              <a:rPr lang="en-US" dirty="0" smtClean="0"/>
              <a:t>Sufficient for local styling</a:t>
            </a:r>
            <a:endParaRPr lang="bg-BG" dirty="0" smtClean="0"/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480311"/>
            <a:ext cx="7223681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&lt;</a:t>
            </a:r>
            <a:r>
              <a:rPr lang="en-GB" dirty="0"/>
              <a:t>body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style="</a:t>
            </a:r>
            <a:r>
              <a:rPr lang="en-GB" dirty="0"/>
              <a:t>background-</a:t>
            </a:r>
            <a:r>
              <a:rPr lang="en-GB" dirty="0" err="1"/>
              <a:t>color</a:t>
            </a:r>
            <a:r>
              <a:rPr lang="en-GB" dirty="0"/>
              <a:t>: pink;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bg-BG" dirty="0" smtClean="0"/>
              <a:t>	</a:t>
            </a:r>
            <a:r>
              <a:rPr lang="en-GB" dirty="0"/>
              <a:t>		</a:t>
            </a:r>
            <a:r>
              <a:rPr lang="en-GB" dirty="0" err="1"/>
              <a:t>color</a:t>
            </a:r>
            <a:r>
              <a:rPr lang="en-GB" dirty="0"/>
              <a:t>: </a:t>
            </a:r>
            <a:r>
              <a:rPr lang="en-GB" dirty="0" err="1"/>
              <a:t>darkred</a:t>
            </a:r>
            <a:r>
              <a:rPr lang="en-GB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/>
              <a:t>				margin-left: 6em;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/>
              <a:t>				margin-right: 6em</a:t>
            </a:r>
            <a:r>
              <a:rPr lang="en-GB" dirty="0" smtClean="0"/>
              <a:t>;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 smtClean="0"/>
              <a:t>  :</a:t>
            </a:r>
            <a:endParaRPr lang="en-GB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&lt;/</a:t>
            </a:r>
            <a:r>
              <a:rPr lang="en-GB" dirty="0"/>
              <a:t>body&gt;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6126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301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r>
              <a:rPr lang="bg-BG" dirty="0" smtClean="0"/>
              <a:t> </a:t>
            </a:r>
            <a:r>
              <a:rPr lang="en-US" dirty="0" smtClean="0"/>
              <a:t>comments</a:t>
            </a:r>
            <a:endParaRPr lang="bg-BG" dirty="0" smtClean="0"/>
          </a:p>
          <a:p>
            <a:pPr lvl="1"/>
            <a:r>
              <a:rPr lang="en-US" dirty="0" smtClean="0"/>
              <a:t>Framed in</a:t>
            </a:r>
            <a:r>
              <a:rPr lang="bg-BG" dirty="0" smtClean="0"/>
              <a:t>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/*</a:t>
            </a:r>
            <a:r>
              <a:rPr lang="bg-BG" dirty="0" smtClean="0"/>
              <a:t> …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*/</a:t>
            </a:r>
            <a:r>
              <a:rPr lang="bg-BG" dirty="0" smtClean="0"/>
              <a:t> </a:t>
            </a:r>
            <a:r>
              <a:rPr lang="en-US" dirty="0" smtClean="0"/>
              <a:t>and are ignored by the browser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297433"/>
            <a:ext cx="7223681" cy="2285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body </a:t>
            </a:r>
            <a:r>
              <a:rPr lang="en-GB" dirty="0"/>
              <a:t>{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n-GB" dirty="0"/>
              <a:t>background-</a:t>
            </a:r>
            <a:r>
              <a:rPr lang="en-GB" dirty="0" err="1"/>
              <a:t>color</a:t>
            </a:r>
            <a:r>
              <a:rPr lang="en-GB" dirty="0"/>
              <a:t>: pink</a:t>
            </a:r>
            <a:r>
              <a:rPr lang="en-GB" dirty="0" smtClean="0"/>
              <a:t>;</a:t>
            </a:r>
            <a:r>
              <a:rPr lang="bg-BG" dirty="0" smtClean="0"/>
              <a:t>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/*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colour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*/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n-GB" dirty="0" err="1"/>
              <a:t>color</a:t>
            </a:r>
            <a:r>
              <a:rPr lang="en-GB" dirty="0"/>
              <a:t>: </a:t>
            </a:r>
            <a:r>
              <a:rPr lang="en-GB" dirty="0" err="1"/>
              <a:t>darkred</a:t>
            </a:r>
            <a:r>
              <a:rPr lang="en-GB" dirty="0" smtClean="0"/>
              <a:t>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/*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margins from both sides of the page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*/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n-GB" dirty="0"/>
              <a:t>margin-left: 6em;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n-GB" dirty="0"/>
              <a:t>margin-right: 6em;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59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320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r>
              <a:rPr lang="en-US" dirty="0" smtClean="0"/>
              <a:t> selectors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9225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r>
              <a:rPr lang="bg-BG" dirty="0" smtClean="0"/>
              <a:t> </a:t>
            </a:r>
            <a:r>
              <a:rPr lang="en-US" dirty="0" smtClean="0"/>
              <a:t>selectors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Simple selectors</a:t>
            </a:r>
            <a:endParaRPr lang="bg-BG" dirty="0" smtClean="0"/>
          </a:p>
          <a:p>
            <a:pPr lvl="1"/>
            <a:r>
              <a:rPr lang="en-US" dirty="0" smtClean="0"/>
              <a:t>Tag selector</a:t>
            </a:r>
            <a:endParaRPr lang="bg-BG" dirty="0" smtClean="0"/>
          </a:p>
          <a:p>
            <a:pPr lvl="1"/>
            <a:r>
              <a:rPr lang="en-US" dirty="0" smtClean="0"/>
              <a:t>Class selector</a:t>
            </a:r>
            <a:endParaRPr lang="bg-BG" dirty="0" smtClean="0"/>
          </a:p>
          <a:p>
            <a:pPr lvl="1"/>
            <a:r>
              <a:rPr lang="en-US" dirty="0" smtClean="0"/>
              <a:t>Attribute selector</a:t>
            </a:r>
            <a:endParaRPr lang="bg-BG" dirty="0" smtClean="0"/>
          </a:p>
          <a:p>
            <a:r>
              <a:rPr lang="en-US" dirty="0" smtClean="0"/>
              <a:t>Complex selectors</a:t>
            </a:r>
            <a:endParaRPr lang="bg-BG" dirty="0" smtClean="0"/>
          </a:p>
          <a:p>
            <a:pPr lvl="1"/>
            <a:r>
              <a:rPr lang="en-US" dirty="0" smtClean="0"/>
              <a:t>Grouping selectors</a:t>
            </a:r>
            <a:endParaRPr lang="bg-BG" dirty="0" smtClean="0"/>
          </a:p>
          <a:p>
            <a:pPr lvl="1"/>
            <a:r>
              <a:rPr lang="en-US" dirty="0" smtClean="0"/>
              <a:t>Nesting selectors</a:t>
            </a:r>
            <a:endParaRPr lang="bg-BG" dirty="0" smtClean="0"/>
          </a:p>
          <a:p>
            <a:pPr lvl="1"/>
            <a:r>
              <a:rPr lang="en-US" dirty="0" smtClean="0"/>
              <a:t>Filters in selectors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793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Tag selector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Details</a:t>
            </a:r>
            <a:endParaRPr lang="bg-BG" dirty="0" smtClean="0"/>
          </a:p>
          <a:p>
            <a:pPr lvl="1"/>
            <a:r>
              <a:rPr lang="en-US" dirty="0" smtClean="0"/>
              <a:t>Rules applies to all elements of this tag</a:t>
            </a:r>
            <a:endParaRPr lang="bg-BG" dirty="0" smtClean="0"/>
          </a:p>
          <a:p>
            <a:pPr lvl="1"/>
            <a:r>
              <a:rPr lang="en-US" dirty="0" smtClean="0"/>
              <a:t>Syntax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tag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Example: all &lt;h3&gt; elements are red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2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h3</a:t>
            </a:r>
            <a:r>
              <a:rPr lang="en-US" dirty="0"/>
              <a:t>	</a:t>
            </a:r>
            <a:r>
              <a:rPr lang="en-US" dirty="0" smtClean="0"/>
              <a:t>{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n-US" dirty="0"/>
              <a:t>	background-color: pink;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		color: </a:t>
            </a:r>
            <a:r>
              <a:rPr lang="en-US" dirty="0" err="1"/>
              <a:t>darkred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	</a:t>
            </a: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05878" y="4400530"/>
            <a:ext cx="7223682" cy="5943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&lt;</a:t>
            </a:r>
            <a:r>
              <a:rPr lang="en-US" dirty="0" smtClean="0"/>
              <a:t>h3&gt;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Proin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id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nibh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lacus</a:t>
            </a:r>
            <a:r>
              <a:rPr lang="en-US" dirty="0" smtClean="0"/>
              <a:t>&lt;/h3&gt;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98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Cascading styles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5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173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Multiple rules</a:t>
            </a:r>
            <a:endParaRPr lang="bg-BG" dirty="0" smtClean="0"/>
          </a:p>
          <a:p>
            <a:pPr lvl="1"/>
            <a:r>
              <a:rPr lang="en-US" dirty="0" smtClean="0"/>
              <a:t>Multiple rules listed one after another</a:t>
            </a:r>
          </a:p>
          <a:p>
            <a:pPr lvl="1">
              <a:tabLst>
                <a:tab pos="1939925" algn="l"/>
              </a:tabLst>
            </a:pPr>
            <a:r>
              <a:rPr lang="en-US" dirty="0" smtClean="0"/>
              <a:t>Syntax</a:t>
            </a:r>
            <a:r>
              <a:rPr lang="bg-BG" dirty="0" smtClean="0"/>
              <a:t>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tag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/>
            </a:r>
            <a:b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</a:b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tag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>
              <a:tabLst>
                <a:tab pos="1939925" algn="l"/>
              </a:tabLst>
            </a:pPr>
            <a:r>
              <a:rPr lang="en-US" dirty="0" smtClean="0"/>
              <a:t>Example with multiple rules</a:t>
            </a:r>
            <a:r>
              <a:rPr lang="bg-BG" dirty="0" smtClean="0"/>
              <a:t>: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2"/>
            <a:ext cx="7223682" cy="20116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body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 smtClean="0"/>
              <a:t>background-color</a:t>
            </a:r>
            <a:r>
              <a:rPr lang="en-US" dirty="0"/>
              <a:t>: Beige; }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h1</a:t>
            </a:r>
            <a:r>
              <a:rPr lang="bg-BG" dirty="0" smtClean="0"/>
              <a:t>		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 smtClean="0"/>
              <a:t>color</a:t>
            </a:r>
            <a:r>
              <a:rPr lang="en-US" dirty="0"/>
              <a:t>: </a:t>
            </a:r>
            <a:r>
              <a:rPr lang="en-US" dirty="0" err="1"/>
              <a:t>SaddleBrown</a:t>
            </a:r>
            <a:r>
              <a:rPr lang="en-US" dirty="0" smtClean="0"/>
              <a:t>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h3</a:t>
            </a:r>
            <a:r>
              <a:rPr lang="bg-BG" dirty="0" smtClean="0"/>
              <a:t>		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 smtClean="0"/>
              <a:t>background-color</a:t>
            </a:r>
            <a:r>
              <a:rPr lang="en-US" dirty="0"/>
              <a:t>: Wheat;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		</a:t>
            </a:r>
            <a:r>
              <a:rPr lang="bg-BG" dirty="0" smtClean="0"/>
              <a:t>  </a:t>
            </a:r>
            <a:r>
              <a:rPr lang="en-US" dirty="0" smtClean="0"/>
              <a:t>color</a:t>
            </a:r>
            <a:r>
              <a:rPr lang="en-US" dirty="0"/>
              <a:t>: </a:t>
            </a:r>
            <a:r>
              <a:rPr lang="en-US" dirty="0" err="1"/>
              <a:t>SaddleBrown</a:t>
            </a:r>
            <a:r>
              <a:rPr lang="en-US" dirty="0" smtClean="0"/>
              <a:t>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bg-BG" dirty="0" smtClean="0"/>
              <a:t>		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 smtClean="0"/>
              <a:t>margin-left</a:t>
            </a:r>
            <a:r>
              <a:rPr lang="en-US" dirty="0"/>
              <a:t>: 6em;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		</a:t>
            </a:r>
            <a:r>
              <a:rPr lang="bg-BG" dirty="0" smtClean="0"/>
              <a:t>  </a:t>
            </a:r>
            <a:r>
              <a:rPr lang="en-US" dirty="0" smtClean="0"/>
              <a:t>margin-right</a:t>
            </a:r>
            <a:r>
              <a:rPr lang="en-US" dirty="0"/>
              <a:t>: 6em</a:t>
            </a:r>
            <a:r>
              <a:rPr lang="en-US" dirty="0" smtClean="0"/>
              <a:t>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41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770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Grouping rules</a:t>
            </a:r>
            <a:endParaRPr lang="bg-BG" dirty="0" smtClean="0"/>
          </a:p>
          <a:p>
            <a:pPr lvl="1"/>
            <a:r>
              <a:rPr lang="en-US" dirty="0" smtClean="0"/>
              <a:t>Selectors, separated by commas</a:t>
            </a:r>
          </a:p>
          <a:p>
            <a:pPr lvl="1"/>
            <a:r>
              <a:rPr lang="en-US" dirty="0" smtClean="0"/>
              <a:t>Syntax with tags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tag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tag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tag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Example for a rule for all &lt;h1&gt;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/>
              <a:t>&lt;h3&gt;</a:t>
            </a:r>
            <a:r>
              <a:rPr lang="bg-BG" dirty="0" smtClean="0"/>
              <a:t> </a:t>
            </a:r>
            <a:r>
              <a:rPr lang="en-US" dirty="0" smtClean="0"/>
              <a:t>elements: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023116"/>
            <a:ext cx="7223682" cy="548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h1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h3	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/>
              <a:t>color: </a:t>
            </a:r>
            <a:r>
              <a:rPr lang="en-US" dirty="0" err="1"/>
              <a:t>SaddleBrown</a:t>
            </a:r>
            <a:r>
              <a:rPr lang="en-US" dirty="0"/>
              <a:t>;</a:t>
            </a:r>
            <a:r>
              <a:rPr lang="bg-BG" dirty="0"/>
              <a:t> </a:t>
            </a:r>
            <a:r>
              <a:rPr lang="en-US" dirty="0" smtClean="0"/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8" y="2663189"/>
            <a:ext cx="7223682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&lt;h1&gt;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Sed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porttitor</a:t>
            </a:r>
            <a:r>
              <a:rPr lang="en-US" dirty="0" smtClean="0"/>
              <a:t>&lt;/</a:t>
            </a:r>
            <a:r>
              <a:rPr lang="en-US" dirty="0"/>
              <a:t>h1&gt;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In </a:t>
            </a:r>
            <a:r>
              <a:rPr lang="en-US" dirty="0"/>
              <a:t>at porta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dui </a:t>
            </a:r>
            <a:r>
              <a:rPr lang="en-US" dirty="0" smtClean="0"/>
              <a:t>vel.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endParaRPr lang="en-US" dirty="0" smtClean="0"/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h3&gt;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Proin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id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nibh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lacus</a:t>
            </a:r>
            <a:r>
              <a:rPr lang="en-US" dirty="0" smtClean="0"/>
              <a:t>&lt;/</a:t>
            </a:r>
            <a:r>
              <a:rPr lang="en-US" dirty="0"/>
              <a:t>h3&gt;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&lt;p&gt;Lorem </a:t>
            </a:r>
            <a:r>
              <a:rPr lang="en-US" dirty="0"/>
              <a:t>ipsum dolor sit </a:t>
            </a:r>
            <a:r>
              <a:rPr lang="en-US" dirty="0" err="1" smtClean="0"/>
              <a:t>amet</a:t>
            </a:r>
            <a:r>
              <a:rPr lang="en-US" dirty="0" smtClean="0"/>
              <a:t>.&lt;/</a:t>
            </a:r>
            <a:r>
              <a:rPr lang="en-US" dirty="0"/>
              <a:t>p&gt;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6541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899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Inner (nested) tag selector</a:t>
            </a:r>
            <a:endParaRPr lang="bg-BG" dirty="0" smtClean="0"/>
          </a:p>
          <a:p>
            <a:pPr lvl="1"/>
            <a:r>
              <a:rPr lang="en-US" dirty="0" smtClean="0"/>
              <a:t>Selector for an element inside another element</a:t>
            </a:r>
          </a:p>
          <a:p>
            <a:pPr lvl="1"/>
            <a:r>
              <a:rPr lang="en-US" dirty="0" smtClean="0"/>
              <a:t>Syntax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external-tag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internal-tag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Example with yellow background for all &lt;</a:t>
            </a:r>
            <a:r>
              <a:rPr lang="en-US" dirty="0" err="1" smtClean="0"/>
              <a:t>i</a:t>
            </a:r>
            <a:r>
              <a:rPr lang="en-US" dirty="0" smtClean="0"/>
              <a:t>&gt; elements inside &lt;p&gt; elements: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1"/>
            <a:ext cx="7223682" cy="5486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{ </a:t>
            </a:r>
            <a:r>
              <a:rPr lang="en-US" dirty="0"/>
              <a:t>background-color: Yellow; </a:t>
            </a: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05878" y="3028946"/>
            <a:ext cx="7223682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h1&gt;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&lt;</a:t>
            </a:r>
            <a:r>
              <a:rPr lang="en-US" dirty="0" err="1"/>
              <a:t>i</a:t>
            </a:r>
            <a:r>
              <a:rPr lang="en-US" dirty="0"/>
              <a:t>&gt;</a:t>
            </a:r>
            <a:r>
              <a:rPr lang="en-US" dirty="0" err="1"/>
              <a:t>augue</a:t>
            </a:r>
            <a:r>
              <a:rPr lang="en-US" dirty="0"/>
              <a:t> magna&lt;/</a:t>
            </a:r>
            <a:r>
              <a:rPr lang="en-US" dirty="0" err="1"/>
              <a:t>i</a:t>
            </a:r>
            <a:r>
              <a:rPr lang="en-US" dirty="0"/>
              <a:t>&gt;&lt;/h1&gt;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In </a:t>
            </a:r>
            <a:r>
              <a:rPr lang="en-US" dirty="0"/>
              <a:t>at porta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smtClean="0"/>
              <a:t>&lt;</a:t>
            </a:r>
            <a:r>
              <a:rPr lang="en-US" dirty="0" err="1"/>
              <a:t>i</a:t>
            </a:r>
            <a:r>
              <a:rPr lang="en-US" dirty="0"/>
              <a:t>&gt;lacus </a:t>
            </a:r>
            <a:r>
              <a:rPr lang="en-US" dirty="0" err="1" smtClean="0"/>
              <a:t>fringilla</a:t>
            </a:r>
            <a:r>
              <a:rPr lang="en-US" dirty="0"/>
              <a:t>&lt;/</a:t>
            </a:r>
            <a:r>
              <a:rPr lang="en-US" dirty="0" err="1"/>
              <a:t>i</a:t>
            </a:r>
            <a:r>
              <a:rPr lang="en-US" dirty="0" smtClean="0"/>
              <a:t>&gt;.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endParaRPr lang="en-US" dirty="0" smtClean="0"/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h3&gt;</a:t>
            </a:r>
            <a:r>
              <a:rPr lang="en-US" dirty="0" err="1"/>
              <a:t>Proin</a:t>
            </a:r>
            <a:r>
              <a:rPr lang="en-US" dirty="0"/>
              <a:t> id &lt;</a:t>
            </a:r>
            <a:r>
              <a:rPr lang="en-US" dirty="0" err="1"/>
              <a:t>i</a:t>
            </a:r>
            <a:r>
              <a:rPr lang="en-US" dirty="0"/>
              <a:t>&gt;</a:t>
            </a:r>
            <a:r>
              <a:rPr lang="en-US" dirty="0" err="1"/>
              <a:t>nibh</a:t>
            </a:r>
            <a:r>
              <a:rPr lang="en-US" dirty="0"/>
              <a:t> lacus&lt;/</a:t>
            </a:r>
            <a:r>
              <a:rPr lang="en-US" dirty="0" err="1"/>
              <a:t>i</a:t>
            </a:r>
            <a:r>
              <a:rPr lang="en-US" dirty="0"/>
              <a:t>&gt;&lt;/h3&gt;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p&gt;Lorem ipsum </a:t>
            </a:r>
            <a:r>
              <a:rPr lang="en-US" dirty="0" smtClean="0"/>
              <a:t>&lt;</a:t>
            </a:r>
            <a:r>
              <a:rPr lang="en-US" dirty="0" err="1"/>
              <a:t>i</a:t>
            </a:r>
            <a:r>
              <a:rPr lang="en-US" dirty="0"/>
              <a:t>&gt;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non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pharetra</a:t>
            </a:r>
            <a:r>
              <a:rPr lang="en-US" dirty="0" smtClean="0"/>
              <a:t>&lt;/</a:t>
            </a:r>
            <a:r>
              <a:rPr lang="en-US" dirty="0" err="1"/>
              <a:t>i</a:t>
            </a:r>
            <a:r>
              <a:rPr lang="en-US" dirty="0"/>
              <a:t>&gt;, </a:t>
            </a:r>
            <a:r>
              <a:rPr lang="en-US" dirty="0" err="1" smtClean="0"/>
              <a:t>risus</a:t>
            </a:r>
            <a:r>
              <a:rPr lang="en-US" dirty="0" smtClean="0"/>
              <a:t>.&lt;/</a:t>
            </a:r>
            <a:r>
              <a:rPr lang="en-US" dirty="0"/>
              <a:t>p&gt;</a:t>
            </a:r>
          </a:p>
        </p:txBody>
      </p:sp>
    </p:spTree>
    <p:extLst>
      <p:ext uri="{BB962C8B-B14F-4D97-AF65-F5344CB8AC3E}">
        <p14:creationId xmlns:p14="http://schemas.microsoft.com/office/powerpoint/2010/main" val="215632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140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 selector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Id selector</a:t>
            </a:r>
            <a:endParaRPr lang="bg-BG" dirty="0" smtClean="0"/>
          </a:p>
          <a:p>
            <a:pPr lvl="1"/>
            <a:r>
              <a:rPr lang="en-US" dirty="0" smtClean="0"/>
              <a:t>Selects one specific element with given value of attribute</a:t>
            </a:r>
            <a:r>
              <a:rPr lang="bg-BG" dirty="0" smtClean="0"/>
              <a:t> </a:t>
            </a:r>
            <a:r>
              <a:rPr lang="en-US" b="1" dirty="0" smtClean="0"/>
              <a:t>id</a:t>
            </a:r>
          </a:p>
          <a:p>
            <a:pPr lvl="1"/>
            <a:r>
              <a:rPr lang="en-US" dirty="0" smtClean="0"/>
              <a:t>Syntax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#id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</a:p>
          <a:p>
            <a:pPr lvl="1"/>
            <a:r>
              <a:rPr lang="en-US" dirty="0" smtClean="0"/>
              <a:t>Example with brown background for element with id=</a:t>
            </a:r>
            <a:r>
              <a:rPr lang="bg-BG" dirty="0" smtClean="0"/>
              <a:t>"</a:t>
            </a:r>
            <a:r>
              <a:rPr lang="en-US" dirty="0" smtClean="0"/>
              <a:t>yell"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2" cy="548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#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yell </a:t>
            </a:r>
            <a:r>
              <a:rPr lang="en-US" dirty="0"/>
              <a:t>{ background-color: </a:t>
            </a:r>
            <a:r>
              <a:rPr lang="en-US" dirty="0" err="1"/>
              <a:t>SandyBrown</a:t>
            </a:r>
            <a:r>
              <a:rPr lang="en-US" dirty="0"/>
              <a:t>; </a:t>
            </a: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05879" y="3577579"/>
            <a:ext cx="7223682" cy="10058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h3 id="</a:t>
            </a:r>
            <a:r>
              <a:rPr lang="en-US" dirty="0" err="1"/>
              <a:t>gell</a:t>
            </a:r>
            <a:r>
              <a:rPr lang="en-US" dirty="0"/>
              <a:t>"&gt;</a:t>
            </a:r>
            <a:r>
              <a:rPr lang="en-US" dirty="0" err="1"/>
              <a:t>Proin</a:t>
            </a:r>
            <a:r>
              <a:rPr lang="en-US" dirty="0"/>
              <a:t> id &lt;</a:t>
            </a:r>
            <a:r>
              <a:rPr lang="en-US" dirty="0" err="1"/>
              <a:t>i</a:t>
            </a:r>
            <a:r>
              <a:rPr lang="en-US" dirty="0"/>
              <a:t>&gt;</a:t>
            </a:r>
            <a:r>
              <a:rPr lang="en-US" dirty="0" err="1"/>
              <a:t>nibh</a:t>
            </a:r>
            <a:r>
              <a:rPr lang="en-US" dirty="0"/>
              <a:t> lacus&lt;/</a:t>
            </a:r>
            <a:r>
              <a:rPr lang="en-US" dirty="0" err="1"/>
              <a:t>i</a:t>
            </a:r>
            <a:r>
              <a:rPr lang="en-US" dirty="0"/>
              <a:t>&gt;&lt;/h3&gt;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p id="yell"&gt;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Lorem ipsum dolor sit,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consectetur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adipiscing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elit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/>
              <a:t>&lt;/</a:t>
            </a:r>
            <a:r>
              <a:rPr lang="en-US" dirty="0"/>
              <a:t>p&gt;</a:t>
            </a:r>
          </a:p>
        </p:txBody>
      </p:sp>
    </p:spTree>
    <p:extLst>
      <p:ext uri="{BB962C8B-B14F-4D97-AF65-F5344CB8AC3E}">
        <p14:creationId xmlns:p14="http://schemas.microsoft.com/office/powerpoint/2010/main" val="87987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381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Attribute selector</a:t>
            </a:r>
            <a:endParaRPr lang="bg-BG" dirty="0" smtClean="0"/>
          </a:p>
          <a:p>
            <a:pPr lvl="1"/>
            <a:r>
              <a:rPr lang="en-US" dirty="0" smtClean="0"/>
              <a:t>Elements with a given attribute are selected</a:t>
            </a:r>
            <a:endParaRPr lang="en-US" b="1" dirty="0"/>
          </a:p>
          <a:p>
            <a:pPr lvl="1"/>
            <a:r>
              <a:rPr lang="en-US" dirty="0" smtClean="0"/>
              <a:t>Syntax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[attribute]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</a:p>
          <a:p>
            <a:pPr lvl="1"/>
            <a:r>
              <a:rPr lang="en-US" dirty="0" smtClean="0"/>
              <a:t>Example with a frame to all elements having attribute called “frame”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3"/>
            <a:ext cx="7223682" cy="548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frame]</a:t>
            </a:r>
            <a:r>
              <a:rPr lang="en-US" dirty="0"/>
              <a:t> { border: solid black 1px; 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2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h1 frame&gt;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Sed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porttitor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augue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magna</a:t>
            </a:r>
            <a:r>
              <a:rPr lang="en-US" dirty="0" smtClean="0"/>
              <a:t>&lt;/</a:t>
            </a:r>
            <a:r>
              <a:rPr lang="en-US" dirty="0"/>
              <a:t>h1&gt;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In </a:t>
            </a:r>
            <a:r>
              <a:rPr lang="en-US" dirty="0"/>
              <a:t>at porta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smtClean="0"/>
              <a:t>dui.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endParaRPr lang="en-US" dirty="0" smtClean="0"/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h3&gt;</a:t>
            </a:r>
            <a:r>
              <a:rPr lang="en-US" dirty="0" err="1"/>
              <a:t>Proin</a:t>
            </a:r>
            <a:r>
              <a:rPr lang="en-US" dirty="0"/>
              <a:t> id </a:t>
            </a:r>
            <a:r>
              <a:rPr lang="en-US" dirty="0" smtClean="0"/>
              <a:t>&lt;</a:t>
            </a:r>
            <a:r>
              <a:rPr lang="en-US" dirty="0" err="1" smtClean="0"/>
              <a:t>i</a:t>
            </a:r>
            <a:r>
              <a:rPr lang="en-US" dirty="0" smtClean="0"/>
              <a:t>&gt;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/>
              <a:t>lacus&lt;/</a:t>
            </a:r>
            <a:r>
              <a:rPr lang="en-US" dirty="0" err="1"/>
              <a:t>i</a:t>
            </a:r>
            <a:r>
              <a:rPr lang="en-US" dirty="0"/>
              <a:t>&gt;&lt;/h3&gt;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p frame&gt;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Lorem ipsum dolor sit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amet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consectetur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adipiscing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elit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/>
              <a:t>&lt;/</a:t>
            </a:r>
            <a:r>
              <a:rPr lang="en-US" dirty="0"/>
              <a:t>p&gt;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86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CSS</a:t>
            </a:r>
            <a:endParaRPr lang="en-US" dirty="0" smtClean="0"/>
          </a:p>
          <a:p>
            <a:pPr lvl="1"/>
            <a:r>
              <a:rPr lang="en-US" dirty="0" smtClean="0"/>
              <a:t>Acronym for</a:t>
            </a:r>
            <a:r>
              <a:rPr lang="bg-BG" dirty="0" smtClean="0"/>
              <a:t> </a:t>
            </a:r>
            <a:r>
              <a:rPr lang="en-US" u="sng" dirty="0" smtClean="0"/>
              <a:t>C</a:t>
            </a:r>
            <a:r>
              <a:rPr lang="en-US" dirty="0" smtClean="0"/>
              <a:t>ascading </a:t>
            </a:r>
            <a:r>
              <a:rPr lang="en-US" u="sng" dirty="0" smtClean="0"/>
              <a:t>S</a:t>
            </a:r>
            <a:r>
              <a:rPr lang="en-US" dirty="0" smtClean="0"/>
              <a:t>tyle </a:t>
            </a:r>
            <a:r>
              <a:rPr lang="en-US" u="sng" dirty="0" smtClean="0"/>
              <a:t>S</a:t>
            </a:r>
            <a:r>
              <a:rPr lang="en-US" dirty="0" smtClean="0"/>
              <a:t>heets</a:t>
            </a:r>
            <a:endParaRPr lang="bg-BG" dirty="0" smtClean="0"/>
          </a:p>
          <a:p>
            <a:pPr lvl="1"/>
            <a:r>
              <a:rPr lang="en-US" dirty="0" smtClean="0"/>
              <a:t>Separates document content and its appearance</a:t>
            </a:r>
          </a:p>
          <a:p>
            <a:pPr lvl="1"/>
            <a:r>
              <a:rPr lang="en-US" dirty="0" smtClean="0"/>
              <a:t>Language for describing web page formatting</a:t>
            </a:r>
          </a:p>
          <a:p>
            <a:pPr lvl="1"/>
            <a:r>
              <a:rPr lang="en-US" dirty="0" smtClean="0"/>
              <a:t>Could change the way a browser shows HTML elements</a:t>
            </a:r>
            <a:endParaRPr lang="bg-BG" dirty="0" smtClean="0"/>
          </a:p>
          <a:p>
            <a:pPr lvl="1"/>
            <a:r>
              <a:rPr lang="en-US" dirty="0" smtClean="0"/>
              <a:t>Used to unify styles of sites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42110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2383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41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Class selector</a:t>
            </a:r>
            <a:endParaRPr lang="bg-BG" dirty="0" smtClean="0"/>
          </a:p>
          <a:p>
            <a:pPr lvl="1"/>
            <a:r>
              <a:rPr lang="en-US" dirty="0" smtClean="0"/>
              <a:t>All elements with a give value of their </a:t>
            </a:r>
            <a:r>
              <a:rPr lang="en-US" b="1" dirty="0"/>
              <a:t>class </a:t>
            </a:r>
            <a:r>
              <a:rPr lang="en-US" dirty="0" smtClean="0"/>
              <a:t>attribute are selected</a:t>
            </a:r>
            <a:endParaRPr lang="en-US" b="1" dirty="0"/>
          </a:p>
          <a:p>
            <a:pPr lvl="1"/>
            <a:r>
              <a:rPr lang="en-US" dirty="0" smtClean="0"/>
              <a:t>Syntax</a:t>
            </a:r>
            <a:r>
              <a:rPr lang="bg-BG" dirty="0" smtClean="0"/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class {…}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Example with frame of all elements with class “framed”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3"/>
            <a:ext cx="7223682" cy="548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en-US" dirty="0" smtClean="0"/>
              <a:t> </a:t>
            </a:r>
            <a:r>
              <a:rPr lang="en-US" dirty="0"/>
              <a:t>{ border: solid black 1px; 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2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h1 </a:t>
            </a:r>
            <a:r>
              <a:rPr lang="en-US" dirty="0" smtClean="0"/>
              <a:t>class="framed"&gt;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Sed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porttitor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augue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magna</a:t>
            </a:r>
            <a:r>
              <a:rPr lang="en-US" dirty="0" smtClean="0"/>
              <a:t>&lt;/</a:t>
            </a:r>
            <a:r>
              <a:rPr lang="en-US" dirty="0"/>
              <a:t>h1&gt;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In </a:t>
            </a:r>
            <a:r>
              <a:rPr lang="en-US" dirty="0"/>
              <a:t>at porta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smtClean="0"/>
              <a:t>dui.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endParaRPr lang="en-US" dirty="0" smtClean="0"/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h3&gt;</a:t>
            </a:r>
            <a:r>
              <a:rPr lang="en-US" dirty="0" err="1"/>
              <a:t>Proin</a:t>
            </a:r>
            <a:r>
              <a:rPr lang="en-US" dirty="0"/>
              <a:t> id </a:t>
            </a:r>
            <a:r>
              <a:rPr lang="en-US" dirty="0" smtClean="0"/>
              <a:t>&lt;</a:t>
            </a:r>
            <a:r>
              <a:rPr lang="en-US" dirty="0" err="1" smtClean="0"/>
              <a:t>i</a:t>
            </a:r>
            <a:r>
              <a:rPr lang="en-US" dirty="0" smtClean="0"/>
              <a:t>&gt;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/>
              <a:t>lacus&lt;/</a:t>
            </a:r>
            <a:r>
              <a:rPr lang="en-US" dirty="0" err="1"/>
              <a:t>i</a:t>
            </a:r>
            <a:r>
              <a:rPr lang="en-US" dirty="0"/>
              <a:t>&gt;&lt;/h3&gt;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p </a:t>
            </a:r>
            <a:r>
              <a:rPr lang="en-US" dirty="0" smtClean="0"/>
              <a:t>class="framed"&gt;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Lorem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ipsum dolor sit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amet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Consectetur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adipiscing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elit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/>
              <a:t>&lt;/</a:t>
            </a:r>
            <a:r>
              <a:rPr lang="en-US" dirty="0"/>
              <a:t>p&gt;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55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809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Tag filters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Additional filter in tag selectors</a:t>
            </a:r>
            <a:endParaRPr lang="bg-BG" dirty="0" smtClean="0"/>
          </a:p>
          <a:p>
            <a:pPr lvl="1"/>
            <a:r>
              <a:rPr lang="en-US" dirty="0" smtClean="0"/>
              <a:t>Attached to tags, used as additional selector</a:t>
            </a:r>
            <a:endParaRPr lang="bg-BG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tag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hover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– </a:t>
            </a:r>
            <a:r>
              <a:rPr lang="en-US" dirty="0" smtClean="0"/>
              <a:t>selects the element under the cursor</a:t>
            </a:r>
            <a:endParaRPr lang="bg-BG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tag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link</a:t>
            </a:r>
            <a:r>
              <a:rPr lang="en-US" dirty="0" smtClean="0"/>
              <a:t> – selects all unvisited links</a:t>
            </a:r>
            <a:endParaRPr lang="bg-BG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tag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visited</a:t>
            </a:r>
            <a:r>
              <a:rPr lang="en-US" dirty="0" smtClean="0"/>
              <a:t> –</a:t>
            </a:r>
            <a:r>
              <a:rPr lang="bg-BG" dirty="0" smtClean="0"/>
              <a:t> </a:t>
            </a:r>
            <a:r>
              <a:rPr lang="en-US" dirty="0" smtClean="0"/>
              <a:t>selects all visited links</a:t>
            </a:r>
            <a:endParaRPr lang="bg-BG" dirty="0" smtClean="0"/>
          </a:p>
          <a:p>
            <a:pPr lvl="1"/>
            <a:r>
              <a:rPr lang="en-US" dirty="0" smtClean="0"/>
              <a:t>Example with </a:t>
            </a:r>
            <a:r>
              <a:rPr lang="en-US" dirty="0" err="1" smtClean="0"/>
              <a:t>colour</a:t>
            </a:r>
            <a:r>
              <a:rPr lang="en-US" dirty="0" smtClean="0"/>
              <a:t> change of &lt;h1&gt; and &lt;h3&gt; titles and &lt;a&gt; links under the mouse cursor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3943335"/>
            <a:ext cx="7955193" cy="10058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a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:link</a:t>
            </a:r>
            <a:r>
              <a:rPr lang="en-US" dirty="0" smtClean="0"/>
              <a:t> </a:t>
            </a:r>
            <a:r>
              <a:rPr lang="en-US" dirty="0"/>
              <a:t>{ color: Black; }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a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:visited</a:t>
            </a:r>
            <a:r>
              <a:rPr lang="en-US" dirty="0" smtClean="0"/>
              <a:t> </a:t>
            </a:r>
            <a:r>
              <a:rPr lang="en-US" dirty="0"/>
              <a:t>{ color: Peru; }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h1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:hover</a:t>
            </a:r>
            <a:r>
              <a:rPr lang="en-US" dirty="0" smtClean="0"/>
              <a:t>,h3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:hover</a:t>
            </a:r>
            <a:r>
              <a:rPr lang="en-US" dirty="0" smtClean="0"/>
              <a:t>,a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:hover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 smtClean="0"/>
              <a:t>background-color:</a:t>
            </a:r>
            <a:r>
              <a:rPr lang="bg-BG" dirty="0" smtClean="0"/>
              <a:t> </a:t>
            </a:r>
            <a:r>
              <a:rPr lang="en-US" dirty="0" smtClean="0"/>
              <a:t>Yellow;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69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950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selectors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Defining complex selectors</a:t>
            </a:r>
            <a:endParaRPr lang="bg-BG" dirty="0" smtClean="0"/>
          </a:p>
          <a:p>
            <a:pPr lvl="1"/>
            <a:r>
              <a:rPr lang="en-US" dirty="0" smtClean="0"/>
              <a:t>Details</a:t>
            </a:r>
            <a:r>
              <a:rPr lang="bg-BG" dirty="0" smtClean="0"/>
              <a:t>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www.w3schools.com/cssref/css_selectors.asp</a:t>
            </a:r>
            <a:endParaRPr lang="bg-BG" dirty="0" smtClean="0"/>
          </a:p>
          <a:p>
            <a:r>
              <a:rPr lang="en-US" dirty="0" smtClean="0"/>
              <a:t>Examples</a:t>
            </a:r>
            <a:endParaRPr lang="bg-BG" dirty="0" smtClean="0"/>
          </a:p>
          <a:p>
            <a:pPr lvl="1"/>
            <a:r>
              <a:rPr lang="en-US" dirty="0" smtClean="0"/>
              <a:t>Selecting HTML element right after another element</a:t>
            </a:r>
            <a:endParaRPr lang="bg-BG" dirty="0" smtClean="0"/>
          </a:p>
          <a:p>
            <a:pPr lvl="1"/>
            <a:r>
              <a:rPr lang="en-US" dirty="0" smtClean="0"/>
              <a:t>Selecting HTML element with attribute’s value starting with a given substring</a:t>
            </a:r>
            <a:endParaRPr lang="bg-BG" dirty="0" smtClean="0"/>
          </a:p>
          <a:p>
            <a:pPr lvl="1"/>
            <a:r>
              <a:rPr lang="en-US" dirty="0" smtClean="0"/>
              <a:t>Selecting the first letter of each paragraph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8530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99" name="Content Placeholder 9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External file, internal tag or element’s attribute</a:t>
            </a:r>
            <a:endParaRPr lang="bg-BG" dirty="0"/>
          </a:p>
        </p:txBody>
      </p:sp>
      <p:sp>
        <p:nvSpPr>
          <p:cNvPr id="5" name="Pentagon 4"/>
          <p:cNvSpPr/>
          <p:nvPr/>
        </p:nvSpPr>
        <p:spPr>
          <a:xfrm>
            <a:off x="5394950" y="1840238"/>
            <a:ext cx="3108926" cy="2989860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/>
              <a:t>&lt;</a:t>
            </a:r>
            <a:r>
              <a:rPr lang="en-US" dirty="0" smtClean="0"/>
              <a:t>html&gt;</a:t>
            </a:r>
            <a:endParaRPr lang="bg-BG" dirty="0"/>
          </a:p>
        </p:txBody>
      </p:sp>
      <p:sp>
        <p:nvSpPr>
          <p:cNvPr id="6" name="Chevron 5"/>
          <p:cNvSpPr/>
          <p:nvPr/>
        </p:nvSpPr>
        <p:spPr>
          <a:xfrm>
            <a:off x="5486388" y="2205994"/>
            <a:ext cx="2926049" cy="365756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&lt;header&gt;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5" name="Chevron 34"/>
          <p:cNvSpPr/>
          <p:nvPr/>
        </p:nvSpPr>
        <p:spPr>
          <a:xfrm>
            <a:off x="5486388" y="2663189"/>
            <a:ext cx="2926050" cy="2103097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&lt;body&gt;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6" name="Chevron 35"/>
          <p:cNvSpPr/>
          <p:nvPr/>
        </p:nvSpPr>
        <p:spPr>
          <a:xfrm>
            <a:off x="5577829" y="3014149"/>
            <a:ext cx="2743170" cy="1660698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0" name="Chevron 39"/>
          <p:cNvSpPr/>
          <p:nvPr/>
        </p:nvSpPr>
        <p:spPr>
          <a:xfrm>
            <a:off x="5669269" y="3112986"/>
            <a:ext cx="1645901" cy="273626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2" name="Pentagon 31"/>
          <p:cNvSpPr/>
          <p:nvPr/>
        </p:nvSpPr>
        <p:spPr>
          <a:xfrm>
            <a:off x="640123" y="1840238"/>
            <a:ext cx="2103096" cy="2281117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/>
              <a:t>&lt;</a:t>
            </a:r>
            <a:r>
              <a:rPr lang="en-US" dirty="0" smtClean="0"/>
              <a:t>html&gt;</a:t>
            </a:r>
            <a:endParaRPr lang="bg-BG" dirty="0"/>
          </a:p>
        </p:txBody>
      </p:sp>
      <p:sp>
        <p:nvSpPr>
          <p:cNvPr id="57" name="Chevron 56"/>
          <p:cNvSpPr/>
          <p:nvPr/>
        </p:nvSpPr>
        <p:spPr>
          <a:xfrm>
            <a:off x="731561" y="2205995"/>
            <a:ext cx="1919982" cy="722378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&lt;header&gt;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60" name="Chevron 59"/>
          <p:cNvSpPr/>
          <p:nvPr/>
        </p:nvSpPr>
        <p:spPr>
          <a:xfrm>
            <a:off x="823000" y="2562330"/>
            <a:ext cx="1731930" cy="283737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&lt;link&gt;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65" name="Chevron 64"/>
          <p:cNvSpPr/>
          <p:nvPr/>
        </p:nvSpPr>
        <p:spPr>
          <a:xfrm>
            <a:off x="1010863" y="4251650"/>
            <a:ext cx="1366600" cy="578447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3200" b="1" dirty="0" err="1">
                <a:ln>
                  <a:solidFill>
                    <a:schemeClr val="accent4">
                      <a:lumMod val="50000"/>
                      <a:alpha val="45000"/>
                    </a:schemeClr>
                  </a:solidFill>
                </a:ln>
                <a:solidFill>
                  <a:schemeClr val="accent4">
                    <a:lumMod val="75000"/>
                    <a:alpha val="28000"/>
                  </a:schemeClr>
                </a:solidFill>
                <a:latin typeface="Candara" panose="020E0502030303020204" pitchFamily="34" charset="0"/>
                <a:ea typeface="+mj-ea"/>
                <a:cs typeface="+mj-cs"/>
              </a:rPr>
              <a:t>CSS</a:t>
            </a:r>
            <a:endParaRPr lang="bg-BG" sz="3200" b="1" dirty="0">
              <a:ln>
                <a:solidFill>
                  <a:schemeClr val="accent4">
                    <a:lumMod val="50000"/>
                    <a:alpha val="45000"/>
                  </a:schemeClr>
                </a:solidFill>
              </a:ln>
              <a:solidFill>
                <a:schemeClr val="accent4">
                  <a:lumMod val="75000"/>
                  <a:alpha val="28000"/>
                </a:schemeClr>
              </a:solidFill>
              <a:latin typeface="Candara" panose="020E0502030303020204" pitchFamily="34" charset="0"/>
              <a:ea typeface="+mj-ea"/>
              <a:cs typeface="+mj-cs"/>
            </a:endParaRPr>
          </a:p>
        </p:txBody>
      </p:sp>
      <p:cxnSp>
        <p:nvCxnSpPr>
          <p:cNvPr id="4" name="Straight Arrow Connector 3"/>
          <p:cNvCxnSpPr>
            <a:stCxn id="60" idx="1"/>
            <a:endCxn id="65" idx="1"/>
          </p:cNvCxnSpPr>
          <p:nvPr/>
        </p:nvCxnSpPr>
        <p:spPr>
          <a:xfrm rot="10800000" flipH="1" flipV="1">
            <a:off x="822999" y="2704198"/>
            <a:ext cx="187863" cy="1836675"/>
          </a:xfrm>
          <a:prstGeom prst="bentConnector3">
            <a:avLst>
              <a:gd name="adj1" fmla="val -187596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Pentagon 67"/>
          <p:cNvSpPr/>
          <p:nvPr/>
        </p:nvSpPr>
        <p:spPr>
          <a:xfrm>
            <a:off x="3017536" y="1840238"/>
            <a:ext cx="2101640" cy="2989860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/>
              <a:t>&lt;</a:t>
            </a:r>
            <a:r>
              <a:rPr lang="en-US" dirty="0" smtClean="0"/>
              <a:t>html&gt;</a:t>
            </a:r>
            <a:endParaRPr lang="bg-BG" dirty="0"/>
          </a:p>
        </p:txBody>
      </p:sp>
      <p:sp>
        <p:nvSpPr>
          <p:cNvPr id="69" name="Chevron 68"/>
          <p:cNvSpPr/>
          <p:nvPr/>
        </p:nvSpPr>
        <p:spPr>
          <a:xfrm>
            <a:off x="3108973" y="2181778"/>
            <a:ext cx="1918764" cy="1502037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&lt;header&gt;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70" name="Chevron 69"/>
          <p:cNvSpPr/>
          <p:nvPr/>
        </p:nvSpPr>
        <p:spPr>
          <a:xfrm>
            <a:off x="3200412" y="2562330"/>
            <a:ext cx="1730712" cy="1010539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&lt;style&gt;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71" name="Chevron 70"/>
          <p:cNvSpPr/>
          <p:nvPr/>
        </p:nvSpPr>
        <p:spPr>
          <a:xfrm>
            <a:off x="3108973" y="3770585"/>
            <a:ext cx="1918764" cy="995701"/>
          </a:xfrm>
          <a:prstGeom prst="chevron">
            <a:avLst>
              <a:gd name="adj" fmla="val 0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&lt;body&gt;</a:t>
            </a:r>
            <a:endParaRPr lang="bg-BG" dirty="0">
              <a:solidFill>
                <a:sysClr val="windowText" lastClr="000000"/>
              </a:solidFill>
            </a:endParaRPr>
          </a:p>
        </p:txBody>
      </p:sp>
      <p:sp>
        <p:nvSpPr>
          <p:cNvPr id="74" name="Chevron 73"/>
          <p:cNvSpPr/>
          <p:nvPr/>
        </p:nvSpPr>
        <p:spPr>
          <a:xfrm>
            <a:off x="3286678" y="2928372"/>
            <a:ext cx="1558181" cy="562050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3200" b="1" dirty="0" err="1">
                <a:ln>
                  <a:solidFill>
                    <a:schemeClr val="accent4">
                      <a:lumMod val="50000"/>
                      <a:alpha val="45000"/>
                    </a:schemeClr>
                  </a:solidFill>
                </a:ln>
                <a:solidFill>
                  <a:schemeClr val="accent4">
                    <a:lumMod val="75000"/>
                    <a:alpha val="28000"/>
                  </a:schemeClr>
                </a:solidFill>
                <a:latin typeface="Candara" panose="020E0502030303020204" pitchFamily="34" charset="0"/>
                <a:ea typeface="+mj-ea"/>
                <a:cs typeface="+mj-cs"/>
              </a:rPr>
              <a:t>CSS</a:t>
            </a:r>
            <a:endParaRPr lang="bg-BG" sz="3200" b="1" dirty="0">
              <a:ln>
                <a:solidFill>
                  <a:schemeClr val="accent4">
                    <a:lumMod val="50000"/>
                    <a:alpha val="45000"/>
                  </a:schemeClr>
                </a:solidFill>
              </a:ln>
              <a:solidFill>
                <a:schemeClr val="accent4">
                  <a:lumMod val="75000"/>
                  <a:alpha val="28000"/>
                </a:schemeClr>
              </a:solidFill>
              <a:latin typeface="Candara" panose="020E0502030303020204" pitchFamily="34" charset="0"/>
              <a:ea typeface="+mj-ea"/>
              <a:cs typeface="+mj-cs"/>
            </a:endParaRPr>
          </a:p>
        </p:txBody>
      </p:sp>
      <p:sp>
        <p:nvSpPr>
          <p:cNvPr id="76" name="Chevron 75"/>
          <p:cNvSpPr/>
          <p:nvPr/>
        </p:nvSpPr>
        <p:spPr>
          <a:xfrm>
            <a:off x="5669269" y="3490422"/>
            <a:ext cx="2560291" cy="638072"/>
          </a:xfrm>
          <a:prstGeom prst="chevron">
            <a:avLst>
              <a:gd name="adj" fmla="val 0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&lt;tag style="              "&gt;</a:t>
            </a:r>
          </a:p>
        </p:txBody>
      </p:sp>
      <p:sp>
        <p:nvSpPr>
          <p:cNvPr id="75" name="Chevron 74"/>
          <p:cNvSpPr/>
          <p:nvPr/>
        </p:nvSpPr>
        <p:spPr>
          <a:xfrm>
            <a:off x="7040853" y="3649511"/>
            <a:ext cx="771512" cy="375961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>
                <a:ln>
                  <a:solidFill>
                    <a:schemeClr val="accent4">
                      <a:lumMod val="50000"/>
                      <a:alpha val="45000"/>
                    </a:schemeClr>
                  </a:solidFill>
                </a:ln>
                <a:solidFill>
                  <a:schemeClr val="accent4">
                    <a:lumMod val="75000"/>
                    <a:alpha val="28000"/>
                  </a:schemeClr>
                </a:solidFill>
                <a:latin typeface="Candara" panose="020E0502030303020204" pitchFamily="34" charset="0"/>
                <a:ea typeface="+mj-ea"/>
                <a:cs typeface="+mj-cs"/>
              </a:rPr>
              <a:t>CSS</a:t>
            </a:r>
            <a:endParaRPr lang="bg-BG" sz="2800" b="1" dirty="0">
              <a:ln>
                <a:solidFill>
                  <a:schemeClr val="accent4">
                    <a:lumMod val="50000"/>
                    <a:alpha val="45000"/>
                  </a:schemeClr>
                </a:solidFill>
              </a:ln>
              <a:solidFill>
                <a:schemeClr val="accent4">
                  <a:lumMod val="75000"/>
                  <a:alpha val="28000"/>
                </a:schemeClr>
              </a:solidFill>
              <a:latin typeface="Candara" panose="020E0502030303020204" pitchFamily="34" charset="0"/>
              <a:ea typeface="+mj-ea"/>
              <a:cs typeface="+mj-cs"/>
            </a:endParaRPr>
          </a:p>
        </p:txBody>
      </p:sp>
      <p:sp>
        <p:nvSpPr>
          <p:cNvPr id="77" name="Chevron 76"/>
          <p:cNvSpPr/>
          <p:nvPr/>
        </p:nvSpPr>
        <p:spPr>
          <a:xfrm>
            <a:off x="7426608" y="3117198"/>
            <a:ext cx="802951" cy="27041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8" name="Chevron 77"/>
          <p:cNvSpPr/>
          <p:nvPr/>
        </p:nvSpPr>
        <p:spPr>
          <a:xfrm>
            <a:off x="6577924" y="4251651"/>
            <a:ext cx="1645901" cy="310383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9" name="Chevron 78"/>
          <p:cNvSpPr/>
          <p:nvPr/>
        </p:nvSpPr>
        <p:spPr>
          <a:xfrm>
            <a:off x="5669269" y="4251651"/>
            <a:ext cx="802951" cy="310383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0" name="Chevron 79"/>
          <p:cNvSpPr/>
          <p:nvPr/>
        </p:nvSpPr>
        <p:spPr>
          <a:xfrm>
            <a:off x="3200412" y="4128252"/>
            <a:ext cx="1274973" cy="246799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1" name="Chevron 80"/>
          <p:cNvSpPr/>
          <p:nvPr/>
        </p:nvSpPr>
        <p:spPr>
          <a:xfrm>
            <a:off x="4296225" y="4491969"/>
            <a:ext cx="634900" cy="182879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2" name="Chevron 81"/>
          <p:cNvSpPr/>
          <p:nvPr/>
        </p:nvSpPr>
        <p:spPr>
          <a:xfrm>
            <a:off x="4570541" y="4128494"/>
            <a:ext cx="360583" cy="254381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3" name="Chevron 82"/>
          <p:cNvSpPr/>
          <p:nvPr/>
        </p:nvSpPr>
        <p:spPr>
          <a:xfrm>
            <a:off x="3209402" y="4491970"/>
            <a:ext cx="355311" cy="182878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4" name="Chevron 83"/>
          <p:cNvSpPr/>
          <p:nvPr/>
        </p:nvSpPr>
        <p:spPr>
          <a:xfrm>
            <a:off x="3663962" y="4491969"/>
            <a:ext cx="540824" cy="182879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5" name="Chevron 84"/>
          <p:cNvSpPr/>
          <p:nvPr/>
        </p:nvSpPr>
        <p:spPr>
          <a:xfrm>
            <a:off x="732779" y="3028945"/>
            <a:ext cx="1918764" cy="995701"/>
          </a:xfrm>
          <a:prstGeom prst="chevron">
            <a:avLst>
              <a:gd name="adj" fmla="val 0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&lt;body&gt;</a:t>
            </a:r>
            <a:endParaRPr lang="bg-BG" dirty="0">
              <a:solidFill>
                <a:sysClr val="windowText" lastClr="000000"/>
              </a:solidFill>
            </a:endParaRPr>
          </a:p>
        </p:txBody>
      </p:sp>
      <p:sp>
        <p:nvSpPr>
          <p:cNvPr id="86" name="Chevron 85"/>
          <p:cNvSpPr/>
          <p:nvPr/>
        </p:nvSpPr>
        <p:spPr>
          <a:xfrm>
            <a:off x="824218" y="3386612"/>
            <a:ext cx="1274973" cy="246799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7" name="Chevron 86"/>
          <p:cNvSpPr/>
          <p:nvPr/>
        </p:nvSpPr>
        <p:spPr>
          <a:xfrm>
            <a:off x="1920031" y="3750329"/>
            <a:ext cx="634900" cy="182879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8" name="Chevron 87"/>
          <p:cNvSpPr/>
          <p:nvPr/>
        </p:nvSpPr>
        <p:spPr>
          <a:xfrm>
            <a:off x="2194347" y="3386854"/>
            <a:ext cx="360583" cy="254381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9" name="Chevron 88"/>
          <p:cNvSpPr/>
          <p:nvPr/>
        </p:nvSpPr>
        <p:spPr>
          <a:xfrm>
            <a:off x="833208" y="3750330"/>
            <a:ext cx="355311" cy="182878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90" name="Chevron 89"/>
          <p:cNvSpPr/>
          <p:nvPr/>
        </p:nvSpPr>
        <p:spPr>
          <a:xfrm>
            <a:off x="1287768" y="3750329"/>
            <a:ext cx="540824" cy="182879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2160397" y="3687746"/>
            <a:ext cx="267552" cy="864157"/>
          </a:xfrm>
          <a:custGeom>
            <a:avLst/>
            <a:gdLst>
              <a:gd name="connsiteX0" fmla="*/ 20096 w 241233"/>
              <a:gd name="connsiteY0" fmla="*/ 0 h 803869"/>
              <a:gd name="connsiteX1" fmla="*/ 241160 w 241233"/>
              <a:gd name="connsiteY1" fmla="*/ 532563 h 803869"/>
              <a:gd name="connsiteX2" fmla="*/ 0 w 241233"/>
              <a:gd name="connsiteY2" fmla="*/ 803869 h 803869"/>
              <a:gd name="connsiteX0" fmla="*/ 0 w 562080"/>
              <a:gd name="connsiteY0" fmla="*/ 151519 h 272100"/>
              <a:gd name="connsiteX1" fmla="*/ 552660 w 562080"/>
              <a:gd name="connsiteY1" fmla="*/ 794 h 272100"/>
              <a:gd name="connsiteX2" fmla="*/ 311500 w 562080"/>
              <a:gd name="connsiteY2" fmla="*/ 272100 h 272100"/>
              <a:gd name="connsiteX0" fmla="*/ 0 w 562080"/>
              <a:gd name="connsiteY0" fmla="*/ 235657 h 356238"/>
              <a:gd name="connsiteX1" fmla="*/ 552660 w 562080"/>
              <a:gd name="connsiteY1" fmla="*/ 84932 h 356238"/>
              <a:gd name="connsiteX2" fmla="*/ 311500 w 562080"/>
              <a:gd name="connsiteY2" fmla="*/ 356238 h 356238"/>
              <a:gd name="connsiteX0" fmla="*/ 0 w 311500"/>
              <a:gd name="connsiteY0" fmla="*/ 0 h 120581"/>
              <a:gd name="connsiteX1" fmla="*/ 311500 w 311500"/>
              <a:gd name="connsiteY1" fmla="*/ 120581 h 120581"/>
              <a:gd name="connsiteX0" fmla="*/ 60289 w 60289"/>
              <a:gd name="connsiteY0" fmla="*/ 864157 h 864157"/>
              <a:gd name="connsiteX1" fmla="*/ 0 w 60289"/>
              <a:gd name="connsiteY1" fmla="*/ 0 h 864157"/>
              <a:gd name="connsiteX0" fmla="*/ 60289 w 252916"/>
              <a:gd name="connsiteY0" fmla="*/ 864157 h 864157"/>
              <a:gd name="connsiteX1" fmla="*/ 0 w 252916"/>
              <a:gd name="connsiteY1" fmla="*/ 0 h 864157"/>
              <a:gd name="connsiteX0" fmla="*/ 60289 w 334525"/>
              <a:gd name="connsiteY0" fmla="*/ 864157 h 864157"/>
              <a:gd name="connsiteX1" fmla="*/ 0 w 334525"/>
              <a:gd name="connsiteY1" fmla="*/ 0 h 864157"/>
              <a:gd name="connsiteX0" fmla="*/ 60289 w 267552"/>
              <a:gd name="connsiteY0" fmla="*/ 864157 h 864157"/>
              <a:gd name="connsiteX1" fmla="*/ 0 w 267552"/>
              <a:gd name="connsiteY1" fmla="*/ 0 h 864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552" h="864157">
                <a:moveTo>
                  <a:pt x="60289" y="864157"/>
                </a:moveTo>
                <a:cubicBezTo>
                  <a:pt x="321547" y="586153"/>
                  <a:pt x="371789" y="298100"/>
                  <a:pt x="0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7" name="Freeform 36"/>
          <p:cNvSpPr/>
          <p:nvPr/>
        </p:nvSpPr>
        <p:spPr>
          <a:xfrm rot="11700000">
            <a:off x="3403771" y="3266793"/>
            <a:ext cx="446067" cy="1031343"/>
          </a:xfrm>
          <a:custGeom>
            <a:avLst/>
            <a:gdLst>
              <a:gd name="connsiteX0" fmla="*/ 20096 w 241233"/>
              <a:gd name="connsiteY0" fmla="*/ 0 h 803869"/>
              <a:gd name="connsiteX1" fmla="*/ 241160 w 241233"/>
              <a:gd name="connsiteY1" fmla="*/ 532563 h 803869"/>
              <a:gd name="connsiteX2" fmla="*/ 0 w 241233"/>
              <a:gd name="connsiteY2" fmla="*/ 803869 h 803869"/>
              <a:gd name="connsiteX0" fmla="*/ 0 w 562080"/>
              <a:gd name="connsiteY0" fmla="*/ 151519 h 272100"/>
              <a:gd name="connsiteX1" fmla="*/ 552660 w 562080"/>
              <a:gd name="connsiteY1" fmla="*/ 794 h 272100"/>
              <a:gd name="connsiteX2" fmla="*/ 311500 w 562080"/>
              <a:gd name="connsiteY2" fmla="*/ 272100 h 272100"/>
              <a:gd name="connsiteX0" fmla="*/ 0 w 562080"/>
              <a:gd name="connsiteY0" fmla="*/ 235657 h 356238"/>
              <a:gd name="connsiteX1" fmla="*/ 552660 w 562080"/>
              <a:gd name="connsiteY1" fmla="*/ 84932 h 356238"/>
              <a:gd name="connsiteX2" fmla="*/ 311500 w 562080"/>
              <a:gd name="connsiteY2" fmla="*/ 356238 h 356238"/>
              <a:gd name="connsiteX0" fmla="*/ 0 w 311500"/>
              <a:gd name="connsiteY0" fmla="*/ 0 h 120581"/>
              <a:gd name="connsiteX1" fmla="*/ 311500 w 311500"/>
              <a:gd name="connsiteY1" fmla="*/ 120581 h 120581"/>
              <a:gd name="connsiteX0" fmla="*/ 60289 w 60289"/>
              <a:gd name="connsiteY0" fmla="*/ 864157 h 864157"/>
              <a:gd name="connsiteX1" fmla="*/ 0 w 60289"/>
              <a:gd name="connsiteY1" fmla="*/ 0 h 864157"/>
              <a:gd name="connsiteX0" fmla="*/ 60289 w 252916"/>
              <a:gd name="connsiteY0" fmla="*/ 864157 h 864157"/>
              <a:gd name="connsiteX1" fmla="*/ 0 w 252916"/>
              <a:gd name="connsiteY1" fmla="*/ 0 h 864157"/>
              <a:gd name="connsiteX0" fmla="*/ 60289 w 334525"/>
              <a:gd name="connsiteY0" fmla="*/ 864157 h 864157"/>
              <a:gd name="connsiteX1" fmla="*/ 0 w 334525"/>
              <a:gd name="connsiteY1" fmla="*/ 0 h 864157"/>
              <a:gd name="connsiteX0" fmla="*/ 60289 w 267552"/>
              <a:gd name="connsiteY0" fmla="*/ 864157 h 864157"/>
              <a:gd name="connsiteX1" fmla="*/ 0 w 267552"/>
              <a:gd name="connsiteY1" fmla="*/ 0 h 864157"/>
              <a:gd name="connsiteX0" fmla="*/ 274518 w 402088"/>
              <a:gd name="connsiteY0" fmla="*/ 851125 h 851125"/>
              <a:gd name="connsiteX1" fmla="*/ 0 w 402088"/>
              <a:gd name="connsiteY1" fmla="*/ 0 h 851125"/>
              <a:gd name="connsiteX0" fmla="*/ 274518 w 446067"/>
              <a:gd name="connsiteY0" fmla="*/ 851125 h 851125"/>
              <a:gd name="connsiteX1" fmla="*/ 0 w 446067"/>
              <a:gd name="connsiteY1" fmla="*/ 0 h 85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67" h="851125">
                <a:moveTo>
                  <a:pt x="274518" y="851125"/>
                </a:moveTo>
                <a:cubicBezTo>
                  <a:pt x="535776" y="573121"/>
                  <a:pt x="538694" y="235438"/>
                  <a:pt x="0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8" name="Freeform 37"/>
          <p:cNvSpPr/>
          <p:nvPr/>
        </p:nvSpPr>
        <p:spPr>
          <a:xfrm rot="16200000">
            <a:off x="6610797" y="2954762"/>
            <a:ext cx="267552" cy="1236214"/>
          </a:xfrm>
          <a:custGeom>
            <a:avLst/>
            <a:gdLst>
              <a:gd name="connsiteX0" fmla="*/ 20096 w 241233"/>
              <a:gd name="connsiteY0" fmla="*/ 0 h 803869"/>
              <a:gd name="connsiteX1" fmla="*/ 241160 w 241233"/>
              <a:gd name="connsiteY1" fmla="*/ 532563 h 803869"/>
              <a:gd name="connsiteX2" fmla="*/ 0 w 241233"/>
              <a:gd name="connsiteY2" fmla="*/ 803869 h 803869"/>
              <a:gd name="connsiteX0" fmla="*/ 0 w 562080"/>
              <a:gd name="connsiteY0" fmla="*/ 151519 h 272100"/>
              <a:gd name="connsiteX1" fmla="*/ 552660 w 562080"/>
              <a:gd name="connsiteY1" fmla="*/ 794 h 272100"/>
              <a:gd name="connsiteX2" fmla="*/ 311500 w 562080"/>
              <a:gd name="connsiteY2" fmla="*/ 272100 h 272100"/>
              <a:gd name="connsiteX0" fmla="*/ 0 w 562080"/>
              <a:gd name="connsiteY0" fmla="*/ 235657 h 356238"/>
              <a:gd name="connsiteX1" fmla="*/ 552660 w 562080"/>
              <a:gd name="connsiteY1" fmla="*/ 84932 h 356238"/>
              <a:gd name="connsiteX2" fmla="*/ 311500 w 562080"/>
              <a:gd name="connsiteY2" fmla="*/ 356238 h 356238"/>
              <a:gd name="connsiteX0" fmla="*/ 0 w 311500"/>
              <a:gd name="connsiteY0" fmla="*/ 0 h 120581"/>
              <a:gd name="connsiteX1" fmla="*/ 311500 w 311500"/>
              <a:gd name="connsiteY1" fmla="*/ 120581 h 120581"/>
              <a:gd name="connsiteX0" fmla="*/ 60289 w 60289"/>
              <a:gd name="connsiteY0" fmla="*/ 864157 h 864157"/>
              <a:gd name="connsiteX1" fmla="*/ 0 w 60289"/>
              <a:gd name="connsiteY1" fmla="*/ 0 h 864157"/>
              <a:gd name="connsiteX0" fmla="*/ 60289 w 252916"/>
              <a:gd name="connsiteY0" fmla="*/ 864157 h 864157"/>
              <a:gd name="connsiteX1" fmla="*/ 0 w 252916"/>
              <a:gd name="connsiteY1" fmla="*/ 0 h 864157"/>
              <a:gd name="connsiteX0" fmla="*/ 60289 w 334525"/>
              <a:gd name="connsiteY0" fmla="*/ 864157 h 864157"/>
              <a:gd name="connsiteX1" fmla="*/ 0 w 334525"/>
              <a:gd name="connsiteY1" fmla="*/ 0 h 864157"/>
              <a:gd name="connsiteX0" fmla="*/ 60289 w 267552"/>
              <a:gd name="connsiteY0" fmla="*/ 864157 h 864157"/>
              <a:gd name="connsiteX1" fmla="*/ 0 w 267552"/>
              <a:gd name="connsiteY1" fmla="*/ 0 h 864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552" h="864157">
                <a:moveTo>
                  <a:pt x="60289" y="864157"/>
                </a:moveTo>
                <a:cubicBezTo>
                  <a:pt x="321547" y="586153"/>
                  <a:pt x="371789" y="298100"/>
                  <a:pt x="0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1392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r>
              <a:rPr lang="en-US" dirty="0" smtClean="0"/>
              <a:t> rules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Rukes</a:t>
            </a:r>
            <a:endParaRPr lang="bg-BG" dirty="0" smtClean="0"/>
          </a:p>
          <a:p>
            <a:pPr lvl="1"/>
            <a:r>
              <a:rPr lang="en-US" dirty="0" smtClean="0"/>
              <a:t>Rich variety of selectors</a:t>
            </a:r>
            <a:endParaRPr lang="bg-BG" dirty="0" smtClean="0"/>
          </a:p>
          <a:p>
            <a:pPr lvl="1"/>
            <a:r>
              <a:rPr lang="en-US" dirty="0" smtClean="0"/>
              <a:t>Only a small fraction of it is included in this presentation</a:t>
            </a:r>
            <a:endParaRPr lang="bg-BG" dirty="0" smtClean="0"/>
          </a:p>
          <a:p>
            <a:r>
              <a:rPr lang="en-US" dirty="0" smtClean="0"/>
              <a:t>Styling</a:t>
            </a:r>
            <a:endParaRPr lang="bg-BG" dirty="0" smtClean="0"/>
          </a:p>
          <a:p>
            <a:pPr lvl="1"/>
            <a:r>
              <a:rPr lang="en-US" dirty="0" smtClean="0"/>
              <a:t>Many properties, that can be modified</a:t>
            </a:r>
          </a:p>
          <a:p>
            <a:pPr lvl="1"/>
            <a:r>
              <a:rPr lang="en-US" dirty="0" smtClean="0"/>
              <a:t>Only the most basic one are presented so far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10125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used selectors</a:t>
            </a:r>
            <a:endParaRPr lang="bg-B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594080"/>
              </p:ext>
            </p:extLst>
          </p:nvPr>
        </p:nvGraphicFramePr>
        <p:xfrm>
          <a:off x="914440" y="1149325"/>
          <a:ext cx="731512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806"/>
                <a:gridCol w="606931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Selector</a:t>
                      </a:r>
                      <a:endParaRPr lang="bg-BG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Action</a:t>
                      </a:r>
                      <a:endParaRPr lang="bg-BG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h1 {…}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Selects all &lt;h1&gt;</a:t>
                      </a:r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</a:t>
                      </a:r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elements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h1, p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 {…}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Selects all &lt;h1&gt;</a:t>
                      </a:r>
                      <a:r>
                        <a:rPr lang="bg-BG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and</a:t>
                      </a:r>
                      <a:r>
                        <a:rPr lang="bg-BG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&lt;p&gt;</a:t>
                      </a:r>
                      <a:r>
                        <a:rPr lang="bg-BG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elements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h1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 p {…}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Selects all &lt;p&gt;</a:t>
                      </a:r>
                      <a:r>
                        <a:rPr lang="bg-BG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elements inside &lt;h1&gt;</a:t>
                      </a:r>
                      <a:r>
                        <a:rPr lang="bg-BG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elements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#yell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Selects all elements with attribute 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id="yell"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[frame]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Selects all elements having attribute</a:t>
                      </a:r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</a:t>
                      </a:r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frame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.framed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Selects all elements with</a:t>
                      </a:r>
                      <a:r>
                        <a:rPr lang="bg-BG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class="framed"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p</a:t>
                      </a:r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:</a:t>
                      </a:r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hover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Selects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element &lt;p&gt; if the mouse is over it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a:link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Selects all unvisited &lt;a&gt; links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a:visited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Selects all visited</a:t>
                      </a:r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</a:t>
                      </a:r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&lt;a&gt; links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244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</a:t>
            </a:r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Prehistory</a:t>
            </a:r>
            <a:endParaRPr lang="bg-BG" dirty="0" smtClean="0"/>
          </a:p>
          <a:p>
            <a:pPr lvl="1"/>
            <a:r>
              <a:rPr lang="en-US" dirty="0" smtClean="0"/>
              <a:t>Formatting with HTML elements</a:t>
            </a:r>
          </a:p>
          <a:p>
            <a:pPr lvl="1"/>
            <a:r>
              <a:rPr lang="en-US" dirty="0" smtClean="0"/>
              <a:t>Mixing content and style</a:t>
            </a:r>
          </a:p>
          <a:p>
            <a:r>
              <a:rPr lang="en-US" dirty="0" smtClean="0"/>
              <a:t>History of versions</a:t>
            </a:r>
            <a:endParaRPr lang="bg-BG" dirty="0" smtClean="0"/>
          </a:p>
          <a:p>
            <a:pPr lvl="1"/>
            <a:r>
              <a:rPr lang="en-US" dirty="0" smtClean="0"/>
              <a:t>199</a:t>
            </a:r>
            <a:r>
              <a:rPr lang="bg-BG" dirty="0" smtClean="0"/>
              <a:t>4</a:t>
            </a:r>
            <a:r>
              <a:rPr lang="en-US" dirty="0" smtClean="0"/>
              <a:t> –</a:t>
            </a:r>
            <a:r>
              <a:rPr lang="bg-BG" dirty="0" smtClean="0"/>
              <a:t> </a:t>
            </a:r>
            <a:r>
              <a:rPr lang="en-US" dirty="0" smtClean="0"/>
              <a:t>First attempt at </a:t>
            </a:r>
            <a:r>
              <a:rPr lang="en-US" dirty="0" err="1" smtClean="0"/>
              <a:t>CSS</a:t>
            </a:r>
            <a:endParaRPr lang="bg-BG" dirty="0" smtClean="0"/>
          </a:p>
          <a:p>
            <a:pPr lvl="1"/>
            <a:r>
              <a:rPr lang="bg-BG" dirty="0" smtClean="0"/>
              <a:t>199</a:t>
            </a:r>
            <a:r>
              <a:rPr lang="en-US" dirty="0" smtClean="0"/>
              <a:t>6</a:t>
            </a:r>
            <a:r>
              <a:rPr lang="bg-BG" dirty="0" smtClean="0"/>
              <a:t> –</a:t>
            </a:r>
            <a:r>
              <a:rPr lang="en-US" dirty="0" smtClean="0"/>
              <a:t> CSS1</a:t>
            </a:r>
          </a:p>
          <a:p>
            <a:pPr lvl="1"/>
            <a:r>
              <a:rPr lang="en-US" dirty="0" smtClean="0"/>
              <a:t>1997 – </a:t>
            </a:r>
            <a:r>
              <a:rPr lang="en-US" dirty="0" err="1" smtClean="0"/>
              <a:t>CSS</a:t>
            </a:r>
            <a:r>
              <a:rPr lang="en-US" dirty="0" smtClean="0"/>
              <a:t> 2</a:t>
            </a:r>
          </a:p>
          <a:p>
            <a:pPr lvl="1"/>
            <a:r>
              <a:rPr lang="en-US" dirty="0" smtClean="0"/>
              <a:t>1999 – </a:t>
            </a:r>
            <a:r>
              <a:rPr lang="en-US" dirty="0" err="1" smtClean="0"/>
              <a:t>CSS</a:t>
            </a:r>
            <a:r>
              <a:rPr lang="en-US" dirty="0" smtClean="0"/>
              <a:t> 3</a:t>
            </a:r>
            <a:endParaRPr lang="bg-BG" dirty="0" smtClean="0"/>
          </a:p>
          <a:p>
            <a:pPr lvl="1"/>
            <a:r>
              <a:rPr lang="bg-BG" dirty="0" smtClean="0"/>
              <a:t>2014 – </a:t>
            </a:r>
            <a:r>
              <a:rPr lang="en-US" dirty="0" smtClean="0"/>
              <a:t>CSS4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9979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Additional information</a:t>
            </a:r>
            <a:endParaRPr lang="bg-BG" dirty="0" smtClean="0"/>
          </a:p>
          <a:p>
            <a:pPr lvl="1"/>
            <a:r>
              <a:rPr lang="en-US" dirty="0" smtClean="0"/>
              <a:t>Here</a:t>
            </a:r>
            <a:r>
              <a:rPr lang="bg-BG" dirty="0" smtClean="0"/>
              <a:t>: </a:t>
            </a:r>
            <a:r>
              <a:rPr lang="en-GB" dirty="0">
                <a:hlinkClick r:id="rId2"/>
              </a:rPr>
              <a:t>http://www.w3schools.com/css</a:t>
            </a:r>
            <a:endParaRPr lang="bg-BG" dirty="0" smtClean="0"/>
          </a:p>
          <a:p>
            <a:pPr lvl="1"/>
            <a:r>
              <a:rPr lang="en-US" dirty="0" smtClean="0"/>
              <a:t>Selectors in</a:t>
            </a:r>
            <a:r>
              <a:rPr lang="bg-BG" dirty="0" smtClean="0"/>
              <a:t> </a:t>
            </a:r>
            <a:r>
              <a:rPr lang="en-US" dirty="0" err="1" smtClean="0"/>
              <a:t>CSS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www.w3schools.com/cssref/css_selectors.asp</a:t>
            </a:r>
            <a:endParaRPr lang="en-US" dirty="0" smtClean="0"/>
          </a:p>
          <a:p>
            <a:pPr lvl="1"/>
            <a:r>
              <a:rPr lang="en-US" dirty="0" smtClean="0"/>
              <a:t>Attention</a:t>
            </a:r>
            <a:r>
              <a:rPr lang="bg-BG" dirty="0" smtClean="0"/>
              <a:t>! </a:t>
            </a:r>
            <a:r>
              <a:rPr lang="en-US" dirty="0" smtClean="0"/>
              <a:t>Some </a:t>
            </a:r>
            <a:r>
              <a:rPr lang="en-US" dirty="0" err="1" smtClean="0"/>
              <a:t>CSS</a:t>
            </a:r>
            <a:r>
              <a:rPr lang="en-US" dirty="0" smtClean="0"/>
              <a:t> properties are experimental and are not supported in all browsers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1020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</a:t>
            </a:r>
            <a:r>
              <a:rPr lang="en-US" dirty="0" err="1" smtClean="0"/>
              <a:t>CSS</a:t>
            </a:r>
            <a:r>
              <a:rPr lang="en-US" dirty="0" smtClean="0"/>
              <a:t> do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Capabilities</a:t>
            </a:r>
            <a:endParaRPr lang="bg-BG" dirty="0" smtClean="0"/>
          </a:p>
          <a:p>
            <a:pPr lvl="1"/>
            <a:r>
              <a:rPr lang="en-US" dirty="0" smtClean="0"/>
              <a:t>Fonts, </a:t>
            </a:r>
            <a:r>
              <a:rPr lang="en-US" dirty="0" err="1" smtClean="0"/>
              <a:t>colours</a:t>
            </a:r>
            <a:r>
              <a:rPr lang="en-US" dirty="0" smtClean="0"/>
              <a:t>, backgrounds, dividers, shadows</a:t>
            </a:r>
          </a:p>
          <a:p>
            <a:pPr lvl="1"/>
            <a:r>
              <a:rPr lang="en-US" dirty="0" smtClean="0"/>
              <a:t>Alignment and justification of elements</a:t>
            </a:r>
          </a:p>
          <a:p>
            <a:pPr lvl="1"/>
            <a:r>
              <a:rPr lang="en-US" dirty="0" smtClean="0"/>
              <a:t>Group properties, selectors of elements</a:t>
            </a:r>
          </a:p>
          <a:p>
            <a:pPr lvl="1"/>
            <a:r>
              <a:rPr lang="en-US" dirty="0" smtClean="0"/>
              <a:t>Animations and transformations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07005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look like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Appearance of </a:t>
            </a:r>
            <a:r>
              <a:rPr lang="en-US" dirty="0" err="1" smtClean="0"/>
              <a:t>CSS</a:t>
            </a:r>
            <a:r>
              <a:rPr lang="bg-BG" dirty="0" smtClean="0"/>
              <a:t> </a:t>
            </a:r>
            <a:r>
              <a:rPr lang="en-US" dirty="0" smtClean="0"/>
              <a:t>code</a:t>
            </a:r>
            <a:endParaRPr lang="bg-BG" dirty="0" smtClean="0"/>
          </a:p>
          <a:p>
            <a:pPr lvl="1"/>
            <a:r>
              <a:rPr lang="en-US" dirty="0" smtClean="0"/>
              <a:t>Sequence of formatting rules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selector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{property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property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value, …}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The selector describes which HTML elements are affected by the rule</a:t>
            </a:r>
            <a:endParaRPr lang="bg-BG" dirty="0" smtClean="0"/>
          </a:p>
          <a:p>
            <a:pPr lvl="1"/>
            <a:r>
              <a:rPr lang="en-US" dirty="0" smtClean="0"/>
              <a:t>The pair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property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bg-BG" dirty="0" smtClean="0"/>
              <a:t> </a:t>
            </a:r>
            <a:r>
              <a:rPr lang="en-US" dirty="0" smtClean="0"/>
              <a:t>changes the value of a given property for all selected elements</a:t>
            </a:r>
            <a:endParaRPr lang="bg-BG" dirty="0" smtClean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637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err="1" smtClean="0"/>
              <a:t>CSS</a:t>
            </a:r>
            <a:r>
              <a:rPr lang="bg-BG" dirty="0" smtClean="0"/>
              <a:t> </a:t>
            </a:r>
            <a:r>
              <a:rPr lang="en-US" dirty="0" smtClean="0"/>
              <a:t>code</a:t>
            </a:r>
            <a:endParaRPr lang="bg-BG" dirty="0" smtClean="0"/>
          </a:p>
          <a:p>
            <a:pPr lvl="1"/>
            <a:r>
              <a:rPr lang="en-US" dirty="0" smtClean="0"/>
              <a:t>Modification of the HTML</a:t>
            </a:r>
            <a:r>
              <a:rPr lang="bg-BG" dirty="0" smtClean="0"/>
              <a:t> </a:t>
            </a:r>
            <a:r>
              <a:rPr lang="en-US" dirty="0" smtClean="0"/>
              <a:t>&lt;body&gt;</a:t>
            </a:r>
          </a:p>
          <a:p>
            <a:pPr lvl="1"/>
            <a:r>
              <a:rPr lang="en-US" dirty="0" smtClean="0"/>
              <a:t>Dark red text on pink </a:t>
            </a:r>
            <a:r>
              <a:rPr lang="en-US" dirty="0" err="1" smtClean="0"/>
              <a:t>backgrouns</a:t>
            </a:r>
            <a:endParaRPr lang="bg-BG" dirty="0" smtClean="0"/>
          </a:p>
          <a:p>
            <a:pPr lvl="1"/>
            <a:r>
              <a:rPr lang="en-US" dirty="0" smtClean="0"/>
              <a:t>Left and right margins</a:t>
            </a:r>
            <a:endParaRPr lang="bg-BG" dirty="0" smtClean="0"/>
          </a:p>
          <a:p>
            <a:pPr lvl="1"/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2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/>
            <a:r>
              <a:rPr lang="en-US" dirty="0" smtClean="0"/>
              <a:t>body </a:t>
            </a:r>
            <a:r>
              <a:rPr lang="en-US" dirty="0"/>
              <a:t>{</a:t>
            </a:r>
          </a:p>
          <a:p>
            <a:pPr algn="l"/>
            <a:r>
              <a:rPr lang="bg-BG" dirty="0" smtClean="0"/>
              <a:t>	</a:t>
            </a:r>
            <a:r>
              <a:rPr lang="en-US" dirty="0" smtClean="0"/>
              <a:t>background-color</a:t>
            </a:r>
            <a:r>
              <a:rPr lang="en-US" dirty="0"/>
              <a:t>: pink;</a:t>
            </a:r>
          </a:p>
          <a:p>
            <a:pPr algn="l"/>
            <a:r>
              <a:rPr lang="en-US" dirty="0"/>
              <a:t>	color: </a:t>
            </a:r>
            <a:r>
              <a:rPr lang="en-US" dirty="0" err="1" smtClean="0"/>
              <a:t>darkred</a:t>
            </a:r>
            <a:r>
              <a:rPr lang="en-US" dirty="0" smtClean="0"/>
              <a:t>;</a:t>
            </a:r>
            <a:endParaRPr lang="bg-BG" dirty="0" smtClean="0"/>
          </a:p>
          <a:p>
            <a:pPr algn="l"/>
            <a:r>
              <a:rPr lang="bg-BG" dirty="0"/>
              <a:t>	</a:t>
            </a:r>
            <a:r>
              <a:rPr lang="en-US" dirty="0" smtClean="0"/>
              <a:t>margin-left: 6em;</a:t>
            </a:r>
          </a:p>
          <a:p>
            <a:pPr algn="l"/>
            <a:r>
              <a:rPr lang="en-US" dirty="0"/>
              <a:t>	margin-right: 6em;</a:t>
            </a:r>
          </a:p>
          <a:p>
            <a:pPr algn="l"/>
            <a:r>
              <a:rPr lang="en-US" dirty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9540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r>
              <a:rPr lang="en-US" dirty="0" smtClean="0"/>
              <a:t> location</a:t>
            </a:r>
            <a:endParaRPr lang="bg-BG" dirty="0" smtClean="0"/>
          </a:p>
          <a:p>
            <a:pPr lvl="1"/>
            <a:r>
              <a:rPr lang="en-US" dirty="0" smtClean="0"/>
              <a:t>In external file, used by a web site</a:t>
            </a:r>
            <a:endParaRPr lang="bg-BG" dirty="0" smtClean="0"/>
          </a:p>
          <a:p>
            <a:pPr lvl="1"/>
            <a:r>
              <a:rPr lang="en-US" dirty="0" smtClean="0"/>
              <a:t>In a script element, used by a web page</a:t>
            </a:r>
            <a:endParaRPr lang="bg-BG" dirty="0" smtClean="0"/>
          </a:p>
          <a:p>
            <a:pPr lvl="1"/>
            <a:r>
              <a:rPr lang="en-US" dirty="0" smtClean="0"/>
              <a:t>In HTML element attribute</a:t>
            </a:r>
            <a:endParaRPr lang="bg-BG" dirty="0" smtClean="0"/>
          </a:p>
          <a:p>
            <a:r>
              <a:rPr lang="en-US" dirty="0" smtClean="0"/>
              <a:t>Usage</a:t>
            </a:r>
            <a:endParaRPr lang="bg-BG" dirty="0" smtClean="0"/>
          </a:p>
          <a:p>
            <a:pPr lvl="1"/>
            <a:r>
              <a:rPr lang="en-US" dirty="0" smtClean="0"/>
              <a:t>Could be placed in all three locations</a:t>
            </a:r>
          </a:p>
          <a:p>
            <a:pPr lvl="1"/>
            <a:r>
              <a:rPr lang="en-US" dirty="0" smtClean="0"/>
              <a:t>Highest priority is as attribute, then as script element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7676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</a:t>
            </a:r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r>
              <a:rPr lang="bg-BG" dirty="0" smtClean="0"/>
              <a:t> </a:t>
            </a:r>
            <a:r>
              <a:rPr lang="en-US" dirty="0" smtClean="0"/>
              <a:t>in external files</a:t>
            </a:r>
            <a:endParaRPr lang="bg-BG" dirty="0" smtClean="0"/>
          </a:p>
          <a:p>
            <a:pPr lvl="1"/>
            <a:r>
              <a:rPr lang="en-US" dirty="0" smtClean="0"/>
              <a:t>Achieves unified visual style of the whole site</a:t>
            </a:r>
            <a:endParaRPr lang="bg-BG" dirty="0" smtClean="0"/>
          </a:p>
          <a:p>
            <a:pPr lvl="1"/>
            <a:r>
              <a:rPr lang="en-US" dirty="0" smtClean="0"/>
              <a:t>Uses element </a:t>
            </a:r>
            <a:r>
              <a:rPr lang="bg-BG" dirty="0" smtClean="0"/>
              <a:t>&lt;</a:t>
            </a:r>
            <a:r>
              <a:rPr lang="en-US" dirty="0" smtClean="0"/>
              <a:t>link&gt;</a:t>
            </a:r>
            <a:r>
              <a:rPr lang="bg-BG" dirty="0" smtClean="0"/>
              <a:t> </a:t>
            </a:r>
            <a:r>
              <a:rPr lang="en-US" dirty="0" smtClean="0"/>
              <a:t>inside &lt;head&gt;, and the attribute </a:t>
            </a:r>
            <a:r>
              <a:rPr lang="en-US" dirty="0" err="1" smtClean="0"/>
              <a:t>href</a:t>
            </a:r>
            <a:r>
              <a:rPr lang="bg-BG" dirty="0" smtClean="0"/>
              <a:t> </a:t>
            </a:r>
            <a:r>
              <a:rPr lang="en-US" dirty="0" smtClean="0"/>
              <a:t>points the path to the file with </a:t>
            </a:r>
            <a:r>
              <a:rPr lang="en-US" dirty="0" err="1" smtClean="0"/>
              <a:t>CSS</a:t>
            </a:r>
            <a:r>
              <a:rPr lang="bg-BG" dirty="0" smtClean="0"/>
              <a:t> </a:t>
            </a:r>
            <a:r>
              <a:rPr lang="en-US" dirty="0" smtClean="0"/>
              <a:t>rules</a:t>
            </a:r>
            <a:endParaRPr lang="bg-BG" dirty="0" smtClean="0"/>
          </a:p>
          <a:p>
            <a:pPr lvl="1"/>
            <a:r>
              <a:rPr lang="en-US" dirty="0" smtClean="0"/>
              <a:t>Traditionally the file extension is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css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 smtClean="0"/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3297898"/>
            <a:ext cx="7223681" cy="13769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/>
            <a:r>
              <a:rPr lang="en-GB" dirty="0" smtClean="0"/>
              <a:t>&lt;</a:t>
            </a:r>
            <a:r>
              <a:rPr lang="en-GB" dirty="0"/>
              <a:t>head&gt;</a:t>
            </a:r>
          </a:p>
          <a:p>
            <a:pPr algn="l"/>
            <a:r>
              <a:rPr lang="bg-BG" dirty="0" smtClean="0"/>
              <a:t> 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&lt;link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rel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="stylesheet" type="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text/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css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/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                         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href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="pinky.css"&gt;</a:t>
            </a:r>
          </a:p>
          <a:p>
            <a:pPr algn="l"/>
            <a:r>
              <a:rPr lang="en-GB" dirty="0" smtClean="0"/>
              <a:t>&lt;/</a:t>
            </a:r>
            <a:r>
              <a:rPr lang="en-GB" dirty="0"/>
              <a:t>head&gt;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599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3497</TotalTime>
  <Words>1152</Words>
  <Application>Microsoft Office PowerPoint</Application>
  <PresentationFormat>On-screen Show (16:9)</PresentationFormat>
  <Paragraphs>254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Origin</vt:lpstr>
      <vt:lpstr>CSS rules</vt:lpstr>
      <vt:lpstr>Cascading styles</vt:lpstr>
      <vt:lpstr>CSS</vt:lpstr>
      <vt:lpstr>History of CSS</vt:lpstr>
      <vt:lpstr>What can CSS do</vt:lpstr>
      <vt:lpstr>What does it look like</vt:lpstr>
      <vt:lpstr>Example</vt:lpstr>
      <vt:lpstr>Usage</vt:lpstr>
      <vt:lpstr>External CSS</vt:lpstr>
      <vt:lpstr>PowerPoint Presentation</vt:lpstr>
      <vt:lpstr>Internal CSS</vt:lpstr>
      <vt:lpstr>PowerPoint Presentation</vt:lpstr>
      <vt:lpstr>Inline CSS</vt:lpstr>
      <vt:lpstr>PowerPoint Presentation</vt:lpstr>
      <vt:lpstr>Comments</vt:lpstr>
      <vt:lpstr>PowerPoint Presentation</vt:lpstr>
      <vt:lpstr>CSS selectors</vt:lpstr>
      <vt:lpstr>CSS selectors</vt:lpstr>
      <vt:lpstr>Tag selector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Attribute selector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Tag filters</vt:lpstr>
      <vt:lpstr>PowerPoint Presentation</vt:lpstr>
      <vt:lpstr>Other selectors</vt:lpstr>
      <vt:lpstr>Summary</vt:lpstr>
      <vt:lpstr>Using CSS</vt:lpstr>
      <vt:lpstr>CSS rules</vt:lpstr>
      <vt:lpstr>Most used selectors</vt:lpstr>
      <vt:lpstr>More</vt:lpstr>
      <vt:lpstr>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SUICA-03</dc:title>
  <dc:creator>Pavel Boytchev</dc:creator>
  <cp:lastModifiedBy>Anon</cp:lastModifiedBy>
  <cp:revision>192</cp:revision>
  <dcterms:created xsi:type="dcterms:W3CDTF">2015-02-10T15:00:35Z</dcterms:created>
  <dcterms:modified xsi:type="dcterms:W3CDTF">2020-03-30T06:11:27Z</dcterms:modified>
</cp:coreProperties>
</file>