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07" r:id="rId1"/>
  </p:sldMasterIdLst>
  <p:notesMasterIdLst>
    <p:notesMasterId r:id="rId7"/>
  </p:notesMasterIdLst>
  <p:sldIdLst>
    <p:sldId id="379" r:id="rId2"/>
    <p:sldId id="380" r:id="rId3"/>
    <p:sldId id="385" r:id="rId4"/>
    <p:sldId id="383" r:id="rId5"/>
    <p:sldId id="384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88C"/>
    <a:srgbClr val="FF00FF"/>
    <a:srgbClr val="FFCCFF"/>
    <a:srgbClr val="000066"/>
    <a:srgbClr val="A1BD63"/>
    <a:srgbClr val="006600"/>
    <a:srgbClr val="336600"/>
    <a:srgbClr val="BBD979"/>
    <a:srgbClr val="003300"/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38" autoAdjust="0"/>
    <p:restoredTop sz="88482" autoAdjust="0"/>
  </p:normalViewPr>
  <p:slideViewPr>
    <p:cSldViewPr>
      <p:cViewPr varScale="1">
        <p:scale>
          <a:sx n="83" d="100"/>
          <a:sy n="83" d="100"/>
        </p:scale>
        <p:origin x="138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569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508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горния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Контейнер за 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B9ED2C-851F-4193-8C04-09F342F60FD1}" type="datetimeFigureOut">
              <a:rPr lang="bg-BG" smtClean="0"/>
              <a:pPr/>
              <a:t>26.8.2020 г.</a:t>
            </a:fld>
            <a:endParaRPr lang="bg-BG"/>
          </a:p>
        </p:txBody>
      </p:sp>
      <p:sp>
        <p:nvSpPr>
          <p:cNvPr id="4" name="Контейнер за изображение на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Контейнер за бележ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DF07EE-69FA-4824-B30A-1662B7D73DD1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076274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DF07EE-69FA-4824-B30A-1662B7D73DD1}" type="slidenum">
              <a:rPr lang="bg-BG" smtClean="0"/>
              <a:pPr/>
              <a:t>1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1501221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 userDrawn="1"/>
        </p:nvGrpSpPr>
        <p:grpSpPr>
          <a:xfrm>
            <a:off x="-76200" y="3319552"/>
            <a:ext cx="9296400" cy="338048"/>
            <a:chOff x="0" y="3200400"/>
            <a:chExt cx="9144000" cy="140495"/>
          </a:xfrm>
        </p:grpSpPr>
        <p:sp>
          <p:nvSpPr>
            <p:cNvPr id="5" name="Rectangle 4"/>
            <p:cNvSpPr/>
            <p:nvPr userDrawn="1"/>
          </p:nvSpPr>
          <p:spPr>
            <a:xfrm>
              <a:off x="0" y="3200400"/>
              <a:ext cx="9144000" cy="45719"/>
            </a:xfrm>
            <a:prstGeom prst="rect">
              <a:avLst/>
            </a:prstGeom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0" y="3247556"/>
              <a:ext cx="9144000" cy="45719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0" y="3295176"/>
              <a:ext cx="9144000" cy="45719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6263221"/>
            <a:ext cx="9143999" cy="594779"/>
          </a:xfrm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txBody>
          <a:bodyPr vert="horz" lIns="91440" tIns="45720" rIns="91440" bIns="45720" rtlCol="0" anchor="b">
            <a:normAutofit/>
          </a:bodyPr>
          <a:lstStyle>
            <a:lvl1pPr marL="457200" indent="-457200">
              <a:buFontTx/>
              <a:buNone/>
              <a:defRPr lang="en-US" sz="2000" b="0" cap="none" spc="0" baseline="0" dirty="0">
                <a:solidFill>
                  <a:schemeClr val="tx1"/>
                </a:solidFill>
                <a:latin typeface="Calibri Light" panose="020F0302020204030204" pitchFamily="34" charset="0"/>
              </a:defRPr>
            </a:lvl1pPr>
          </a:lstStyle>
          <a:p>
            <a:pPr marL="0" lvl="0" inden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</a:pPr>
            <a:r>
              <a:rPr lang="en-US" dirty="0"/>
              <a:t>Click to edit</a:t>
            </a:r>
            <a:r>
              <a:rPr lang="bg-BG" dirty="0"/>
              <a:t> </a:t>
            </a:r>
            <a:r>
              <a:rPr lang="en-US" dirty="0"/>
              <a:t>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4648200"/>
            <a:ext cx="9143999" cy="7620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lang="bg-BG" sz="5400" b="1" kern="1200" spc="0" dirty="0">
                <a:ln w="3175"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bg-BG" dirty="0"/>
              <a:t>Заглавие на темата</a:t>
            </a:r>
          </a:p>
        </p:txBody>
      </p:sp>
      <p:sp>
        <p:nvSpPr>
          <p:cNvPr id="3" name="TextBox 2"/>
          <p:cNvSpPr txBox="1"/>
          <p:nvPr userDrawn="1"/>
        </p:nvSpPr>
        <p:spPr>
          <a:xfrm>
            <a:off x="0" y="1795552"/>
            <a:ext cx="91440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500" dirty="0">
                <a:solidFill>
                  <a:schemeClr val="accent1"/>
                </a:solidFill>
                <a:latin typeface="Arial Black" panose="020B0A04020102020204" pitchFamily="34" charset="0"/>
              </a:rPr>
              <a:t>VR</a:t>
            </a:r>
            <a:r>
              <a:rPr lang="en-US" sz="2000" baseline="0" dirty="0">
                <a:solidFill>
                  <a:schemeClr val="accent1"/>
                </a:solidFill>
                <a:latin typeface="Arial Black" panose="020B0A04020102020204" pitchFamily="34" charset="0"/>
              </a:rPr>
              <a:t> </a:t>
            </a:r>
            <a:r>
              <a:rPr lang="en-US" sz="11500" dirty="0" err="1">
                <a:solidFill>
                  <a:srgbClr val="FF388C"/>
                </a:solidFill>
                <a:latin typeface="Arial Black" panose="020B0A04020102020204" pitchFamily="34" charset="0"/>
              </a:rPr>
              <a:t>AR</a:t>
            </a:r>
            <a:r>
              <a:rPr lang="en-US" sz="11500" dirty="0" err="1">
                <a:solidFill>
                  <a:schemeClr val="tx1"/>
                </a:solidFill>
                <a:latin typeface="Arial Black" panose="020B0A04020102020204" pitchFamily="34" charset="0"/>
              </a:rPr>
              <a:t>XR</a:t>
            </a:r>
            <a:endParaRPr lang="bg-BG" sz="115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3962400"/>
            <a:ext cx="9143999" cy="6858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lang="bg-BG" sz="3600" b="0" kern="1200" spc="0" dirty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bg-BG" dirty="0"/>
              <a:t>НОМЕР НА ТЕМАТА</a:t>
            </a:r>
          </a:p>
        </p:txBody>
      </p:sp>
      <p:sp>
        <p:nvSpPr>
          <p:cNvPr id="7" name="Freeform 6"/>
          <p:cNvSpPr/>
          <p:nvPr userDrawn="1"/>
        </p:nvSpPr>
        <p:spPr>
          <a:xfrm>
            <a:off x="3958373" y="2057399"/>
            <a:ext cx="1182919" cy="533401"/>
          </a:xfrm>
          <a:custGeom>
            <a:avLst/>
            <a:gdLst>
              <a:gd name="connsiteX0" fmla="*/ 0 w 1130531"/>
              <a:gd name="connsiteY0" fmla="*/ 0 h 665019"/>
              <a:gd name="connsiteX1" fmla="*/ 581891 w 1130531"/>
              <a:gd name="connsiteY1" fmla="*/ 665019 h 665019"/>
              <a:gd name="connsiteX2" fmla="*/ 1130531 w 1130531"/>
              <a:gd name="connsiteY2" fmla="*/ 83128 h 665019"/>
              <a:gd name="connsiteX0" fmla="*/ 0 w 1130531"/>
              <a:gd name="connsiteY0" fmla="*/ 0 h 532016"/>
              <a:gd name="connsiteX1" fmla="*/ 581891 w 1130531"/>
              <a:gd name="connsiteY1" fmla="*/ 532016 h 532016"/>
              <a:gd name="connsiteX2" fmla="*/ 1130531 w 1130531"/>
              <a:gd name="connsiteY2" fmla="*/ 83128 h 532016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56725"/>
              <a:gd name="connsiteY0" fmla="*/ 0 h 588169"/>
              <a:gd name="connsiteX1" fmla="*/ 608085 w 1156725"/>
              <a:gd name="connsiteY1" fmla="*/ 588169 h 588169"/>
              <a:gd name="connsiteX2" fmla="*/ 1156725 w 1156725"/>
              <a:gd name="connsiteY2" fmla="*/ 61696 h 588169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82919" h="631032">
                <a:moveTo>
                  <a:pt x="0" y="0"/>
                </a:moveTo>
                <a:cubicBezTo>
                  <a:pt x="145691" y="298233"/>
                  <a:pt x="264231" y="445844"/>
                  <a:pt x="608085" y="631032"/>
                </a:cubicBezTo>
                <a:cubicBezTo>
                  <a:pt x="934447" y="459437"/>
                  <a:pt x="1046019" y="298147"/>
                  <a:pt x="1182919" y="66458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pic>
        <p:nvPicPr>
          <p:cNvPr id="13" name="Picture 2" descr="D:\Pavel\Courses\Materials\Course.ALG 2019\logo-bg.emf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522"/>
          <a:stretch/>
        </p:blipFill>
        <p:spPr bwMode="auto">
          <a:xfrm>
            <a:off x="3445626" y="1066800"/>
            <a:ext cx="2312117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4912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1802296" y="2743200"/>
            <a:ext cx="7036904" cy="6858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lang="bg-BG" sz="4800" b="1" kern="1200" dirty="0">
                <a:ln w="3175"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dirty="0" err="1"/>
              <a:t>Abc</a:t>
            </a:r>
            <a:endParaRPr lang="bg-BG" dirty="0"/>
          </a:p>
        </p:txBody>
      </p:sp>
      <p:sp>
        <p:nvSpPr>
          <p:cNvPr id="3" name="Rectangle 2"/>
          <p:cNvSpPr/>
          <p:nvPr userDrawn="1"/>
        </p:nvSpPr>
        <p:spPr>
          <a:xfrm>
            <a:off x="0" y="2231047"/>
            <a:ext cx="2362200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0" name="TextBox 9"/>
          <p:cNvSpPr txBox="1"/>
          <p:nvPr userDrawn="1"/>
        </p:nvSpPr>
        <p:spPr>
          <a:xfrm>
            <a:off x="1712844" y="1676400"/>
            <a:ext cx="37735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4800" dirty="0">
                <a:solidFill>
                  <a:schemeClr val="accent1"/>
                </a:solidFill>
                <a:latin typeface="Arial Black" panose="020B0A04020102020204" pitchFamily="34" charset="0"/>
              </a:rPr>
              <a:t>VR</a:t>
            </a:r>
            <a:r>
              <a:rPr lang="en-US" sz="900" dirty="0">
                <a:solidFill>
                  <a:schemeClr val="accent1"/>
                </a:solidFill>
                <a:latin typeface="Arial Black" panose="020B0A04020102020204" pitchFamily="34" charset="0"/>
              </a:rPr>
              <a:t> </a:t>
            </a:r>
            <a:r>
              <a:rPr lang="en-US" sz="4800" dirty="0" err="1">
                <a:solidFill>
                  <a:srgbClr val="FF388C"/>
                </a:solidFill>
                <a:latin typeface="Arial Black" panose="020B0A04020102020204" pitchFamily="34" charset="0"/>
              </a:rPr>
              <a:t>AR</a:t>
            </a:r>
            <a:r>
              <a:rPr lang="en-US" sz="4800" dirty="0" err="1">
                <a:solidFill>
                  <a:schemeClr val="tx1"/>
                </a:solidFill>
                <a:latin typeface="Arial Black" panose="020B0A04020102020204" pitchFamily="34" charset="0"/>
              </a:rPr>
              <a:t>XR</a:t>
            </a:r>
            <a:endParaRPr lang="bg-BG" sz="48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1828800" y="3429000"/>
            <a:ext cx="7036904" cy="32004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457200" indent="-457200" algn="l" defTabSz="914400" rtl="0" eaLnBrk="1" latinLnBrk="0" hangingPunct="1">
              <a:spcBef>
                <a:spcPct val="0"/>
              </a:spcBef>
              <a:buFont typeface="Arial" panose="020B0604020202020204" pitchFamily="34" charset="0"/>
              <a:buChar char="•"/>
              <a:defRPr lang="bg-BG" sz="3200" b="0" kern="1200" dirty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dirty="0" err="1"/>
              <a:t>Abc</a:t>
            </a:r>
            <a:endParaRPr lang="bg-BG" dirty="0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-76200" y="2431253"/>
            <a:ext cx="9296400" cy="90464"/>
            <a:chOff x="0" y="3189594"/>
            <a:chExt cx="9144000" cy="136848"/>
          </a:xfrm>
        </p:grpSpPr>
        <p:sp>
          <p:nvSpPr>
            <p:cNvPr id="9" name="Rectangle 8"/>
            <p:cNvSpPr/>
            <p:nvPr userDrawn="1"/>
          </p:nvSpPr>
          <p:spPr>
            <a:xfrm>
              <a:off x="0" y="3189594"/>
              <a:ext cx="9144000" cy="27665"/>
            </a:xfrm>
            <a:prstGeom prst="rect">
              <a:avLst/>
            </a:prstGeom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0" y="3244186"/>
              <a:ext cx="9144000" cy="27665"/>
            </a:xfrm>
            <a:prstGeom prst="rect">
              <a:avLst/>
            </a:prstGeom>
            <a:solidFill>
              <a:srgbClr val="FF388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0" y="3298777"/>
              <a:ext cx="9144000" cy="27665"/>
            </a:xfrm>
            <a:prstGeom prst="rect">
              <a:avLst/>
            </a:prstGeom>
            <a:solidFill>
              <a:schemeClr val="tx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3702284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228600"/>
            <a:ext cx="9144000" cy="645195"/>
          </a:xfrm>
        </p:spPr>
        <p:txBody>
          <a:bodyPr>
            <a:noAutofit/>
          </a:bodyPr>
          <a:lstStyle>
            <a:lvl1pPr marL="914400" indent="0" algn="l">
              <a:defRPr sz="4800" b="1" spc="0">
                <a:ln w="3175"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bg-BG" dirty="0"/>
              <a:t>Заглавие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914400" y="1219200"/>
            <a:ext cx="8153400" cy="5562600"/>
          </a:xfr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50000"/>
              </a:lnSpc>
              <a:buNone/>
              <a:defRPr lang="en-US" sz="3600" b="1" spc="0" dirty="0" smtClean="0">
                <a:ln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>
                  <a:lumMod val="75000"/>
                  <a:lumOff val="25000"/>
                </a:schemeClr>
              </a:buClr>
              <a:buSzPct val="70000"/>
              <a:buFont typeface="Wingdings" panose="05000000000000000000" pitchFamily="2" charset="2"/>
              <a:buChar char="§"/>
              <a:defRPr lang="en-US" sz="2800" b="0" dirty="0" smtClean="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</a:defRPr>
            </a:lvl2pPr>
            <a:lvl3pPr marL="914400" indent="0">
              <a:buNone/>
              <a:defRPr lang="en-US" sz="2400" kern="120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3pPr>
            <a:lvl4pPr marL="1371600" indent="0">
              <a:buNone/>
              <a:defRPr lang="en-US" sz="2000" dirty="0" smtClean="0">
                <a:ln>
                  <a:noFill/>
                </a:ln>
                <a:effectLst/>
                <a:latin typeface="Candara" panose="020E0502030303020204" pitchFamily="34" charset="0"/>
              </a:defRPr>
            </a:lvl4pPr>
            <a:lvl5pPr marL="1828800" indent="0">
              <a:buNone/>
              <a:defRPr lang="bg-BG" sz="1800" dirty="0">
                <a:ln>
                  <a:noFill/>
                </a:ln>
                <a:effectLst/>
                <a:latin typeface="Candara" panose="020E0502030303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>
              <a:buClrTx/>
            </a:pPr>
            <a:r>
              <a:rPr lang="en-US" dirty="0"/>
              <a:t>Second level</a:t>
            </a:r>
          </a:p>
          <a:p>
            <a:pPr marL="738188" lvl="2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bg-BG" dirty="0"/>
          </a:p>
        </p:txBody>
      </p:sp>
      <p:sp>
        <p:nvSpPr>
          <p:cNvPr id="7" name="Slide Number Placeholder 3"/>
          <p:cNvSpPr txBox="1">
            <a:spLocks/>
          </p:cNvSpPr>
          <p:nvPr userDrawn="1"/>
        </p:nvSpPr>
        <p:spPr>
          <a:xfrm>
            <a:off x="0" y="6518689"/>
            <a:ext cx="531049" cy="365125"/>
          </a:xfrm>
          <a:prstGeom prst="rect">
            <a:avLst/>
          </a:prstGeom>
        </p:spPr>
        <p:txBody>
          <a:bodyPr vert="horz" lIns="45720" tIns="137160" rIns="0" bIns="91440" rtlCol="0" anchor="ctr"/>
          <a:lstStyle>
            <a:defPPr>
              <a:defRPr lang="en-US"/>
            </a:defPPr>
            <a:lvl1pPr>
              <a:defRPr sz="1200" b="1" cap="none" spc="0">
                <a:ln w="3175">
                  <a:noFill/>
                  <a:prstDash val="solid"/>
                </a:ln>
                <a:gradFill flip="none" rotWithShape="1">
                  <a:gsLst>
                    <a:gs pos="0">
                      <a:schemeClr val="bg2">
                        <a:tint val="85000"/>
                        <a:satMod val="155000"/>
                        <a:tint val="66000"/>
                        <a:satMod val="160000"/>
                      </a:schemeClr>
                    </a:gs>
                    <a:gs pos="50000">
                      <a:schemeClr val="bg2">
                        <a:tint val="85000"/>
                        <a:satMod val="155000"/>
                        <a:tint val="44500"/>
                        <a:satMod val="160000"/>
                      </a:schemeClr>
                    </a:gs>
                    <a:gs pos="100000">
                      <a:schemeClr val="bg2">
                        <a:tint val="85000"/>
                        <a:satMod val="155000"/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</a:defRPr>
            </a:lvl1pPr>
          </a:lstStyle>
          <a:p>
            <a:pPr lvl="0"/>
            <a:fld id="{8B37D5FE-740C-46F5-801A-FA5477D9711F}" type="slidenum">
              <a:rPr lang="en-US" sz="1100" b="0" smtClean="0">
                <a:latin typeface="Arial" panose="020B0604020202020204" pitchFamily="34" charset="0"/>
                <a:cs typeface="Arial" panose="020B0604020202020204" pitchFamily="34" charset="0"/>
              </a:rPr>
              <a:pPr lvl="0"/>
              <a:t>‹#›</a:t>
            </a:fld>
            <a:endParaRPr lang="en-US" sz="11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0" y="341245"/>
            <a:ext cx="914400" cy="457200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/>
          <a:p>
            <a:pPr algn="ctr"/>
            <a:r>
              <a:rPr lang="en-US" sz="2400" dirty="0">
                <a:solidFill>
                  <a:schemeClr val="accent1"/>
                </a:solidFill>
                <a:latin typeface="Arial Black" panose="020B0A04020102020204" pitchFamily="34" charset="0"/>
              </a:rPr>
              <a:t>V</a:t>
            </a:r>
            <a:r>
              <a:rPr lang="en-US" sz="2400" dirty="0">
                <a:solidFill>
                  <a:srgbClr val="FF388C"/>
                </a:solidFill>
                <a:latin typeface="Arial Black" panose="020B0A04020102020204" pitchFamily="34" charset="0"/>
              </a:rPr>
              <a:t>A</a:t>
            </a:r>
            <a:r>
              <a:rPr lang="en-US" sz="2400" dirty="0">
                <a:solidFill>
                  <a:schemeClr val="tx1"/>
                </a:solidFill>
                <a:latin typeface="Arial Black" panose="020B0A04020102020204" pitchFamily="34" charset="0"/>
              </a:rPr>
              <a:t>X</a:t>
            </a:r>
            <a:endParaRPr lang="bg-BG" sz="24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-76200" y="838200"/>
            <a:ext cx="9296400" cy="90464"/>
            <a:chOff x="0" y="3189594"/>
            <a:chExt cx="9144000" cy="136848"/>
          </a:xfrm>
        </p:grpSpPr>
        <p:sp>
          <p:nvSpPr>
            <p:cNvPr id="17" name="Rectangle 16"/>
            <p:cNvSpPr/>
            <p:nvPr userDrawn="1"/>
          </p:nvSpPr>
          <p:spPr>
            <a:xfrm>
              <a:off x="0" y="3189594"/>
              <a:ext cx="9144000" cy="27665"/>
            </a:xfrm>
            <a:prstGeom prst="rect">
              <a:avLst/>
            </a:prstGeom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0" y="3244186"/>
              <a:ext cx="9144000" cy="27665"/>
            </a:xfrm>
            <a:prstGeom prst="rect">
              <a:avLst/>
            </a:prstGeom>
            <a:solidFill>
              <a:srgbClr val="FF388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9" name="Rectangle 18"/>
            <p:cNvSpPr/>
            <p:nvPr userDrawn="1"/>
          </p:nvSpPr>
          <p:spPr>
            <a:xfrm>
              <a:off x="0" y="3298777"/>
              <a:ext cx="9144000" cy="27665"/>
            </a:xfrm>
            <a:prstGeom prst="rect">
              <a:avLst/>
            </a:prstGeom>
            <a:solidFill>
              <a:schemeClr val="tx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2736664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in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914400" y="228600"/>
            <a:ext cx="8153400" cy="655320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3600" b="1" kern="1200" spc="0" dirty="0" smtClean="0">
                <a:ln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>
                  <a:lumMod val="75000"/>
                  <a:lumOff val="25000"/>
                </a:schemeClr>
              </a:buClr>
              <a:buSzPct val="70000"/>
              <a:buFont typeface="Wingdings" panose="05000000000000000000" pitchFamily="2" charset="2"/>
              <a:buChar char="§"/>
              <a:defRPr lang="en-US" sz="2800" kern="1200" dirty="0" smtClean="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2pPr>
            <a:lvl3pPr marL="738188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en-US" sz="2400" kern="120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en-US" sz="2000" kern="120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bg-BG" sz="2000" kern="120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>
              <a:buClrTx/>
            </a:pPr>
            <a:r>
              <a:rPr lang="en-US" dirty="0"/>
              <a:t>Second level</a:t>
            </a:r>
          </a:p>
          <a:p>
            <a:pPr marL="738188" lvl="2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bg-BG" dirty="0"/>
          </a:p>
        </p:txBody>
      </p:sp>
      <p:sp>
        <p:nvSpPr>
          <p:cNvPr id="7" name="Slide Number Placeholder 3"/>
          <p:cNvSpPr txBox="1">
            <a:spLocks/>
          </p:cNvSpPr>
          <p:nvPr userDrawn="1"/>
        </p:nvSpPr>
        <p:spPr>
          <a:xfrm>
            <a:off x="0" y="6518689"/>
            <a:ext cx="531049" cy="365125"/>
          </a:xfrm>
          <a:prstGeom prst="rect">
            <a:avLst/>
          </a:prstGeom>
        </p:spPr>
        <p:txBody>
          <a:bodyPr vert="horz" lIns="45720" tIns="137160" rIns="0" bIns="91440" rtlCol="0" anchor="ctr"/>
          <a:lstStyle>
            <a:defPPr>
              <a:defRPr lang="en-US"/>
            </a:defPPr>
            <a:lvl1pPr>
              <a:defRPr sz="1200" b="1" cap="none" spc="0">
                <a:ln w="3175">
                  <a:noFill/>
                  <a:prstDash val="solid"/>
                </a:ln>
                <a:gradFill flip="none" rotWithShape="1">
                  <a:gsLst>
                    <a:gs pos="0">
                      <a:schemeClr val="bg2">
                        <a:tint val="85000"/>
                        <a:satMod val="155000"/>
                        <a:tint val="66000"/>
                        <a:satMod val="160000"/>
                      </a:schemeClr>
                    </a:gs>
                    <a:gs pos="50000">
                      <a:schemeClr val="bg2">
                        <a:tint val="85000"/>
                        <a:satMod val="155000"/>
                        <a:tint val="44500"/>
                        <a:satMod val="160000"/>
                      </a:schemeClr>
                    </a:gs>
                    <a:gs pos="100000">
                      <a:schemeClr val="bg2">
                        <a:tint val="85000"/>
                        <a:satMod val="155000"/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</a:defRPr>
            </a:lvl1pPr>
          </a:lstStyle>
          <a:p>
            <a:pPr lvl="0"/>
            <a:fld id="{8B37D5FE-740C-46F5-801A-FA5477D9711F}" type="slidenum">
              <a:rPr lang="en-US" sz="1100" b="0" smtClean="0">
                <a:latin typeface="Arial" panose="020B0604020202020204" pitchFamily="34" charset="0"/>
                <a:cs typeface="Arial" panose="020B0604020202020204" pitchFamily="34" charset="0"/>
              </a:rPr>
              <a:pPr lvl="0"/>
              <a:t>‹#›</a:t>
            </a:fld>
            <a:endParaRPr lang="en-US" sz="11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1147534"/>
      </p:ext>
    </p:extLst>
  </p:cSld>
  <p:clrMapOvr>
    <a:masterClrMapping/>
  </p:clrMapOvr>
  <p:transition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1396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bg-BG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647B6-4DF4-4BA6-B689-C87DB92DA6DB}" type="datetimeFigureOut">
              <a:rPr lang="bg-BG" smtClean="0"/>
              <a:t>26.8.2020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F287EB-2210-4948-9944-027BD5763635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234732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1" r:id="rId1"/>
    <p:sldLayoutId id="2147483823" r:id="rId2"/>
    <p:sldLayoutId id="2147483825" r:id="rId3"/>
    <p:sldLayoutId id="2147483824" r:id="rId4"/>
    <p:sldLayoutId id="2147483802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/>
              <a:t>доц. д-р Павел Бойчев</a:t>
            </a:r>
            <a:r>
              <a:rPr lang="en-US" dirty="0"/>
              <a:t> </a:t>
            </a:r>
            <a:r>
              <a:rPr lang="bg-BG" dirty="0"/>
              <a:t>  </a:t>
            </a:r>
            <a:r>
              <a:rPr lang="en-US" dirty="0"/>
              <a:t> </a:t>
            </a:r>
            <a:r>
              <a:rPr lang="bg-BG" dirty="0" err="1"/>
              <a:t>КИТ-ФМИ-СУ</a:t>
            </a:r>
            <a:r>
              <a:rPr lang="en-US" dirty="0"/>
              <a:t> </a:t>
            </a:r>
            <a:r>
              <a:rPr lang="bg-BG" dirty="0"/>
              <a:t>  </a:t>
            </a:r>
            <a:r>
              <a:rPr lang="en-US" dirty="0"/>
              <a:t> </a:t>
            </a:r>
            <a:r>
              <a:rPr lang="bg-BG" dirty="0"/>
              <a:t>2020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bg-BG" dirty="0"/>
              <a:t>Домашна работа №</a:t>
            </a:r>
            <a:r>
              <a:rPr lang="en-US" dirty="0"/>
              <a:t>3</a:t>
            </a:r>
            <a:endParaRPr lang="bg-BG" sz="5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2536708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Условие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Виртуален куб</a:t>
            </a:r>
            <a:endParaRPr lang="en-US" dirty="0"/>
          </a:p>
          <a:p>
            <a:pPr lvl="1"/>
            <a:r>
              <a:rPr lang="bg-BG" dirty="0"/>
              <a:t>Намирате се в голям куб, по стените на който има много </a:t>
            </a:r>
            <a:r>
              <a:rPr lang="bg-BG" dirty="0" err="1"/>
              <a:t>конусчета</a:t>
            </a:r>
            <a:r>
              <a:rPr lang="bg-BG" dirty="0"/>
              <a:t> (ориентирани нагоре)</a:t>
            </a:r>
          </a:p>
          <a:p>
            <a:pPr lvl="1"/>
            <a:r>
              <a:rPr lang="bg-BG" dirty="0"/>
              <a:t>Гледате сцената с </a:t>
            </a:r>
            <a:r>
              <a:rPr lang="bg-BG" dirty="0" err="1"/>
              <a:t>паралаксно</a:t>
            </a:r>
            <a:r>
              <a:rPr lang="bg-BG" dirty="0"/>
              <a:t> стерео през стерео очила</a:t>
            </a:r>
          </a:p>
          <a:p>
            <a:pPr lvl="1"/>
            <a:r>
              <a:rPr lang="bg-BG" dirty="0"/>
              <a:t>Когато си въртите главата наляво-надясно и нагоре-надолу виждате съответната част от вътрешността на куба</a:t>
            </a:r>
          </a:p>
        </p:txBody>
      </p:sp>
    </p:spTree>
    <p:extLst>
      <p:ext uri="{BB962C8B-B14F-4D97-AF65-F5344CB8AC3E}">
        <p14:creationId xmlns:p14="http://schemas.microsoft.com/office/powerpoint/2010/main" val="40475733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4454076-6246-4279-B3A4-39FBF4A70F3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Позволени ограничения</a:t>
            </a:r>
          </a:p>
          <a:p>
            <a:pPr lvl="1"/>
            <a:r>
              <a:rPr lang="bg-BG" dirty="0"/>
              <a:t>Само две посоки на въртене на главата </a:t>
            </a:r>
          </a:p>
          <a:p>
            <a:pPr lvl="1"/>
            <a:r>
              <a:rPr lang="bg-BG" dirty="0"/>
              <a:t>Предварително фиксирана е позицията на смартфона в </a:t>
            </a:r>
            <a:r>
              <a:rPr lang="bg-BG" dirty="0" err="1"/>
              <a:t>стереоочилата</a:t>
            </a:r>
            <a:r>
              <a:rPr lang="bg-BG" dirty="0"/>
              <a:t> – например, с горната си част наляво</a:t>
            </a:r>
          </a:p>
        </p:txBody>
      </p:sp>
      <p:sp>
        <p:nvSpPr>
          <p:cNvPr id="11" name="Arc 10">
            <a:extLst>
              <a:ext uri="{FF2B5EF4-FFF2-40B4-BE49-F238E27FC236}">
                <a16:creationId xmlns:a16="http://schemas.microsoft.com/office/drawing/2014/main" id="{D124D8DE-84FF-45C6-8359-9B3667F825C7}"/>
              </a:ext>
            </a:extLst>
          </p:cNvPr>
          <p:cNvSpPr/>
          <p:nvPr/>
        </p:nvSpPr>
        <p:spPr>
          <a:xfrm rot="1081306">
            <a:off x="1" y="4437359"/>
            <a:ext cx="9144000" cy="2257466"/>
          </a:xfrm>
          <a:prstGeom prst="arc">
            <a:avLst>
              <a:gd name="adj1" fmla="val 11424034"/>
              <a:gd name="adj2" fmla="val 20970610"/>
            </a:avLst>
          </a:prstGeom>
          <a:ln w="76200">
            <a:solidFill>
              <a:srgbClr val="0070C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D5B65F57-6E27-44A0-BC5A-6AC7E5019BAE}"/>
              </a:ext>
            </a:extLst>
          </p:cNvPr>
          <p:cNvSpPr/>
          <p:nvPr/>
        </p:nvSpPr>
        <p:spPr>
          <a:xfrm rot="5400000">
            <a:off x="2037992" y="4014395"/>
            <a:ext cx="4312307" cy="1073090"/>
          </a:xfrm>
          <a:prstGeom prst="arc">
            <a:avLst>
              <a:gd name="adj1" fmla="val 11424034"/>
              <a:gd name="adj2" fmla="val 20970610"/>
            </a:avLst>
          </a:prstGeom>
          <a:ln w="76200">
            <a:solidFill>
              <a:srgbClr val="0070C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6A647AA-CC53-41F7-8640-FCF7179CEF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3567" y="3661422"/>
            <a:ext cx="3576865" cy="1752600"/>
          </a:xfrm>
          <a:prstGeom prst="rect">
            <a:avLst/>
          </a:prstGeom>
          <a:scene3d>
            <a:camera prst="perspectiveContrastingLeftFacing"/>
            <a:lightRig rig="threePt" dir="t"/>
          </a:scene3d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6826E4F2-65DB-49B1-9D06-7A27C982C1DA}"/>
              </a:ext>
            </a:extLst>
          </p:cNvPr>
          <p:cNvGrpSpPr/>
          <p:nvPr/>
        </p:nvGrpSpPr>
        <p:grpSpPr>
          <a:xfrm>
            <a:off x="2746619" y="3674578"/>
            <a:ext cx="3576865" cy="1752600"/>
            <a:chOff x="2783567" y="3888907"/>
            <a:chExt cx="3576865" cy="1752600"/>
          </a:xfrm>
          <a:scene3d>
            <a:camera prst="perspectiveContrastingLeftFacing"/>
            <a:lightRig rig="threePt" dir="t"/>
          </a:scene3d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97980C66-6A3E-4974-A464-973E1E1A08C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83567" y="3888907"/>
              <a:ext cx="3576865" cy="1752600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2AB6558A-14F4-4DDB-8EB3-F7A4065E6B1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4119"/>
            <a:stretch/>
          </p:blipFill>
          <p:spPr>
            <a:xfrm>
              <a:off x="3213735" y="3993642"/>
              <a:ext cx="2726055" cy="1535430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466049059"/>
      </p:ext>
    </p:extLst>
  </p:cSld>
  <p:clrMapOvr>
    <a:masterClrMapping/>
  </p:clrMapOvr>
  <p:transition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Оценяване и срок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 Placeholder 2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dirty="0"/>
                  <a:t>Оценяване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4</m:t>
                    </m:r>
                  </m:oMath>
                </a14:m>
                <a:r>
                  <a:rPr lang="bg-BG" dirty="0"/>
                  <a:t> точки за приемливо въртене на образа</a:t>
                </a:r>
              </a:p>
              <a:p>
                <a:pPr lvl="1"/>
                <a:r>
                  <a:rPr lang="bg-BG" dirty="0"/>
                  <a:t>И още </a:t>
                </a:r>
                <a14:m>
                  <m:oMath xmlns:m="http://schemas.openxmlformats.org/officeDocument/2006/math"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4</m:t>
                    </m:r>
                  </m:oMath>
                </a14:m>
                <a:r>
                  <a:rPr lang="bg-BG" dirty="0"/>
                  <a:t> точки, ако няма скачане и накъсване</a:t>
                </a:r>
              </a:p>
              <a:p>
                <a:pPr lvl="1"/>
                <a:r>
                  <a:rPr lang="bg-BG" dirty="0"/>
                  <a:t>Да няма плагиатстване на код</a:t>
                </a:r>
              </a:p>
              <a:p>
                <a:r>
                  <a:rPr lang="bg-BG" dirty="0"/>
                  <a:t>Срок</a:t>
                </a:r>
                <a:r>
                  <a:rPr lang="en-US" dirty="0"/>
                  <a:t> </a:t>
                </a:r>
                <a:r>
                  <a:rPr lang="bg-BG" dirty="0"/>
                  <a:t>и предаване</a:t>
                </a:r>
              </a:p>
              <a:p>
                <a:pPr lvl="1"/>
                <a:r>
                  <a:rPr lang="bg-BG" dirty="0"/>
                  <a:t>Около три седмици – до края на деня преди следващото домашно</a:t>
                </a:r>
              </a:p>
              <a:p>
                <a:pPr lvl="1"/>
                <a:r>
                  <a:rPr lang="bg-BG" dirty="0"/>
                  <a:t>Следете срока на заданието в Мудъл</a:t>
                </a:r>
              </a:p>
            </p:txBody>
          </p:sp>
        </mc:Choice>
        <mc:Fallback>
          <p:sp>
            <p:nvSpPr>
              <p:cNvPr id="3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>
                <a:blip r:embed="rId2"/>
                <a:stretch>
                  <a:fillRect l="-2242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365330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Край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213582039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ARV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4F81BD"/>
      </a:hlink>
      <a:folHlink>
        <a:srgbClr val="4F81B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тема">
  <a:themeElements>
    <a:clrScheme name="О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О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6897</TotalTime>
  <Words>126</Words>
  <Application>Microsoft Office PowerPoint</Application>
  <PresentationFormat>On-screen Show (4:3)</PresentationFormat>
  <Paragraphs>20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5" baseType="lpstr">
      <vt:lpstr>Arial</vt:lpstr>
      <vt:lpstr>Arial Black</vt:lpstr>
      <vt:lpstr>Calibri</vt:lpstr>
      <vt:lpstr>Calibri Light</vt:lpstr>
      <vt:lpstr>Cambria Math</vt:lpstr>
      <vt:lpstr>Candara</vt:lpstr>
      <vt:lpstr>Verdana</vt:lpstr>
      <vt:lpstr>Wingdings</vt:lpstr>
      <vt:lpstr>Wingdings 2</vt:lpstr>
      <vt:lpstr>Custom Design</vt:lpstr>
      <vt:lpstr>доц. д-р Павел Бойчев    КИТ-ФМИ-СУ    2020</vt:lpstr>
      <vt:lpstr>Условие</vt:lpstr>
      <vt:lpstr>PowerPoint Presentation</vt:lpstr>
      <vt:lpstr>Оценяване и срок</vt:lpstr>
      <vt:lpstr>PowerPoint Presentation</vt:lpstr>
    </vt:vector>
  </TitlesOfParts>
  <Company>FMI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WebGL-01. Introduction and history</dc:title>
  <dc:creator>Pavel Boytchev</dc:creator>
  <cp:lastModifiedBy>Pavel Boytchev</cp:lastModifiedBy>
  <cp:revision>501</cp:revision>
  <dcterms:created xsi:type="dcterms:W3CDTF">2013-12-13T09:03:57Z</dcterms:created>
  <dcterms:modified xsi:type="dcterms:W3CDTF">2020-08-26T18:52:54Z</dcterms:modified>
</cp:coreProperties>
</file>