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03" r:id="rId5"/>
    <p:sldId id="704" r:id="rId6"/>
    <p:sldId id="700" r:id="rId7"/>
    <p:sldId id="701" r:id="rId8"/>
    <p:sldId id="702" r:id="rId9"/>
    <p:sldId id="705" r:id="rId10"/>
    <p:sldId id="706" r:id="rId11"/>
    <p:sldId id="707" r:id="rId12"/>
    <p:sldId id="708" r:id="rId13"/>
    <p:sldId id="709" r:id="rId14"/>
    <p:sldId id="710" r:id="rId15"/>
    <p:sldId id="711" r:id="rId16"/>
    <p:sldId id="712" r:id="rId17"/>
    <p:sldId id="713" r:id="rId18"/>
    <p:sldId id="714" r:id="rId19"/>
    <p:sldId id="715" r:id="rId20"/>
    <p:sldId id="716" r:id="rId21"/>
    <p:sldId id="717" r:id="rId22"/>
    <p:sldId id="718" r:id="rId23"/>
    <p:sldId id="719" r:id="rId24"/>
    <p:sldId id="720" r:id="rId25"/>
    <p:sldId id="721" r:id="rId26"/>
    <p:sldId id="722" r:id="rId27"/>
    <p:sldId id="723" r:id="rId28"/>
    <p:sldId id="724" r:id="rId29"/>
    <p:sldId id="725" r:id="rId30"/>
    <p:sldId id="726" r:id="rId31"/>
    <p:sldId id="727" r:id="rId32"/>
    <p:sldId id="728" r:id="rId33"/>
    <p:sldId id="730" r:id="rId34"/>
    <p:sldId id="731" r:id="rId35"/>
    <p:sldId id="732" r:id="rId36"/>
    <p:sldId id="733" r:id="rId37"/>
    <p:sldId id="734" r:id="rId38"/>
    <p:sldId id="735" r:id="rId39"/>
    <p:sldId id="736" r:id="rId40"/>
    <p:sldId id="737" r:id="rId41"/>
    <p:sldId id="738" r:id="rId42"/>
    <p:sldId id="739" r:id="rId43"/>
    <p:sldId id="740" r:id="rId44"/>
    <p:sldId id="741" r:id="rId45"/>
    <p:sldId id="742" r:id="rId46"/>
    <p:sldId id="743" r:id="rId47"/>
    <p:sldId id="744" r:id="rId48"/>
    <p:sldId id="745" r:id="rId49"/>
    <p:sldId id="746" r:id="rId50"/>
    <p:sldId id="318" r:id="rId51"/>
    <p:sldId id="492" r:id="rId52"/>
    <p:sldId id="729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46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82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402%20Same%20angular%20velocity/Example-1402%20Same%20angular%20velocity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403%20Same%20linear%20velocity/Example-1403%20Same%20linear%20velocity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404%20Illusion%20with%20balls/Example-1404%20Illusion%20with%20ball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405%20Motion%20on%20an%20ellipse/Example-1405%20Motion%20on%20an%20ellipse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406%20Star,%20planet,%20moons/Example-1406%20Star,%20planet,%20moon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407%20Angular%20ratio/Example-1407%20Angular%20ratio%201%20to%202.5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408%20Negative%20angular%20ratio/Example-1408%20Negative%20angular%20ratio%201%20to%20-2.5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409%20Motion%20on%20an%20arc/Example-1409%20Motion%20on%20an%20arc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410%20Nested%20pendulums/Example-1410%20Nested%20pendulum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411%20Motion%20on%20a%20cylinder/Example-1411%20Motion%20on%20a%20cylinder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412%20Motion%20on%20a%20cylinder%202/Example-1412%20Motion%20on%20a%20cylinder%202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413%20Motion%20on%20a%20sphere/Example-1413%20Motion%20on%20a%20sphere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1414%20Motion%20on%20a%20cube/Example-1414%20Motion%20on%20a%20cube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401%20Motion%20on%20a%20circle/Example-1401%20Motion%20on%20a%20circle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Circular motion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dirty="0"/>
              <a:t>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37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Linear velocities</a:t>
            </a:r>
            <a:endParaRPr lang="bg-BG" dirty="0" smtClean="0"/>
          </a:p>
          <a:p>
            <a:pPr lvl="1"/>
            <a:r>
              <a:rPr lang="en-US" dirty="0"/>
              <a:t>Two spheres move on concentric circles</a:t>
            </a:r>
          </a:p>
          <a:p>
            <a:pPr lvl="1"/>
            <a:r>
              <a:rPr lang="en-US" dirty="0"/>
              <a:t>Same </a:t>
            </a:r>
            <a:r>
              <a:rPr lang="en-US" dirty="0" smtClean="0"/>
              <a:t>linear velocities</a:t>
            </a:r>
            <a:endParaRPr lang="en-US" dirty="0"/>
          </a:p>
          <a:p>
            <a:pPr lvl="1"/>
            <a:r>
              <a:rPr lang="en-US" dirty="0"/>
              <a:t>Observation: </a:t>
            </a:r>
            <a:r>
              <a:rPr lang="en-US" dirty="0" smtClean="0"/>
              <a:t>the sphere on the small circle makes a </a:t>
            </a:r>
            <a:r>
              <a:rPr lang="en-US" dirty="0"/>
              <a:t>full round </a:t>
            </a:r>
            <a:r>
              <a:rPr lang="en-US" dirty="0" smtClean="0"/>
              <a:t>faster than the other sphere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7" y="2846068"/>
            <a:ext cx="7315121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 = [</a:t>
            </a:r>
            <a:r>
              <a:rPr lang="en-GB" dirty="0" smtClean="0"/>
              <a:t>20*</a:t>
            </a:r>
            <a:r>
              <a:rPr lang="en-GB" dirty="0" err="1" smtClean="0"/>
              <a:t>Math.cos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2*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smtClean="0"/>
              <a:t>),20*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2*t</a:t>
            </a:r>
            <a:r>
              <a:rPr lang="en-GB" dirty="0" smtClean="0"/>
              <a:t>),</a:t>
            </a:r>
            <a:r>
              <a:rPr lang="en-GB" dirty="0"/>
              <a:t>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 = [40*</a:t>
            </a:r>
            <a:r>
              <a:rPr lang="en-GB" dirty="0" err="1"/>
              <a:t>Math.cos</a:t>
            </a:r>
            <a:r>
              <a:rPr lang="en-GB" dirty="0"/>
              <a:t>(t),40*</a:t>
            </a:r>
            <a:r>
              <a:rPr lang="en-GB" dirty="0" err="1"/>
              <a:t>Math.sin</a:t>
            </a:r>
            <a:r>
              <a:rPr lang="en-GB" dirty="0"/>
              <a:t>(t),0];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513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101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Illusion with balls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Six balls</a:t>
            </a:r>
            <a:endParaRPr lang="bg-BG" dirty="0" smtClean="0"/>
          </a:p>
          <a:p>
            <a:pPr lvl="1"/>
            <a:r>
              <a:rPr lang="en-US" dirty="0" smtClean="0"/>
              <a:t>Circular motion without collision</a:t>
            </a:r>
          </a:p>
          <a:p>
            <a:pPr lvl="1"/>
            <a:r>
              <a:rPr lang="en-US" dirty="0" smtClean="0"/>
              <a:t>Each two are in a separate plane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8"/>
            <a:ext cx="3474684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x1 </a:t>
            </a:r>
            <a:r>
              <a:rPr lang="en-GB" dirty="0"/>
              <a:t>= sphere([0,0,0],8);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y1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z1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63437" y="2828356"/>
            <a:ext cx="3474684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x1.center </a:t>
            </a:r>
            <a:r>
              <a:rPr lang="en-GB" dirty="0"/>
              <a:t>= [0,c,s];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x2.center </a:t>
            </a:r>
            <a:r>
              <a:rPr lang="en-GB" dirty="0"/>
              <a:t>= [0,-c,-s];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y1.center </a:t>
            </a:r>
            <a:r>
              <a:rPr lang="en-GB" dirty="0"/>
              <a:t>= [s,0,c];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y2.center </a:t>
            </a:r>
            <a:r>
              <a:rPr lang="en-GB" dirty="0"/>
              <a:t>= [-s,0,-c];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z1.center </a:t>
            </a:r>
            <a:r>
              <a:rPr lang="en-GB" dirty="0"/>
              <a:t>= [c,s,0];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z2.center </a:t>
            </a:r>
            <a:r>
              <a:rPr lang="en-GB" dirty="0"/>
              <a:t>= [-c,-s,0];</a:t>
            </a:r>
          </a:p>
        </p:txBody>
      </p:sp>
    </p:spTree>
    <p:extLst>
      <p:ext uri="{BB962C8B-B14F-4D97-AF65-F5344CB8AC3E}">
        <p14:creationId xmlns:p14="http://schemas.microsoft.com/office/powerpoint/2010/main" val="13457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88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Ellipse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on an ellipse</a:t>
            </a:r>
            <a:endParaRPr lang="bg-BG" dirty="0" smtClean="0"/>
          </a:p>
          <a:p>
            <a:pPr lvl="1"/>
            <a:r>
              <a:rPr lang="en-US" dirty="0" smtClean="0"/>
              <a:t>Similar to motion on a circle</a:t>
            </a:r>
          </a:p>
          <a:p>
            <a:pPr lvl="1"/>
            <a:r>
              <a:rPr lang="en-US" dirty="0" smtClean="0"/>
              <a:t>Different radii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8"/>
            <a:ext cx="6857926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&lt;6;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 = </a:t>
            </a:r>
            <a:r>
              <a:rPr lang="en-GB" dirty="0" err="1"/>
              <a:t>Math.cos</a:t>
            </a:r>
            <a:r>
              <a:rPr lang="en-GB" dirty="0"/>
              <a:t>(t+2*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s = </a:t>
            </a:r>
            <a:r>
              <a:rPr lang="en-GB" dirty="0" err="1"/>
              <a:t>Math.sin</a:t>
            </a:r>
            <a:r>
              <a:rPr lang="en-GB" dirty="0"/>
              <a:t>(t+2*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balls[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(10+10*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*c,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(38-5*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*s,0];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2724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Relative motion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8224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motion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center is not </a:t>
            </a:r>
            <a:r>
              <a:rPr lang="bg-BG" dirty="0" smtClean="0"/>
              <a:t>(0,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en-US" dirty="0" smtClean="0"/>
              <a:t>Composition of translation and circular motion</a:t>
            </a:r>
          </a:p>
          <a:p>
            <a:pPr lvl="1"/>
            <a:r>
              <a:rPr lang="en-US" dirty="0" smtClean="0"/>
              <a:t>Center can move too (e.g. in a nested motion)</a:t>
            </a:r>
            <a:endParaRPr lang="bg-BG" dirty="0" smtClean="0"/>
          </a:p>
          <a:p>
            <a:r>
              <a:rPr lang="en-US" dirty="0" smtClean="0"/>
              <a:t>Examples</a:t>
            </a:r>
            <a:endParaRPr lang="bg-BG" dirty="0" smtClean="0"/>
          </a:p>
          <a:p>
            <a:pPr lvl="1"/>
            <a:r>
              <a:rPr lang="en-US" dirty="0" smtClean="0"/>
              <a:t>Satellite around the Moon around the Earth around the Sun</a:t>
            </a:r>
            <a:endParaRPr lang="bg-BG" dirty="0" smtClean="0"/>
          </a:p>
          <a:p>
            <a:pPr lvl="1"/>
            <a:r>
              <a:rPr lang="en-US" dirty="0" smtClean="0"/>
              <a:t>Swinging</a:t>
            </a: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58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Implementation of nested circular motion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Object moves along a circle with radius</a:t>
                </a:r>
                <a:r>
                  <a:rPr lang="bg-BG" dirty="0" smtClean="0"/>
                  <a:t> </a:t>
                </a:r>
                <a:r>
                  <a:rPr lang="en-US" dirty="0" smtClean="0"/>
                  <a:t>R</a:t>
                </a:r>
                <a:r>
                  <a:rPr lang="en-US" baseline="-25000" dirty="0" smtClean="0"/>
                  <a:t>1</a:t>
                </a:r>
                <a:endParaRPr lang="bg-BG" baseline="-25000" dirty="0"/>
              </a:p>
              <a:p>
                <a:pPr lvl="1"/>
                <a:r>
                  <a:rPr lang="en-US" dirty="0" smtClean="0"/>
                  <a:t>Another object move along a circle with radius R</a:t>
                </a:r>
                <a:r>
                  <a:rPr lang="en-US" baseline="-25000" dirty="0" smtClean="0"/>
                  <a:t>2</a:t>
                </a:r>
                <a:r>
                  <a:rPr lang="bg-BG" dirty="0" smtClean="0"/>
                  <a:t> </a:t>
                </a:r>
                <a:r>
                  <a:rPr lang="en-US" dirty="0" smtClean="0"/>
                  <a:t>around the first object</a:t>
                </a:r>
                <a:r>
                  <a:rPr lang="bg-BG" dirty="0" smtClean="0"/>
                  <a:t>:</a:t>
                </a:r>
                <a:endParaRPr lang="en-US" dirty="0" smtClean="0"/>
              </a:p>
              <a:p>
                <a:pPr marL="22955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3255244" y="2819033"/>
            <a:ext cx="3328414" cy="3227399"/>
            <a:chOff x="3255244" y="2480311"/>
            <a:chExt cx="3328414" cy="3227399"/>
          </a:xfrm>
        </p:grpSpPr>
        <p:sp>
          <p:nvSpPr>
            <p:cNvPr id="60" name="Arc 59"/>
            <p:cNvSpPr/>
            <p:nvPr/>
          </p:nvSpPr>
          <p:spPr>
            <a:xfrm>
              <a:off x="5110417" y="3084075"/>
              <a:ext cx="762834" cy="762834"/>
            </a:xfrm>
            <a:prstGeom prst="arc">
              <a:avLst>
                <a:gd name="adj1" fmla="val 14763451"/>
                <a:gd name="adj2" fmla="val 0"/>
              </a:avLst>
            </a:prstGeom>
            <a:gradFill flip="none" rotWithShape="1">
              <a:gsLst>
                <a:gs pos="100000">
                  <a:srgbClr val="FF0000">
                    <a:alpha val="51000"/>
                  </a:srgbClr>
                </a:gs>
                <a:gs pos="0">
                  <a:schemeClr val="accent1">
                    <a:tint val="44500"/>
                    <a:satMod val="160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 cap="sq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7" name="Arc 36"/>
            <p:cNvSpPr/>
            <p:nvPr/>
          </p:nvSpPr>
          <p:spPr>
            <a:xfrm>
              <a:off x="4105649" y="3918344"/>
              <a:ext cx="923029" cy="923029"/>
            </a:xfrm>
            <a:prstGeom prst="arc">
              <a:avLst>
                <a:gd name="adj1" fmla="val 18945917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0">
                  <a:schemeClr val="accent1">
                    <a:tint val="44500"/>
                    <a:satMod val="160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 cap="sq"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4572000" y="2660265"/>
              <a:ext cx="0" cy="1727300"/>
            </a:xfrm>
            <a:prstGeom prst="straightConnector1">
              <a:avLst/>
            </a:prstGeom>
            <a:ln w="38100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474732" y="4379858"/>
              <a:ext cx="2743170" cy="0"/>
            </a:xfrm>
            <a:prstGeom prst="straightConnector1">
              <a:avLst/>
            </a:prstGeom>
            <a:ln w="38100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572030" y="3465516"/>
              <a:ext cx="909627" cy="927848"/>
            </a:xfrm>
            <a:prstGeom prst="line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hevron 44"/>
            <p:cNvSpPr/>
            <p:nvPr/>
          </p:nvSpPr>
          <p:spPr>
            <a:xfrm>
              <a:off x="4663439" y="3563680"/>
              <a:ext cx="502812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R</a:t>
              </a:r>
              <a:r>
                <a:rPr lang="bg-BG" sz="1400" baseline="-250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bg-BG" sz="1400" baseline="-25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>
              <a:off x="4937756" y="3967282"/>
              <a:ext cx="457195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Arial"/>
                  <a:cs typeface="Arial"/>
                </a:rPr>
                <a:t>α</a:t>
              </a:r>
              <a:r>
                <a:rPr lang="bg-BG" sz="1400" baseline="-250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Arial"/>
                  <a:cs typeface="Arial"/>
                </a:rPr>
                <a:t>1</a:t>
              </a:r>
              <a:endParaRPr lang="bg-BG" sz="1400" baseline="-25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480561" y="4296126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8" name="Arc 47"/>
            <p:cNvSpPr/>
            <p:nvPr/>
          </p:nvSpPr>
          <p:spPr>
            <a:xfrm>
              <a:off x="3255244" y="3074199"/>
              <a:ext cx="2633511" cy="2633511"/>
            </a:xfrm>
            <a:prstGeom prst="arc">
              <a:avLst>
                <a:gd name="adj1" fmla="val 11764752"/>
                <a:gd name="adj2" fmla="val 777434"/>
              </a:avLst>
            </a:prstGeom>
            <a:noFill/>
            <a:ln w="3175" cap="sq"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5122681" y="3465516"/>
              <a:ext cx="1460977" cy="0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5506486" y="2480311"/>
              <a:ext cx="0" cy="1187776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/>
            <p:cNvSpPr/>
            <p:nvPr/>
          </p:nvSpPr>
          <p:spPr>
            <a:xfrm>
              <a:off x="4837248" y="2791006"/>
              <a:ext cx="1351407" cy="1351407"/>
            </a:xfrm>
            <a:prstGeom prst="arc">
              <a:avLst>
                <a:gd name="adj1" fmla="val 11764752"/>
                <a:gd name="adj2" fmla="val 777434"/>
              </a:avLst>
            </a:prstGeom>
            <a:noFill/>
            <a:ln w="3175" cap="sq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6" name="Oval 55"/>
            <p:cNvSpPr/>
            <p:nvPr/>
          </p:nvSpPr>
          <p:spPr>
            <a:xfrm>
              <a:off x="5119117" y="2791006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 flipV="1">
              <a:off x="5211702" y="2876251"/>
              <a:ext cx="292052" cy="577150"/>
            </a:xfrm>
            <a:prstGeom prst="line">
              <a:avLst/>
            </a:prstGeom>
            <a:ln w="12700" cap="sq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5415047" y="3361640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Chevron 60"/>
            <p:cNvSpPr/>
            <p:nvPr/>
          </p:nvSpPr>
          <p:spPr>
            <a:xfrm>
              <a:off x="4937756" y="2924541"/>
              <a:ext cx="502812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R</a:t>
              </a:r>
              <a:r>
                <a:rPr lang="bg-BG" sz="1400" baseline="-250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</a:t>
              </a:r>
              <a:endParaRPr lang="bg-BG" sz="1400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>
              <a:off x="5577829" y="2900198"/>
              <a:ext cx="457195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r>
                <a:rPr lang="bg-BG" sz="1400" baseline="-250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</a:t>
              </a:r>
              <a:endParaRPr lang="bg-BG" sz="1400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5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Motion on a circle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 system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Four bodies</a:t>
            </a:r>
            <a:endParaRPr lang="bg-BG" dirty="0" smtClean="0"/>
          </a:p>
          <a:p>
            <a:pPr lvl="1"/>
            <a:r>
              <a:rPr lang="en-US" dirty="0" smtClean="0"/>
              <a:t>A star, a planet and two moons</a:t>
            </a:r>
            <a:endParaRPr lang="bg-BG" dirty="0" smtClean="0"/>
          </a:p>
          <a:p>
            <a:pPr lvl="1"/>
            <a:r>
              <a:rPr lang="en-US" dirty="0" smtClean="0"/>
              <a:t>Moons use the planet as a center of their circular motions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388872"/>
            <a:ext cx="7406560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planet.center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planet.center</a:t>
            </a:r>
            <a:r>
              <a:rPr lang="en-GB" dirty="0" smtClean="0"/>
              <a:t>[1</a:t>
            </a:r>
            <a:r>
              <a:rPr lang="en-GB" dirty="0"/>
              <a:t>] = 40*</a:t>
            </a:r>
            <a:r>
              <a:rPr lang="en-GB" dirty="0" err="1"/>
              <a:t>Math.sin</a:t>
            </a:r>
            <a:r>
              <a:rPr lang="en-GB" dirty="0"/>
              <a:t>(t);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moon1.center[0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planet.center</a:t>
            </a:r>
            <a:r>
              <a:rPr lang="en-GB" dirty="0"/>
              <a:t>[0</a:t>
            </a:r>
            <a:r>
              <a:rPr lang="en-GB" dirty="0" smtClean="0"/>
              <a:t>]+10*</a:t>
            </a:r>
            <a:r>
              <a:rPr lang="en-GB" dirty="0" err="1" smtClean="0"/>
              <a:t>Math.cos</a:t>
            </a:r>
            <a:r>
              <a:rPr lang="en-GB" dirty="0" smtClean="0"/>
              <a:t>(4*t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moon1.center[1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planet.center</a:t>
            </a:r>
            <a:r>
              <a:rPr lang="en-GB" dirty="0"/>
              <a:t>[1</a:t>
            </a:r>
            <a:r>
              <a:rPr lang="en-GB" dirty="0" smtClean="0"/>
              <a:t>]+10*</a:t>
            </a:r>
            <a:r>
              <a:rPr lang="en-GB" dirty="0" err="1" smtClean="0"/>
              <a:t>Math.sin</a:t>
            </a:r>
            <a:r>
              <a:rPr lang="en-GB" dirty="0" smtClean="0"/>
              <a:t>(4*t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moon2.center[0</a:t>
            </a:r>
            <a:r>
              <a:rPr lang="en-GB" dirty="0"/>
              <a:t>] = </a:t>
            </a:r>
            <a:r>
              <a:rPr lang="en-GB" dirty="0" err="1"/>
              <a:t>planet.center</a:t>
            </a:r>
            <a:r>
              <a:rPr lang="en-GB" dirty="0"/>
              <a:t>[0</a:t>
            </a:r>
            <a:r>
              <a:rPr lang="en-GB" dirty="0" smtClean="0"/>
              <a:t>]+15*</a:t>
            </a:r>
            <a:r>
              <a:rPr lang="en-GB" dirty="0" err="1" smtClean="0"/>
              <a:t>Math.cos</a:t>
            </a:r>
            <a:r>
              <a:rPr lang="en-GB" dirty="0" smtClean="0"/>
              <a:t>(3*t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moon2.center[1</a:t>
            </a:r>
            <a:r>
              <a:rPr lang="en-GB" dirty="0"/>
              <a:t>] = </a:t>
            </a:r>
            <a:r>
              <a:rPr lang="en-GB" dirty="0" err="1"/>
              <a:t>planet.center</a:t>
            </a:r>
            <a:r>
              <a:rPr lang="en-GB" dirty="0"/>
              <a:t>[1</a:t>
            </a:r>
            <a:r>
              <a:rPr lang="en-GB" dirty="0" smtClean="0"/>
              <a:t>]+15*</a:t>
            </a:r>
            <a:r>
              <a:rPr lang="en-GB" dirty="0" err="1" smtClean="0"/>
              <a:t>Math.sin</a:t>
            </a:r>
            <a:r>
              <a:rPr lang="en-GB" dirty="0" smtClean="0"/>
              <a:t>(3*t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6735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4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Trajectory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</a:t>
            </a:r>
            <a:endParaRPr lang="bg-BG" dirty="0" smtClean="0"/>
          </a:p>
          <a:p>
            <a:pPr lvl="1"/>
            <a:r>
              <a:rPr lang="en-US" dirty="0" smtClean="0"/>
              <a:t>Showing a trajectory</a:t>
            </a:r>
          </a:p>
          <a:p>
            <a:pPr lvl="1"/>
            <a:r>
              <a:rPr lang="en-US" dirty="0" smtClean="0"/>
              <a:t>Nested circular motion</a:t>
            </a:r>
          </a:p>
          <a:p>
            <a:pPr lvl="1"/>
            <a:r>
              <a:rPr lang="en-US" dirty="0" smtClean="0"/>
              <a:t>Different ratios of angular velocities</a:t>
            </a:r>
            <a:endParaRPr lang="bg-BG" dirty="0" smtClean="0"/>
          </a:p>
          <a:p>
            <a:r>
              <a:rPr lang="en-US" dirty="0" smtClean="0"/>
              <a:t>Note</a:t>
            </a:r>
            <a:endParaRPr lang="bg-BG" dirty="0" smtClean="0"/>
          </a:p>
          <a:p>
            <a:pPr lvl="1"/>
            <a:r>
              <a:rPr lang="en-US" dirty="0" smtClean="0"/>
              <a:t>Generating part of the trajectory – when the ratio is rational, the trajectory is a loop (no need to generate all of it)</a:t>
            </a:r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22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Nested circular motion</a:t>
            </a:r>
          </a:p>
          <a:p>
            <a:pPr lvl="1"/>
            <a:r>
              <a:rPr lang="en-US" dirty="0" smtClean="0"/>
              <a:t>Ratio of angular velocities</a:t>
            </a:r>
            <a:r>
              <a:rPr lang="en-US" dirty="0" smtClean="0"/>
              <a:t> </a:t>
            </a:r>
            <a:r>
              <a:rPr lang="bg-BG" dirty="0" smtClean="0"/>
              <a:t>1:2.5</a:t>
            </a:r>
            <a:endParaRPr lang="bg-BG" dirty="0" smtClean="0"/>
          </a:p>
          <a:p>
            <a:pPr lvl="1"/>
            <a:r>
              <a:rPr lang="en-US" dirty="0" smtClean="0"/>
              <a:t>The same directions of motions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05994"/>
            <a:ext cx="7132243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3*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[0]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[1]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[0] = </a:t>
            </a:r>
            <a:r>
              <a:rPr lang="en-GB" dirty="0" err="1"/>
              <a:t>a.center</a:t>
            </a:r>
            <a:r>
              <a:rPr lang="en-GB" dirty="0"/>
              <a:t>[0] + 15*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[1] = </a:t>
            </a:r>
            <a:r>
              <a:rPr lang="en-GB" dirty="0" err="1"/>
              <a:t>a.center</a:t>
            </a:r>
            <a:r>
              <a:rPr lang="en-GB" dirty="0"/>
              <a:t>[1] + 15*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8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Generating a trajectory</a:t>
            </a:r>
            <a:endParaRPr lang="bg-BG" dirty="0" smtClean="0"/>
          </a:p>
          <a:p>
            <a:pPr lvl="1"/>
            <a:r>
              <a:rPr lang="en-US" dirty="0" smtClean="0"/>
              <a:t>Adding a segment for each step</a:t>
            </a:r>
            <a:endParaRPr lang="bg-BG" dirty="0" smtClean="0"/>
          </a:p>
          <a:p>
            <a:pPr lvl="1"/>
            <a:r>
              <a:rPr lang="en-US" dirty="0" smtClean="0"/>
              <a:t>Skipping the first step </a:t>
            </a:r>
            <a:r>
              <a:rPr lang="bg-BG" dirty="0" smtClean="0"/>
              <a:t>(</a:t>
            </a:r>
            <a:r>
              <a:rPr lang="en-US" dirty="0" smtClean="0"/>
              <a:t>then </a:t>
            </a:r>
            <a:r>
              <a:rPr lang="en-US" sz="2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from</a:t>
            </a:r>
            <a:r>
              <a:rPr lang="bg-BG" dirty="0" smtClean="0"/>
              <a:t> </a:t>
            </a:r>
            <a:r>
              <a:rPr lang="en-US" dirty="0" smtClean="0"/>
              <a:t>still</a:t>
            </a:r>
            <a:r>
              <a:rPr lang="bg-BG" dirty="0" smtClean="0"/>
              <a:t> </a:t>
            </a:r>
            <a:r>
              <a:rPr lang="en-US" dirty="0" smtClean="0"/>
              <a:t>has no value and there are no two points needed to generate a segment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Generating lasts for about </a:t>
            </a:r>
            <a:r>
              <a:rPr lang="bg-BG" dirty="0" smtClean="0"/>
              <a:t>4</a:t>
            </a:r>
            <a:r>
              <a:rPr lang="bg-BG" dirty="0">
                <a:sym typeface="Symbol"/>
              </a:rPr>
              <a:t></a:t>
            </a:r>
            <a:r>
              <a:rPr lang="bg-BG" dirty="0" smtClean="0"/>
              <a:t> </a:t>
            </a:r>
            <a:r>
              <a:rPr lang="en-US" dirty="0" smtClean="0"/>
              <a:t>seconds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97432"/>
            <a:ext cx="7132243" cy="2651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 &amp;&amp; 0.9&lt;t &amp;&amp; t&lt;1+4*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segment(</a:t>
            </a:r>
            <a:r>
              <a:rPr lang="en-US" dirty="0" err="1"/>
              <a:t>from,to</a:t>
            </a:r>
            <a:r>
              <a:rPr lang="en-US" dirty="0"/>
              <a:t>).custom({color:[1,0,0.5]});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from = to;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to = [</a:t>
            </a:r>
            <a:r>
              <a:rPr lang="en-US" dirty="0" err="1"/>
              <a:t>b.center</a:t>
            </a:r>
            <a:r>
              <a:rPr lang="en-US" dirty="0"/>
              <a:t>[0],</a:t>
            </a:r>
            <a:r>
              <a:rPr lang="en-US" dirty="0" err="1"/>
              <a:t>b.center</a:t>
            </a:r>
            <a:r>
              <a:rPr lang="en-US" dirty="0"/>
              <a:t>[1],0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1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Negative angular ratio</a:t>
            </a:r>
            <a:endParaRPr lang="bg-BG" dirty="0" smtClean="0"/>
          </a:p>
          <a:p>
            <a:pPr lvl="1"/>
            <a:r>
              <a:rPr lang="en-US" dirty="0" smtClean="0"/>
              <a:t>Motion is nested circular</a:t>
            </a:r>
          </a:p>
          <a:p>
            <a:pPr lvl="1"/>
            <a:r>
              <a:rPr lang="en-US" dirty="0" smtClean="0"/>
              <a:t>Ratio of angular velocities is</a:t>
            </a:r>
            <a:r>
              <a:rPr lang="en-US" dirty="0" smtClean="0"/>
              <a:t> </a:t>
            </a:r>
            <a:r>
              <a:rPr lang="bg-BG" dirty="0" smtClean="0"/>
              <a:t>1:2.5</a:t>
            </a:r>
            <a:endParaRPr lang="bg-BG" dirty="0" smtClean="0"/>
          </a:p>
          <a:p>
            <a:pPr lvl="1"/>
            <a:r>
              <a:rPr lang="en-US" dirty="0" smtClean="0"/>
              <a:t>Directions of motions are opposite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05994"/>
            <a:ext cx="7223683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3*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[0]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[1]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[0] = </a:t>
            </a:r>
            <a:r>
              <a:rPr lang="en-GB" dirty="0" err="1"/>
              <a:t>a.center</a:t>
            </a:r>
            <a:r>
              <a:rPr lang="en-GB" dirty="0"/>
              <a:t>[0] + 15*</a:t>
            </a:r>
            <a:r>
              <a:rPr lang="en-GB" dirty="0" err="1"/>
              <a:t>Math.cos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[1] = </a:t>
            </a:r>
            <a:r>
              <a:rPr lang="en-GB" dirty="0" err="1"/>
              <a:t>a.center</a:t>
            </a:r>
            <a:r>
              <a:rPr lang="en-GB" dirty="0"/>
              <a:t>[1] + 15*</a:t>
            </a:r>
            <a:r>
              <a:rPr lang="en-GB" dirty="0" err="1"/>
              <a:t>Math.sin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5796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9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Motion on an arc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5751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bg-BG" dirty="0" smtClean="0"/>
              <a:t>Motion on an arc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bg-BG" dirty="0"/>
              <a:t>Motion on an </a:t>
            </a:r>
            <a:r>
              <a:rPr lang="en-US" altLang="bg-BG" dirty="0" smtClean="0"/>
              <a:t>arc</a:t>
            </a:r>
          </a:p>
          <a:p>
            <a:pPr lvl="1"/>
            <a:r>
              <a:rPr lang="en-US" altLang="bg-BG" dirty="0" smtClean="0"/>
              <a:t>Same as motion on a circle</a:t>
            </a:r>
            <a:endParaRPr lang="bg-BG" altLang="bg-BG" dirty="0" smtClean="0"/>
          </a:p>
          <a:p>
            <a:pPr lvl="1"/>
            <a:r>
              <a:rPr lang="en-US" altLang="bg-BG" dirty="0" smtClean="0"/>
              <a:t>The arc is defined by two angles</a:t>
            </a:r>
            <a:endParaRPr lang="bg-BG" altLang="bg-BG" dirty="0"/>
          </a:p>
          <a:p>
            <a:r>
              <a:rPr lang="en-US" altLang="bg-BG" dirty="0" smtClean="0"/>
              <a:t>When related to linear motion</a:t>
            </a:r>
            <a:endParaRPr lang="bg-BG" altLang="bg-BG" dirty="0"/>
          </a:p>
          <a:p>
            <a:pPr lvl="1"/>
            <a:r>
              <a:rPr lang="en-US" altLang="bg-BG" dirty="0" smtClean="0"/>
              <a:t>Using “angular” vector</a:t>
            </a:r>
            <a:endParaRPr lang="bg-BG" altLang="bg-BG" dirty="0"/>
          </a:p>
          <a:p>
            <a:pPr lvl="1"/>
            <a:r>
              <a:rPr lang="en-US" altLang="bg-BG" dirty="0" smtClean="0"/>
              <a:t>Using linear combination of angles</a:t>
            </a:r>
            <a:endParaRPr lang="bg-BG" altLang="bg-BG" dirty="0"/>
          </a:p>
        </p:txBody>
      </p:sp>
    </p:spTree>
    <p:extLst>
      <p:ext uri="{BB962C8B-B14F-4D97-AF65-F5344CB8AC3E}">
        <p14:creationId xmlns:p14="http://schemas.microsoft.com/office/powerpoint/2010/main" val="274283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trajectories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Role in computer graphics</a:t>
            </a:r>
            <a:endParaRPr lang="bg-BG" dirty="0" smtClean="0"/>
          </a:p>
          <a:p>
            <a:pPr lvl="1"/>
            <a:r>
              <a:rPr lang="en-US" dirty="0" smtClean="0"/>
              <a:t>Rotational motion </a:t>
            </a:r>
            <a:r>
              <a:rPr lang="bg-BG" dirty="0" smtClean="0"/>
              <a:t>(</a:t>
            </a:r>
            <a:r>
              <a:rPr lang="en-US" dirty="0" smtClean="0"/>
              <a:t>hands of a clock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Orbiting an object </a:t>
            </a:r>
            <a:r>
              <a:rPr lang="bg-BG" dirty="0" smtClean="0"/>
              <a:t>(</a:t>
            </a:r>
            <a:r>
              <a:rPr lang="en-US" dirty="0" smtClean="0"/>
              <a:t>satellite around a planet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Scene rotation </a:t>
            </a:r>
            <a:r>
              <a:rPr lang="bg-BG" dirty="0" smtClean="0"/>
              <a:t>(</a:t>
            </a:r>
            <a:r>
              <a:rPr lang="en-US" dirty="0" smtClean="0"/>
              <a:t>as in </a:t>
            </a:r>
            <a:r>
              <a:rPr lang="en-US" dirty="0"/>
              <a:t>the demo command</a:t>
            </a:r>
            <a:r>
              <a:rPr lang="bg-BG" dirty="0" smtClean="0"/>
              <a:t>)</a:t>
            </a:r>
            <a:endParaRPr lang="en-US" dirty="0" smtClean="0"/>
          </a:p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Polar coordinates transformed to Cartesian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3252845" y="2166237"/>
            <a:ext cx="2633472" cy="2633472"/>
          </a:xfrm>
          <a:prstGeom prst="ellipse">
            <a:avLst/>
          </a:prstGeom>
          <a:noFill/>
          <a:ln w="3175" cap="sq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1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0" name="Arc 49"/>
          <p:cNvSpPr/>
          <p:nvPr/>
        </p:nvSpPr>
        <p:spPr>
          <a:xfrm>
            <a:off x="4109432" y="3015650"/>
            <a:ext cx="923029" cy="923029"/>
          </a:xfrm>
          <a:prstGeom prst="arc">
            <a:avLst>
              <a:gd name="adj1" fmla="val 4490520"/>
              <a:gd name="adj2" fmla="val 14076572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Arc 50"/>
          <p:cNvSpPr/>
          <p:nvPr/>
        </p:nvSpPr>
        <p:spPr>
          <a:xfrm>
            <a:off x="4108273" y="3018916"/>
            <a:ext cx="923029" cy="923029"/>
          </a:xfrm>
          <a:prstGeom prst="arc">
            <a:avLst>
              <a:gd name="adj1" fmla="val 304473"/>
              <a:gd name="adj2" fmla="val 3897238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bg-BG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bg-BG" dirty="0" smtClean="0"/>
              <a:t>Motions on arc</a:t>
            </a:r>
            <a:endParaRPr lang="bg-BG" altLang="bg-BG" dirty="0"/>
          </a:p>
          <a:p>
            <a:pPr lvl="1"/>
            <a:r>
              <a:rPr lang="en-US" altLang="bg-BG" dirty="0" smtClean="0"/>
              <a:t>Three spheres move on three arcs of the same circle</a:t>
            </a:r>
            <a:endParaRPr lang="bg-BG" altLang="bg-BG" dirty="0"/>
          </a:p>
        </p:txBody>
      </p:sp>
      <p:sp>
        <p:nvSpPr>
          <p:cNvPr id="6" name="Arc 5"/>
          <p:cNvSpPr/>
          <p:nvPr/>
        </p:nvSpPr>
        <p:spPr>
          <a:xfrm>
            <a:off x="4108915" y="3015650"/>
            <a:ext cx="923029" cy="923029"/>
          </a:xfrm>
          <a:prstGeom prst="arc">
            <a:avLst>
              <a:gd name="adj1" fmla="val 14673316"/>
              <a:gd name="adj2" fmla="val 21304073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Chevron 10"/>
          <p:cNvSpPr/>
          <p:nvPr/>
        </p:nvSpPr>
        <p:spPr>
          <a:xfrm>
            <a:off x="5486390" y="3079185"/>
            <a:ext cx="4571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Arc 12"/>
          <p:cNvSpPr/>
          <p:nvPr/>
        </p:nvSpPr>
        <p:spPr>
          <a:xfrm>
            <a:off x="3255244" y="2161685"/>
            <a:ext cx="2633511" cy="2633511"/>
          </a:xfrm>
          <a:prstGeom prst="arc">
            <a:avLst>
              <a:gd name="adj1" fmla="val 14652616"/>
              <a:gd name="adj2" fmla="val 21315324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0" name="Straight Connector 29"/>
          <p:cNvCxnSpPr>
            <a:stCxn id="56" idx="0"/>
          </p:cNvCxnSpPr>
          <p:nvPr/>
        </p:nvCxnSpPr>
        <p:spPr>
          <a:xfrm flipH="1" flipV="1">
            <a:off x="4573974" y="3484751"/>
            <a:ext cx="328783" cy="1260089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3" idx="2"/>
          </p:cNvCxnSpPr>
          <p:nvPr/>
        </p:nvCxnSpPr>
        <p:spPr>
          <a:xfrm flipH="1">
            <a:off x="4572001" y="3369526"/>
            <a:ext cx="1312242" cy="11195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18840" y="2299309"/>
            <a:ext cx="549947" cy="11854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56" idx="2"/>
          </p:cNvCxnSpPr>
          <p:nvPr/>
        </p:nvCxnSpPr>
        <p:spPr>
          <a:xfrm>
            <a:off x="3804668" y="2398158"/>
            <a:ext cx="763796" cy="1086591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55" idx="2"/>
          </p:cNvCxnSpPr>
          <p:nvPr/>
        </p:nvCxnSpPr>
        <p:spPr>
          <a:xfrm flipH="1" flipV="1">
            <a:off x="4572002" y="3480892"/>
            <a:ext cx="546086" cy="1190416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55" idx="0"/>
          </p:cNvCxnSpPr>
          <p:nvPr/>
        </p:nvCxnSpPr>
        <p:spPr>
          <a:xfrm flipH="1" flipV="1">
            <a:off x="4572001" y="3482974"/>
            <a:ext cx="1315005" cy="10690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480561" y="338361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Arc 54"/>
          <p:cNvSpPr/>
          <p:nvPr/>
        </p:nvSpPr>
        <p:spPr>
          <a:xfrm>
            <a:off x="3258827" y="2154747"/>
            <a:ext cx="2633511" cy="2633511"/>
          </a:xfrm>
          <a:prstGeom prst="arc">
            <a:avLst>
              <a:gd name="adj1" fmla="val 309478"/>
              <a:gd name="adj2" fmla="val 3940162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Arc 55"/>
          <p:cNvSpPr/>
          <p:nvPr/>
        </p:nvSpPr>
        <p:spPr>
          <a:xfrm>
            <a:off x="3250655" y="2154747"/>
            <a:ext cx="2633511" cy="2633511"/>
          </a:xfrm>
          <a:prstGeom prst="arc">
            <a:avLst>
              <a:gd name="adj1" fmla="val 4514736"/>
              <a:gd name="adj2" fmla="val 14076092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3" name="Chevron 62"/>
          <p:cNvSpPr/>
          <p:nvPr/>
        </p:nvSpPr>
        <p:spPr>
          <a:xfrm>
            <a:off x="3993222" y="2210818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115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Chevron 63"/>
          <p:cNvSpPr/>
          <p:nvPr/>
        </p:nvSpPr>
        <p:spPr>
          <a:xfrm>
            <a:off x="3464684" y="2530551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125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4337356" y="4422498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295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6" name="Chevron 65"/>
          <p:cNvSpPr/>
          <p:nvPr/>
        </p:nvSpPr>
        <p:spPr>
          <a:xfrm>
            <a:off x="4947285" y="4240841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305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7" name="Chevron 66"/>
          <p:cNvSpPr/>
          <p:nvPr/>
        </p:nvSpPr>
        <p:spPr>
          <a:xfrm>
            <a:off x="5313560" y="3536380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355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694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Each motion is on a </a:t>
            </a:r>
            <a:r>
              <a:rPr lang="en-US" dirty="0" err="1" smtClean="0"/>
              <a:t>cirlce</a:t>
            </a:r>
            <a:endParaRPr lang="en-US" dirty="0" smtClean="0"/>
          </a:p>
          <a:p>
            <a:pPr lvl="1"/>
            <a:r>
              <a:rPr lang="en-US" dirty="0" smtClean="0"/>
              <a:t>The angle is changed </a:t>
            </a:r>
            <a:r>
              <a:rPr lang="en-US" dirty="0" err="1" smtClean="0"/>
              <a:t>sinusiodally</a:t>
            </a:r>
            <a:endParaRPr lang="bg-BG" dirty="0" smtClean="0"/>
          </a:p>
          <a:p>
            <a:pPr lvl="1"/>
            <a:r>
              <a:rPr lang="en-US" dirty="0" smtClean="0"/>
              <a:t>Coefficients </a:t>
            </a:r>
            <a:r>
              <a:rPr lang="bg-BG" dirty="0" smtClean="0"/>
              <a:t>1.5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bg-BG" dirty="0" smtClean="0"/>
              <a:t>1.25 </a:t>
            </a:r>
            <a:r>
              <a:rPr lang="en-US" dirty="0" smtClean="0"/>
              <a:t>change the angular velocity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023116"/>
            <a:ext cx="7223683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60+55*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a.center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a.center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210+85*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(1.5*t)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b.center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b.center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330+25*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(1.25*t)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c.center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c.center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3369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3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Pendulum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Chained pendulums</a:t>
            </a:r>
            <a:endParaRPr lang="bg-BG" dirty="0" smtClean="0"/>
          </a:p>
          <a:p>
            <a:pPr lvl="1"/>
            <a:r>
              <a:rPr lang="en-US" dirty="0" smtClean="0"/>
              <a:t>A big swinging pendulum</a:t>
            </a:r>
          </a:p>
          <a:p>
            <a:pPr lvl="1"/>
            <a:r>
              <a:rPr lang="en-US" dirty="0" smtClean="0"/>
              <a:t>Another pendulum is attached to it</a:t>
            </a:r>
          </a:p>
          <a:p>
            <a:pPr lvl="1"/>
            <a:r>
              <a:rPr lang="en-US" dirty="0" smtClean="0"/>
              <a:t>A third pendulum is attached to the second one</a:t>
            </a:r>
            <a:endParaRPr lang="bg-BG" dirty="0" smtClean="0"/>
          </a:p>
          <a:p>
            <a:pPr lvl="1"/>
            <a:r>
              <a:rPr lang="en-US" dirty="0" smtClean="0"/>
              <a:t>Looking for visual model, not physically correct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Combining two motions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 smtClean="0"/>
              <a:t>Motion on an arc</a:t>
            </a:r>
            <a:endParaRPr lang="bg-BG" dirty="0" smtClean="0"/>
          </a:p>
          <a:p>
            <a:pPr lvl="2"/>
            <a:r>
              <a:rPr lang="en-US" dirty="0" smtClean="0"/>
              <a:t>Nested circular motion</a:t>
            </a:r>
          </a:p>
        </p:txBody>
      </p:sp>
    </p:spTree>
    <p:extLst>
      <p:ext uri="{BB962C8B-B14F-4D97-AF65-F5344CB8AC3E}">
        <p14:creationId xmlns:p14="http://schemas.microsoft.com/office/powerpoint/2010/main" val="1756775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swinging</a:t>
            </a:r>
            <a:endParaRPr lang="bg-BG" dirty="0" smtClean="0"/>
          </a:p>
          <a:p>
            <a:pPr lvl="1"/>
            <a:r>
              <a:rPr lang="en-US" dirty="0" smtClean="0"/>
              <a:t>The first pendulum</a:t>
            </a:r>
            <a:r>
              <a:rPr lang="en-US" dirty="0" smtClean="0"/>
              <a:t>: </a:t>
            </a:r>
            <a:r>
              <a:rPr lang="bg-BG" dirty="0" smtClean="0">
                <a:sym typeface="Symbol"/>
              </a:rPr>
              <a:t></a:t>
            </a:r>
            <a:r>
              <a:rPr lang="bg-BG" dirty="0" smtClean="0">
                <a:sym typeface="Symbol"/>
              </a:rPr>
              <a:t>45 </a:t>
            </a:r>
            <a:r>
              <a:rPr lang="en-US" dirty="0" smtClean="0">
                <a:sym typeface="Symbol"/>
              </a:rPr>
              <a:t>around the vertical line at </a:t>
            </a:r>
            <a:r>
              <a:rPr lang="bg-BG" dirty="0" smtClean="0">
                <a:sym typeface="Symbol"/>
              </a:rPr>
              <a:t>-</a:t>
            </a:r>
            <a:r>
              <a:rPr lang="bg-BG" dirty="0" smtClean="0">
                <a:sym typeface="Symbol"/>
              </a:rPr>
              <a:t>90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Pivot point is set to z=30</a:t>
            </a:r>
            <a:r>
              <a:rPr lang="en-US" dirty="0" smtClean="0">
                <a:sym typeface="Symbol"/>
              </a:rPr>
              <a:t>,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the length is </a:t>
            </a:r>
            <a:r>
              <a:rPr lang="bg-BG" dirty="0" smtClean="0">
                <a:sym typeface="Symbol"/>
              </a:rPr>
              <a:t>25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The current swinging angle is stored in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ang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7" y="3851896"/>
            <a:ext cx="7223683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ang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-90+45*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a1.focus </a:t>
            </a:r>
            <a:r>
              <a:rPr lang="bg-BG" dirty="0" smtClean="0"/>
              <a:t> </a:t>
            </a:r>
            <a:r>
              <a:rPr lang="en-GB" dirty="0" smtClean="0"/>
              <a:t>= </a:t>
            </a:r>
            <a:r>
              <a:rPr lang="en-GB" dirty="0"/>
              <a:t>[</a:t>
            </a:r>
            <a:r>
              <a:rPr lang="en-GB" dirty="0" smtClean="0"/>
              <a:t>0,Math.cos(</a:t>
            </a:r>
            <a:r>
              <a:rPr lang="en-GB" dirty="0" err="1" smtClean="0"/>
              <a:t>ang</a:t>
            </a:r>
            <a:r>
              <a:rPr lang="en-GB" dirty="0" smtClean="0"/>
              <a:t>),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 err="1" smtClean="0"/>
              <a:t>ang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a2.center </a:t>
            </a:r>
            <a:r>
              <a:rPr lang="en-GB" dirty="0"/>
              <a:t>= [</a:t>
            </a:r>
            <a:r>
              <a:rPr lang="en-GB" dirty="0" smtClean="0"/>
              <a:t>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25</a:t>
            </a:r>
            <a:r>
              <a:rPr lang="en-GB" dirty="0" smtClean="0"/>
              <a:t>*a1.focus[1],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25</a:t>
            </a:r>
            <a:r>
              <a:rPr lang="en-GB" dirty="0" smtClean="0"/>
              <a:t>*a1.focus[2</a:t>
            </a:r>
            <a:r>
              <a:rPr lang="en-GB" dirty="0"/>
              <a:t>]+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30</a:t>
            </a:r>
            <a:r>
              <a:rPr lang="en-GB" dirty="0" smtClean="0"/>
              <a:t>];</a:t>
            </a:r>
            <a:r>
              <a:rPr lang="en-GB" dirty="0"/>
              <a:t>			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562112" y="2131290"/>
            <a:ext cx="389" cy="1254545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 rot="8992182">
            <a:off x="4102984" y="1590884"/>
            <a:ext cx="923029" cy="923029"/>
          </a:xfrm>
          <a:prstGeom prst="arc">
            <a:avLst>
              <a:gd name="adj1" fmla="val 14673316"/>
              <a:gd name="adj2" fmla="val 21304073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Arc 9"/>
          <p:cNvSpPr/>
          <p:nvPr/>
        </p:nvSpPr>
        <p:spPr>
          <a:xfrm rot="8992182">
            <a:off x="3245745" y="735327"/>
            <a:ext cx="2633511" cy="2633511"/>
          </a:xfrm>
          <a:prstGeom prst="arc">
            <a:avLst>
              <a:gd name="adj1" fmla="val 14652616"/>
              <a:gd name="adj2" fmla="val 21315324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/>
          <p:cNvCxnSpPr>
            <a:stCxn id="10" idx="2"/>
          </p:cNvCxnSpPr>
          <p:nvPr/>
        </p:nvCxnSpPr>
        <p:spPr>
          <a:xfrm rot="8992182" flipH="1">
            <a:off x="3365480" y="2371240"/>
            <a:ext cx="1312242" cy="11195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8992182">
            <a:off x="4822486" y="1826901"/>
            <a:ext cx="549947" cy="11854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469884" y="195846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Chevron 21"/>
          <p:cNvSpPr/>
          <p:nvPr/>
        </p:nvSpPr>
        <p:spPr>
          <a:xfrm>
            <a:off x="4261123" y="3385835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475713" y="2679919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+45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 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2427453" y="2679919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-45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 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4084032" y="2571750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25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4389122" y="1836876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(0,0,30)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Chevron 30"/>
          <p:cNvSpPr/>
          <p:nvPr/>
        </p:nvSpPr>
        <p:spPr>
          <a:xfrm rot="1601506">
            <a:off x="3400465" y="2927462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ang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86911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Second pendulum</a:t>
            </a:r>
            <a:endParaRPr lang="bg-BG" dirty="0" smtClean="0"/>
          </a:p>
          <a:p>
            <a:pPr lvl="1"/>
            <a:r>
              <a:rPr lang="en-US" dirty="0" smtClean="0"/>
              <a:t>Swinging:</a:t>
            </a:r>
            <a:r>
              <a:rPr lang="bg-BG" dirty="0" smtClean="0"/>
              <a:t> </a:t>
            </a:r>
            <a:r>
              <a:rPr lang="bg-BG" dirty="0" smtClean="0">
                <a:sym typeface="Symbol"/>
              </a:rPr>
              <a:t>60</a:t>
            </a:r>
            <a:r>
              <a:rPr lang="bg-BG" dirty="0" smtClean="0">
                <a:sym typeface="Symbol"/>
              </a:rPr>
              <a:t></a:t>
            </a:r>
            <a:r>
              <a:rPr lang="en-US" dirty="0" smtClean="0">
                <a:sym typeface="Symbol"/>
              </a:rPr>
              <a:t> in addition to the angle of the first pendulum</a:t>
            </a:r>
            <a:endParaRPr lang="bg-BG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Delayed  </a:t>
            </a:r>
            <a:r>
              <a:rPr lang="bg-BG" dirty="0" smtClean="0">
                <a:sym typeface="Symbol"/>
              </a:rPr>
              <a:t>0.5 </a:t>
            </a:r>
            <a:r>
              <a:rPr lang="en-US" dirty="0" smtClean="0">
                <a:sym typeface="Symbol"/>
              </a:rPr>
              <a:t>seconds</a:t>
            </a:r>
            <a:endParaRPr lang="bg-BG" dirty="0" smtClean="0"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Object</a:t>
            </a:r>
            <a:r>
              <a:rPr lang="bg-BG" dirty="0" smtClean="0">
                <a:sym typeface="Symbol"/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b1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is attached to the center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a2</a:t>
            </a:r>
            <a:r>
              <a:rPr lang="en-US" dirty="0" smtClean="0">
                <a:sym typeface="Symbol"/>
              </a:rPr>
              <a:t>, </a:t>
            </a:r>
            <a:r>
              <a:rPr lang="en-US" dirty="0" smtClean="0">
                <a:sym typeface="Symbol"/>
              </a:rPr>
              <a:t>and the center of</a:t>
            </a:r>
            <a:r>
              <a:rPr lang="bg-BG" dirty="0" smtClean="0">
                <a:sym typeface="Symbol"/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b2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is calculated after the circular motion in respect to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b1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  <a:p>
            <a:pPr lvl="1"/>
            <a:r>
              <a:rPr lang="en-US" dirty="0" smtClean="0">
                <a:sym typeface="Symbol"/>
              </a:rPr>
              <a:t>The third pendulum is processed in the same way</a:t>
            </a:r>
            <a:endParaRPr lang="en-US" dirty="0" smtClean="0">
              <a:sym typeface="Symbol"/>
            </a:endParaRP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3211823"/>
            <a:ext cx="6492171" cy="1737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ang</a:t>
            </a:r>
            <a:r>
              <a:rPr lang="en-GB" dirty="0"/>
              <a:t> = </a:t>
            </a:r>
            <a:r>
              <a:rPr lang="en-GB" dirty="0" err="1" smtClean="0"/>
              <a:t>ang</a:t>
            </a:r>
            <a:r>
              <a:rPr lang="bg-BG" dirty="0" smtClean="0"/>
              <a:t> </a:t>
            </a:r>
            <a:r>
              <a:rPr lang="en-GB" dirty="0" smtClean="0"/>
              <a:t>+</a:t>
            </a:r>
            <a:r>
              <a:rPr lang="bg-BG" dirty="0" smtClean="0"/>
              <a:t> </a:t>
            </a:r>
            <a:r>
              <a:rPr lang="en-GB" dirty="0" smtClean="0"/>
              <a:t>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</a:t>
            </a:r>
            <a:r>
              <a:rPr lang="en-GB" dirty="0" smtClean="0"/>
              <a:t>*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t-0.5</a:t>
            </a:r>
            <a:r>
              <a:rPr lang="en-GB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 = a2.center;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b1.focus = [0,Math.cos(</a:t>
            </a:r>
            <a:r>
              <a:rPr lang="en-GB" dirty="0" err="1"/>
              <a:t>ang</a:t>
            </a:r>
            <a:r>
              <a:rPr lang="en-GB" dirty="0"/>
              <a:t>),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b2.center = [0,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b1.center[1]+15*b1.focus[1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b1.center[2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]+15*b1.focus[2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];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55189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Motion on object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84217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 on cylinder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Compound motion</a:t>
                </a:r>
                <a:endParaRPr lang="bg-BG" dirty="0"/>
              </a:p>
              <a:p>
                <a:pPr lvl="1"/>
                <a:r>
                  <a:rPr lang="en-US" dirty="0" smtClean="0"/>
                  <a:t>Combination of two motions</a:t>
                </a:r>
                <a:endParaRPr lang="bg-BG" dirty="0"/>
              </a:p>
              <a:p>
                <a:pPr lvl="1"/>
                <a:r>
                  <a:rPr lang="en-US" dirty="0" smtClean="0"/>
                  <a:t>Circular motion </a:t>
                </a:r>
                <a:r>
                  <a:rPr lang="bg-BG" dirty="0" smtClean="0"/>
                  <a:t>(</a:t>
                </a:r>
                <a:r>
                  <a:rPr lang="en-US" dirty="0" smtClean="0"/>
                  <a:t>e.g. in </a:t>
                </a:r>
                <a:r>
                  <a:rPr lang="en-US" dirty="0" err="1" smtClean="0"/>
                  <a:t>XY</a:t>
                </a:r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en-US" dirty="0" smtClean="0"/>
                  <a:t>Linear motion (e.g. along Z</a:t>
                </a:r>
                <a:r>
                  <a:rPr lang="en-US" dirty="0" smtClean="0"/>
                  <a:t>)</a:t>
                </a:r>
              </a:p>
              <a:p>
                <a:pPr lvl="1"/>
                <a:endParaRPr lang="bg-BG" dirty="0" smtClean="0"/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𝑅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000" b="0" dirty="0" smtClean="0"/>
                  <a:t> </a:t>
                </a:r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𝑅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000" dirty="0" smtClean="0"/>
                  <a:t> </a:t>
                </a:r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000" dirty="0" smtClean="0"/>
                  <a:t> </a:t>
                </a:r>
                <a:endParaRPr lang="bg-BG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7557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Dominant velocity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Directional velocity</a:t>
            </a:r>
            <a:endParaRPr lang="bg-BG" dirty="0"/>
          </a:p>
          <a:p>
            <a:pPr lvl="1"/>
            <a:r>
              <a:rPr lang="en-US" dirty="0" smtClean="0"/>
              <a:t>Local velocity of a motion parameter</a:t>
            </a:r>
            <a:endParaRPr lang="bg-BG" dirty="0"/>
          </a:p>
          <a:p>
            <a:pPr lvl="1"/>
            <a:r>
              <a:rPr lang="en-US" dirty="0" smtClean="0"/>
              <a:t>Two direction when moving on a surface</a:t>
            </a:r>
            <a:r>
              <a:rPr lang="bg-BG" dirty="0" smtClean="0"/>
              <a:t>:</a:t>
            </a:r>
            <a:endParaRPr lang="bg-BG" dirty="0" smtClean="0"/>
          </a:p>
          <a:p>
            <a:pPr lvl="2"/>
            <a:r>
              <a:rPr lang="en-US" dirty="0" smtClean="0"/>
              <a:t>Alon</a:t>
            </a:r>
            <a:r>
              <a:rPr lang="en-US" dirty="0" smtClean="0"/>
              <a:t>g parameter</a:t>
            </a:r>
            <a:r>
              <a:rPr lang="bg-BG" dirty="0" smtClean="0"/>
              <a:t> </a:t>
            </a:r>
            <a:r>
              <a:rPr lang="en-US" dirty="0" smtClean="0"/>
              <a:t>u</a:t>
            </a:r>
          </a:p>
          <a:p>
            <a:pPr lvl="2"/>
            <a:r>
              <a:rPr lang="en-US" dirty="0" smtClean="0"/>
              <a:t>Along parameter</a:t>
            </a:r>
            <a:r>
              <a:rPr lang="bg-BG" dirty="0" smtClean="0"/>
              <a:t> </a:t>
            </a:r>
            <a:r>
              <a:rPr lang="en-US" dirty="0" smtClean="0"/>
              <a:t>v</a:t>
            </a:r>
            <a:endParaRPr lang="bg-BG" dirty="0" smtClean="0"/>
          </a:p>
          <a:p>
            <a:r>
              <a:rPr lang="en-US" dirty="0" smtClean="0"/>
              <a:t>Dominant velocity</a:t>
            </a:r>
            <a:endParaRPr lang="bg-BG" dirty="0" smtClean="0"/>
          </a:p>
          <a:p>
            <a:pPr lvl="1"/>
            <a:r>
              <a:rPr lang="en-US" dirty="0" smtClean="0"/>
              <a:t>The velocity in one direction is significantly larger than the velocity in another direction</a:t>
            </a:r>
            <a:endParaRPr lang="bg-BG" dirty="0"/>
          </a:p>
          <a:p>
            <a:pPr lvl="1"/>
            <a:r>
              <a:rPr lang="en-US" dirty="0" smtClean="0"/>
              <a:t>Making motion visually different</a:t>
            </a:r>
            <a:r>
              <a:rPr lang="bg-BG" dirty="0" smtClean="0"/>
              <a:t>о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3314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rc 19"/>
          <p:cNvSpPr/>
          <p:nvPr/>
        </p:nvSpPr>
        <p:spPr>
          <a:xfrm>
            <a:off x="6665941" y="2288277"/>
            <a:ext cx="923029" cy="923029"/>
          </a:xfrm>
          <a:prstGeom prst="arc">
            <a:avLst>
              <a:gd name="adj1" fmla="val 13623326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First example</a:t>
            </a:r>
            <a:endParaRPr lang="bg-BG" dirty="0" smtClean="0"/>
          </a:p>
          <a:p>
            <a:pPr lvl="1"/>
            <a:r>
              <a:rPr lang="en-US" dirty="0" smtClean="0"/>
              <a:t>Sphere moves on a circle in plane </a:t>
            </a:r>
            <a:r>
              <a:rPr lang="en-US" dirty="0" err="1" smtClean="0"/>
              <a:t>XY</a:t>
            </a:r>
            <a:endParaRPr lang="en-US" dirty="0" smtClean="0"/>
          </a:p>
          <a:p>
            <a:pPr lvl="1"/>
            <a:r>
              <a:rPr lang="en-US" dirty="0" smtClean="0"/>
              <a:t>Center at</a:t>
            </a:r>
            <a:r>
              <a:rPr lang="bg-BG" dirty="0" smtClean="0"/>
              <a:t> </a:t>
            </a:r>
            <a:r>
              <a:rPr lang="en-US" dirty="0" smtClean="0"/>
              <a:t>[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), </a:t>
            </a:r>
            <a:r>
              <a:rPr lang="en-US" dirty="0" err="1" smtClean="0">
                <a:latin typeface="Arial"/>
                <a:cs typeface="Arial"/>
              </a:rPr>
              <a:t>R.sin</a:t>
            </a:r>
            <a:r>
              <a:rPr lang="en-US" dirty="0" smtClean="0">
                <a:latin typeface="Arial"/>
                <a:cs typeface="Arial"/>
              </a:rPr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), 0]</a:t>
            </a:r>
            <a:endParaRPr lang="bg-BG" dirty="0" smtClean="0"/>
          </a:p>
          <a:p>
            <a:pPr lvl="1"/>
            <a:r>
              <a:rPr lang="en-US" dirty="0" smtClean="0"/>
              <a:t>Ang</a:t>
            </a:r>
            <a:r>
              <a:rPr lang="en-US" dirty="0" smtClean="0"/>
              <a:t>le is the time</a:t>
            </a:r>
          </a:p>
          <a:p>
            <a:pPr lvl="1"/>
            <a:r>
              <a:rPr lang="en-US" dirty="0" smtClean="0"/>
              <a:t>Radius is fixed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120384"/>
            <a:ext cx="7223682" cy="1828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[30*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(t),30*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12" name="Chevron 11"/>
          <p:cNvSpPr/>
          <p:nvPr/>
        </p:nvSpPr>
        <p:spPr>
          <a:xfrm>
            <a:off x="8407810" y="237320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7188561" y="103019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32292" y="1030198"/>
            <a:ext cx="0" cy="172730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35024" y="2749791"/>
            <a:ext cx="2743170" cy="770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040853" y="266605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6207854" y="180240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Connector 21"/>
          <p:cNvCxnSpPr/>
          <p:nvPr/>
        </p:nvCxnSpPr>
        <p:spPr>
          <a:xfrm>
            <a:off x="6298309" y="1899138"/>
            <a:ext cx="834013" cy="864159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hevron 24"/>
          <p:cNvSpPr/>
          <p:nvPr/>
        </p:nvSpPr>
        <p:spPr>
          <a:xfrm>
            <a:off x="6344347" y="214833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7315170" y="210539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α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30927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Cylinder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on a cylinder</a:t>
            </a:r>
            <a:endParaRPr lang="bg-BG" dirty="0" smtClean="0"/>
          </a:p>
          <a:p>
            <a:pPr lvl="1"/>
            <a:r>
              <a:rPr lang="en-US" dirty="0" smtClean="0"/>
              <a:t>Considering only the curved surface</a:t>
            </a:r>
            <a:endParaRPr lang="bg-BG" dirty="0" smtClean="0"/>
          </a:p>
          <a:p>
            <a:pPr lvl="1"/>
            <a:r>
              <a:rPr lang="en-US" dirty="0" smtClean="0"/>
              <a:t>Described by two parameters </a:t>
            </a:r>
            <a:r>
              <a:rPr lang="bg-BG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u</a:t>
            </a:r>
            <a:r>
              <a:rPr lang="bg-BG" dirty="0" smtClean="0"/>
              <a:t> и </a:t>
            </a:r>
            <a:r>
              <a:rPr lang="en-US" dirty="0" smtClean="0"/>
              <a:t>v</a:t>
            </a:r>
          </a:p>
          <a:p>
            <a:pPr lvl="1"/>
            <a:r>
              <a:rPr lang="en-US" dirty="0" smtClean="0"/>
              <a:t>Allows demonstration of dominant speed</a:t>
            </a:r>
            <a:endParaRPr lang="bg-BG" dirty="0" smtClean="0"/>
          </a:p>
          <a:p>
            <a:r>
              <a:rPr lang="en-US" dirty="0" smtClean="0"/>
              <a:t>Two cases</a:t>
            </a:r>
            <a:endParaRPr lang="bg-BG" dirty="0" smtClean="0"/>
          </a:p>
          <a:p>
            <a:pPr lvl="1"/>
            <a:r>
              <a:rPr lang="en-US" dirty="0" smtClean="0"/>
              <a:t>Dominant circular motion u</a:t>
            </a:r>
            <a:r>
              <a:rPr lang="en-US" dirty="0" smtClean="0"/>
              <a:t>&gt;&gt;v</a:t>
            </a:r>
          </a:p>
          <a:p>
            <a:pPr lvl="1"/>
            <a:r>
              <a:rPr lang="en-US" dirty="0" smtClean="0"/>
              <a:t>Dominant linear motion u</a:t>
            </a:r>
            <a:r>
              <a:rPr lang="en-US" dirty="0" smtClean="0"/>
              <a:t>&lt;&lt;v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(</a:t>
            </a:r>
            <a:r>
              <a:rPr lang="en-US" dirty="0" smtClean="0"/>
              <a:t>when </a:t>
            </a:r>
            <a:r>
              <a:rPr lang="en-US" dirty="0" err="1" smtClean="0"/>
              <a:t>u</a:t>
            </a:r>
            <a:r>
              <a:rPr lang="en-US" dirty="0" err="1" smtClean="0">
                <a:sym typeface="Symbol"/>
              </a:rPr>
              <a:t></a:t>
            </a:r>
            <a:r>
              <a:rPr lang="en-US" dirty="0" err="1" smtClean="0"/>
              <a:t>v</a:t>
            </a:r>
            <a:r>
              <a:rPr lang="bg-BG" dirty="0" smtClean="0"/>
              <a:t> </a:t>
            </a:r>
            <a:r>
              <a:rPr lang="en-US" dirty="0" smtClean="0"/>
              <a:t>there is no dominant motion</a:t>
            </a:r>
            <a:r>
              <a:rPr lang="bg-BG" dirty="0" smtClean="0"/>
              <a:t>)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7558539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Cylinder long Y axis</a:t>
            </a:r>
            <a:endParaRPr lang="en-US" dirty="0" smtClean="0"/>
          </a:p>
          <a:p>
            <a:pPr lvl="1"/>
            <a:r>
              <a:rPr lang="en-US" dirty="0" smtClean="0"/>
              <a:t>Circular motion in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Z, </a:t>
            </a:r>
            <a:r>
              <a:rPr lang="en-US" dirty="0" smtClean="0"/>
              <a:t>linear along</a:t>
            </a:r>
            <a:r>
              <a:rPr lang="bg-BG" dirty="0" smtClean="0"/>
              <a:t> </a:t>
            </a:r>
            <a:r>
              <a:rPr lang="en-US" dirty="0" smtClean="0"/>
              <a:t>Y</a:t>
            </a:r>
          </a:p>
          <a:p>
            <a:pPr lvl="1"/>
            <a:r>
              <a:rPr lang="en-US" dirty="0" smtClean="0"/>
              <a:t>Objects have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bg-BG" dirty="0" smtClean="0">
                <a:sym typeface="Symbol"/>
              </a:rPr>
              <a:t></a:t>
            </a:r>
            <a:r>
              <a:rPr lang="en-US" dirty="0" smtClean="0"/>
              <a:t>[</a:t>
            </a:r>
            <a:r>
              <a:rPr lang="bg-BG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5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Liner motion is shifted by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/>
              <a:t>, </a:t>
            </a:r>
            <a:r>
              <a:rPr lang="en-US" dirty="0" smtClean="0"/>
              <a:t>to ungroup objects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309293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].speed</a:t>
            </a:r>
            <a:r>
              <a:rPr lang="en-GB" dirty="0"/>
              <a:t>*t;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 = </a:t>
            </a:r>
            <a:r>
              <a:rPr lang="en-GB" dirty="0" err="1"/>
              <a:t>t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15*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(u)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26*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15*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(u)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392422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83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Change of dominant velocity</a:t>
            </a:r>
            <a:endParaRPr lang="en-US" dirty="0" smtClean="0"/>
          </a:p>
          <a:p>
            <a:pPr lvl="1"/>
            <a:r>
              <a:rPr lang="en-US" dirty="0" smtClean="0"/>
              <a:t>In previous example motion for u</a:t>
            </a:r>
            <a:r>
              <a:rPr lang="bg-BG" dirty="0" smtClean="0"/>
              <a:t> </a:t>
            </a:r>
            <a:r>
              <a:rPr lang="en-US" dirty="0" smtClean="0"/>
              <a:t>was</a:t>
            </a:r>
            <a:r>
              <a:rPr lang="bg-BG" dirty="0" smtClean="0"/>
              <a:t> </a:t>
            </a:r>
            <a:r>
              <a:rPr lang="bg-BG" dirty="0" smtClean="0"/>
              <a:t>2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bg-BG" dirty="0" smtClean="0"/>
              <a:t>5 </a:t>
            </a:r>
            <a:r>
              <a:rPr lang="en-US" dirty="0" smtClean="0"/>
              <a:t>times faster than the motion for v</a:t>
            </a:r>
          </a:p>
          <a:p>
            <a:pPr lvl="1"/>
            <a:r>
              <a:rPr lang="en-US" dirty="0" err="1" smtClean="0"/>
              <a:t>Noa</a:t>
            </a:r>
            <a:r>
              <a:rPr lang="en-US" dirty="0" smtClean="0"/>
              <a:t> making </a:t>
            </a:r>
            <a:r>
              <a:rPr lang="en-US" dirty="0" smtClean="0"/>
              <a:t>v</a:t>
            </a:r>
            <a:r>
              <a:rPr lang="bg-BG" dirty="0" smtClean="0"/>
              <a:t> </a:t>
            </a:r>
            <a:r>
              <a:rPr lang="en-US" dirty="0" smtClean="0"/>
              <a:t>faster than</a:t>
            </a:r>
            <a:r>
              <a:rPr lang="bg-BG" dirty="0" smtClean="0"/>
              <a:t> </a:t>
            </a:r>
            <a:r>
              <a:rPr lang="en-US" dirty="0" smtClean="0"/>
              <a:t>u with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bg-BG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bg-BG" dirty="0"/>
              <a:t>2</a:t>
            </a:r>
            <a:r>
              <a:rPr lang="en-US" dirty="0"/>
              <a:t>,</a:t>
            </a:r>
            <a:r>
              <a:rPr lang="bg-BG" dirty="0"/>
              <a:t> 5</a:t>
            </a:r>
            <a:r>
              <a:rPr lang="en-US" dirty="0" smtClean="0"/>
              <a:t>)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309293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].speed</a:t>
            </a:r>
            <a:r>
              <a:rPr lang="en-GB" dirty="0"/>
              <a:t>*t;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15*</a:t>
            </a:r>
            <a:r>
              <a:rPr lang="en-GB" dirty="0" err="1"/>
              <a:t>Math.cos</a:t>
            </a:r>
            <a:r>
              <a:rPr lang="en-GB" dirty="0"/>
              <a:t>(u);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26*</a:t>
            </a:r>
            <a:r>
              <a:rPr lang="en-GB" dirty="0" err="1"/>
              <a:t>Math.sin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15*</a:t>
            </a:r>
            <a:r>
              <a:rPr lang="en-GB" dirty="0" err="1"/>
              <a:t>Math.sin</a:t>
            </a:r>
            <a:r>
              <a:rPr lang="en-GB" dirty="0"/>
              <a:t>(u);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61212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8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Sphere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on a sphere</a:t>
            </a:r>
            <a:endParaRPr lang="bg-BG" dirty="0"/>
          </a:p>
          <a:p>
            <a:pPr lvl="1"/>
            <a:r>
              <a:rPr lang="en-US" dirty="0" smtClean="0"/>
              <a:t>Defined by two parameters </a:t>
            </a:r>
            <a:r>
              <a:rPr lang="bg-BG" dirty="0" smtClean="0"/>
              <a:t>–</a:t>
            </a:r>
            <a:r>
              <a:rPr lang="en-US" dirty="0" smtClean="0"/>
              <a:t> </a:t>
            </a:r>
            <a:r>
              <a:rPr lang="en-US" dirty="0"/>
              <a:t>u</a:t>
            </a:r>
            <a:r>
              <a:rPr lang="bg-BG" dirty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/>
              <a:t>v</a:t>
            </a:r>
          </a:p>
          <a:p>
            <a:pPr lvl="1"/>
            <a:r>
              <a:rPr lang="en-US" dirty="0" smtClean="0"/>
              <a:t>Allows demonstration of dominant velocity</a:t>
            </a:r>
            <a:endParaRPr lang="bg-BG" dirty="0"/>
          </a:p>
          <a:p>
            <a:r>
              <a:rPr lang="en-US" dirty="0" smtClean="0"/>
              <a:t>Implementation</a:t>
            </a:r>
            <a:endParaRPr lang="bg-BG" dirty="0"/>
          </a:p>
          <a:p>
            <a:pPr lvl="1"/>
            <a:r>
              <a:rPr lang="en-US" dirty="0" smtClean="0"/>
              <a:t>Spherical coordinates</a:t>
            </a:r>
            <a:r>
              <a:rPr lang="bg-BG" dirty="0" smtClean="0"/>
              <a:t>, </a:t>
            </a:r>
            <a:r>
              <a:rPr lang="en-US" dirty="0" smtClean="0"/>
              <a:t>u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v</a:t>
            </a:r>
            <a:r>
              <a:rPr lang="bg-BG" dirty="0" smtClean="0"/>
              <a:t> </a:t>
            </a:r>
            <a:r>
              <a:rPr lang="en-US" dirty="0" smtClean="0"/>
              <a:t>are angles</a:t>
            </a:r>
            <a:endParaRPr lang="bg-BG" dirty="0" smtClean="0"/>
          </a:p>
          <a:p>
            <a:pPr lvl="1"/>
            <a:r>
              <a:rPr lang="en-US" dirty="0" smtClean="0"/>
              <a:t>Motion has two </a:t>
            </a:r>
            <a:r>
              <a:rPr lang="en-US" dirty="0" smtClean="0"/>
              <a:t>special points – the two poles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777121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 smtClean="0"/>
          </a:p>
          <a:p>
            <a:pPr lvl="1"/>
            <a:r>
              <a:rPr lang="en-US" dirty="0" smtClean="0"/>
              <a:t>Transforming spherical coordinates to Cartesian coordinates</a:t>
            </a:r>
          </a:p>
          <a:p>
            <a:pPr lvl="1"/>
            <a:r>
              <a:rPr lang="en-US" dirty="0" smtClean="0"/>
              <a:t>Horizontal angle</a:t>
            </a:r>
            <a:r>
              <a:rPr lang="bg-BG" dirty="0" smtClean="0"/>
              <a:t> </a:t>
            </a:r>
            <a:r>
              <a:rPr lang="en-US" dirty="0"/>
              <a:t>u, </a:t>
            </a:r>
            <a:r>
              <a:rPr lang="en-US" dirty="0" smtClean="0"/>
              <a:t>vertical angle</a:t>
            </a:r>
            <a:r>
              <a:rPr lang="bg-BG" dirty="0" smtClean="0"/>
              <a:t> </a:t>
            </a:r>
            <a:r>
              <a:rPr lang="en-US" dirty="0"/>
              <a:t>v</a:t>
            </a:r>
            <a:endParaRPr lang="bg-BG" dirty="0"/>
          </a:p>
          <a:p>
            <a:pPr lvl="1"/>
            <a:r>
              <a:rPr lang="en-US" dirty="0" smtClean="0"/>
              <a:t>Two separate speeds for u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v –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uSpeed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vSpeed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766488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u = 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uSpeed</a:t>
            </a:r>
            <a:r>
              <a:rPr lang="en-GB" dirty="0"/>
              <a:t>*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v = 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vSpeed</a:t>
            </a:r>
            <a:r>
              <a:rPr lang="en-GB" dirty="0"/>
              <a:t>*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20*</a:t>
            </a:r>
            <a:r>
              <a:rPr lang="en-GB" dirty="0" err="1"/>
              <a:t>Math.cos</a:t>
            </a:r>
            <a:r>
              <a:rPr lang="en-GB" dirty="0"/>
              <a:t>(u)*</a:t>
            </a:r>
            <a:r>
              <a:rPr lang="en-GB" dirty="0" err="1"/>
              <a:t>Math.cos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20*</a:t>
            </a:r>
            <a:r>
              <a:rPr lang="en-GB" dirty="0" err="1"/>
              <a:t>Math.sin</a:t>
            </a:r>
            <a:r>
              <a:rPr lang="en-GB" dirty="0"/>
              <a:t>(u)*</a:t>
            </a:r>
            <a:r>
              <a:rPr lang="en-GB" dirty="0" err="1"/>
              <a:t>Math.cos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20*</a:t>
            </a:r>
            <a:r>
              <a:rPr lang="en-GB" dirty="0" err="1"/>
              <a:t>Math.sin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3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22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on a cube</a:t>
            </a:r>
            <a:endParaRPr lang="bg-BG" dirty="0" smtClean="0"/>
          </a:p>
          <a:p>
            <a:pPr lvl="1"/>
            <a:r>
              <a:rPr lang="en-US" dirty="0" smtClean="0"/>
              <a:t>Implemented as motion on a sphere</a:t>
            </a:r>
            <a:endParaRPr lang="bg-BG" dirty="0" smtClean="0"/>
          </a:p>
          <a:p>
            <a:pPr lvl="1"/>
            <a:r>
              <a:rPr lang="en-US" dirty="0" smtClean="0"/>
              <a:t>Calculatin</a:t>
            </a:r>
            <a:r>
              <a:rPr lang="en-US" dirty="0" smtClean="0"/>
              <a:t>g point on a sphere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</a:p>
          <a:p>
            <a:pPr lvl="1"/>
            <a:r>
              <a:rPr lang="en-US" dirty="0" smtClean="0"/>
              <a:t>Largest coordinate is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A point on the cube has center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but scaled with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so that the largest coordinate becomes </a:t>
            </a:r>
            <a:r>
              <a:rPr lang="bg-BG" dirty="0" smtClean="0">
                <a:sym typeface="Symbol"/>
              </a:rPr>
              <a:t></a:t>
            </a:r>
            <a:r>
              <a:rPr lang="bg-BG" dirty="0" smtClean="0">
                <a:sym typeface="Symbol"/>
              </a:rPr>
              <a:t>20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7" y="2754628"/>
            <a:ext cx="6309293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s-ES" dirty="0" smtClean="0"/>
              <a:t> </a:t>
            </a:r>
            <a:r>
              <a:rPr lang="es-ES" dirty="0"/>
              <a:t>= [</a:t>
            </a:r>
            <a:r>
              <a:rPr lang="es-ES" dirty="0" err="1"/>
              <a:t>cos</a:t>
            </a:r>
            <a:r>
              <a:rPr lang="es-ES" dirty="0"/>
              <a:t>(u)*</a:t>
            </a:r>
            <a:r>
              <a:rPr lang="es-ES" dirty="0" err="1"/>
              <a:t>cos</a:t>
            </a:r>
            <a:r>
              <a:rPr lang="es-ES" dirty="0"/>
              <a:t>(v),sin(u)*</a:t>
            </a:r>
            <a:r>
              <a:rPr lang="es-ES" dirty="0" err="1"/>
              <a:t>cos</a:t>
            </a:r>
            <a:r>
              <a:rPr lang="es-ES" dirty="0"/>
              <a:t>(v),sin(v)];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s-ES" dirty="0" smtClean="0"/>
              <a:t> </a:t>
            </a:r>
            <a:r>
              <a:rPr lang="es-ES" dirty="0"/>
              <a:t>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s-ES" dirty="0"/>
              <a:t>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(p[0]),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(p[1]),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(p[2]));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*p[0]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*p[1]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*p[2]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4836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433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5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3259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motion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Motion on a circle</a:t>
            </a:r>
            <a:endParaRPr lang="bg-BG" dirty="0" smtClean="0"/>
          </a:p>
          <a:p>
            <a:pPr lvl="1"/>
            <a:r>
              <a:rPr lang="en-US" dirty="0" smtClean="0"/>
              <a:t>Implemented with polar coordinates</a:t>
            </a:r>
            <a:endParaRPr lang="bg-BG" dirty="0" smtClean="0"/>
          </a:p>
          <a:p>
            <a:pPr lvl="1"/>
            <a:r>
              <a:rPr lang="en-US" dirty="0" smtClean="0"/>
              <a:t>Linear velocity </a:t>
            </a:r>
            <a:r>
              <a:rPr lang="bg-BG" dirty="0" smtClean="0"/>
              <a:t>(</a:t>
            </a:r>
            <a:r>
              <a:rPr lang="en-US" dirty="0" smtClean="0"/>
              <a:t>distance per time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Angular velocity </a:t>
            </a:r>
            <a:r>
              <a:rPr lang="bg-BG" dirty="0" smtClean="0"/>
              <a:t>(</a:t>
            </a:r>
            <a:r>
              <a:rPr lang="en-US" dirty="0" smtClean="0"/>
              <a:t>angle per time</a:t>
            </a:r>
            <a:r>
              <a:rPr lang="bg-BG" dirty="0" smtClean="0"/>
              <a:t>)</a:t>
            </a:r>
            <a:endParaRPr lang="bg-BG" dirty="0" smtClean="0"/>
          </a:p>
          <a:p>
            <a:r>
              <a:rPr lang="en-US" dirty="0" smtClean="0"/>
              <a:t>Relative motion</a:t>
            </a:r>
            <a:endParaRPr lang="bg-BG" dirty="0" smtClean="0"/>
          </a:p>
          <a:p>
            <a:pPr lvl="1"/>
            <a:r>
              <a:rPr lang="en-US" dirty="0" smtClean="0"/>
              <a:t>Object moves around another moving object</a:t>
            </a:r>
            <a:endParaRPr lang="bg-BG" dirty="0" smtClean="0"/>
          </a:p>
          <a:p>
            <a:pPr lvl="1"/>
            <a:r>
              <a:rPr lang="en-US" dirty="0" smtClean="0"/>
              <a:t>Calculating via accumulation of several transformations from polar to Cartesian coordinates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on an arc</a:t>
            </a:r>
            <a:endParaRPr lang="bg-BG" dirty="0" smtClean="0"/>
          </a:p>
          <a:p>
            <a:pPr lvl="1"/>
            <a:r>
              <a:rPr lang="en-US" dirty="0" smtClean="0"/>
              <a:t>Implemente</a:t>
            </a:r>
            <a:r>
              <a:rPr lang="en-US" dirty="0" smtClean="0"/>
              <a:t>d as motion on a circle</a:t>
            </a:r>
          </a:p>
          <a:p>
            <a:pPr lvl="1"/>
            <a:r>
              <a:rPr lang="en-US" dirty="0" smtClean="0"/>
              <a:t>Limitation on angle (in polar coordinates)</a:t>
            </a:r>
            <a:endParaRPr lang="bg-BG" dirty="0" smtClean="0"/>
          </a:p>
          <a:p>
            <a:r>
              <a:rPr lang="en-US" dirty="0" smtClean="0"/>
              <a:t>Motion on a surface</a:t>
            </a:r>
            <a:endParaRPr lang="bg-BG" dirty="0" smtClean="0"/>
          </a:p>
          <a:p>
            <a:pPr lvl="1"/>
            <a:r>
              <a:rPr lang="en-US" dirty="0" smtClean="0"/>
              <a:t>There are two parameters</a:t>
            </a:r>
          </a:p>
          <a:p>
            <a:pPr lvl="1"/>
            <a:r>
              <a:rPr lang="en-US" dirty="0" smtClean="0"/>
              <a:t>Dominant velocity if one parametric velocity is significantly different from the other parametric velocity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135751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direction</a:t>
            </a:r>
            <a:endParaRPr lang="bg-BG" dirty="0" smtClean="0"/>
          </a:p>
          <a:p>
            <a:pPr lvl="1"/>
            <a:r>
              <a:rPr lang="en-US" dirty="0" smtClean="0"/>
              <a:t>Because of motion on a line there ar</a:t>
            </a:r>
            <a:r>
              <a:rPr lang="en-US" dirty="0" smtClean="0"/>
              <a:t>e only two directions</a:t>
            </a:r>
            <a:endParaRPr lang="bg-BG" dirty="0" smtClean="0"/>
          </a:p>
          <a:p>
            <a:r>
              <a:rPr lang="en-US" dirty="0" smtClean="0"/>
              <a:t>Direction depends on</a:t>
            </a:r>
            <a:endParaRPr lang="bg-BG" dirty="0" smtClean="0"/>
          </a:p>
          <a:p>
            <a:pPr lvl="1"/>
            <a:r>
              <a:rPr lang="en-US" dirty="0" smtClean="0"/>
              <a:t>Change in the angle: </a:t>
            </a:r>
            <a:r>
              <a:rPr lang="en-US" dirty="0" smtClean="0"/>
              <a:t>+</a:t>
            </a:r>
            <a:r>
              <a:rPr lang="en-US" dirty="0" smtClean="0">
                <a:sym typeface="Symbol"/>
              </a:rPr>
              <a:t></a:t>
            </a:r>
            <a:r>
              <a:rPr lang="el-GR" dirty="0" smtClean="0">
                <a:sym typeface="Symbol"/>
              </a:rPr>
              <a:t>α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/>
              <a:t>-</a:t>
            </a:r>
            <a:r>
              <a:rPr lang="en-US" dirty="0" smtClean="0">
                <a:sym typeface="Symbol"/>
              </a:rPr>
              <a:t></a:t>
            </a:r>
            <a:r>
              <a:rPr lang="el-GR" dirty="0" smtClean="0">
                <a:sym typeface="Symbol"/>
              </a:rPr>
              <a:t>α</a:t>
            </a:r>
            <a:endParaRPr lang="bg-BG" dirty="0" smtClean="0"/>
          </a:p>
          <a:p>
            <a:pPr lvl="1"/>
            <a:r>
              <a:rPr lang="en-US" dirty="0" smtClean="0"/>
              <a:t>Coordinate </a:t>
            </a:r>
            <a:r>
              <a:rPr lang="en-US" dirty="0" err="1" smtClean="0"/>
              <a:t>axies</a:t>
            </a:r>
            <a:r>
              <a:rPr lang="en-US" dirty="0" smtClean="0"/>
              <a:t>: </a:t>
            </a:r>
            <a:r>
              <a:rPr lang="en-US" dirty="0" err="1" smtClean="0"/>
              <a:t>XY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err="1" smtClean="0"/>
              <a:t>YX</a:t>
            </a:r>
            <a:endParaRPr lang="bg-BG" dirty="0" smtClean="0"/>
          </a:p>
          <a:p>
            <a:pPr lvl="1"/>
            <a:r>
              <a:rPr lang="en-US" dirty="0" smtClean="0"/>
              <a:t>Transformation:</a:t>
            </a:r>
            <a:r>
              <a:rPr lang="bg-BG" dirty="0" smtClean="0"/>
              <a:t> </a:t>
            </a:r>
            <a:r>
              <a:rPr lang="en-US" dirty="0" smtClean="0"/>
              <a:t>sin(x)</a:t>
            </a:r>
            <a:r>
              <a:rPr lang="bg-BG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/>
              <a:t>cos</a:t>
            </a:r>
            <a:r>
              <a:rPr lang="bg-BG" dirty="0" smtClean="0"/>
              <a:t>(</a:t>
            </a:r>
            <a:r>
              <a:rPr lang="en-US" dirty="0" smtClean="0"/>
              <a:t>x)</a:t>
            </a:r>
            <a:endParaRPr lang="bg-BG" dirty="0" smtClean="0"/>
          </a:p>
          <a:p>
            <a:pPr lvl="1"/>
            <a:r>
              <a:rPr lang="en-US" dirty="0" smtClean="0"/>
              <a:t>Sign of a radius: </a:t>
            </a:r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bg-BG" dirty="0" smtClean="0"/>
              <a:t>&gt;0</a:t>
            </a:r>
            <a:r>
              <a:rPr lang="en-US" dirty="0" smtClean="0"/>
              <a:t> </a:t>
            </a:r>
            <a:r>
              <a:rPr lang="en-US" dirty="0" smtClean="0"/>
              <a:t>or</a:t>
            </a:r>
            <a:r>
              <a:rPr lang="bg-BG" dirty="0" smtClean="0"/>
              <a:t> </a:t>
            </a:r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bg-BG" dirty="0" smtClean="0"/>
              <a:t>&lt;0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2087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Velocities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Angular velocity</a:t>
            </a:r>
            <a:endParaRPr lang="bg-BG" dirty="0" smtClean="0"/>
          </a:p>
          <a:p>
            <a:pPr lvl="1"/>
            <a:r>
              <a:rPr lang="en-US" dirty="0" smtClean="0"/>
              <a:t>Change of angle for a frame</a:t>
            </a:r>
          </a:p>
          <a:p>
            <a:pPr lvl="1"/>
            <a:r>
              <a:rPr lang="en-US" dirty="0" smtClean="0"/>
              <a:t>Does not depend on the radius</a:t>
            </a:r>
            <a:endParaRPr lang="bg-BG" dirty="0" smtClean="0"/>
          </a:p>
          <a:p>
            <a:r>
              <a:rPr lang="en-US" dirty="0" smtClean="0"/>
              <a:t>Linear velocity</a:t>
            </a:r>
            <a:endParaRPr lang="bg-BG" dirty="0" smtClean="0"/>
          </a:p>
          <a:p>
            <a:pPr lvl="1"/>
            <a:r>
              <a:rPr lang="en-US" dirty="0" smtClean="0"/>
              <a:t>Travelled distance for a frame</a:t>
            </a:r>
          </a:p>
          <a:p>
            <a:pPr lvl="1"/>
            <a:r>
              <a:rPr lang="en-US" dirty="0" smtClean="0"/>
              <a:t>Depends on </a:t>
            </a:r>
            <a:r>
              <a:rPr lang="en-US" dirty="0"/>
              <a:t>t</a:t>
            </a:r>
            <a:r>
              <a:rPr lang="en-US" dirty="0" smtClean="0"/>
              <a:t>he angular velocity</a:t>
            </a:r>
          </a:p>
          <a:p>
            <a:pPr lvl="1"/>
            <a:r>
              <a:rPr lang="en-US" dirty="0" smtClean="0"/>
              <a:t>Depends on the radius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50242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Relation between velocities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Angular velocity </a:t>
                </a:r>
                <a:r>
                  <a:rPr lang="el-GR" dirty="0" smtClean="0">
                    <a:latin typeface="Arial"/>
                    <a:cs typeface="Arial"/>
                  </a:rPr>
                  <a:t>φ</a:t>
                </a:r>
                <a:r>
                  <a:rPr lang="bg-BG" dirty="0" smtClean="0"/>
                  <a:t> </a:t>
                </a:r>
                <a:r>
                  <a:rPr lang="en-US" dirty="0" smtClean="0"/>
                  <a:t>and radius </a:t>
                </a:r>
                <a:r>
                  <a:rPr lang="en-US" dirty="0"/>
                  <a:t>R</a:t>
                </a:r>
                <a:endParaRPr lang="bg-BG" dirty="0"/>
              </a:p>
              <a:p>
                <a:pPr lvl="1"/>
                <a:r>
                  <a:rPr lang="en-US" dirty="0" smtClean="0"/>
                  <a:t>Linear velocity is v=R</a:t>
                </a:r>
                <a:r>
                  <a:rPr lang="el-GR" dirty="0">
                    <a:latin typeface="Arial"/>
                    <a:cs typeface="Arial"/>
                  </a:rPr>
                  <a:t>φ</a:t>
                </a:r>
                <a:r>
                  <a:rPr lang="el-GR" b="1" dirty="0">
                    <a:latin typeface="Arial"/>
                    <a:cs typeface="Arial"/>
                  </a:rPr>
                  <a:t> </a:t>
                </a:r>
                <a:r>
                  <a:rPr lang="en-US" dirty="0"/>
                  <a:t>if angles are in radians</a:t>
                </a:r>
                <a:endParaRPr lang="en-US" dirty="0"/>
              </a:p>
              <a:p>
                <a:r>
                  <a:rPr lang="en-US" dirty="0" smtClean="0"/>
                  <a:t>Options</a:t>
                </a:r>
                <a:endParaRPr lang="bg-BG" dirty="0"/>
              </a:p>
              <a:p>
                <a:pPr lvl="1"/>
                <a:r>
                  <a:rPr lang="en-US" dirty="0" smtClean="0"/>
                  <a:t>Modifying each of the velocities, keeping the other intact</a:t>
                </a:r>
              </a:p>
              <a:p>
                <a:pPr lvl="1"/>
                <a:r>
                  <a:rPr lang="en-US" dirty="0" smtClean="0"/>
                  <a:t>Modification of angular velocity only</a:t>
                </a:r>
                <a:r>
                  <a:rPr lang="bg-BG" dirty="0" smtClean="0"/>
                  <a:t>:</a:t>
                </a:r>
                <a:endParaRPr lang="bg-BG" dirty="0" smtClean="0"/>
              </a:p>
              <a:p>
                <a:pPr marL="274637" lvl="1" indent="0" algn="ctr">
                  <a:buNone/>
                </a:pP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.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en-US" dirty="0"/>
                  <a:t>Modification of </a:t>
                </a:r>
                <a:r>
                  <a:rPr lang="en-US" dirty="0" err="1" smtClean="0"/>
                  <a:t>lineat</a:t>
                </a:r>
                <a:r>
                  <a:rPr lang="en-US" dirty="0" smtClean="0"/>
                  <a:t> velocity only</a:t>
                </a:r>
                <a:r>
                  <a:rPr lang="bg-BG" dirty="0" smtClean="0"/>
                  <a:t>:</a:t>
                </a:r>
                <a:endParaRPr lang="bg-BG" dirty="0"/>
              </a:p>
              <a:p>
                <a:pPr marL="274637" lvl="1" indent="0" algn="ctr">
                  <a:buNone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𝑘𝑣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𝑘𝑅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544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Angular velocities</a:t>
            </a:r>
            <a:endParaRPr lang="bg-BG" dirty="0" smtClean="0"/>
          </a:p>
          <a:p>
            <a:pPr lvl="1"/>
            <a:r>
              <a:rPr lang="en-US" dirty="0" smtClean="0"/>
              <a:t>Two spheres move on concentric circles</a:t>
            </a:r>
          </a:p>
          <a:p>
            <a:pPr lvl="1"/>
            <a:r>
              <a:rPr lang="en-US" dirty="0" smtClean="0"/>
              <a:t>Same angular velocities</a:t>
            </a:r>
          </a:p>
          <a:p>
            <a:pPr lvl="1"/>
            <a:r>
              <a:rPr lang="en-US" dirty="0" smtClean="0"/>
              <a:t>Observation: they make a full round for the same time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8"/>
            <a:ext cx="7223682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 = [20*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),20*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 = [40*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),40*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),0</a:t>
            </a:r>
            <a:r>
              <a:rPr lang="en-GB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108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14475</TotalTime>
  <Words>1543</Words>
  <Application>Microsoft Office PowerPoint</Application>
  <PresentationFormat>On-screen Show (16:9)</PresentationFormat>
  <Paragraphs>342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Circular motion</vt:lpstr>
      <vt:lpstr>Motion on a circle</vt:lpstr>
      <vt:lpstr>Circular trajectories</vt:lpstr>
      <vt:lpstr>PowerPoint Presentation</vt:lpstr>
      <vt:lpstr>PowerPoint Presentation</vt:lpstr>
      <vt:lpstr>Direction</vt:lpstr>
      <vt:lpstr>Velocities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Illusion with balls</vt:lpstr>
      <vt:lpstr>PowerPoint Presentation</vt:lpstr>
      <vt:lpstr>Ellipse</vt:lpstr>
      <vt:lpstr>PowerPoint Presentation</vt:lpstr>
      <vt:lpstr>Relative motion</vt:lpstr>
      <vt:lpstr>Relative motion</vt:lpstr>
      <vt:lpstr>PowerPoint Presentation</vt:lpstr>
      <vt:lpstr>Star system</vt:lpstr>
      <vt:lpstr>PowerPoint Presentation</vt:lpstr>
      <vt:lpstr>Trajectory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Motion on an arc</vt:lpstr>
      <vt:lpstr>Motion on an arc</vt:lpstr>
      <vt:lpstr>Example</vt:lpstr>
      <vt:lpstr>PowerPoint Presentation</vt:lpstr>
      <vt:lpstr>PowerPoint Presentation</vt:lpstr>
      <vt:lpstr>Pendulum</vt:lpstr>
      <vt:lpstr>PowerPoint Presentation</vt:lpstr>
      <vt:lpstr>PowerPoint Presentation</vt:lpstr>
      <vt:lpstr>PowerPoint Presentation</vt:lpstr>
      <vt:lpstr>Motion on object</vt:lpstr>
      <vt:lpstr>Motion on cylinder</vt:lpstr>
      <vt:lpstr>Dominant velocity</vt:lpstr>
      <vt:lpstr>Cylinder</vt:lpstr>
      <vt:lpstr>PowerPoint Presentation</vt:lpstr>
      <vt:lpstr>PowerPoint Presentation</vt:lpstr>
      <vt:lpstr>PowerPoint Presentation</vt:lpstr>
      <vt:lpstr>PowerPoint Presentation</vt:lpstr>
      <vt:lpstr>Sphere</vt:lpstr>
      <vt:lpstr>PowerPoint Presentation</vt:lpstr>
      <vt:lpstr>PowerPoint Presentation</vt:lpstr>
      <vt:lpstr>PowerPoint Presentation</vt:lpstr>
      <vt:lpstr>PowerPoint Presentation</vt:lpstr>
      <vt:lpstr>Summary</vt:lpstr>
      <vt:lpstr>Circular motion</vt:lpstr>
      <vt:lpstr>PowerPoint Presentation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SUICA-14</dc:title>
  <dc:creator>Pavel Boytchev</dc:creator>
  <cp:lastModifiedBy>Anon</cp:lastModifiedBy>
  <cp:revision>607</cp:revision>
  <dcterms:created xsi:type="dcterms:W3CDTF">2015-02-10T15:00:35Z</dcterms:created>
  <dcterms:modified xsi:type="dcterms:W3CDTF">2020-04-06T07:51:53Z</dcterms:modified>
</cp:coreProperties>
</file>